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0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2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7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6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2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3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standing in front of a white cube&#10;&#10;Description automatically generated">
            <a:extLst>
              <a:ext uri="{FF2B5EF4-FFF2-40B4-BE49-F238E27FC236}">
                <a16:creationId xmlns:a16="http://schemas.microsoft.com/office/drawing/2014/main" id="{7540CF6A-D754-A7BC-B11B-62A9F739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0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/>
              <a:t>Node.js REPL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/>
              <a:t>ELECTIVE 3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31D0-DBAA-2197-46DE-CD889B83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C052-A63E-C51F-7E5A-8AFDC1A9F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5685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PH" b="0" i="0" dirty="0">
                <a:solidFill>
                  <a:srgbClr val="111111"/>
                </a:solidFill>
                <a:effectLst/>
                <a:latin typeface="-apple-system"/>
              </a:rPr>
              <a:t>Returns the character at a specified index.</a:t>
            </a:r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PH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let char = </a:t>
            </a:r>
            <a:r>
              <a:rPr lang="en-PH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message.charAt</a:t>
            </a:r>
            <a:r>
              <a:rPr lang="en-PH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PH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console.log(char); // Output: ‘H’</a:t>
            </a:r>
          </a:p>
          <a:p>
            <a:pPr marL="0" indent="0">
              <a:buNone/>
            </a:pPr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slice()</a:t>
            </a:r>
          </a:p>
          <a:p>
            <a:pPr marL="0" indent="0">
              <a:buNone/>
            </a:pPr>
            <a:r>
              <a:rPr lang="en-PH" b="0" i="0" dirty="0">
                <a:solidFill>
                  <a:srgbClr val="111111"/>
                </a:solidFill>
                <a:effectLst/>
                <a:latin typeface="-apple-system"/>
              </a:rPr>
              <a:t>Extracts a section of a string and returns it as a new string.</a:t>
            </a:r>
            <a:endParaRPr lang="en-PH" b="0" i="0" dirty="0">
              <a:solidFill>
                <a:srgbClr val="11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PH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let </a:t>
            </a:r>
            <a:r>
              <a:rPr lang="en-PH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slicedMessage</a:t>
            </a:r>
            <a:r>
              <a:rPr lang="en-PH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PH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message.slice</a:t>
            </a:r>
            <a:r>
              <a:rPr lang="en-PH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(0, 5);</a:t>
            </a:r>
          </a:p>
          <a:p>
            <a:pPr marL="0" indent="0">
              <a:buNone/>
            </a:pPr>
            <a:r>
              <a:rPr lang="en-PH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PH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slicedMessage</a:t>
            </a:r>
            <a:r>
              <a:rPr lang="en-PH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 // Output: 'Hello'</a:t>
            </a:r>
          </a:p>
        </p:txBody>
      </p:sp>
    </p:spTree>
    <p:extLst>
      <p:ext uri="{BB962C8B-B14F-4D97-AF65-F5344CB8AC3E}">
        <p14:creationId xmlns:p14="http://schemas.microsoft.com/office/powerpoint/2010/main" val="266216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26CB-4416-8026-D076-4B89B2E4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4A6C-F2AE-FA87-32DE-1A492AF46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replace()</a:t>
            </a:r>
          </a:p>
          <a:p>
            <a:pPr marL="0" indent="0">
              <a:buNone/>
            </a:pPr>
            <a:r>
              <a:rPr lang="en-PH" dirty="0"/>
              <a:t>Replaces a specified value with another value in a string.</a:t>
            </a:r>
          </a:p>
          <a:p>
            <a:pPr marL="0" indent="0">
              <a:buNone/>
            </a:pPr>
            <a:r>
              <a:rPr lang="en-P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P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newMessage</a:t>
            </a:r>
            <a:r>
              <a:rPr lang="en-P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P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message.replace</a:t>
            </a:r>
            <a:r>
              <a:rPr lang="en-P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('World', 'JavaScript');</a:t>
            </a:r>
          </a:p>
          <a:p>
            <a:pPr marL="0" indent="0">
              <a:buNone/>
            </a:pPr>
            <a:r>
              <a:rPr lang="en-P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P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newMessage</a:t>
            </a:r>
            <a:r>
              <a:rPr lang="en-P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// Output: 'Hello, JavaScript!’</a:t>
            </a:r>
          </a:p>
          <a:p>
            <a:pPr marL="0" indent="0">
              <a:buNone/>
            </a:pPr>
            <a:endParaRPr lang="en-PH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P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split()</a:t>
            </a:r>
          </a:p>
          <a:p>
            <a:pPr marL="0" indent="0">
              <a:buNone/>
            </a:pPr>
            <a:r>
              <a:rPr lang="en-PH" sz="2400" b="0" i="0" dirty="0">
                <a:solidFill>
                  <a:srgbClr val="111111"/>
                </a:solidFill>
                <a:effectLst/>
                <a:latin typeface="-apple-system"/>
              </a:rPr>
              <a:t>Splits a string into an array of substrings.</a:t>
            </a:r>
          </a:p>
          <a:p>
            <a:pPr marL="0" indent="0">
              <a:buNone/>
            </a:pPr>
            <a:r>
              <a:rPr lang="en-P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words = </a:t>
            </a:r>
            <a:r>
              <a:rPr lang="en-P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message.split</a:t>
            </a:r>
            <a:r>
              <a:rPr lang="en-P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 ');</a:t>
            </a:r>
          </a:p>
          <a:p>
            <a:pPr marL="0" indent="0">
              <a:buNone/>
            </a:pPr>
            <a:r>
              <a:rPr lang="en-P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console.log(words); // Output: ['Hello,', 'World!']</a:t>
            </a:r>
          </a:p>
        </p:txBody>
      </p:sp>
    </p:spTree>
    <p:extLst>
      <p:ext uri="{BB962C8B-B14F-4D97-AF65-F5344CB8AC3E}">
        <p14:creationId xmlns:p14="http://schemas.microsoft.com/office/powerpoint/2010/main" val="335065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E522-EF9B-A3F4-B567-9601FFB1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4E1F-843E-CBCC-ABE8-1227AA2A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PH" b="1" i="0" dirty="0">
                <a:solidFill>
                  <a:srgbClr val="111111"/>
                </a:solidFill>
                <a:effectLst/>
                <a:latin typeface="-apple-system"/>
              </a:rPr>
              <a:t>Joins two or more strings.</a:t>
            </a:r>
          </a:p>
          <a:p>
            <a:pPr marL="0" indent="0">
              <a:buNone/>
            </a:pP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let greeting = 'Hello';</a:t>
            </a:r>
          </a:p>
          <a:p>
            <a:pPr marL="0" indent="0">
              <a:buNone/>
            </a:pP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let name = 'Alice';</a:t>
            </a:r>
          </a:p>
          <a:p>
            <a:pPr marL="0" indent="0">
              <a:buNone/>
            </a:pP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fullGreeting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greeting.concat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(', ', name, '!');</a:t>
            </a:r>
          </a:p>
          <a:p>
            <a:pPr marL="0" indent="0">
              <a:buNone/>
            </a:pP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fullGreeting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); // Output: 'Hello, Alice!’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trim()</a:t>
            </a:r>
          </a:p>
          <a:p>
            <a:pPr marL="0" indent="0">
              <a:buNone/>
            </a:pPr>
            <a:r>
              <a:rPr lang="en-PH" b="1" dirty="0"/>
              <a:t>Removes whitespace from both ends of a string.</a:t>
            </a:r>
          </a:p>
          <a:p>
            <a:pPr marL="0" indent="0">
              <a:buNone/>
            </a:pP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spacedMessage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 = '   Hello, World!   ';</a:t>
            </a:r>
          </a:p>
          <a:p>
            <a:pPr marL="0" indent="0">
              <a:buNone/>
            </a:pP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trimmedMessage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spacedMessage.trim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trimmedMessage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); // Output: 'Hello, World!'</a:t>
            </a:r>
          </a:p>
        </p:txBody>
      </p:sp>
    </p:spTree>
    <p:extLst>
      <p:ext uri="{BB962C8B-B14F-4D97-AF65-F5344CB8AC3E}">
        <p14:creationId xmlns:p14="http://schemas.microsoft.com/office/powerpoint/2010/main" val="317913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AF5D-4182-7CD2-9C60-C8E7F72B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i="0" dirty="0">
                <a:solidFill>
                  <a:srgbClr val="111111"/>
                </a:solidFill>
                <a:effectLst/>
                <a:latin typeface="-apple-system"/>
              </a:rPr>
              <a:t>Understanding the Concept of REPL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F62F-8115-77D0-0C1D-F97928FE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H" b="1" i="0" dirty="0">
                <a:solidFill>
                  <a:srgbClr val="111111"/>
                </a:solidFill>
                <a:effectLst/>
                <a:latin typeface="-apple-system"/>
              </a:rPr>
              <a:t>REPL</a:t>
            </a:r>
            <a:r>
              <a:rPr lang="en-PH" b="0" i="0" dirty="0">
                <a:solidFill>
                  <a:srgbClr val="111111"/>
                </a:solidFill>
                <a:effectLst/>
                <a:latin typeface="-apple-system"/>
              </a:rPr>
              <a:t> stands for </a:t>
            </a:r>
            <a:r>
              <a:rPr lang="en-PH" b="1" i="0" dirty="0">
                <a:solidFill>
                  <a:srgbClr val="111111"/>
                </a:solidFill>
                <a:effectLst/>
                <a:latin typeface="-apple-system"/>
              </a:rPr>
              <a:t>Read-Eval-Print Loop</a:t>
            </a:r>
            <a:r>
              <a:rPr lang="en-PH" b="0" i="0" dirty="0">
                <a:solidFill>
                  <a:srgbClr val="111111"/>
                </a:solidFill>
                <a:effectLst/>
                <a:latin typeface="-apple-system"/>
              </a:rPr>
              <a:t>. It’s an interactive environment that reads your input, evaluates it, prints the result, and then loops back to read the next input. This makes it a great tool for quickly testing and debugging JavaScript code.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1348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E60-D78D-99E5-3D06-343E6328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i="0" dirty="0">
                <a:solidFill>
                  <a:srgbClr val="111111"/>
                </a:solidFill>
                <a:effectLst/>
                <a:latin typeface="-apple-system"/>
              </a:rPr>
              <a:t>Familiarizing with the Programming Syntax in Node.js REPL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FC3C-F420-2E25-98F2-1EA38094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When you start the Node.js REPL by typing </a:t>
            </a:r>
            <a:r>
              <a:rPr lang="en-PH" b="1" dirty="0"/>
              <a:t>node</a:t>
            </a:r>
            <a:r>
              <a:rPr lang="en-PH" dirty="0"/>
              <a:t> in your terminal, you’ll see a prompt </a:t>
            </a:r>
            <a:r>
              <a:rPr lang="en-PH" b="1" dirty="0"/>
              <a:t>(&gt;)</a:t>
            </a:r>
            <a:r>
              <a:rPr lang="en-PH" dirty="0"/>
              <a:t> where you can enter JavaScript code. Here are some basic examples:</a:t>
            </a:r>
          </a:p>
          <a:p>
            <a:endParaRPr lang="en-PH" dirty="0"/>
          </a:p>
          <a:p>
            <a:endParaRPr lang="en-PH" dirty="0"/>
          </a:p>
          <a:p>
            <a:r>
              <a:rPr lang="en-PH" b="1" i="0" dirty="0">
                <a:solidFill>
                  <a:srgbClr val="111111"/>
                </a:solidFill>
                <a:effectLst/>
                <a:latin typeface="-apple-system"/>
              </a:rPr>
              <a:t>Basic Operations</a:t>
            </a:r>
            <a:r>
              <a:rPr lang="en-PH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PH" dirty="0"/>
              <a:t>&gt; 3 + 4</a:t>
            </a:r>
          </a:p>
          <a:p>
            <a:pPr marL="0" indent="0">
              <a:buNone/>
            </a:pPr>
            <a:r>
              <a:rPr lang="en-PH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7307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875F-2B0E-AE93-3B80-30B5A8FA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i="0" dirty="0">
                <a:solidFill>
                  <a:srgbClr val="111111"/>
                </a:solidFill>
                <a:effectLst/>
                <a:latin typeface="-apple-system"/>
              </a:rPr>
              <a:t>Defining Variables and Functions</a:t>
            </a:r>
            <a:r>
              <a:rPr lang="en-PH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B1E2F-900E-0411-D209-A9D6A56FB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&gt; let x = 10</a:t>
            </a:r>
          </a:p>
          <a:p>
            <a:pPr marL="0" indent="0">
              <a:buNone/>
            </a:pPr>
            <a:r>
              <a:rPr lang="en-PH" dirty="0"/>
              <a:t>undefined</a:t>
            </a:r>
          </a:p>
          <a:p>
            <a:pPr marL="0" indent="0">
              <a:buNone/>
            </a:pPr>
            <a:r>
              <a:rPr lang="en-PH" dirty="0"/>
              <a:t>&gt; function multiply(a, b) { return a * b; }</a:t>
            </a:r>
          </a:p>
          <a:p>
            <a:pPr marL="0" indent="0">
              <a:buNone/>
            </a:pPr>
            <a:r>
              <a:rPr lang="en-PH" dirty="0"/>
              <a:t>undefined</a:t>
            </a:r>
          </a:p>
          <a:p>
            <a:pPr marL="0" indent="0">
              <a:buNone/>
            </a:pPr>
            <a:r>
              <a:rPr lang="en-PH" dirty="0"/>
              <a:t>&gt; multiply(5, x)</a:t>
            </a:r>
          </a:p>
          <a:p>
            <a:pPr marL="0" indent="0">
              <a:buNone/>
            </a:pPr>
            <a:r>
              <a:rPr lang="en-PH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93188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B0A1-DCAB-B017-1746-DCB322BF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i="0" dirty="0">
                <a:solidFill>
                  <a:srgbClr val="111111"/>
                </a:solidFill>
                <a:effectLst/>
                <a:latin typeface="-apple-system"/>
              </a:rPr>
              <a:t>Multi-line Mode</a:t>
            </a:r>
            <a:r>
              <a:rPr lang="en-PH" b="0" i="0" dirty="0">
                <a:solidFill>
                  <a:srgbClr val="111111"/>
                </a:solidFill>
                <a:effectLst/>
                <a:latin typeface="-apple-system"/>
              </a:rPr>
              <a:t>: If you start typing a function or a block of code, the REPL will wait for you to complete it: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1EBB-7118-1C59-78D6-4578EABDB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&gt; function greet(name) {</a:t>
            </a:r>
          </a:p>
          <a:p>
            <a:pPr marL="0" indent="0">
              <a:buNone/>
            </a:pPr>
            <a:r>
              <a:rPr lang="en-PH" dirty="0"/>
              <a:t>... return `Hello, ‘ + name;</a:t>
            </a:r>
          </a:p>
          <a:p>
            <a:pPr marL="0" indent="0">
              <a:buNone/>
            </a:pPr>
            <a:r>
              <a:rPr lang="en-PH" dirty="0"/>
              <a:t>... }</a:t>
            </a:r>
          </a:p>
          <a:p>
            <a:pPr marL="0" indent="0">
              <a:buNone/>
            </a:pPr>
            <a:r>
              <a:rPr lang="en-PH" dirty="0"/>
              <a:t>undefined</a:t>
            </a:r>
          </a:p>
          <a:p>
            <a:pPr marL="0" indent="0">
              <a:buNone/>
            </a:pPr>
            <a:r>
              <a:rPr lang="en-PH" dirty="0"/>
              <a:t>&gt; greet('Node.js User')</a:t>
            </a:r>
          </a:p>
          <a:p>
            <a:pPr marL="0" indent="0">
              <a:buNone/>
            </a:pPr>
            <a:r>
              <a:rPr lang="en-PH" dirty="0"/>
              <a:t>'Hello, Node.js User!'</a:t>
            </a:r>
          </a:p>
        </p:txBody>
      </p:sp>
    </p:spTree>
    <p:extLst>
      <p:ext uri="{BB962C8B-B14F-4D97-AF65-F5344CB8AC3E}">
        <p14:creationId xmlns:p14="http://schemas.microsoft.com/office/powerpoint/2010/main" val="313269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978A-96A9-105A-868E-4A099481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i="0" dirty="0">
                <a:solidFill>
                  <a:srgbClr val="111111"/>
                </a:solidFill>
                <a:effectLst/>
                <a:latin typeface="-apple-system"/>
              </a:rPr>
              <a:t>Common REPL Shortcuts and Commands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AF96-AFB3-0C81-0989-BC3C3D4A1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1680"/>
            <a:ext cx="10989179" cy="41605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PH" dirty="0"/>
              <a:t>Here are some useful shortcuts and commands in the Node.js REPL: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.</a:t>
            </a:r>
            <a:r>
              <a:rPr lang="en-PH" b="1" dirty="0"/>
              <a:t>help</a:t>
            </a:r>
            <a:r>
              <a:rPr lang="en-PH" dirty="0"/>
              <a:t>: Displays help for REPL commands.</a:t>
            </a:r>
          </a:p>
          <a:p>
            <a:pPr marL="0" indent="0" algn="just">
              <a:buNone/>
            </a:pPr>
            <a:r>
              <a:rPr lang="en-PH" dirty="0"/>
              <a:t>.</a:t>
            </a:r>
            <a:r>
              <a:rPr lang="en-PH" b="1" dirty="0"/>
              <a:t>editor</a:t>
            </a:r>
            <a:r>
              <a:rPr lang="en-PH" dirty="0"/>
              <a:t>: Enters editor mode for multi-line input. Use Ctrl + D to finish and run the code.</a:t>
            </a:r>
          </a:p>
          <a:p>
            <a:pPr marL="0" indent="0">
              <a:buNone/>
            </a:pPr>
            <a:r>
              <a:rPr lang="en-PH" dirty="0"/>
              <a:t>.</a:t>
            </a:r>
            <a:r>
              <a:rPr lang="en-PH" b="1" dirty="0"/>
              <a:t>break</a:t>
            </a:r>
            <a:r>
              <a:rPr lang="en-PH" dirty="0"/>
              <a:t>: Aborts the current multi-line expression.</a:t>
            </a:r>
          </a:p>
          <a:p>
            <a:pPr marL="0" indent="0">
              <a:buNone/>
            </a:pPr>
            <a:r>
              <a:rPr lang="en-PH" dirty="0"/>
              <a:t>.</a:t>
            </a:r>
            <a:r>
              <a:rPr lang="en-PH" b="1" dirty="0"/>
              <a:t>clear</a:t>
            </a:r>
            <a:r>
              <a:rPr lang="en-PH" dirty="0"/>
              <a:t>: Resets the REPL context.</a:t>
            </a:r>
          </a:p>
          <a:p>
            <a:pPr marL="0" indent="0">
              <a:buNone/>
            </a:pPr>
            <a:r>
              <a:rPr lang="en-PH" dirty="0"/>
              <a:t>.</a:t>
            </a:r>
            <a:r>
              <a:rPr lang="en-PH" b="1" dirty="0"/>
              <a:t>exit</a:t>
            </a:r>
            <a:r>
              <a:rPr lang="en-PH" dirty="0"/>
              <a:t>: Exits the REPL.</a:t>
            </a:r>
          </a:p>
          <a:p>
            <a:pPr marL="0" indent="0">
              <a:buNone/>
            </a:pPr>
            <a:r>
              <a:rPr lang="en-PH" dirty="0"/>
              <a:t>.</a:t>
            </a:r>
            <a:r>
              <a:rPr lang="en-PH" b="1" dirty="0"/>
              <a:t>save</a:t>
            </a:r>
            <a:r>
              <a:rPr lang="en-PH" dirty="0"/>
              <a:t>: Saves the current REPL session to a file.</a:t>
            </a:r>
          </a:p>
          <a:p>
            <a:pPr marL="0" indent="0">
              <a:buNone/>
            </a:pPr>
            <a:r>
              <a:rPr lang="en-PH" dirty="0"/>
              <a:t>.</a:t>
            </a:r>
            <a:r>
              <a:rPr lang="en-PH" b="1" dirty="0"/>
              <a:t>load</a:t>
            </a:r>
            <a:r>
              <a:rPr lang="en-PH" dirty="0"/>
              <a:t>: Loads a file into the current REPL session.</a:t>
            </a:r>
          </a:p>
        </p:txBody>
      </p:sp>
    </p:spTree>
    <p:extLst>
      <p:ext uri="{BB962C8B-B14F-4D97-AF65-F5344CB8AC3E}">
        <p14:creationId xmlns:p14="http://schemas.microsoft.com/office/powerpoint/2010/main" val="403632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B117-64C6-4DF8-9123-19C5B9A4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i="0" dirty="0">
                <a:solidFill>
                  <a:srgbClr val="111111"/>
                </a:solidFill>
                <a:effectLst/>
                <a:latin typeface="-apple-system"/>
              </a:rPr>
              <a:t>Special Keys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5A4EE-6BCA-CFF3-28B4-6F44C6F0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PH" b="1" i="0" dirty="0">
                <a:solidFill>
                  <a:srgbClr val="111111"/>
                </a:solidFill>
                <a:effectLst/>
                <a:latin typeface="-apple-system"/>
              </a:rPr>
              <a:t>Ctrl + C</a:t>
            </a:r>
            <a:r>
              <a:rPr lang="en-PH" b="0" i="0" dirty="0">
                <a:solidFill>
                  <a:srgbClr val="111111"/>
                </a:solidFill>
                <a:effectLst/>
                <a:latin typeface="-apple-system"/>
              </a:rPr>
              <a:t>: Press once to abort the current expression, press twice to exit the REPL.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b="1" i="0" dirty="0">
                <a:solidFill>
                  <a:srgbClr val="111111"/>
                </a:solidFill>
                <a:effectLst/>
                <a:latin typeface="-apple-system"/>
              </a:rPr>
              <a:t>Ctrl + D</a:t>
            </a:r>
            <a:r>
              <a:rPr lang="en-PH" b="0" i="0" dirty="0">
                <a:solidFill>
                  <a:srgbClr val="111111"/>
                </a:solidFill>
                <a:effectLst/>
                <a:latin typeface="-apple-system"/>
              </a:rPr>
              <a:t>: Exits the REPL.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b="1" i="0" dirty="0">
                <a:solidFill>
                  <a:srgbClr val="111111"/>
                </a:solidFill>
                <a:effectLst/>
                <a:latin typeface="-apple-system"/>
              </a:rPr>
              <a:t>Up/Down Arrow Keys</a:t>
            </a:r>
            <a:r>
              <a:rPr lang="en-PH" b="0" i="0" dirty="0">
                <a:solidFill>
                  <a:srgbClr val="111111"/>
                </a:solidFill>
                <a:effectLst/>
                <a:latin typeface="-apple-system"/>
              </a:rPr>
              <a:t>: Navigate through command history.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b="1" i="0" dirty="0">
                <a:solidFill>
                  <a:srgbClr val="111111"/>
                </a:solidFill>
                <a:effectLst/>
                <a:latin typeface="-apple-system"/>
              </a:rPr>
              <a:t>Tab</a:t>
            </a:r>
            <a:r>
              <a:rPr lang="en-PH" b="0" i="0" dirty="0">
                <a:solidFill>
                  <a:srgbClr val="111111"/>
                </a:solidFill>
                <a:effectLst/>
                <a:latin typeface="-apple-system"/>
              </a:rPr>
              <a:t>: Autocompletes commands and shows available options.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507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82D7-9CC0-D5BB-6730-72CF5C7F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0" i="0" dirty="0">
                <a:solidFill>
                  <a:srgbClr val="111111"/>
                </a:solidFill>
                <a:effectLst/>
                <a:latin typeface="-apple-system"/>
              </a:rPr>
              <a:t>Here’s a quick example of a REPL session: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CC2A-E894-7747-A2A8-B93C9BE6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&gt; let message = 'Hello, World!'</a:t>
            </a:r>
          </a:p>
          <a:p>
            <a:pPr marL="0" indent="0">
              <a:buNone/>
            </a:pPr>
            <a:r>
              <a:rPr lang="en-PH" dirty="0"/>
              <a:t>undefined</a:t>
            </a:r>
          </a:p>
          <a:p>
            <a:pPr marL="0" indent="0">
              <a:buNone/>
            </a:pPr>
            <a:r>
              <a:rPr lang="en-PH" dirty="0"/>
              <a:t>&gt; console.log(message)</a:t>
            </a:r>
          </a:p>
          <a:p>
            <a:pPr marL="0" indent="0">
              <a:buNone/>
            </a:pPr>
            <a:r>
              <a:rPr lang="en-PH" dirty="0"/>
              <a:t>Hello, World!</a:t>
            </a:r>
          </a:p>
          <a:p>
            <a:pPr marL="0" indent="0">
              <a:buNone/>
            </a:pPr>
            <a:r>
              <a:rPr lang="en-PH" dirty="0"/>
              <a:t>undefined</a:t>
            </a:r>
          </a:p>
          <a:p>
            <a:pPr marL="0" indent="0">
              <a:buNone/>
            </a:pPr>
            <a:r>
              <a:rPr lang="en-PH" dirty="0"/>
              <a:t>&gt; </a:t>
            </a:r>
            <a:r>
              <a:rPr lang="en-PH" dirty="0" err="1"/>
              <a:t>message.toUpperCase</a:t>
            </a:r>
            <a:r>
              <a:rPr lang="en-PH" dirty="0"/>
              <a:t>()</a:t>
            </a:r>
          </a:p>
          <a:p>
            <a:pPr marL="0" indent="0">
              <a:buNone/>
            </a:pPr>
            <a:r>
              <a:rPr lang="en-PH" dirty="0"/>
              <a:t>'HELLO, WORLD!'</a:t>
            </a:r>
          </a:p>
        </p:txBody>
      </p:sp>
    </p:spTree>
    <p:extLst>
      <p:ext uri="{BB962C8B-B14F-4D97-AF65-F5344CB8AC3E}">
        <p14:creationId xmlns:p14="http://schemas.microsoft.com/office/powerpoint/2010/main" val="208177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87F7-8D5E-E7EA-0F89-C66611EA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Common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64AA5-B1E3-6AA8-B066-20A1CE07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b="0" i="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toUpperCase</a:t>
            </a:r>
            <a:r>
              <a:rPr lang="en-PH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PH" b="0" i="0" dirty="0">
                <a:solidFill>
                  <a:srgbClr val="111111"/>
                </a:solidFill>
                <a:effectLst/>
                <a:latin typeface="-apple-system"/>
              </a:rPr>
              <a:t>Converts all characters in a string to uppercase.</a:t>
            </a:r>
          </a:p>
          <a:p>
            <a:pPr marL="0" indent="0">
              <a:buNone/>
            </a:pPr>
            <a:r>
              <a:rPr lang="en-PH" dirty="0" err="1">
                <a:solidFill>
                  <a:srgbClr val="111111"/>
                </a:solidFill>
                <a:latin typeface="Courier New" panose="02070309020205020404" pitchFamily="49" charset="0"/>
              </a:rPr>
              <a:t>toLowerCase</a:t>
            </a:r>
            <a:r>
              <a:rPr lang="en-PH" dirty="0">
                <a:solidFill>
                  <a:srgbClr val="111111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PH" b="0" i="0" dirty="0">
                <a:solidFill>
                  <a:srgbClr val="111111"/>
                </a:solidFill>
                <a:effectLst/>
                <a:latin typeface="-apple-system"/>
              </a:rPr>
              <a:t>Converts all characters in a string to lowercase.</a:t>
            </a:r>
            <a:endParaRPr lang="en-PH" dirty="0">
              <a:solidFill>
                <a:srgbClr val="11111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PH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PH" sz="2000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let message = 'Hello, World!’;</a:t>
            </a:r>
          </a:p>
          <a:p>
            <a:pPr marL="0" indent="0">
              <a:buNone/>
            </a:pPr>
            <a:r>
              <a:rPr lang="en-PH" sz="2000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	let </a:t>
            </a:r>
            <a:r>
              <a:rPr lang="en-PH" sz="2000" b="0" i="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lowerMessage</a:t>
            </a:r>
            <a:r>
              <a:rPr lang="en-PH" sz="2000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PH" sz="2000" b="0" i="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message.toLowerCase</a:t>
            </a:r>
            <a:r>
              <a:rPr lang="en-PH" sz="2000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PH" sz="2000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	console.log(</a:t>
            </a:r>
            <a:r>
              <a:rPr lang="en-PH" sz="2000" b="0" i="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lowerMessage</a:t>
            </a:r>
            <a:r>
              <a:rPr lang="en-PH" sz="2000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); // Output: 'hello, world!'</a:t>
            </a:r>
          </a:p>
          <a:p>
            <a:pPr marL="457200" lvl="1" indent="0">
              <a:buNone/>
            </a:pPr>
            <a:endParaRPr lang="en-PH" dirty="0">
              <a:solidFill>
                <a:srgbClr val="11111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553693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C1988D"/>
      </a:accent1>
      <a:accent2>
        <a:srgbClr val="B6A17C"/>
      </a:accent2>
      <a:accent3>
        <a:srgbClr val="A4A67E"/>
      </a:accent3>
      <a:accent4>
        <a:srgbClr val="90A974"/>
      </a:accent4>
      <a:accent5>
        <a:srgbClr val="86AB81"/>
      </a:accent5>
      <a:accent6>
        <a:srgbClr val="77AF88"/>
      </a:accent6>
      <a:hlink>
        <a:srgbClr val="5C8B98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672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Century Gothic</vt:lpstr>
      <vt:lpstr>Courier New</vt:lpstr>
      <vt:lpstr>BrushVTI</vt:lpstr>
      <vt:lpstr>Node.js REPL</vt:lpstr>
      <vt:lpstr>Understanding the Concept of REPL</vt:lpstr>
      <vt:lpstr>Familiarizing with the Programming Syntax in Node.js REPL</vt:lpstr>
      <vt:lpstr>Defining Variables and Functions:</vt:lpstr>
      <vt:lpstr>Multi-line Mode: If you start typing a function or a block of code, the REPL will wait for you to complete it:</vt:lpstr>
      <vt:lpstr>Common REPL Shortcuts and Commands</vt:lpstr>
      <vt:lpstr>Special Keys</vt:lpstr>
      <vt:lpstr>Here’s a quick example of a REPL session:</vt:lpstr>
      <vt:lpstr>Common Method</vt:lpstr>
      <vt:lpstr>Common Method</vt:lpstr>
      <vt:lpstr>Common Method</vt:lpstr>
      <vt:lpstr>Common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JOY</dc:creator>
  <cp:lastModifiedBy>Clarence Nanlabi</cp:lastModifiedBy>
  <cp:revision>11</cp:revision>
  <dcterms:created xsi:type="dcterms:W3CDTF">2024-09-18T01:24:25Z</dcterms:created>
  <dcterms:modified xsi:type="dcterms:W3CDTF">2024-09-19T06:01:04Z</dcterms:modified>
</cp:coreProperties>
</file>