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91487" autoAdjust="0"/>
  </p:normalViewPr>
  <p:slideViewPr>
    <p:cSldViewPr snapToGrid="0">
      <p:cViewPr varScale="1">
        <p:scale>
          <a:sx n="102" d="100"/>
          <a:sy n="102" d="100"/>
        </p:scale>
        <p:origin x="8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186C7-323B-4D70-9505-297E697C4BB5}" type="datetimeFigureOut">
              <a:rPr lang="en-PH" smtClean="0"/>
              <a:t>15/11/2024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E9256-3C52-401D-BC96-9B2AEBCF15D2}" type="slidenum">
              <a:rPr lang="en-PH" smtClean="0"/>
              <a:t>‹#›</a:t>
            </a:fld>
            <a:endParaRPr lang="en-PH"/>
          </a:p>
        </p:txBody>
      </p:sp>
    </p:spTree>
    <p:extLst>
      <p:ext uri="{BB962C8B-B14F-4D97-AF65-F5344CB8AC3E}">
        <p14:creationId xmlns:p14="http://schemas.microsoft.com/office/powerpoint/2010/main" val="3936933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PH" b="0" dirty="0">
                <a:solidFill>
                  <a:srgbClr val="569CD6"/>
                </a:solidFill>
                <a:effectLst/>
                <a:latin typeface="Consolas" panose="020B0609020204030204" pitchFamily="49" charset="0"/>
              </a:rPr>
              <a:t>const</a:t>
            </a:r>
            <a:r>
              <a:rPr lang="en-PH" b="0" dirty="0">
                <a:solidFill>
                  <a:srgbClr val="D4D4D4"/>
                </a:solidFill>
                <a:effectLst/>
                <a:latin typeface="Consolas" panose="020B0609020204030204" pitchFamily="49" charset="0"/>
              </a:rPr>
              <a:t> </a:t>
            </a:r>
            <a:r>
              <a:rPr lang="en-PH" b="0" dirty="0">
                <a:solidFill>
                  <a:srgbClr val="4EC9B0"/>
                </a:solidFill>
                <a:effectLst/>
                <a:latin typeface="Consolas" panose="020B0609020204030204" pitchFamily="49" charset="0"/>
              </a:rPr>
              <a:t>http</a:t>
            </a:r>
            <a:r>
              <a:rPr lang="en-PH" b="0" dirty="0">
                <a:solidFill>
                  <a:srgbClr val="D4D4D4"/>
                </a:solidFill>
                <a:effectLst/>
                <a:latin typeface="Consolas" panose="020B0609020204030204" pitchFamily="49" charset="0"/>
              </a:rPr>
              <a:t> = </a:t>
            </a:r>
            <a:r>
              <a:rPr lang="en-PH" b="0" dirty="0">
                <a:solidFill>
                  <a:srgbClr val="DCDCAA"/>
                </a:solidFill>
                <a:effectLst/>
                <a:latin typeface="Consolas" panose="020B0609020204030204" pitchFamily="49" charset="0"/>
              </a:rPr>
              <a:t>require</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'http'</a:t>
            </a:r>
            <a:r>
              <a:rPr lang="en-PH" b="0" dirty="0">
                <a:solidFill>
                  <a:srgbClr val="D4D4D4"/>
                </a:solidFill>
                <a:effectLst/>
                <a:latin typeface="Consolas" panose="020B0609020204030204" pitchFamily="49" charset="0"/>
              </a:rPr>
              <a:t>);</a:t>
            </a:r>
          </a:p>
          <a:p>
            <a:pPr>
              <a:lnSpc>
                <a:spcPts val="1425"/>
              </a:lnSpc>
            </a:pPr>
            <a:br>
              <a:rPr lang="en-PH" b="0" dirty="0">
                <a:solidFill>
                  <a:srgbClr val="D4D4D4"/>
                </a:solidFill>
                <a:effectLst/>
                <a:latin typeface="Consolas" panose="020B0609020204030204" pitchFamily="49" charset="0"/>
              </a:rPr>
            </a:br>
            <a:r>
              <a:rPr lang="en-PH" b="0" dirty="0">
                <a:solidFill>
                  <a:srgbClr val="569CD6"/>
                </a:solidFill>
                <a:effectLst/>
                <a:latin typeface="Consolas" panose="020B0609020204030204" pitchFamily="49" charset="0"/>
              </a:rPr>
              <a:t>const</a:t>
            </a:r>
            <a:r>
              <a:rPr lang="en-PH" b="0" dirty="0">
                <a:solidFill>
                  <a:srgbClr val="D4D4D4"/>
                </a:solidFill>
                <a:effectLst/>
                <a:latin typeface="Consolas" panose="020B0609020204030204" pitchFamily="49" charset="0"/>
              </a:rPr>
              <a:t> </a:t>
            </a:r>
            <a:r>
              <a:rPr lang="en-PH" b="0" dirty="0">
                <a:solidFill>
                  <a:srgbClr val="4FC1FF"/>
                </a:solidFill>
                <a:effectLst/>
                <a:latin typeface="Consolas" panose="020B0609020204030204" pitchFamily="49" charset="0"/>
              </a:rPr>
              <a:t>server</a:t>
            </a:r>
            <a:r>
              <a:rPr lang="en-PH" b="0" dirty="0">
                <a:solidFill>
                  <a:srgbClr val="D4D4D4"/>
                </a:solidFill>
                <a:effectLst/>
                <a:latin typeface="Consolas" panose="020B0609020204030204" pitchFamily="49" charset="0"/>
              </a:rPr>
              <a:t> = </a:t>
            </a:r>
            <a:r>
              <a:rPr lang="en-PH" b="0" dirty="0" err="1">
                <a:solidFill>
                  <a:srgbClr val="4EC9B0"/>
                </a:solidFill>
                <a:effectLst/>
                <a:latin typeface="Consolas" panose="020B0609020204030204" pitchFamily="49" charset="0"/>
              </a:rPr>
              <a:t>http</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createServer</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req</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res</a:t>
            </a:r>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=&gt;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writeHead</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200</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'Content-Type'</a:t>
            </a:r>
            <a:r>
              <a:rPr lang="en-PH" b="0" dirty="0">
                <a:solidFill>
                  <a:srgbClr val="9CDCFE"/>
                </a:solidFill>
                <a:effectLst/>
                <a:latin typeface="Consolas" panose="020B0609020204030204" pitchFamily="49" charset="0"/>
              </a:rPr>
              <a:t>:</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'text/plain'</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end</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'Hello, World!'</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a:t>
            </a:r>
          </a:p>
          <a:p>
            <a:pPr>
              <a:lnSpc>
                <a:spcPts val="1425"/>
              </a:lnSpc>
            </a:pPr>
            <a:br>
              <a:rPr lang="en-PH" b="0" dirty="0">
                <a:solidFill>
                  <a:srgbClr val="D4D4D4"/>
                </a:solidFill>
                <a:effectLst/>
                <a:latin typeface="Consolas" panose="020B0609020204030204" pitchFamily="49" charset="0"/>
              </a:rPr>
            </a:br>
            <a:r>
              <a:rPr lang="en-PH" b="0" dirty="0" err="1">
                <a:solidFill>
                  <a:srgbClr val="4FC1FF"/>
                </a:solidFill>
                <a:effectLst/>
                <a:latin typeface="Consolas" panose="020B0609020204030204" pitchFamily="49" charset="0"/>
              </a:rPr>
              <a:t>server</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listen</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3000</a:t>
            </a:r>
            <a:r>
              <a:rPr lang="en-PH" b="0" dirty="0">
                <a:solidFill>
                  <a:srgbClr val="D4D4D4"/>
                </a:solidFill>
                <a:effectLst/>
                <a:latin typeface="Consolas" panose="020B0609020204030204" pitchFamily="49" charset="0"/>
              </a:rPr>
              <a:t>, () </a:t>
            </a:r>
            <a:r>
              <a:rPr lang="en-PH" b="0" dirty="0">
                <a:solidFill>
                  <a:srgbClr val="569CD6"/>
                </a:solidFill>
                <a:effectLst/>
                <a:latin typeface="Consolas" panose="020B0609020204030204" pitchFamily="49" charset="0"/>
              </a:rPr>
              <a:t>=&gt;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console</a:t>
            </a:r>
            <a:r>
              <a:rPr lang="en-PH" b="0" dirty="0">
                <a:solidFill>
                  <a:srgbClr val="D4D4D4"/>
                </a:solidFill>
                <a:effectLst/>
                <a:latin typeface="Consolas" panose="020B0609020204030204" pitchFamily="49" charset="0"/>
              </a:rPr>
              <a:t>.</a:t>
            </a:r>
            <a:r>
              <a:rPr lang="en-PH" b="0" dirty="0">
                <a:solidFill>
                  <a:srgbClr val="DCDCAA"/>
                </a:solidFill>
                <a:effectLst/>
                <a:latin typeface="Consolas" panose="020B0609020204030204" pitchFamily="49" charset="0"/>
              </a:rPr>
              <a:t>log</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'Server running at http://localhost:3000/'</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a:t>
            </a:r>
          </a:p>
          <a:p>
            <a:endParaRPr lang="en-PH" dirty="0"/>
          </a:p>
        </p:txBody>
      </p:sp>
      <p:sp>
        <p:nvSpPr>
          <p:cNvPr id="4" name="Slide Number Placeholder 3"/>
          <p:cNvSpPr>
            <a:spLocks noGrp="1"/>
          </p:cNvSpPr>
          <p:nvPr>
            <p:ph type="sldNum" sz="quarter" idx="5"/>
          </p:nvPr>
        </p:nvSpPr>
        <p:spPr/>
        <p:txBody>
          <a:bodyPr/>
          <a:lstStyle/>
          <a:p>
            <a:fld id="{7CEE9256-3C52-401D-BC96-9B2AEBCF15D2}" type="slidenum">
              <a:rPr lang="en-PH" smtClean="0"/>
              <a:t>3</a:t>
            </a:fld>
            <a:endParaRPr lang="en-PH"/>
          </a:p>
        </p:txBody>
      </p:sp>
    </p:spTree>
    <p:extLst>
      <p:ext uri="{BB962C8B-B14F-4D97-AF65-F5344CB8AC3E}">
        <p14:creationId xmlns:p14="http://schemas.microsoft.com/office/powerpoint/2010/main" val="99688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PH" b="0" dirty="0">
                <a:solidFill>
                  <a:srgbClr val="569CD6"/>
                </a:solidFill>
                <a:effectLst/>
                <a:latin typeface="Consolas" panose="020B0609020204030204" pitchFamily="49" charset="0"/>
              </a:rPr>
              <a:t>const</a:t>
            </a:r>
            <a:r>
              <a:rPr lang="en-PH" b="0" dirty="0">
                <a:solidFill>
                  <a:srgbClr val="D4D4D4"/>
                </a:solidFill>
                <a:effectLst/>
                <a:latin typeface="Consolas" panose="020B0609020204030204" pitchFamily="49" charset="0"/>
              </a:rPr>
              <a:t> </a:t>
            </a:r>
            <a:r>
              <a:rPr lang="en-PH" b="0" dirty="0">
                <a:solidFill>
                  <a:srgbClr val="4EC9B0"/>
                </a:solidFill>
                <a:effectLst/>
                <a:latin typeface="Consolas" panose="020B0609020204030204" pitchFamily="49" charset="0"/>
              </a:rPr>
              <a:t>http</a:t>
            </a:r>
            <a:r>
              <a:rPr lang="en-PH" b="0" dirty="0">
                <a:solidFill>
                  <a:srgbClr val="D4D4D4"/>
                </a:solidFill>
                <a:effectLst/>
                <a:latin typeface="Consolas" panose="020B0609020204030204" pitchFamily="49" charset="0"/>
              </a:rPr>
              <a:t> = </a:t>
            </a:r>
            <a:r>
              <a:rPr lang="en-PH" b="0" dirty="0">
                <a:solidFill>
                  <a:srgbClr val="DCDCAA"/>
                </a:solidFill>
                <a:effectLst/>
                <a:latin typeface="Consolas" panose="020B0609020204030204" pitchFamily="49" charset="0"/>
              </a:rPr>
              <a:t>require</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'http'</a:t>
            </a:r>
            <a:r>
              <a:rPr lang="en-PH" b="0" dirty="0">
                <a:solidFill>
                  <a:srgbClr val="D4D4D4"/>
                </a:solidFill>
                <a:effectLst/>
                <a:latin typeface="Consolas" panose="020B0609020204030204" pitchFamily="49" charset="0"/>
              </a:rPr>
              <a:t>);</a:t>
            </a:r>
          </a:p>
          <a:p>
            <a:pPr>
              <a:lnSpc>
                <a:spcPts val="1425"/>
              </a:lnSpc>
            </a:pPr>
            <a:br>
              <a:rPr lang="en-PH" b="0" dirty="0">
                <a:solidFill>
                  <a:srgbClr val="D4D4D4"/>
                </a:solidFill>
                <a:effectLst/>
                <a:latin typeface="Consolas" panose="020B0609020204030204" pitchFamily="49" charset="0"/>
              </a:rPr>
            </a:br>
            <a:r>
              <a:rPr lang="en-PH" b="0" dirty="0">
                <a:solidFill>
                  <a:srgbClr val="569CD6"/>
                </a:solidFill>
                <a:effectLst/>
                <a:latin typeface="Consolas" panose="020B0609020204030204" pitchFamily="49" charset="0"/>
              </a:rPr>
              <a:t>const</a:t>
            </a:r>
            <a:r>
              <a:rPr lang="en-PH" b="0" dirty="0">
                <a:solidFill>
                  <a:srgbClr val="D4D4D4"/>
                </a:solidFill>
                <a:effectLst/>
                <a:latin typeface="Consolas" panose="020B0609020204030204" pitchFamily="49" charset="0"/>
              </a:rPr>
              <a:t> </a:t>
            </a:r>
            <a:r>
              <a:rPr lang="en-PH" b="0" dirty="0">
                <a:solidFill>
                  <a:srgbClr val="4FC1FF"/>
                </a:solidFill>
                <a:effectLst/>
                <a:latin typeface="Consolas" panose="020B0609020204030204" pitchFamily="49" charset="0"/>
              </a:rPr>
              <a:t>server</a:t>
            </a:r>
            <a:r>
              <a:rPr lang="en-PH" b="0" dirty="0">
                <a:solidFill>
                  <a:srgbClr val="D4D4D4"/>
                </a:solidFill>
                <a:effectLst/>
                <a:latin typeface="Consolas" panose="020B0609020204030204" pitchFamily="49" charset="0"/>
              </a:rPr>
              <a:t> = </a:t>
            </a:r>
            <a:r>
              <a:rPr lang="en-PH" b="0" dirty="0" err="1">
                <a:solidFill>
                  <a:srgbClr val="4EC9B0"/>
                </a:solidFill>
                <a:effectLst/>
                <a:latin typeface="Consolas" panose="020B0609020204030204" pitchFamily="49" charset="0"/>
              </a:rPr>
              <a:t>http</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createServer</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req</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res</a:t>
            </a:r>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=&gt;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if</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req</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url</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writeHead</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200</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'Content-Type'</a:t>
            </a:r>
            <a:r>
              <a:rPr lang="en-PH" b="0" dirty="0">
                <a:solidFill>
                  <a:srgbClr val="9CDCFE"/>
                </a:solidFill>
                <a:effectLst/>
                <a:latin typeface="Consolas" panose="020B0609020204030204" pitchFamily="49" charset="0"/>
              </a:rPr>
              <a:t>:</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'text/plain'</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end</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'Welcome to the home page'</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  } </a:t>
            </a:r>
            <a:r>
              <a:rPr lang="en-PH" b="0" dirty="0">
                <a:solidFill>
                  <a:srgbClr val="C586C0"/>
                </a:solidFill>
                <a:effectLst/>
                <a:latin typeface="Consolas" panose="020B0609020204030204" pitchFamily="49" charset="0"/>
              </a:rPr>
              <a:t>else</a:t>
            </a:r>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if</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req</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url</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'/data'</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writeHead</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200</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'Content-Type'</a:t>
            </a:r>
            <a:r>
              <a:rPr lang="en-PH" b="0" dirty="0">
                <a:solidFill>
                  <a:srgbClr val="9CDCFE"/>
                </a:solidFill>
                <a:effectLst/>
                <a:latin typeface="Consolas" panose="020B0609020204030204" pitchFamily="49" charset="0"/>
              </a:rPr>
              <a:t>:</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'application/</a:t>
            </a:r>
            <a:r>
              <a:rPr lang="en-PH" b="0" dirty="0" err="1">
                <a:solidFill>
                  <a:srgbClr val="CE9178"/>
                </a:solidFill>
                <a:effectLst/>
                <a:latin typeface="Consolas" panose="020B0609020204030204" pitchFamily="49" charset="0"/>
              </a:rPr>
              <a:t>json</a:t>
            </a:r>
            <a:r>
              <a:rPr lang="en-PH" b="0" dirty="0">
                <a:solidFill>
                  <a:srgbClr val="CE9178"/>
                </a:solidFill>
                <a:effectLst/>
                <a:latin typeface="Consolas" panose="020B0609020204030204" pitchFamily="49" charset="0"/>
              </a:rPr>
              <a: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end</a:t>
            </a:r>
            <a:r>
              <a:rPr lang="en-PH" b="0" dirty="0">
                <a:solidFill>
                  <a:srgbClr val="D4D4D4"/>
                </a:solidFill>
                <a:effectLst/>
                <a:latin typeface="Consolas" panose="020B0609020204030204" pitchFamily="49" charset="0"/>
              </a:rPr>
              <a:t>(</a:t>
            </a:r>
            <a:r>
              <a:rPr lang="en-PH" b="0" dirty="0" err="1">
                <a:solidFill>
                  <a:srgbClr val="9CDCFE"/>
                </a:solidFill>
                <a:effectLst/>
                <a:latin typeface="Consolas" panose="020B0609020204030204" pitchFamily="49" charset="0"/>
              </a:rPr>
              <a:t>JSON</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stringify</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message:</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'Here is some JSON data'</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 </a:t>
            </a:r>
            <a:r>
              <a:rPr lang="en-PH" b="0" dirty="0">
                <a:solidFill>
                  <a:srgbClr val="C586C0"/>
                </a:solidFill>
                <a:effectLst/>
                <a:latin typeface="Consolas" panose="020B0609020204030204" pitchFamily="49" charset="0"/>
              </a:rPr>
              <a:t>else</a:t>
            </a:r>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if</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req</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url</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'/html'</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writeHead</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200</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'Content-Type'</a:t>
            </a:r>
            <a:r>
              <a:rPr lang="en-PH" b="0" dirty="0">
                <a:solidFill>
                  <a:srgbClr val="9CDCFE"/>
                </a:solidFill>
                <a:effectLst/>
                <a:latin typeface="Consolas" panose="020B0609020204030204" pitchFamily="49" charset="0"/>
              </a:rPr>
              <a:t>:</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'text/html'</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end</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'&lt;h1&gt;This is an HTML page&lt;/h1&gt;'</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  } </a:t>
            </a:r>
            <a:r>
              <a:rPr lang="en-PH" b="0" dirty="0">
                <a:solidFill>
                  <a:srgbClr val="C586C0"/>
                </a:solidFill>
                <a:effectLst/>
                <a:latin typeface="Consolas" panose="020B0609020204030204" pitchFamily="49" charset="0"/>
              </a:rPr>
              <a:t>else</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writeHead</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404</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'Content-Type'</a:t>
            </a:r>
            <a:r>
              <a:rPr lang="en-PH" b="0" dirty="0">
                <a:solidFill>
                  <a:srgbClr val="9CDCFE"/>
                </a:solidFill>
                <a:effectLst/>
                <a:latin typeface="Consolas" panose="020B0609020204030204" pitchFamily="49" charset="0"/>
              </a:rPr>
              <a:t>:</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'text/plain'</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end</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'404 - Page not found'</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a:t>
            </a:r>
          </a:p>
          <a:p>
            <a:pPr>
              <a:lnSpc>
                <a:spcPts val="1425"/>
              </a:lnSpc>
            </a:pPr>
            <a:br>
              <a:rPr lang="en-PH" b="0" dirty="0">
                <a:solidFill>
                  <a:srgbClr val="D4D4D4"/>
                </a:solidFill>
                <a:effectLst/>
                <a:latin typeface="Consolas" panose="020B0609020204030204" pitchFamily="49" charset="0"/>
              </a:rPr>
            </a:br>
            <a:r>
              <a:rPr lang="en-PH" b="0" dirty="0" err="1">
                <a:solidFill>
                  <a:srgbClr val="4FC1FF"/>
                </a:solidFill>
                <a:effectLst/>
                <a:latin typeface="Consolas" panose="020B0609020204030204" pitchFamily="49" charset="0"/>
              </a:rPr>
              <a:t>server</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listen</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3000</a:t>
            </a:r>
            <a:r>
              <a:rPr lang="en-PH" b="0" dirty="0">
                <a:solidFill>
                  <a:srgbClr val="D4D4D4"/>
                </a:solidFill>
                <a:effectLst/>
                <a:latin typeface="Consolas" panose="020B0609020204030204" pitchFamily="49" charset="0"/>
              </a:rPr>
              <a:t>, () </a:t>
            </a:r>
            <a:r>
              <a:rPr lang="en-PH" b="0" dirty="0">
                <a:solidFill>
                  <a:srgbClr val="569CD6"/>
                </a:solidFill>
                <a:effectLst/>
                <a:latin typeface="Consolas" panose="020B0609020204030204" pitchFamily="49" charset="0"/>
              </a:rPr>
              <a:t>=&gt;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console</a:t>
            </a:r>
            <a:r>
              <a:rPr lang="en-PH" b="0" dirty="0">
                <a:solidFill>
                  <a:srgbClr val="D4D4D4"/>
                </a:solidFill>
                <a:effectLst/>
                <a:latin typeface="Consolas" panose="020B0609020204030204" pitchFamily="49" charset="0"/>
              </a:rPr>
              <a:t>.</a:t>
            </a:r>
            <a:r>
              <a:rPr lang="en-PH" b="0" dirty="0">
                <a:solidFill>
                  <a:srgbClr val="DCDCAA"/>
                </a:solidFill>
                <a:effectLst/>
                <a:latin typeface="Consolas" panose="020B0609020204030204" pitchFamily="49" charset="0"/>
              </a:rPr>
              <a:t>log</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'Server running at http://localhost:3000/'</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a:t>
            </a:r>
          </a:p>
          <a:p>
            <a:endParaRPr lang="en-PH" dirty="0"/>
          </a:p>
        </p:txBody>
      </p:sp>
      <p:sp>
        <p:nvSpPr>
          <p:cNvPr id="4" name="Slide Number Placeholder 3"/>
          <p:cNvSpPr>
            <a:spLocks noGrp="1"/>
          </p:cNvSpPr>
          <p:nvPr>
            <p:ph type="sldNum" sz="quarter" idx="5"/>
          </p:nvPr>
        </p:nvSpPr>
        <p:spPr/>
        <p:txBody>
          <a:bodyPr/>
          <a:lstStyle/>
          <a:p>
            <a:fld id="{7CEE9256-3C52-401D-BC96-9B2AEBCF15D2}" type="slidenum">
              <a:rPr lang="en-PH" smtClean="0"/>
              <a:t>5</a:t>
            </a:fld>
            <a:endParaRPr lang="en-PH"/>
          </a:p>
        </p:txBody>
      </p:sp>
    </p:spTree>
    <p:extLst>
      <p:ext uri="{BB962C8B-B14F-4D97-AF65-F5344CB8AC3E}">
        <p14:creationId xmlns:p14="http://schemas.microsoft.com/office/powerpoint/2010/main" val="2819417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PH" b="0" dirty="0">
                <a:solidFill>
                  <a:srgbClr val="569CD6"/>
                </a:solidFill>
                <a:effectLst/>
                <a:latin typeface="Consolas" panose="020B0609020204030204" pitchFamily="49" charset="0"/>
              </a:rPr>
              <a:t>const</a:t>
            </a:r>
            <a:r>
              <a:rPr lang="en-PH" b="0" dirty="0">
                <a:solidFill>
                  <a:srgbClr val="D4D4D4"/>
                </a:solidFill>
                <a:effectLst/>
                <a:latin typeface="Consolas" panose="020B0609020204030204" pitchFamily="49" charset="0"/>
              </a:rPr>
              <a:t> </a:t>
            </a:r>
            <a:r>
              <a:rPr lang="en-PH" b="0" dirty="0">
                <a:solidFill>
                  <a:srgbClr val="4EC9B0"/>
                </a:solidFill>
                <a:effectLst/>
                <a:latin typeface="Consolas" panose="020B0609020204030204" pitchFamily="49" charset="0"/>
              </a:rPr>
              <a:t>http</a:t>
            </a:r>
            <a:r>
              <a:rPr lang="en-PH" b="0" dirty="0">
                <a:solidFill>
                  <a:srgbClr val="D4D4D4"/>
                </a:solidFill>
                <a:effectLst/>
                <a:latin typeface="Consolas" panose="020B0609020204030204" pitchFamily="49" charset="0"/>
              </a:rPr>
              <a:t> = </a:t>
            </a:r>
            <a:r>
              <a:rPr lang="en-PH" b="0" dirty="0">
                <a:solidFill>
                  <a:srgbClr val="DCDCAA"/>
                </a:solidFill>
                <a:effectLst/>
                <a:latin typeface="Consolas" panose="020B0609020204030204" pitchFamily="49" charset="0"/>
              </a:rPr>
              <a:t>require</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'http'</a:t>
            </a:r>
            <a:r>
              <a:rPr lang="en-PH" b="0" dirty="0">
                <a:solidFill>
                  <a:srgbClr val="D4D4D4"/>
                </a:solidFill>
                <a:effectLst/>
                <a:latin typeface="Consolas" panose="020B0609020204030204" pitchFamily="49" charset="0"/>
              </a:rPr>
              <a:t>);</a:t>
            </a:r>
          </a:p>
          <a:p>
            <a:pPr>
              <a:lnSpc>
                <a:spcPts val="1425"/>
              </a:lnSpc>
            </a:pPr>
            <a:r>
              <a:rPr lang="en-PH" b="0" dirty="0">
                <a:solidFill>
                  <a:srgbClr val="569CD6"/>
                </a:solidFill>
                <a:effectLst/>
                <a:latin typeface="Consolas" panose="020B0609020204030204" pitchFamily="49" charset="0"/>
              </a:rPr>
              <a:t>const</a:t>
            </a:r>
            <a:r>
              <a:rPr lang="en-PH" b="0" dirty="0">
                <a:solidFill>
                  <a:srgbClr val="D4D4D4"/>
                </a:solidFill>
                <a:effectLst/>
                <a:latin typeface="Consolas" panose="020B0609020204030204" pitchFamily="49" charset="0"/>
              </a:rPr>
              <a:t> </a:t>
            </a:r>
            <a:r>
              <a:rPr lang="en-PH" b="0" dirty="0">
                <a:solidFill>
                  <a:srgbClr val="4EC9B0"/>
                </a:solidFill>
                <a:effectLst/>
                <a:latin typeface="Consolas" panose="020B0609020204030204" pitchFamily="49" charset="0"/>
              </a:rPr>
              <a:t>fs</a:t>
            </a:r>
            <a:r>
              <a:rPr lang="en-PH" b="0" dirty="0">
                <a:solidFill>
                  <a:srgbClr val="D4D4D4"/>
                </a:solidFill>
                <a:effectLst/>
                <a:latin typeface="Consolas" panose="020B0609020204030204" pitchFamily="49" charset="0"/>
              </a:rPr>
              <a:t> = </a:t>
            </a:r>
            <a:r>
              <a:rPr lang="en-PH" b="0" dirty="0">
                <a:solidFill>
                  <a:srgbClr val="DCDCAA"/>
                </a:solidFill>
                <a:effectLst/>
                <a:latin typeface="Consolas" panose="020B0609020204030204" pitchFamily="49" charset="0"/>
              </a:rPr>
              <a:t>require</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'fs'</a:t>
            </a:r>
            <a:r>
              <a:rPr lang="en-PH" b="0" dirty="0">
                <a:solidFill>
                  <a:srgbClr val="D4D4D4"/>
                </a:solidFill>
                <a:effectLst/>
                <a:latin typeface="Consolas" panose="020B0609020204030204" pitchFamily="49" charset="0"/>
              </a:rPr>
              <a:t>);</a:t>
            </a:r>
          </a:p>
          <a:p>
            <a:pPr>
              <a:lnSpc>
                <a:spcPts val="1425"/>
              </a:lnSpc>
            </a:pPr>
            <a:r>
              <a:rPr lang="en-PH" b="0" dirty="0">
                <a:solidFill>
                  <a:srgbClr val="569CD6"/>
                </a:solidFill>
                <a:effectLst/>
                <a:latin typeface="Consolas" panose="020B0609020204030204" pitchFamily="49" charset="0"/>
              </a:rPr>
              <a:t>const</a:t>
            </a:r>
            <a:r>
              <a:rPr lang="en-PH" b="0" dirty="0">
                <a:solidFill>
                  <a:srgbClr val="D4D4D4"/>
                </a:solidFill>
                <a:effectLst/>
                <a:latin typeface="Consolas" panose="020B0609020204030204" pitchFamily="49" charset="0"/>
              </a:rPr>
              <a:t> </a:t>
            </a:r>
            <a:r>
              <a:rPr lang="en-PH" b="0" dirty="0">
                <a:solidFill>
                  <a:srgbClr val="4FC1FF"/>
                </a:solidFill>
                <a:effectLst/>
                <a:latin typeface="Consolas" panose="020B0609020204030204" pitchFamily="49" charset="0"/>
              </a:rPr>
              <a:t>path</a:t>
            </a:r>
            <a:r>
              <a:rPr lang="en-PH" b="0" dirty="0">
                <a:solidFill>
                  <a:srgbClr val="D4D4D4"/>
                </a:solidFill>
                <a:effectLst/>
                <a:latin typeface="Consolas" panose="020B0609020204030204" pitchFamily="49" charset="0"/>
              </a:rPr>
              <a:t> = </a:t>
            </a:r>
            <a:r>
              <a:rPr lang="en-PH" b="0" dirty="0">
                <a:solidFill>
                  <a:srgbClr val="DCDCAA"/>
                </a:solidFill>
                <a:effectLst/>
                <a:latin typeface="Consolas" panose="020B0609020204030204" pitchFamily="49" charset="0"/>
              </a:rPr>
              <a:t>require</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'path'</a:t>
            </a:r>
            <a:r>
              <a:rPr lang="en-PH" b="0" dirty="0">
                <a:solidFill>
                  <a:srgbClr val="D4D4D4"/>
                </a:solidFill>
                <a:effectLst/>
                <a:latin typeface="Consolas" panose="020B0609020204030204" pitchFamily="49" charset="0"/>
              </a:rPr>
              <a:t>);</a:t>
            </a:r>
          </a:p>
          <a:p>
            <a:pPr>
              <a:lnSpc>
                <a:spcPts val="1425"/>
              </a:lnSpc>
            </a:pPr>
            <a:br>
              <a:rPr lang="en-PH" b="0" dirty="0">
                <a:solidFill>
                  <a:srgbClr val="D4D4D4"/>
                </a:solidFill>
                <a:effectLst/>
                <a:latin typeface="Consolas" panose="020B0609020204030204" pitchFamily="49" charset="0"/>
              </a:rPr>
            </a:br>
            <a:r>
              <a:rPr lang="en-PH" b="0" dirty="0">
                <a:solidFill>
                  <a:srgbClr val="569CD6"/>
                </a:solidFill>
                <a:effectLst/>
                <a:latin typeface="Consolas" panose="020B0609020204030204" pitchFamily="49" charset="0"/>
              </a:rPr>
              <a:t>const</a:t>
            </a:r>
            <a:r>
              <a:rPr lang="en-PH" b="0" dirty="0">
                <a:solidFill>
                  <a:srgbClr val="D4D4D4"/>
                </a:solidFill>
                <a:effectLst/>
                <a:latin typeface="Consolas" panose="020B0609020204030204" pitchFamily="49" charset="0"/>
              </a:rPr>
              <a:t> </a:t>
            </a:r>
            <a:r>
              <a:rPr lang="en-PH" b="0" dirty="0">
                <a:solidFill>
                  <a:srgbClr val="4FC1FF"/>
                </a:solidFill>
                <a:effectLst/>
                <a:latin typeface="Consolas" panose="020B0609020204030204" pitchFamily="49" charset="0"/>
              </a:rPr>
              <a:t>server</a:t>
            </a:r>
            <a:r>
              <a:rPr lang="en-PH" b="0" dirty="0">
                <a:solidFill>
                  <a:srgbClr val="D4D4D4"/>
                </a:solidFill>
                <a:effectLst/>
                <a:latin typeface="Consolas" panose="020B0609020204030204" pitchFamily="49" charset="0"/>
              </a:rPr>
              <a:t> = </a:t>
            </a:r>
            <a:r>
              <a:rPr lang="en-PH" b="0" dirty="0" err="1">
                <a:solidFill>
                  <a:srgbClr val="4EC9B0"/>
                </a:solidFill>
                <a:effectLst/>
                <a:latin typeface="Consolas" panose="020B0609020204030204" pitchFamily="49" charset="0"/>
              </a:rPr>
              <a:t>http</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createServer</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req</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res</a:t>
            </a:r>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=&gt;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if</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req</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url</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const</a:t>
            </a:r>
            <a:r>
              <a:rPr lang="en-PH" b="0" dirty="0">
                <a:solidFill>
                  <a:srgbClr val="D4D4D4"/>
                </a:solidFill>
                <a:effectLst/>
                <a:latin typeface="Consolas" panose="020B0609020204030204" pitchFamily="49" charset="0"/>
              </a:rPr>
              <a:t> </a:t>
            </a:r>
            <a:r>
              <a:rPr lang="en-PH" b="0" dirty="0" err="1">
                <a:solidFill>
                  <a:srgbClr val="4FC1FF"/>
                </a:solidFill>
                <a:effectLst/>
                <a:latin typeface="Consolas" panose="020B0609020204030204" pitchFamily="49" charset="0"/>
              </a:rPr>
              <a:t>filePath</a:t>
            </a:r>
            <a:r>
              <a:rPr lang="en-PH" b="0" dirty="0">
                <a:solidFill>
                  <a:srgbClr val="D4D4D4"/>
                </a:solidFill>
                <a:effectLst/>
                <a:latin typeface="Consolas" panose="020B0609020204030204" pitchFamily="49" charset="0"/>
              </a:rPr>
              <a:t> = </a:t>
            </a:r>
            <a:r>
              <a:rPr lang="en-PH" b="0" dirty="0" err="1">
                <a:solidFill>
                  <a:srgbClr val="4FC1FF"/>
                </a:solidFill>
                <a:effectLst/>
                <a:latin typeface="Consolas" panose="020B0609020204030204" pitchFamily="49" charset="0"/>
              </a:rPr>
              <a:t>path</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join</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__</a:t>
            </a:r>
            <a:r>
              <a:rPr lang="en-PH" b="0" dirty="0" err="1">
                <a:solidFill>
                  <a:srgbClr val="9CDCFE"/>
                </a:solidFill>
                <a:effectLst/>
                <a:latin typeface="Consolas" panose="020B0609020204030204" pitchFamily="49" charset="0"/>
              </a:rPr>
              <a:t>dirname</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'index.html'</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    </a:t>
            </a:r>
            <a:r>
              <a:rPr lang="en-PH" b="0" dirty="0" err="1">
                <a:solidFill>
                  <a:srgbClr val="4EC9B0"/>
                </a:solidFill>
                <a:effectLst/>
                <a:latin typeface="Consolas" panose="020B0609020204030204" pitchFamily="49" charset="0"/>
              </a:rPr>
              <a:t>fs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readFile</a:t>
            </a:r>
            <a:r>
              <a:rPr lang="en-PH" b="0" dirty="0">
                <a:solidFill>
                  <a:srgbClr val="D4D4D4"/>
                </a:solidFill>
                <a:effectLst/>
                <a:latin typeface="Consolas" panose="020B0609020204030204" pitchFamily="49" charset="0"/>
              </a:rPr>
              <a:t>(</a:t>
            </a:r>
            <a:r>
              <a:rPr lang="en-PH" b="0" dirty="0" err="1">
                <a:solidFill>
                  <a:srgbClr val="4FC1FF"/>
                </a:solidFill>
                <a:effectLst/>
                <a:latin typeface="Consolas" panose="020B0609020204030204" pitchFamily="49" charset="0"/>
              </a:rPr>
              <a:t>filePath</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err</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data</a:t>
            </a:r>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=&gt;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if</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err</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writeHead</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500</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'Content-Type'</a:t>
            </a:r>
            <a:r>
              <a:rPr lang="en-PH" b="0" dirty="0">
                <a:solidFill>
                  <a:srgbClr val="9CDCFE"/>
                </a:solidFill>
                <a:effectLst/>
                <a:latin typeface="Consolas" panose="020B0609020204030204" pitchFamily="49" charset="0"/>
              </a:rPr>
              <a:t>:</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'text/plain'</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end</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'Error loading page'</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      } </a:t>
            </a:r>
            <a:r>
              <a:rPr lang="en-PH" b="0" dirty="0">
                <a:solidFill>
                  <a:srgbClr val="C586C0"/>
                </a:solidFill>
                <a:effectLst/>
                <a:latin typeface="Consolas" panose="020B0609020204030204" pitchFamily="49" charset="0"/>
              </a:rPr>
              <a:t>else</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writeHead</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200</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'Content-Type'</a:t>
            </a:r>
            <a:r>
              <a:rPr lang="en-PH" b="0" dirty="0">
                <a:solidFill>
                  <a:srgbClr val="9CDCFE"/>
                </a:solidFill>
                <a:effectLst/>
                <a:latin typeface="Consolas" panose="020B0609020204030204" pitchFamily="49" charset="0"/>
              </a:rPr>
              <a:t>:</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'text/html'</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end</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data</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 </a:t>
            </a:r>
            <a:r>
              <a:rPr lang="en-PH" b="0" dirty="0">
                <a:solidFill>
                  <a:srgbClr val="C586C0"/>
                </a:solidFill>
                <a:effectLst/>
                <a:latin typeface="Consolas" panose="020B0609020204030204" pitchFamily="49" charset="0"/>
              </a:rPr>
              <a:t>else</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writeHead</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404</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'Content-Type'</a:t>
            </a:r>
            <a:r>
              <a:rPr lang="en-PH" b="0" dirty="0">
                <a:solidFill>
                  <a:srgbClr val="9CDCFE"/>
                </a:solidFill>
                <a:effectLst/>
                <a:latin typeface="Consolas" panose="020B0609020204030204" pitchFamily="49" charset="0"/>
              </a:rPr>
              <a:t>:</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'text/plain'</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end</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'404 - Page not found'</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a:t>
            </a:r>
          </a:p>
          <a:p>
            <a:pPr>
              <a:lnSpc>
                <a:spcPts val="1425"/>
              </a:lnSpc>
            </a:pPr>
            <a:br>
              <a:rPr lang="en-PH" b="0" dirty="0">
                <a:solidFill>
                  <a:srgbClr val="D4D4D4"/>
                </a:solidFill>
                <a:effectLst/>
                <a:latin typeface="Consolas" panose="020B0609020204030204" pitchFamily="49" charset="0"/>
              </a:rPr>
            </a:br>
            <a:r>
              <a:rPr lang="en-PH" b="0" dirty="0" err="1">
                <a:solidFill>
                  <a:srgbClr val="4FC1FF"/>
                </a:solidFill>
                <a:effectLst/>
                <a:latin typeface="Consolas" panose="020B0609020204030204" pitchFamily="49" charset="0"/>
              </a:rPr>
              <a:t>server</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listen</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3000</a:t>
            </a:r>
            <a:r>
              <a:rPr lang="en-PH" b="0" dirty="0">
                <a:solidFill>
                  <a:srgbClr val="D4D4D4"/>
                </a:solidFill>
                <a:effectLst/>
                <a:latin typeface="Consolas" panose="020B0609020204030204" pitchFamily="49" charset="0"/>
              </a:rPr>
              <a:t>, () </a:t>
            </a:r>
            <a:r>
              <a:rPr lang="en-PH" b="0" dirty="0">
                <a:solidFill>
                  <a:srgbClr val="569CD6"/>
                </a:solidFill>
                <a:effectLst/>
                <a:latin typeface="Consolas" panose="020B0609020204030204" pitchFamily="49" charset="0"/>
              </a:rPr>
              <a:t>=&gt;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console</a:t>
            </a:r>
            <a:r>
              <a:rPr lang="en-PH" b="0" dirty="0">
                <a:solidFill>
                  <a:srgbClr val="D4D4D4"/>
                </a:solidFill>
                <a:effectLst/>
                <a:latin typeface="Consolas" panose="020B0609020204030204" pitchFamily="49" charset="0"/>
              </a:rPr>
              <a:t>.</a:t>
            </a:r>
            <a:r>
              <a:rPr lang="en-PH" b="0" dirty="0">
                <a:solidFill>
                  <a:srgbClr val="DCDCAA"/>
                </a:solidFill>
                <a:effectLst/>
                <a:latin typeface="Consolas" panose="020B0609020204030204" pitchFamily="49" charset="0"/>
              </a:rPr>
              <a:t>log</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'Server running at http://localhost:3000/'</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a:t>
            </a:r>
          </a:p>
          <a:p>
            <a:endParaRPr lang="en-PH" dirty="0"/>
          </a:p>
        </p:txBody>
      </p:sp>
      <p:sp>
        <p:nvSpPr>
          <p:cNvPr id="4" name="Slide Number Placeholder 3"/>
          <p:cNvSpPr>
            <a:spLocks noGrp="1"/>
          </p:cNvSpPr>
          <p:nvPr>
            <p:ph type="sldNum" sz="quarter" idx="5"/>
          </p:nvPr>
        </p:nvSpPr>
        <p:spPr/>
        <p:txBody>
          <a:bodyPr/>
          <a:lstStyle/>
          <a:p>
            <a:fld id="{7CEE9256-3C52-401D-BC96-9B2AEBCF15D2}" type="slidenum">
              <a:rPr lang="en-PH" smtClean="0"/>
              <a:t>7</a:t>
            </a:fld>
            <a:endParaRPr lang="en-PH"/>
          </a:p>
        </p:txBody>
      </p:sp>
    </p:spTree>
    <p:extLst>
      <p:ext uri="{BB962C8B-B14F-4D97-AF65-F5344CB8AC3E}">
        <p14:creationId xmlns:p14="http://schemas.microsoft.com/office/powerpoint/2010/main" val="2129077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PH" b="0" dirty="0">
                <a:solidFill>
                  <a:srgbClr val="569CD6"/>
                </a:solidFill>
                <a:effectLst/>
                <a:latin typeface="Consolas" panose="020B0609020204030204" pitchFamily="49" charset="0"/>
              </a:rPr>
              <a:t>const</a:t>
            </a:r>
            <a:r>
              <a:rPr lang="en-PH" b="0" dirty="0">
                <a:solidFill>
                  <a:srgbClr val="D4D4D4"/>
                </a:solidFill>
                <a:effectLst/>
                <a:latin typeface="Consolas" panose="020B0609020204030204" pitchFamily="49" charset="0"/>
              </a:rPr>
              <a:t> </a:t>
            </a:r>
            <a:r>
              <a:rPr lang="en-PH" b="0" dirty="0">
                <a:solidFill>
                  <a:srgbClr val="4EC9B0"/>
                </a:solidFill>
                <a:effectLst/>
                <a:latin typeface="Consolas" panose="020B0609020204030204" pitchFamily="49" charset="0"/>
              </a:rPr>
              <a:t>http</a:t>
            </a:r>
            <a:r>
              <a:rPr lang="en-PH" b="0" dirty="0">
                <a:solidFill>
                  <a:srgbClr val="D4D4D4"/>
                </a:solidFill>
                <a:effectLst/>
                <a:latin typeface="Consolas" panose="020B0609020204030204" pitchFamily="49" charset="0"/>
              </a:rPr>
              <a:t> = </a:t>
            </a:r>
            <a:r>
              <a:rPr lang="en-PH" b="0" dirty="0">
                <a:solidFill>
                  <a:srgbClr val="DCDCAA"/>
                </a:solidFill>
                <a:effectLst/>
                <a:latin typeface="Consolas" panose="020B0609020204030204" pitchFamily="49" charset="0"/>
              </a:rPr>
              <a:t>require</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'http'</a:t>
            </a:r>
            <a:r>
              <a:rPr lang="en-PH" b="0" dirty="0">
                <a:solidFill>
                  <a:srgbClr val="D4D4D4"/>
                </a:solidFill>
                <a:effectLst/>
                <a:latin typeface="Consolas" panose="020B0609020204030204" pitchFamily="49" charset="0"/>
              </a:rPr>
              <a:t>);</a:t>
            </a:r>
          </a:p>
          <a:p>
            <a:pPr>
              <a:lnSpc>
                <a:spcPts val="1425"/>
              </a:lnSpc>
            </a:pPr>
            <a:br>
              <a:rPr lang="en-PH" b="0" dirty="0">
                <a:solidFill>
                  <a:srgbClr val="D4D4D4"/>
                </a:solidFill>
                <a:effectLst/>
                <a:latin typeface="Consolas" panose="020B0609020204030204" pitchFamily="49" charset="0"/>
              </a:rPr>
            </a:br>
            <a:r>
              <a:rPr lang="en-PH" b="0" dirty="0">
                <a:solidFill>
                  <a:srgbClr val="569CD6"/>
                </a:solidFill>
                <a:effectLst/>
                <a:latin typeface="Consolas" panose="020B0609020204030204" pitchFamily="49" charset="0"/>
              </a:rPr>
              <a:t>const</a:t>
            </a:r>
            <a:r>
              <a:rPr lang="en-PH" b="0" dirty="0">
                <a:solidFill>
                  <a:srgbClr val="D4D4D4"/>
                </a:solidFill>
                <a:effectLst/>
                <a:latin typeface="Consolas" panose="020B0609020204030204" pitchFamily="49" charset="0"/>
              </a:rPr>
              <a:t> </a:t>
            </a:r>
            <a:r>
              <a:rPr lang="en-PH" b="0" dirty="0">
                <a:solidFill>
                  <a:srgbClr val="4FC1FF"/>
                </a:solidFill>
                <a:effectLst/>
                <a:latin typeface="Consolas" panose="020B0609020204030204" pitchFamily="49" charset="0"/>
              </a:rPr>
              <a:t>server</a:t>
            </a:r>
            <a:r>
              <a:rPr lang="en-PH" b="0" dirty="0">
                <a:solidFill>
                  <a:srgbClr val="D4D4D4"/>
                </a:solidFill>
                <a:effectLst/>
                <a:latin typeface="Consolas" panose="020B0609020204030204" pitchFamily="49" charset="0"/>
              </a:rPr>
              <a:t> = </a:t>
            </a:r>
            <a:r>
              <a:rPr lang="en-PH" b="0" dirty="0" err="1">
                <a:solidFill>
                  <a:srgbClr val="4EC9B0"/>
                </a:solidFill>
                <a:effectLst/>
                <a:latin typeface="Consolas" panose="020B0609020204030204" pitchFamily="49" charset="0"/>
              </a:rPr>
              <a:t>http</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createServer</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req</a:t>
            </a: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res</a:t>
            </a:r>
            <a:r>
              <a:rPr lang="en-PH" b="0" dirty="0">
                <a:solidFill>
                  <a:srgbClr val="D4D4D4"/>
                </a:solidFill>
                <a:effectLst/>
                <a:latin typeface="Consolas" panose="020B0609020204030204" pitchFamily="49" charset="0"/>
              </a:rPr>
              <a:t>) </a:t>
            </a:r>
            <a:r>
              <a:rPr lang="en-PH" b="0" dirty="0">
                <a:solidFill>
                  <a:srgbClr val="569CD6"/>
                </a:solidFill>
                <a:effectLst/>
                <a:latin typeface="Consolas" panose="020B0609020204030204" pitchFamily="49" charset="0"/>
              </a:rPr>
              <a:t>=&gt;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if</a:t>
            </a: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req</a:t>
            </a:r>
            <a:r>
              <a:rPr lang="en-PH" b="0" dirty="0" err="1">
                <a:solidFill>
                  <a:srgbClr val="D4D4D4"/>
                </a:solidFill>
                <a:effectLst/>
                <a:latin typeface="Consolas" panose="020B0609020204030204" pitchFamily="49" charset="0"/>
              </a:rPr>
              <a:t>.</a:t>
            </a:r>
            <a:r>
              <a:rPr lang="en-PH" b="0" dirty="0" err="1">
                <a:solidFill>
                  <a:srgbClr val="9CDCFE"/>
                </a:solidFill>
                <a:effectLst/>
                <a:latin typeface="Consolas" panose="020B0609020204030204" pitchFamily="49" charset="0"/>
              </a:rPr>
              <a:t>method</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'GET'</a:t>
            </a:r>
            <a:r>
              <a:rPr lang="en-PH" b="0" dirty="0">
                <a:solidFill>
                  <a:srgbClr val="D4D4D4"/>
                </a:solidFill>
                <a:effectLst/>
                <a:latin typeface="Consolas" panose="020B0609020204030204" pitchFamily="49" charset="0"/>
              </a:rPr>
              <a:t> &amp;&amp; </a:t>
            </a:r>
            <a:r>
              <a:rPr lang="en-PH" b="0" dirty="0">
                <a:solidFill>
                  <a:srgbClr val="9CDCFE"/>
                </a:solidFill>
                <a:effectLst/>
                <a:latin typeface="Consolas" panose="020B0609020204030204" pitchFamily="49" charset="0"/>
              </a:rPr>
              <a:t>req</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url</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writeHead</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200</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'Content-Type'</a:t>
            </a:r>
            <a:r>
              <a:rPr lang="en-PH" b="0" dirty="0">
                <a:solidFill>
                  <a:srgbClr val="9CDCFE"/>
                </a:solidFill>
                <a:effectLst/>
                <a:latin typeface="Consolas" panose="020B0609020204030204" pitchFamily="49" charset="0"/>
              </a:rPr>
              <a:t>:</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'text/plain'</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end</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'GET request to the homepage'</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  } </a:t>
            </a:r>
            <a:r>
              <a:rPr lang="en-PH" b="0" dirty="0">
                <a:solidFill>
                  <a:srgbClr val="C586C0"/>
                </a:solidFill>
                <a:effectLst/>
                <a:latin typeface="Consolas" panose="020B0609020204030204" pitchFamily="49" charset="0"/>
              </a:rPr>
              <a:t>else</a:t>
            </a:r>
            <a:r>
              <a:rPr lang="en-PH" b="0" dirty="0">
                <a:solidFill>
                  <a:srgbClr val="D4D4D4"/>
                </a:solidFill>
                <a:effectLst/>
                <a:latin typeface="Consolas" panose="020B0609020204030204" pitchFamily="49" charset="0"/>
              </a:rPr>
              <a:t> </a:t>
            </a:r>
            <a:r>
              <a:rPr lang="en-PH" b="0" dirty="0">
                <a:solidFill>
                  <a:srgbClr val="C586C0"/>
                </a:solidFill>
                <a:effectLst/>
                <a:latin typeface="Consolas" panose="020B0609020204030204" pitchFamily="49" charset="0"/>
              </a:rPr>
              <a:t>if</a:t>
            </a: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req</a:t>
            </a:r>
            <a:r>
              <a:rPr lang="en-PH" b="0" dirty="0" err="1">
                <a:solidFill>
                  <a:srgbClr val="D4D4D4"/>
                </a:solidFill>
                <a:effectLst/>
                <a:latin typeface="Consolas" panose="020B0609020204030204" pitchFamily="49" charset="0"/>
              </a:rPr>
              <a:t>.</a:t>
            </a:r>
            <a:r>
              <a:rPr lang="en-PH" b="0" dirty="0" err="1">
                <a:solidFill>
                  <a:srgbClr val="9CDCFE"/>
                </a:solidFill>
                <a:effectLst/>
                <a:latin typeface="Consolas" panose="020B0609020204030204" pitchFamily="49" charset="0"/>
              </a:rPr>
              <a:t>method</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'POST'</a:t>
            </a:r>
            <a:r>
              <a:rPr lang="en-PH" b="0" dirty="0">
                <a:solidFill>
                  <a:srgbClr val="D4D4D4"/>
                </a:solidFill>
                <a:effectLst/>
                <a:latin typeface="Consolas" panose="020B0609020204030204" pitchFamily="49" charset="0"/>
              </a:rPr>
              <a:t> &amp;&amp; </a:t>
            </a:r>
            <a:r>
              <a:rPr lang="en-PH" b="0" dirty="0">
                <a:solidFill>
                  <a:srgbClr val="9CDCFE"/>
                </a:solidFill>
                <a:effectLst/>
                <a:latin typeface="Consolas" panose="020B0609020204030204" pitchFamily="49" charset="0"/>
              </a:rPr>
              <a:t>req</a:t>
            </a:r>
            <a:r>
              <a:rPr lang="en-PH" b="0" dirty="0">
                <a:solidFill>
                  <a:srgbClr val="D4D4D4"/>
                </a:solidFill>
                <a:effectLst/>
                <a:latin typeface="Consolas" panose="020B0609020204030204" pitchFamily="49" charset="0"/>
              </a:rPr>
              <a:t>.</a:t>
            </a:r>
            <a:r>
              <a:rPr lang="en-PH" b="0" dirty="0">
                <a:solidFill>
                  <a:srgbClr val="9CDCFE"/>
                </a:solidFill>
                <a:effectLst/>
                <a:latin typeface="Consolas" panose="020B0609020204030204" pitchFamily="49" charset="0"/>
              </a:rPr>
              <a:t>url</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'/submit'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writeHead</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200</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'Content-Type'</a:t>
            </a:r>
            <a:r>
              <a:rPr lang="en-PH" b="0" dirty="0">
                <a:solidFill>
                  <a:srgbClr val="9CDCFE"/>
                </a:solidFill>
                <a:effectLst/>
                <a:latin typeface="Consolas" panose="020B0609020204030204" pitchFamily="49" charset="0"/>
              </a:rPr>
              <a:t>:</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'text/plain'</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end</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'POST request to /submit'</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  } </a:t>
            </a:r>
            <a:r>
              <a:rPr lang="en-PH" b="0" dirty="0">
                <a:solidFill>
                  <a:srgbClr val="C586C0"/>
                </a:solidFill>
                <a:effectLst/>
                <a:latin typeface="Consolas" panose="020B0609020204030204" pitchFamily="49" charset="0"/>
              </a:rPr>
              <a:t>else</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writeHead</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404</a:t>
            </a:r>
            <a:r>
              <a:rPr lang="en-PH" b="0" dirty="0">
                <a:solidFill>
                  <a:srgbClr val="D4D4D4"/>
                </a:solidFill>
                <a:effectLst/>
                <a:latin typeface="Consolas" panose="020B0609020204030204" pitchFamily="49" charset="0"/>
              </a:rPr>
              <a:t>, { </a:t>
            </a:r>
            <a:r>
              <a:rPr lang="en-PH" b="0" dirty="0">
                <a:solidFill>
                  <a:srgbClr val="CE9178"/>
                </a:solidFill>
                <a:effectLst/>
                <a:latin typeface="Consolas" panose="020B0609020204030204" pitchFamily="49" charset="0"/>
              </a:rPr>
              <a:t>'Content-Type'</a:t>
            </a:r>
            <a:r>
              <a:rPr lang="en-PH" b="0" dirty="0">
                <a:solidFill>
                  <a:srgbClr val="9CDCFE"/>
                </a:solidFill>
                <a:effectLst/>
                <a:latin typeface="Consolas" panose="020B0609020204030204" pitchFamily="49" charset="0"/>
              </a:rPr>
              <a:t>:</a:t>
            </a:r>
            <a:r>
              <a:rPr lang="en-PH" b="0" dirty="0">
                <a:solidFill>
                  <a:srgbClr val="D4D4D4"/>
                </a:solidFill>
                <a:effectLst/>
                <a:latin typeface="Consolas" panose="020B0609020204030204" pitchFamily="49" charset="0"/>
              </a:rPr>
              <a:t> </a:t>
            </a:r>
            <a:r>
              <a:rPr lang="en-PH" b="0" dirty="0">
                <a:solidFill>
                  <a:srgbClr val="CE9178"/>
                </a:solidFill>
                <a:effectLst/>
                <a:latin typeface="Consolas" panose="020B0609020204030204" pitchFamily="49" charset="0"/>
              </a:rPr>
              <a:t>'text/plain'</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err="1">
                <a:solidFill>
                  <a:srgbClr val="9CDCFE"/>
                </a:solidFill>
                <a:effectLst/>
                <a:latin typeface="Consolas" panose="020B0609020204030204" pitchFamily="49" charset="0"/>
              </a:rPr>
              <a:t>res</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end</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'404 - Not found'</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a:t>
            </a:r>
          </a:p>
          <a:p>
            <a:pPr>
              <a:lnSpc>
                <a:spcPts val="1425"/>
              </a:lnSpc>
            </a:pPr>
            <a:br>
              <a:rPr lang="en-PH" b="0" dirty="0">
                <a:solidFill>
                  <a:srgbClr val="D4D4D4"/>
                </a:solidFill>
                <a:effectLst/>
                <a:latin typeface="Consolas" panose="020B0609020204030204" pitchFamily="49" charset="0"/>
              </a:rPr>
            </a:br>
            <a:r>
              <a:rPr lang="en-PH" b="0" dirty="0" err="1">
                <a:solidFill>
                  <a:srgbClr val="4FC1FF"/>
                </a:solidFill>
                <a:effectLst/>
                <a:latin typeface="Consolas" panose="020B0609020204030204" pitchFamily="49" charset="0"/>
              </a:rPr>
              <a:t>server</a:t>
            </a:r>
            <a:r>
              <a:rPr lang="en-PH" b="0" dirty="0" err="1">
                <a:solidFill>
                  <a:srgbClr val="D4D4D4"/>
                </a:solidFill>
                <a:effectLst/>
                <a:latin typeface="Consolas" panose="020B0609020204030204" pitchFamily="49" charset="0"/>
              </a:rPr>
              <a:t>.</a:t>
            </a:r>
            <a:r>
              <a:rPr lang="en-PH" b="0" dirty="0" err="1">
                <a:solidFill>
                  <a:srgbClr val="DCDCAA"/>
                </a:solidFill>
                <a:effectLst/>
                <a:latin typeface="Consolas" panose="020B0609020204030204" pitchFamily="49" charset="0"/>
              </a:rPr>
              <a:t>listen</a:t>
            </a:r>
            <a:r>
              <a:rPr lang="en-PH" b="0" dirty="0">
                <a:solidFill>
                  <a:srgbClr val="D4D4D4"/>
                </a:solidFill>
                <a:effectLst/>
                <a:latin typeface="Consolas" panose="020B0609020204030204" pitchFamily="49" charset="0"/>
              </a:rPr>
              <a:t>(</a:t>
            </a:r>
            <a:r>
              <a:rPr lang="en-PH" b="0" dirty="0">
                <a:solidFill>
                  <a:srgbClr val="B5CEA8"/>
                </a:solidFill>
                <a:effectLst/>
                <a:latin typeface="Consolas" panose="020B0609020204030204" pitchFamily="49" charset="0"/>
              </a:rPr>
              <a:t>3000</a:t>
            </a:r>
            <a:r>
              <a:rPr lang="en-PH" b="0" dirty="0">
                <a:solidFill>
                  <a:srgbClr val="D4D4D4"/>
                </a:solidFill>
                <a:effectLst/>
                <a:latin typeface="Consolas" panose="020B0609020204030204" pitchFamily="49" charset="0"/>
              </a:rPr>
              <a:t>, () </a:t>
            </a:r>
            <a:r>
              <a:rPr lang="en-PH" b="0" dirty="0">
                <a:solidFill>
                  <a:srgbClr val="569CD6"/>
                </a:solidFill>
                <a:effectLst/>
                <a:latin typeface="Consolas" panose="020B0609020204030204" pitchFamily="49" charset="0"/>
              </a:rPr>
              <a:t>=&gt;</a:t>
            </a:r>
            <a:r>
              <a:rPr lang="en-PH" b="0" dirty="0">
                <a:solidFill>
                  <a:srgbClr val="D4D4D4"/>
                </a:solidFill>
                <a:effectLst/>
                <a:latin typeface="Consolas" panose="020B0609020204030204" pitchFamily="49" charset="0"/>
              </a:rPr>
              <a:t> {</a:t>
            </a:r>
          </a:p>
          <a:p>
            <a:pPr>
              <a:lnSpc>
                <a:spcPts val="1425"/>
              </a:lnSpc>
            </a:pPr>
            <a:r>
              <a:rPr lang="en-PH" b="0" dirty="0">
                <a:solidFill>
                  <a:srgbClr val="D4D4D4"/>
                </a:solidFill>
                <a:effectLst/>
                <a:latin typeface="Consolas" panose="020B0609020204030204" pitchFamily="49" charset="0"/>
              </a:rPr>
              <a:t>  </a:t>
            </a:r>
            <a:r>
              <a:rPr lang="en-PH" b="0" dirty="0">
                <a:solidFill>
                  <a:srgbClr val="9CDCFE"/>
                </a:solidFill>
                <a:effectLst/>
                <a:latin typeface="Consolas" panose="020B0609020204030204" pitchFamily="49" charset="0"/>
              </a:rPr>
              <a:t>console</a:t>
            </a:r>
            <a:r>
              <a:rPr lang="en-PH" b="0" dirty="0">
                <a:solidFill>
                  <a:srgbClr val="D4D4D4"/>
                </a:solidFill>
                <a:effectLst/>
                <a:latin typeface="Consolas" panose="020B0609020204030204" pitchFamily="49" charset="0"/>
              </a:rPr>
              <a:t>.</a:t>
            </a:r>
            <a:r>
              <a:rPr lang="en-PH" b="0" dirty="0">
                <a:solidFill>
                  <a:srgbClr val="DCDCAA"/>
                </a:solidFill>
                <a:effectLst/>
                <a:latin typeface="Consolas" panose="020B0609020204030204" pitchFamily="49" charset="0"/>
              </a:rPr>
              <a:t>log</a:t>
            </a:r>
            <a:r>
              <a:rPr lang="en-PH" b="0" dirty="0">
                <a:solidFill>
                  <a:srgbClr val="D4D4D4"/>
                </a:solidFill>
                <a:effectLst/>
                <a:latin typeface="Consolas" panose="020B0609020204030204" pitchFamily="49" charset="0"/>
              </a:rPr>
              <a:t>(</a:t>
            </a:r>
            <a:r>
              <a:rPr lang="en-PH" b="0" dirty="0">
                <a:solidFill>
                  <a:srgbClr val="CE9178"/>
                </a:solidFill>
                <a:effectLst/>
                <a:latin typeface="Consolas" panose="020B0609020204030204" pitchFamily="49" charset="0"/>
              </a:rPr>
              <a:t>'Server running at http://localhost:3000/'</a:t>
            </a:r>
            <a:r>
              <a:rPr lang="en-PH" b="0" dirty="0">
                <a:solidFill>
                  <a:srgbClr val="D4D4D4"/>
                </a:solidFill>
                <a:effectLst/>
                <a:latin typeface="Consolas" panose="020B0609020204030204" pitchFamily="49" charset="0"/>
              </a:rPr>
              <a:t>);</a:t>
            </a:r>
          </a:p>
          <a:p>
            <a:pPr>
              <a:lnSpc>
                <a:spcPts val="1425"/>
              </a:lnSpc>
            </a:pPr>
            <a:r>
              <a:rPr lang="en-PH" b="0" dirty="0">
                <a:solidFill>
                  <a:srgbClr val="D4D4D4"/>
                </a:solidFill>
                <a:effectLst/>
                <a:latin typeface="Consolas" panose="020B0609020204030204" pitchFamily="49" charset="0"/>
              </a:rPr>
              <a:t>});</a:t>
            </a:r>
          </a:p>
          <a:p>
            <a:endParaRPr lang="en-PH" dirty="0"/>
          </a:p>
        </p:txBody>
      </p:sp>
      <p:sp>
        <p:nvSpPr>
          <p:cNvPr id="4" name="Slide Number Placeholder 3"/>
          <p:cNvSpPr>
            <a:spLocks noGrp="1"/>
          </p:cNvSpPr>
          <p:nvPr>
            <p:ph type="sldNum" sz="quarter" idx="5"/>
          </p:nvPr>
        </p:nvSpPr>
        <p:spPr/>
        <p:txBody>
          <a:bodyPr/>
          <a:lstStyle/>
          <a:p>
            <a:fld id="{7CEE9256-3C52-401D-BC96-9B2AEBCF15D2}" type="slidenum">
              <a:rPr lang="en-PH" smtClean="0"/>
              <a:t>9</a:t>
            </a:fld>
            <a:endParaRPr lang="en-PH"/>
          </a:p>
        </p:txBody>
      </p:sp>
    </p:spTree>
    <p:extLst>
      <p:ext uri="{BB962C8B-B14F-4D97-AF65-F5344CB8AC3E}">
        <p14:creationId xmlns:p14="http://schemas.microsoft.com/office/powerpoint/2010/main" val="3420209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11/15/2024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51758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11/15/2024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9753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11/15/2024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3480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11/15/2024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601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11/15/2024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9792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11/15/2024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2811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11/15/2024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258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11/15/2024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265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11/15/2024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2532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11/15/2024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572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11/15/2024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80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11/15/2024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847418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orange and white cloud&#10;&#10;Description automatically generated">
            <a:extLst>
              <a:ext uri="{FF2B5EF4-FFF2-40B4-BE49-F238E27FC236}">
                <a16:creationId xmlns:a16="http://schemas.microsoft.com/office/drawing/2014/main" id="{A64FF477-84A3-3978-7A20-DF95A3CFB0BA}"/>
              </a:ext>
            </a:extLst>
          </p:cNvPr>
          <p:cNvPicPr>
            <a:picLocks noChangeAspect="1"/>
          </p:cNvPicPr>
          <p:nvPr/>
        </p:nvPicPr>
        <p:blipFill>
          <a:blip r:embed="rId2">
            <a:alphaModFix amt="60000"/>
          </a:blip>
          <a:srcRect t="20213"/>
          <a:stretch/>
        </p:blipFill>
        <p:spPr>
          <a:xfrm>
            <a:off x="20" y="10"/>
            <a:ext cx="12191980" cy="6857990"/>
          </a:xfrm>
          <a:prstGeom prst="rect">
            <a:avLst/>
          </a:prstGeom>
        </p:spPr>
      </p:pic>
      <p:sp>
        <p:nvSpPr>
          <p:cNvPr id="2" name="Title 1"/>
          <p:cNvSpPr>
            <a:spLocks noGrp="1"/>
          </p:cNvSpPr>
          <p:nvPr>
            <p:ph type="ctrTitle"/>
          </p:nvPr>
        </p:nvSpPr>
        <p:spPr>
          <a:xfrm>
            <a:off x="960120" y="640080"/>
            <a:ext cx="10268712" cy="3227832"/>
          </a:xfrm>
        </p:spPr>
        <p:txBody>
          <a:bodyPr anchor="b">
            <a:normAutofit/>
          </a:bodyPr>
          <a:lstStyle/>
          <a:p>
            <a:r>
              <a:rPr lang="en-PH" sz="7500" dirty="0"/>
              <a:t>Creating a Web Server in Node.js with HTTP Module</a:t>
            </a:r>
            <a:endParaRPr lang="en-US" sz="7500" dirty="0"/>
          </a:p>
        </p:txBody>
      </p:sp>
      <p:sp>
        <p:nvSpPr>
          <p:cNvPr id="3" name="Subtitle 2"/>
          <p:cNvSpPr>
            <a:spLocks noGrp="1"/>
          </p:cNvSpPr>
          <p:nvPr>
            <p:ph type="subTitle" idx="1"/>
          </p:nvPr>
        </p:nvSpPr>
        <p:spPr>
          <a:xfrm>
            <a:off x="960120" y="4526280"/>
            <a:ext cx="10268712" cy="1508760"/>
          </a:xfrm>
        </p:spPr>
        <p:txBody>
          <a:bodyPr anchor="t">
            <a:normAutofit/>
          </a:bodyPr>
          <a:lstStyle/>
          <a:p>
            <a:endParaRPr lang="en-US">
              <a:solidFill>
                <a:schemeClr val="tx1"/>
              </a:solidFill>
            </a:endParaRPr>
          </a:p>
        </p:txBody>
      </p:sp>
    </p:spTree>
    <p:extLst>
      <p:ext uri="{BB962C8B-B14F-4D97-AF65-F5344CB8AC3E}">
        <p14:creationId xmlns:p14="http://schemas.microsoft.com/office/powerpoint/2010/main" val="30720133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EA38-5307-0162-3AED-961D10A37144}"/>
              </a:ext>
            </a:extLst>
          </p:cNvPr>
          <p:cNvSpPr>
            <a:spLocks noGrp="1"/>
          </p:cNvSpPr>
          <p:nvPr>
            <p:ph type="title"/>
          </p:nvPr>
        </p:nvSpPr>
        <p:spPr/>
        <p:txBody>
          <a:bodyPr/>
          <a:lstStyle/>
          <a:p>
            <a:r>
              <a:rPr lang="en-PH" dirty="0"/>
              <a:t>Activity 1</a:t>
            </a:r>
          </a:p>
        </p:txBody>
      </p:sp>
      <p:sp>
        <p:nvSpPr>
          <p:cNvPr id="3" name="Content Placeholder 2">
            <a:extLst>
              <a:ext uri="{FF2B5EF4-FFF2-40B4-BE49-F238E27FC236}">
                <a16:creationId xmlns:a16="http://schemas.microsoft.com/office/drawing/2014/main" id="{A2D58053-A49F-5427-DD8F-F6379CDCBA89}"/>
              </a:ext>
            </a:extLst>
          </p:cNvPr>
          <p:cNvSpPr>
            <a:spLocks noGrp="1"/>
          </p:cNvSpPr>
          <p:nvPr>
            <p:ph idx="1"/>
          </p:nvPr>
        </p:nvSpPr>
        <p:spPr>
          <a:xfrm>
            <a:off x="960120" y="2587752"/>
            <a:ext cx="10268712" cy="841248"/>
          </a:xfrm>
        </p:spPr>
        <p:txBody>
          <a:bodyPr>
            <a:normAutofit lnSpcReduction="10000"/>
          </a:bodyPr>
          <a:lstStyle/>
          <a:p>
            <a:r>
              <a:rPr lang="en-PH" dirty="0"/>
              <a:t>Create an HTTP server that listens on port 3000 and sets up routes for handling different requests. Using Postman</a:t>
            </a:r>
          </a:p>
        </p:txBody>
      </p:sp>
      <p:sp>
        <p:nvSpPr>
          <p:cNvPr id="5" name="Rectangle 2">
            <a:extLst>
              <a:ext uri="{FF2B5EF4-FFF2-40B4-BE49-F238E27FC236}">
                <a16:creationId xmlns:a16="http://schemas.microsoft.com/office/drawing/2014/main" id="{084607B0-02CB-0C3A-4318-4E3F145E6FE6}"/>
              </a:ext>
            </a:extLst>
          </p:cNvPr>
          <p:cNvSpPr>
            <a:spLocks noChangeArrowheads="1"/>
          </p:cNvSpPr>
          <p:nvPr/>
        </p:nvSpPr>
        <p:spPr bwMode="auto">
          <a:xfrm>
            <a:off x="1139228" y="3819841"/>
            <a:ext cx="905114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Set Up Routes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Define the following routes: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GET </a:t>
            </a:r>
            <a:r>
              <a:rPr kumimoji="0" lang="en-US" altLang="en-US" b="1" i="0" u="none" strike="noStrike" cap="none" normalizeH="0" baseline="0" dirty="0">
                <a:ln>
                  <a:noFill/>
                </a:ln>
                <a:solidFill>
                  <a:schemeClr val="tx1"/>
                </a:solidFill>
                <a:effectLst/>
                <a:latin typeface="Arial Unicode MS" panose="020B0604020202020204" pitchFamily="34" charset="-128"/>
              </a:rPr>
              <a:t>/</a:t>
            </a:r>
            <a:r>
              <a:rPr kumimoji="0" lang="en-US" altLang="en-US" b="0" i="0" u="none" strike="noStrike" cap="none" normalizeH="0" baseline="0" dirty="0">
                <a:ln>
                  <a:noFill/>
                </a:ln>
                <a:solidFill>
                  <a:schemeClr val="tx1"/>
                </a:solidFill>
                <a:effectLst/>
              </a:rPr>
              <a:t>: Respond with </a:t>
            </a:r>
            <a:r>
              <a:rPr kumimoji="0" lang="en-US" altLang="en-US" b="0" i="0" u="none" strike="noStrike" cap="none" normalizeH="0" baseline="0" dirty="0">
                <a:ln>
                  <a:noFill/>
                </a:ln>
                <a:solidFill>
                  <a:schemeClr val="tx1"/>
                </a:solidFill>
                <a:effectLst/>
                <a:latin typeface="Arial Unicode MS" panose="020B0604020202020204" pitchFamily="34" charset="-128"/>
              </a:rPr>
              <a:t>"Welcome to the Home Page"</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GET </a:t>
            </a:r>
            <a:r>
              <a:rPr kumimoji="0" lang="en-US" altLang="en-US" b="1" i="0" u="none" strike="noStrike" cap="none" normalizeH="0" baseline="0" dirty="0">
                <a:ln>
                  <a:noFill/>
                </a:ln>
                <a:solidFill>
                  <a:schemeClr val="tx1"/>
                </a:solidFill>
                <a:effectLst/>
                <a:latin typeface="Arial Unicode MS" panose="020B0604020202020204" pitchFamily="34" charset="-128"/>
              </a:rPr>
              <a:t>/</a:t>
            </a:r>
            <a:r>
              <a:rPr kumimoji="0" lang="en-US" altLang="en-US" b="1" i="0" u="none" strike="noStrike" cap="none" normalizeH="0" baseline="0" dirty="0" err="1">
                <a:ln>
                  <a:noFill/>
                </a:ln>
                <a:solidFill>
                  <a:schemeClr val="tx1"/>
                </a:solidFill>
                <a:effectLst/>
                <a:latin typeface="Arial Unicode MS" panose="020B0604020202020204" pitchFamily="34" charset="-128"/>
              </a:rPr>
              <a:t>json</a:t>
            </a:r>
            <a:r>
              <a:rPr kumimoji="0" lang="en-US" altLang="en-US" b="0" i="0" u="none" strike="noStrike" cap="none" normalizeH="0" baseline="0" dirty="0">
                <a:ln>
                  <a:noFill/>
                </a:ln>
                <a:solidFill>
                  <a:schemeClr val="tx1"/>
                </a:solidFill>
                <a:effectLst/>
              </a:rPr>
              <a:t>: Respond with JSON data, </a:t>
            </a:r>
            <a:r>
              <a:rPr kumimoji="0" lang="en-US" altLang="en-US" b="0" i="0" u="none" strike="noStrike" cap="none" normalizeH="0" baseline="0" dirty="0">
                <a:ln>
                  <a:noFill/>
                </a:ln>
                <a:solidFill>
                  <a:schemeClr val="tx1"/>
                </a:solidFill>
                <a:effectLst/>
                <a:latin typeface="Arial Unicode MS" panose="020B0604020202020204" pitchFamily="34" charset="-128"/>
              </a:rPr>
              <a:t>{ "message": "Hello, JSON world!" }</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GET </a:t>
            </a:r>
            <a:r>
              <a:rPr kumimoji="0" lang="en-US" altLang="en-US" b="1" i="0" u="none" strike="noStrike" cap="none" normalizeH="0" baseline="0" dirty="0">
                <a:ln>
                  <a:noFill/>
                </a:ln>
                <a:solidFill>
                  <a:schemeClr val="tx1"/>
                </a:solidFill>
                <a:effectLst/>
                <a:latin typeface="Arial Unicode MS" panose="020B0604020202020204" pitchFamily="34" charset="-128"/>
              </a:rPr>
              <a:t>/html</a:t>
            </a:r>
            <a:r>
              <a:rPr kumimoji="0" lang="en-US" altLang="en-US" b="0" i="0" u="none" strike="noStrike" cap="none" normalizeH="0" baseline="0" dirty="0">
                <a:ln>
                  <a:noFill/>
                </a:ln>
                <a:solidFill>
                  <a:schemeClr val="tx1"/>
                </a:solidFill>
                <a:effectLst/>
              </a:rPr>
              <a:t>: Serve the </a:t>
            </a:r>
            <a:r>
              <a:rPr kumimoji="0" lang="en-US" altLang="en-US" b="0" i="1" u="none" strike="noStrike" cap="none" normalizeH="0" baseline="0" dirty="0">
                <a:ln>
                  <a:noFill/>
                </a:ln>
                <a:solidFill>
                  <a:schemeClr val="tx1"/>
                </a:solidFill>
                <a:effectLst/>
                <a:highlight>
                  <a:srgbClr val="FFFF00"/>
                </a:highlight>
                <a:latin typeface="Arial Unicode MS" panose="020B0604020202020204" pitchFamily="34" charset="-128"/>
              </a:rPr>
              <a:t>index.html</a:t>
            </a:r>
            <a:r>
              <a:rPr kumimoji="0" lang="en-US" altLang="en-US" b="0" i="1" u="none" strike="noStrike" cap="none" normalizeH="0" baseline="0" dirty="0">
                <a:ln>
                  <a:noFill/>
                </a:ln>
                <a:solidFill>
                  <a:schemeClr val="tx1"/>
                </a:solidFill>
                <a:effectLst/>
                <a:highlight>
                  <a:srgbClr val="FFFF00"/>
                </a:highlight>
              </a:rPr>
              <a:t> </a:t>
            </a:r>
            <a:r>
              <a:rPr kumimoji="0" lang="en-US" altLang="en-US" b="0" i="0" u="none" strike="noStrike" cap="none" normalizeH="0" baseline="0" dirty="0">
                <a:ln>
                  <a:noFill/>
                </a:ln>
                <a:solidFill>
                  <a:schemeClr val="tx1"/>
                </a:solidFill>
                <a:effectLst/>
              </a:rPr>
              <a:t>file with &lt;h1&gt;Your Basic Information&lt;/h1&gt;.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POST </a:t>
            </a:r>
            <a:r>
              <a:rPr kumimoji="0" lang="en-US" altLang="en-US" b="1" i="0" u="none" strike="noStrike" cap="none" normalizeH="0" baseline="0" dirty="0">
                <a:ln>
                  <a:noFill/>
                </a:ln>
                <a:solidFill>
                  <a:schemeClr val="tx1"/>
                </a:solidFill>
                <a:effectLst/>
                <a:latin typeface="Arial Unicode MS" panose="020B0604020202020204" pitchFamily="34" charset="-128"/>
              </a:rPr>
              <a:t>/submit</a:t>
            </a:r>
            <a:r>
              <a:rPr kumimoji="0" lang="en-US" altLang="en-US" b="0" i="0" u="none" strike="noStrike" cap="none" normalizeH="0" baseline="0" dirty="0">
                <a:ln>
                  <a:noFill/>
                </a:ln>
                <a:solidFill>
                  <a:schemeClr val="tx1"/>
                </a:solidFill>
                <a:effectLst/>
              </a:rPr>
              <a:t>: Accept a JSON payload and respond with a confirmation message.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87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F0CE7-262F-9A2F-9A32-A363E52B1506}"/>
              </a:ext>
            </a:extLst>
          </p:cNvPr>
          <p:cNvSpPr>
            <a:spLocks noGrp="1"/>
          </p:cNvSpPr>
          <p:nvPr>
            <p:ph type="title"/>
          </p:nvPr>
        </p:nvSpPr>
        <p:spPr>
          <a:xfrm>
            <a:off x="960120" y="317814"/>
            <a:ext cx="10268712" cy="1700784"/>
          </a:xfrm>
        </p:spPr>
        <p:txBody>
          <a:bodyPr>
            <a:normAutofit/>
          </a:bodyPr>
          <a:lstStyle/>
          <a:p>
            <a:r>
              <a:rPr lang="en-PH" sz="6100"/>
              <a:t>Creating a Basic HTTP Server</a:t>
            </a:r>
          </a:p>
        </p:txBody>
      </p:sp>
      <p:sp>
        <p:nvSpPr>
          <p:cNvPr id="10" name="Rectangle 9">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590B35-3F8F-6AB0-A5A6-BCB0982A6ED3}"/>
              </a:ext>
            </a:extLst>
          </p:cNvPr>
          <p:cNvSpPr>
            <a:spLocks noGrp="1"/>
          </p:cNvSpPr>
          <p:nvPr>
            <p:ph idx="1"/>
          </p:nvPr>
        </p:nvSpPr>
        <p:spPr>
          <a:xfrm>
            <a:off x="960120" y="2587752"/>
            <a:ext cx="10268712" cy="3258102"/>
          </a:xfrm>
        </p:spPr>
        <p:txBody>
          <a:bodyPr>
            <a:normAutofit/>
          </a:bodyPr>
          <a:lstStyle/>
          <a:p>
            <a:pPr>
              <a:lnSpc>
                <a:spcPct val="91000"/>
              </a:lnSpc>
            </a:pPr>
            <a:r>
              <a:rPr lang="en-PH" sz="2400" dirty="0">
                <a:latin typeface="Arial" panose="020B0604020202020204" pitchFamily="34" charset="0"/>
                <a:cs typeface="Arial" panose="020B0604020202020204" pitchFamily="34" charset="0"/>
              </a:rPr>
              <a:t>Learning back-end development is understanding how to set up a server that can handle requests and send responses. Node.js’s http module provides the ability to create such a server easily.</a:t>
            </a:r>
          </a:p>
          <a:p>
            <a:pPr>
              <a:lnSpc>
                <a:spcPct val="91000"/>
              </a:lnSpc>
            </a:pPr>
            <a:r>
              <a:rPr lang="en-PH" sz="2400" dirty="0">
                <a:latin typeface="Arial" panose="020B0604020202020204" pitchFamily="34" charset="0"/>
                <a:cs typeface="Arial" panose="020B0604020202020204" pitchFamily="34" charset="0"/>
              </a:rPr>
              <a:t>Import the </a:t>
            </a:r>
            <a:r>
              <a:rPr lang="en-PH" sz="2400" i="1" dirty="0">
                <a:highlight>
                  <a:srgbClr val="FFFF00"/>
                </a:highlight>
                <a:latin typeface="Arial" panose="020B0604020202020204" pitchFamily="34" charset="0"/>
                <a:cs typeface="Arial" panose="020B0604020202020204" pitchFamily="34" charset="0"/>
              </a:rPr>
              <a:t>http</a:t>
            </a:r>
            <a:r>
              <a:rPr lang="en-PH" sz="2400" dirty="0">
                <a:latin typeface="Arial" panose="020B0604020202020204" pitchFamily="34" charset="0"/>
                <a:cs typeface="Arial" panose="020B0604020202020204" pitchFamily="34" charset="0"/>
              </a:rPr>
              <a:t> module, then use </a:t>
            </a:r>
            <a:r>
              <a:rPr lang="en-PH" sz="2400" i="1" dirty="0" err="1">
                <a:highlight>
                  <a:srgbClr val="FFFF00"/>
                </a:highlight>
                <a:latin typeface="Arial" panose="020B0604020202020204" pitchFamily="34" charset="0"/>
                <a:cs typeface="Arial" panose="020B0604020202020204" pitchFamily="34" charset="0"/>
              </a:rPr>
              <a:t>http.createServer</a:t>
            </a:r>
            <a:r>
              <a:rPr lang="en-PH" sz="2400" i="1" dirty="0">
                <a:highlight>
                  <a:srgbClr val="FFFF00"/>
                </a:highlight>
                <a:latin typeface="Arial" panose="020B0604020202020204" pitchFamily="34" charset="0"/>
                <a:cs typeface="Arial" panose="020B0604020202020204" pitchFamily="34" charset="0"/>
              </a:rPr>
              <a:t>()</a:t>
            </a:r>
            <a:r>
              <a:rPr lang="en-PH" sz="2400" i="1" dirty="0">
                <a:latin typeface="Arial" panose="020B0604020202020204" pitchFamily="34" charset="0"/>
                <a:cs typeface="Arial" panose="020B0604020202020204" pitchFamily="34" charset="0"/>
              </a:rPr>
              <a:t> </a:t>
            </a:r>
            <a:r>
              <a:rPr lang="en-PH" sz="2400" dirty="0">
                <a:latin typeface="Arial" panose="020B0604020202020204" pitchFamily="34" charset="0"/>
                <a:cs typeface="Arial" panose="020B0604020202020204" pitchFamily="34" charset="0"/>
              </a:rPr>
              <a:t>to set up a basic server.</a:t>
            </a:r>
          </a:p>
          <a:p>
            <a:pPr>
              <a:lnSpc>
                <a:spcPct val="91000"/>
              </a:lnSpc>
            </a:pPr>
            <a:r>
              <a:rPr lang="en-PH" sz="2400" dirty="0">
                <a:latin typeface="Arial" panose="020B0604020202020204" pitchFamily="34" charset="0"/>
                <a:cs typeface="Arial" panose="020B0604020202020204" pitchFamily="34" charset="0"/>
              </a:rPr>
              <a:t>The server uses a callback function to handle each request, where </a:t>
            </a:r>
            <a:r>
              <a:rPr lang="en-PH" sz="2400" i="1" dirty="0">
                <a:highlight>
                  <a:srgbClr val="FFFF00"/>
                </a:highlight>
                <a:latin typeface="Arial" panose="020B0604020202020204" pitchFamily="34" charset="0"/>
                <a:cs typeface="Arial" panose="020B0604020202020204" pitchFamily="34" charset="0"/>
              </a:rPr>
              <a:t>req</a:t>
            </a:r>
            <a:r>
              <a:rPr lang="en-PH" sz="2400" dirty="0">
                <a:latin typeface="Arial" panose="020B0604020202020204" pitchFamily="34" charset="0"/>
                <a:cs typeface="Arial" panose="020B0604020202020204" pitchFamily="34" charset="0"/>
              </a:rPr>
              <a:t> represents the incoming request, and </a:t>
            </a:r>
            <a:r>
              <a:rPr lang="en-PH" sz="2400" i="1" dirty="0">
                <a:highlight>
                  <a:srgbClr val="FFFF00"/>
                </a:highlight>
                <a:latin typeface="Arial" panose="020B0604020202020204" pitchFamily="34" charset="0"/>
                <a:cs typeface="Arial" panose="020B0604020202020204" pitchFamily="34" charset="0"/>
              </a:rPr>
              <a:t>res</a:t>
            </a:r>
            <a:r>
              <a:rPr lang="en-PH" sz="2400" dirty="0">
                <a:latin typeface="Arial" panose="020B0604020202020204" pitchFamily="34" charset="0"/>
                <a:cs typeface="Arial" panose="020B0604020202020204" pitchFamily="34" charset="0"/>
              </a:rPr>
              <a:t> represents the outgoing response.</a:t>
            </a:r>
          </a:p>
          <a:p>
            <a:pPr>
              <a:lnSpc>
                <a:spcPct val="91000"/>
              </a:lnSpc>
            </a:pPr>
            <a:endParaRPr lang="en-PH" sz="2400" dirty="0"/>
          </a:p>
        </p:txBody>
      </p:sp>
    </p:spTree>
    <p:extLst>
      <p:ext uri="{BB962C8B-B14F-4D97-AF65-F5344CB8AC3E}">
        <p14:creationId xmlns:p14="http://schemas.microsoft.com/office/powerpoint/2010/main" val="116502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DDB5-0628-38D0-E56A-1393080FA81C}"/>
              </a:ext>
            </a:extLst>
          </p:cNvPr>
          <p:cNvSpPr>
            <a:spLocks noGrp="1"/>
          </p:cNvSpPr>
          <p:nvPr>
            <p:ph type="title"/>
          </p:nvPr>
        </p:nvSpPr>
        <p:spPr/>
        <p:txBody>
          <a:bodyPr/>
          <a:lstStyle/>
          <a:p>
            <a:r>
              <a:rPr lang="en-PH" dirty="0"/>
              <a:t>Example</a:t>
            </a:r>
          </a:p>
        </p:txBody>
      </p:sp>
      <p:sp>
        <p:nvSpPr>
          <p:cNvPr id="3" name="Content Placeholder 2">
            <a:extLst>
              <a:ext uri="{FF2B5EF4-FFF2-40B4-BE49-F238E27FC236}">
                <a16:creationId xmlns:a16="http://schemas.microsoft.com/office/drawing/2014/main" id="{B5BB6491-53CC-6CE7-3558-8673D45367E8}"/>
              </a:ext>
            </a:extLst>
          </p:cNvPr>
          <p:cNvSpPr>
            <a:spLocks noGrp="1"/>
          </p:cNvSpPr>
          <p:nvPr>
            <p:ph idx="1"/>
          </p:nvPr>
        </p:nvSpPr>
        <p:spPr>
          <a:xfrm>
            <a:off x="960120" y="2587752"/>
            <a:ext cx="10268712" cy="841248"/>
          </a:xfrm>
        </p:spPr>
        <p:txBody>
          <a:bodyPr>
            <a:normAutofit lnSpcReduction="10000"/>
          </a:bodyPr>
          <a:lstStyle/>
          <a:p>
            <a:r>
              <a:rPr lang="en-PH" dirty="0">
                <a:latin typeface="Arial" panose="020B0604020202020204" pitchFamily="34" charset="0"/>
                <a:cs typeface="Arial" panose="020B0604020202020204" pitchFamily="34" charset="0"/>
              </a:rPr>
              <a:t>Here’s a simple HTTP server that listens on port 5000 and sends a “Hello, World!” response to every request.</a:t>
            </a:r>
          </a:p>
        </p:txBody>
      </p:sp>
      <p:pic>
        <p:nvPicPr>
          <p:cNvPr id="6" name="Picture 5">
            <a:extLst>
              <a:ext uri="{FF2B5EF4-FFF2-40B4-BE49-F238E27FC236}">
                <a16:creationId xmlns:a16="http://schemas.microsoft.com/office/drawing/2014/main" id="{C82F450A-C0F8-CE5B-02D9-A5B293352E1B}"/>
              </a:ext>
            </a:extLst>
          </p:cNvPr>
          <p:cNvPicPr>
            <a:picLocks noChangeAspect="1"/>
          </p:cNvPicPr>
          <p:nvPr/>
        </p:nvPicPr>
        <p:blipFill>
          <a:blip r:embed="rId3"/>
          <a:stretch>
            <a:fillRect/>
          </a:stretch>
        </p:blipFill>
        <p:spPr>
          <a:xfrm>
            <a:off x="1029635" y="3515748"/>
            <a:ext cx="7181025" cy="2711797"/>
          </a:xfrm>
          <a:prstGeom prst="rect">
            <a:avLst/>
          </a:prstGeom>
        </p:spPr>
      </p:pic>
    </p:spTree>
    <p:extLst>
      <p:ext uri="{BB962C8B-B14F-4D97-AF65-F5344CB8AC3E}">
        <p14:creationId xmlns:p14="http://schemas.microsoft.com/office/powerpoint/2010/main" val="183992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DDD9-7E3E-CC69-B719-3B7AF84DC792}"/>
              </a:ext>
            </a:extLst>
          </p:cNvPr>
          <p:cNvSpPr>
            <a:spLocks noGrp="1"/>
          </p:cNvSpPr>
          <p:nvPr>
            <p:ph type="title"/>
          </p:nvPr>
        </p:nvSpPr>
        <p:spPr/>
        <p:txBody>
          <a:bodyPr>
            <a:normAutofit fontScale="90000"/>
          </a:bodyPr>
          <a:lstStyle/>
          <a:p>
            <a:r>
              <a:rPr lang="en-PH" dirty="0"/>
              <a:t>Returning Different Types of Content</a:t>
            </a:r>
          </a:p>
        </p:txBody>
      </p:sp>
      <p:sp>
        <p:nvSpPr>
          <p:cNvPr id="3" name="Content Placeholder 2">
            <a:extLst>
              <a:ext uri="{FF2B5EF4-FFF2-40B4-BE49-F238E27FC236}">
                <a16:creationId xmlns:a16="http://schemas.microsoft.com/office/drawing/2014/main" id="{2B6721FC-8842-7F1B-45FF-1812341E32CE}"/>
              </a:ext>
            </a:extLst>
          </p:cNvPr>
          <p:cNvSpPr>
            <a:spLocks noGrp="1"/>
          </p:cNvSpPr>
          <p:nvPr>
            <p:ph idx="1"/>
          </p:nvPr>
        </p:nvSpPr>
        <p:spPr/>
        <p:txBody>
          <a:bodyPr>
            <a:normAutofit fontScale="92500" lnSpcReduction="20000"/>
          </a:bodyPr>
          <a:lstStyle/>
          <a:p>
            <a:r>
              <a:rPr lang="en-PH" dirty="0">
                <a:latin typeface="Arial" panose="020B0604020202020204" pitchFamily="34" charset="0"/>
                <a:cs typeface="Arial" panose="020B0604020202020204" pitchFamily="34" charset="0"/>
              </a:rPr>
              <a:t>Understand how to respond with different types of content (plain text, JSON, HTML) and how to set the appropriate Content-Type headers for each. This is a key skill in building dynamic and interactive web applications.</a:t>
            </a:r>
          </a:p>
          <a:p>
            <a:endParaRPr lang="en-PH" dirty="0">
              <a:latin typeface="Arial" panose="020B0604020202020204" pitchFamily="34" charset="0"/>
              <a:cs typeface="Arial" panose="020B0604020202020204" pitchFamily="34" charset="0"/>
            </a:endParaRPr>
          </a:p>
          <a:p>
            <a:r>
              <a:rPr lang="en-PH" dirty="0">
                <a:latin typeface="Arial" panose="020B0604020202020204" pitchFamily="34" charset="0"/>
                <a:cs typeface="Arial" panose="020B0604020202020204" pitchFamily="34" charset="0"/>
              </a:rPr>
              <a:t>Use </a:t>
            </a:r>
            <a:r>
              <a:rPr lang="en-PH" i="1" dirty="0" err="1">
                <a:highlight>
                  <a:srgbClr val="FFFF00"/>
                </a:highlight>
                <a:latin typeface="Arial" panose="020B0604020202020204" pitchFamily="34" charset="0"/>
                <a:cs typeface="Arial" panose="020B0604020202020204" pitchFamily="34" charset="0"/>
              </a:rPr>
              <a:t>res.writeHead</a:t>
            </a:r>
            <a:r>
              <a:rPr lang="en-PH" i="1" dirty="0">
                <a:highlight>
                  <a:srgbClr val="FFFF00"/>
                </a:highlight>
                <a:latin typeface="Arial" panose="020B0604020202020204" pitchFamily="34" charset="0"/>
                <a:cs typeface="Arial" panose="020B0604020202020204" pitchFamily="34" charset="0"/>
              </a:rPr>
              <a:t>() </a:t>
            </a:r>
            <a:r>
              <a:rPr lang="en-PH" dirty="0">
                <a:latin typeface="Arial" panose="020B0604020202020204" pitchFamily="34" charset="0"/>
                <a:cs typeface="Arial" panose="020B0604020202020204" pitchFamily="34" charset="0"/>
              </a:rPr>
              <a:t>to set the </a:t>
            </a:r>
            <a:r>
              <a:rPr lang="en-PH" i="1" dirty="0">
                <a:highlight>
                  <a:srgbClr val="FFFF00"/>
                </a:highlight>
                <a:latin typeface="Arial" panose="020B0604020202020204" pitchFamily="34" charset="0"/>
                <a:cs typeface="Arial" panose="020B0604020202020204" pitchFamily="34" charset="0"/>
              </a:rPr>
              <a:t>Content-Type</a:t>
            </a:r>
            <a:r>
              <a:rPr lang="en-PH" dirty="0">
                <a:latin typeface="Arial" panose="020B0604020202020204" pitchFamily="34" charset="0"/>
                <a:cs typeface="Arial" panose="020B0604020202020204" pitchFamily="34" charset="0"/>
              </a:rPr>
              <a:t> header based on the content you’re returning.</a:t>
            </a:r>
          </a:p>
          <a:p>
            <a:r>
              <a:rPr lang="en-PH" dirty="0">
                <a:latin typeface="Arial" panose="020B0604020202020204" pitchFamily="34" charset="0"/>
                <a:cs typeface="Arial" panose="020B0604020202020204" pitchFamily="34" charset="0"/>
              </a:rPr>
              <a:t>Serving different content types helps cater to varied use cases, such as </a:t>
            </a:r>
            <a:r>
              <a:rPr lang="en-PH" i="1" dirty="0">
                <a:highlight>
                  <a:srgbClr val="FFFF00"/>
                </a:highlight>
                <a:latin typeface="Arial" panose="020B0604020202020204" pitchFamily="34" charset="0"/>
                <a:cs typeface="Arial" panose="020B0604020202020204" pitchFamily="34" charset="0"/>
              </a:rPr>
              <a:t>plain text for logs</a:t>
            </a:r>
            <a:r>
              <a:rPr lang="en-PH" dirty="0">
                <a:latin typeface="Arial" panose="020B0604020202020204" pitchFamily="34" charset="0"/>
                <a:cs typeface="Arial" panose="020B0604020202020204" pitchFamily="34" charset="0"/>
              </a:rPr>
              <a:t>, </a:t>
            </a:r>
            <a:r>
              <a:rPr lang="en-PH" i="1" dirty="0">
                <a:highlight>
                  <a:srgbClr val="FFFF00"/>
                </a:highlight>
                <a:latin typeface="Arial" panose="020B0604020202020204" pitchFamily="34" charset="0"/>
                <a:cs typeface="Arial" panose="020B0604020202020204" pitchFamily="34" charset="0"/>
              </a:rPr>
              <a:t>JSON for APIs</a:t>
            </a:r>
            <a:r>
              <a:rPr lang="en-PH" dirty="0">
                <a:latin typeface="Arial" panose="020B0604020202020204" pitchFamily="34" charset="0"/>
                <a:cs typeface="Arial" panose="020B0604020202020204" pitchFamily="34" charset="0"/>
              </a:rPr>
              <a:t>, and </a:t>
            </a:r>
            <a:r>
              <a:rPr lang="en-PH" i="1" dirty="0">
                <a:highlight>
                  <a:srgbClr val="FFFF00"/>
                </a:highlight>
                <a:latin typeface="Arial" panose="020B0604020202020204" pitchFamily="34" charset="0"/>
                <a:cs typeface="Arial" panose="020B0604020202020204" pitchFamily="34" charset="0"/>
              </a:rPr>
              <a:t>HTML for web pages</a:t>
            </a:r>
            <a:r>
              <a:rPr lang="en-PH"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8902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6541-76D7-5FA9-1BA2-AF3D0167F5BA}"/>
              </a:ext>
            </a:extLst>
          </p:cNvPr>
          <p:cNvSpPr>
            <a:spLocks noGrp="1"/>
          </p:cNvSpPr>
          <p:nvPr>
            <p:ph type="title"/>
          </p:nvPr>
        </p:nvSpPr>
        <p:spPr/>
        <p:txBody>
          <a:bodyPr/>
          <a:lstStyle/>
          <a:p>
            <a:r>
              <a:rPr lang="en-PH"/>
              <a:t>Example</a:t>
            </a:r>
            <a:endParaRPr lang="en-PH" dirty="0"/>
          </a:p>
        </p:txBody>
      </p:sp>
      <p:sp>
        <p:nvSpPr>
          <p:cNvPr id="3" name="Content Placeholder 2">
            <a:extLst>
              <a:ext uri="{FF2B5EF4-FFF2-40B4-BE49-F238E27FC236}">
                <a16:creationId xmlns:a16="http://schemas.microsoft.com/office/drawing/2014/main" id="{A9B6C4D8-7A8B-F3A6-C39F-4A780D4C8E04}"/>
              </a:ext>
            </a:extLst>
          </p:cNvPr>
          <p:cNvSpPr>
            <a:spLocks noGrp="1"/>
          </p:cNvSpPr>
          <p:nvPr>
            <p:ph idx="1"/>
          </p:nvPr>
        </p:nvSpPr>
        <p:spPr>
          <a:xfrm>
            <a:off x="199544" y="2346846"/>
            <a:ext cx="3979349" cy="3968496"/>
          </a:xfrm>
        </p:spPr>
        <p:txBody>
          <a:bodyPr>
            <a:normAutofit/>
          </a:bodyPr>
          <a:lstStyle/>
          <a:p>
            <a:pPr algn="just"/>
            <a:r>
              <a:rPr lang="en-PH" dirty="0">
                <a:latin typeface="Arial" panose="020B0604020202020204" pitchFamily="34" charset="0"/>
                <a:cs typeface="Arial" panose="020B0604020202020204" pitchFamily="34" charset="0"/>
              </a:rPr>
              <a:t>Here’s an extended server that returns different content based on the requested URL.</a:t>
            </a:r>
          </a:p>
        </p:txBody>
      </p:sp>
      <p:pic>
        <p:nvPicPr>
          <p:cNvPr id="5" name="Picture 4">
            <a:extLst>
              <a:ext uri="{FF2B5EF4-FFF2-40B4-BE49-F238E27FC236}">
                <a16:creationId xmlns:a16="http://schemas.microsoft.com/office/drawing/2014/main" id="{2227162A-0411-3B24-87C4-185F93E4A3BD}"/>
              </a:ext>
            </a:extLst>
          </p:cNvPr>
          <p:cNvPicPr>
            <a:picLocks noChangeAspect="1"/>
          </p:cNvPicPr>
          <p:nvPr/>
        </p:nvPicPr>
        <p:blipFill>
          <a:blip r:embed="rId3"/>
          <a:stretch>
            <a:fillRect/>
          </a:stretch>
        </p:blipFill>
        <p:spPr>
          <a:xfrm>
            <a:off x="4934706" y="2374107"/>
            <a:ext cx="6715125" cy="4324350"/>
          </a:xfrm>
          <a:prstGeom prst="rect">
            <a:avLst/>
          </a:prstGeom>
        </p:spPr>
      </p:pic>
    </p:spTree>
    <p:extLst>
      <p:ext uri="{BB962C8B-B14F-4D97-AF65-F5344CB8AC3E}">
        <p14:creationId xmlns:p14="http://schemas.microsoft.com/office/powerpoint/2010/main" val="299731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3110-C78F-781E-D001-F3BA908BE8E3}"/>
              </a:ext>
            </a:extLst>
          </p:cNvPr>
          <p:cNvSpPr>
            <a:spLocks noGrp="1"/>
          </p:cNvSpPr>
          <p:nvPr>
            <p:ph type="title"/>
          </p:nvPr>
        </p:nvSpPr>
        <p:spPr/>
        <p:txBody>
          <a:bodyPr>
            <a:normAutofit fontScale="90000"/>
          </a:bodyPr>
          <a:lstStyle/>
          <a:p>
            <a:r>
              <a:rPr lang="en-PH" dirty="0"/>
              <a:t>Serving an HTML Page from a File</a:t>
            </a:r>
          </a:p>
        </p:txBody>
      </p:sp>
      <p:sp>
        <p:nvSpPr>
          <p:cNvPr id="3" name="Content Placeholder 2">
            <a:extLst>
              <a:ext uri="{FF2B5EF4-FFF2-40B4-BE49-F238E27FC236}">
                <a16:creationId xmlns:a16="http://schemas.microsoft.com/office/drawing/2014/main" id="{70CD3F8D-A8CE-2AC9-E166-F350455555A5}"/>
              </a:ext>
            </a:extLst>
          </p:cNvPr>
          <p:cNvSpPr>
            <a:spLocks noGrp="1"/>
          </p:cNvSpPr>
          <p:nvPr>
            <p:ph idx="1"/>
          </p:nvPr>
        </p:nvSpPr>
        <p:spPr/>
        <p:txBody>
          <a:bodyPr>
            <a:normAutofit lnSpcReduction="10000"/>
          </a:bodyPr>
          <a:lstStyle/>
          <a:p>
            <a:r>
              <a:rPr lang="en-PH" dirty="0">
                <a:latin typeface="Arial" panose="020B0604020202020204" pitchFamily="34" charset="0"/>
                <a:cs typeface="Arial" panose="020B0604020202020204" pitchFamily="34" charset="0"/>
              </a:rPr>
              <a:t>HTML pages are usually served from files rather than being embedded directly in the server code. This section teaches how to use the fs module to read an HTML file and serve it as a response.</a:t>
            </a:r>
          </a:p>
          <a:p>
            <a:endParaRPr lang="en-PH" dirty="0">
              <a:latin typeface="Arial" panose="020B0604020202020204" pitchFamily="34" charset="0"/>
              <a:cs typeface="Arial" panose="020B0604020202020204" pitchFamily="34" charset="0"/>
            </a:endParaRPr>
          </a:p>
          <a:p>
            <a:r>
              <a:rPr lang="en-PH" dirty="0">
                <a:latin typeface="Arial" panose="020B0604020202020204" pitchFamily="34" charset="0"/>
                <a:cs typeface="Arial" panose="020B0604020202020204" pitchFamily="34" charset="0"/>
              </a:rPr>
              <a:t>Use </a:t>
            </a:r>
            <a:r>
              <a:rPr lang="en-PH" i="1" dirty="0" err="1">
                <a:highlight>
                  <a:srgbClr val="FFFF00"/>
                </a:highlight>
                <a:latin typeface="Arial" panose="020B0604020202020204" pitchFamily="34" charset="0"/>
                <a:cs typeface="Arial" panose="020B0604020202020204" pitchFamily="34" charset="0"/>
              </a:rPr>
              <a:t>fs.readFile</a:t>
            </a:r>
            <a:r>
              <a:rPr lang="en-PH" i="1" dirty="0">
                <a:highlight>
                  <a:srgbClr val="FFFF00"/>
                </a:highlight>
                <a:latin typeface="Arial" panose="020B0604020202020204" pitchFamily="34" charset="0"/>
                <a:cs typeface="Arial" panose="020B0604020202020204" pitchFamily="34" charset="0"/>
              </a:rPr>
              <a:t>() </a:t>
            </a:r>
            <a:r>
              <a:rPr lang="en-PH" dirty="0">
                <a:latin typeface="Arial" panose="020B0604020202020204" pitchFamily="34" charset="0"/>
                <a:cs typeface="Arial" panose="020B0604020202020204" pitchFamily="34" charset="0"/>
              </a:rPr>
              <a:t>to load the HTML file content.</a:t>
            </a:r>
          </a:p>
          <a:p>
            <a:r>
              <a:rPr lang="en-PH" dirty="0">
                <a:latin typeface="Arial" panose="020B0604020202020204" pitchFamily="34" charset="0"/>
                <a:cs typeface="Arial" panose="020B0604020202020204" pitchFamily="34" charset="0"/>
              </a:rPr>
              <a:t>Send the content as the response, along with the </a:t>
            </a:r>
            <a:r>
              <a:rPr lang="en-PH" i="1" dirty="0">
                <a:highlight>
                  <a:srgbClr val="FFFF00"/>
                </a:highlight>
                <a:latin typeface="Arial" panose="020B0604020202020204" pitchFamily="34" charset="0"/>
                <a:cs typeface="Arial" panose="020B0604020202020204" pitchFamily="34" charset="0"/>
              </a:rPr>
              <a:t>Content-Type: text/html</a:t>
            </a:r>
            <a:r>
              <a:rPr lang="en-PH" i="1" dirty="0">
                <a:latin typeface="Arial" panose="020B0604020202020204" pitchFamily="34" charset="0"/>
                <a:cs typeface="Arial" panose="020B0604020202020204" pitchFamily="34" charset="0"/>
              </a:rPr>
              <a:t> </a:t>
            </a:r>
            <a:r>
              <a:rPr lang="en-PH" dirty="0">
                <a:latin typeface="Arial" panose="020B0604020202020204" pitchFamily="34" charset="0"/>
                <a:cs typeface="Arial" panose="020B0604020202020204" pitchFamily="34" charset="0"/>
              </a:rPr>
              <a:t>header.</a:t>
            </a:r>
          </a:p>
        </p:txBody>
      </p:sp>
    </p:spTree>
    <p:extLst>
      <p:ext uri="{BB962C8B-B14F-4D97-AF65-F5344CB8AC3E}">
        <p14:creationId xmlns:p14="http://schemas.microsoft.com/office/powerpoint/2010/main" val="175655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3DBF-D5FE-D4AD-7373-D400BC100C79}"/>
              </a:ext>
            </a:extLst>
          </p:cNvPr>
          <p:cNvSpPr>
            <a:spLocks noGrp="1"/>
          </p:cNvSpPr>
          <p:nvPr>
            <p:ph type="title"/>
          </p:nvPr>
        </p:nvSpPr>
        <p:spPr/>
        <p:txBody>
          <a:bodyPr/>
          <a:lstStyle/>
          <a:p>
            <a:pPr algn="just"/>
            <a:r>
              <a:rPr lang="en-PH" dirty="0"/>
              <a:t>Example</a:t>
            </a:r>
          </a:p>
        </p:txBody>
      </p:sp>
      <p:sp>
        <p:nvSpPr>
          <p:cNvPr id="3" name="Content Placeholder 2">
            <a:extLst>
              <a:ext uri="{FF2B5EF4-FFF2-40B4-BE49-F238E27FC236}">
                <a16:creationId xmlns:a16="http://schemas.microsoft.com/office/drawing/2014/main" id="{A5AE8D20-4710-C6BF-9795-6C47256CDF0C}"/>
              </a:ext>
            </a:extLst>
          </p:cNvPr>
          <p:cNvSpPr>
            <a:spLocks noGrp="1"/>
          </p:cNvSpPr>
          <p:nvPr>
            <p:ph idx="1"/>
          </p:nvPr>
        </p:nvSpPr>
        <p:spPr>
          <a:xfrm>
            <a:off x="960120" y="2587752"/>
            <a:ext cx="4786162" cy="3593592"/>
          </a:xfrm>
        </p:spPr>
        <p:txBody>
          <a:bodyPr/>
          <a:lstStyle/>
          <a:p>
            <a:pPr algn="just"/>
            <a:r>
              <a:rPr lang="en-PH" dirty="0">
                <a:latin typeface="Arial" panose="020B0604020202020204" pitchFamily="34" charset="0"/>
                <a:cs typeface="Arial" panose="020B0604020202020204" pitchFamily="34" charset="0"/>
              </a:rPr>
              <a:t>This example serves an HTML page from a file called </a:t>
            </a:r>
            <a:r>
              <a:rPr lang="en-PH" i="1" dirty="0">
                <a:highlight>
                  <a:srgbClr val="FFFF00"/>
                </a:highlight>
                <a:latin typeface="Arial" panose="020B0604020202020204" pitchFamily="34" charset="0"/>
                <a:cs typeface="Arial" panose="020B0604020202020204" pitchFamily="34" charset="0"/>
              </a:rPr>
              <a:t>index.html</a:t>
            </a:r>
            <a:r>
              <a:rPr lang="en-PH"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738A33E4-95E5-1A76-0B13-52ABDBC46223}"/>
              </a:ext>
            </a:extLst>
          </p:cNvPr>
          <p:cNvPicPr>
            <a:picLocks noChangeAspect="1"/>
          </p:cNvPicPr>
          <p:nvPr/>
        </p:nvPicPr>
        <p:blipFill>
          <a:blip r:embed="rId3"/>
          <a:stretch>
            <a:fillRect/>
          </a:stretch>
        </p:blipFill>
        <p:spPr>
          <a:xfrm>
            <a:off x="5824832" y="1095325"/>
            <a:ext cx="5972175" cy="5591175"/>
          </a:xfrm>
          <a:prstGeom prst="rect">
            <a:avLst/>
          </a:prstGeom>
        </p:spPr>
      </p:pic>
    </p:spTree>
    <p:extLst>
      <p:ext uri="{BB962C8B-B14F-4D97-AF65-F5344CB8AC3E}">
        <p14:creationId xmlns:p14="http://schemas.microsoft.com/office/powerpoint/2010/main" val="820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2B4E-A98C-5CE4-E2E5-E6951FBD050B}"/>
              </a:ext>
            </a:extLst>
          </p:cNvPr>
          <p:cNvSpPr>
            <a:spLocks noGrp="1"/>
          </p:cNvSpPr>
          <p:nvPr>
            <p:ph type="title"/>
          </p:nvPr>
        </p:nvSpPr>
        <p:spPr/>
        <p:txBody>
          <a:bodyPr>
            <a:normAutofit fontScale="90000"/>
          </a:bodyPr>
          <a:lstStyle/>
          <a:p>
            <a:r>
              <a:rPr lang="en-PH" dirty="0"/>
              <a:t>Managing Routes using an HTTP Request Object</a:t>
            </a:r>
          </a:p>
        </p:txBody>
      </p:sp>
      <p:sp>
        <p:nvSpPr>
          <p:cNvPr id="3" name="Content Placeholder 2">
            <a:extLst>
              <a:ext uri="{FF2B5EF4-FFF2-40B4-BE49-F238E27FC236}">
                <a16:creationId xmlns:a16="http://schemas.microsoft.com/office/drawing/2014/main" id="{5E6A5C2E-8576-8DB8-AA44-805C93EF43C3}"/>
              </a:ext>
            </a:extLst>
          </p:cNvPr>
          <p:cNvSpPr>
            <a:spLocks noGrp="1"/>
          </p:cNvSpPr>
          <p:nvPr>
            <p:ph idx="1"/>
          </p:nvPr>
        </p:nvSpPr>
        <p:spPr/>
        <p:txBody>
          <a:bodyPr>
            <a:normAutofit/>
          </a:bodyPr>
          <a:lstStyle/>
          <a:p>
            <a:pPr algn="just"/>
            <a:r>
              <a:rPr lang="en-PH" dirty="0">
                <a:latin typeface="Arial" panose="020B0604020202020204" pitchFamily="34" charset="0"/>
                <a:cs typeface="Arial" panose="020B0604020202020204" pitchFamily="34" charset="0"/>
              </a:rPr>
              <a:t>Routing allows a server to handle different requests based on the URL and HTTP method. This is an essential skill for building more complex applications that handle multiple types of requests.</a:t>
            </a:r>
          </a:p>
          <a:p>
            <a:pPr algn="just"/>
            <a:endParaRPr lang="en-PH" dirty="0">
              <a:latin typeface="Arial" panose="020B0604020202020204" pitchFamily="34" charset="0"/>
              <a:cs typeface="Arial" panose="020B0604020202020204" pitchFamily="34" charset="0"/>
            </a:endParaRPr>
          </a:p>
          <a:p>
            <a:pPr algn="just"/>
            <a:r>
              <a:rPr lang="en-PH" dirty="0">
                <a:latin typeface="Arial" panose="020B0604020202020204" pitchFamily="34" charset="0"/>
                <a:cs typeface="Arial" panose="020B0604020202020204" pitchFamily="34" charset="0"/>
              </a:rPr>
              <a:t>Use </a:t>
            </a:r>
            <a:r>
              <a:rPr lang="en-PH" i="1" dirty="0">
                <a:highlight>
                  <a:srgbClr val="FFFF00"/>
                </a:highlight>
                <a:latin typeface="Arial" panose="020B0604020202020204" pitchFamily="34" charset="0"/>
                <a:cs typeface="Arial" panose="020B0604020202020204" pitchFamily="34" charset="0"/>
              </a:rPr>
              <a:t>req.url</a:t>
            </a:r>
            <a:r>
              <a:rPr lang="en-PH" dirty="0">
                <a:latin typeface="Arial" panose="020B0604020202020204" pitchFamily="34" charset="0"/>
                <a:cs typeface="Arial" panose="020B0604020202020204" pitchFamily="34" charset="0"/>
              </a:rPr>
              <a:t> to determine the path and </a:t>
            </a:r>
            <a:r>
              <a:rPr lang="en-PH" i="1" dirty="0" err="1">
                <a:highlight>
                  <a:srgbClr val="FFFF00"/>
                </a:highlight>
                <a:latin typeface="Arial" panose="020B0604020202020204" pitchFamily="34" charset="0"/>
                <a:cs typeface="Arial" panose="020B0604020202020204" pitchFamily="34" charset="0"/>
              </a:rPr>
              <a:t>req.method</a:t>
            </a:r>
            <a:r>
              <a:rPr lang="en-PH" i="1" dirty="0">
                <a:latin typeface="Arial" panose="020B0604020202020204" pitchFamily="34" charset="0"/>
                <a:cs typeface="Arial" panose="020B0604020202020204" pitchFamily="34" charset="0"/>
              </a:rPr>
              <a:t> </a:t>
            </a:r>
            <a:r>
              <a:rPr lang="en-PH" dirty="0">
                <a:latin typeface="Arial" panose="020B0604020202020204" pitchFamily="34" charset="0"/>
                <a:cs typeface="Arial" panose="020B0604020202020204" pitchFamily="34" charset="0"/>
              </a:rPr>
              <a:t>to determine the type of request (GET, POST, etc.).</a:t>
            </a:r>
          </a:p>
        </p:txBody>
      </p:sp>
    </p:spTree>
    <p:extLst>
      <p:ext uri="{BB962C8B-B14F-4D97-AF65-F5344CB8AC3E}">
        <p14:creationId xmlns:p14="http://schemas.microsoft.com/office/powerpoint/2010/main" val="3588691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BC51-392A-5FE6-2BC5-ACEE9F896236}"/>
              </a:ext>
            </a:extLst>
          </p:cNvPr>
          <p:cNvSpPr>
            <a:spLocks noGrp="1"/>
          </p:cNvSpPr>
          <p:nvPr>
            <p:ph type="title"/>
          </p:nvPr>
        </p:nvSpPr>
        <p:spPr/>
        <p:txBody>
          <a:bodyPr/>
          <a:lstStyle/>
          <a:p>
            <a:r>
              <a:rPr lang="en-PH" dirty="0"/>
              <a:t>Example</a:t>
            </a:r>
          </a:p>
        </p:txBody>
      </p:sp>
      <p:sp>
        <p:nvSpPr>
          <p:cNvPr id="3" name="Content Placeholder 2">
            <a:extLst>
              <a:ext uri="{FF2B5EF4-FFF2-40B4-BE49-F238E27FC236}">
                <a16:creationId xmlns:a16="http://schemas.microsoft.com/office/drawing/2014/main" id="{BD8C7CA8-C051-9BC3-732B-FEA57135D455}"/>
              </a:ext>
            </a:extLst>
          </p:cNvPr>
          <p:cNvSpPr>
            <a:spLocks noGrp="1"/>
          </p:cNvSpPr>
          <p:nvPr>
            <p:ph idx="1"/>
          </p:nvPr>
        </p:nvSpPr>
        <p:spPr>
          <a:xfrm>
            <a:off x="960120" y="2587752"/>
            <a:ext cx="3178247" cy="3593592"/>
          </a:xfrm>
        </p:spPr>
        <p:txBody>
          <a:bodyPr/>
          <a:lstStyle/>
          <a:p>
            <a:r>
              <a:rPr lang="en-PH" dirty="0">
                <a:latin typeface="Arial" panose="020B0604020202020204" pitchFamily="34" charset="0"/>
                <a:cs typeface="Arial" panose="020B0604020202020204" pitchFamily="34" charset="0"/>
              </a:rPr>
              <a:t>The server responds differently to </a:t>
            </a:r>
            <a:r>
              <a:rPr lang="en-PH" i="1" dirty="0">
                <a:highlight>
                  <a:srgbClr val="FFFF00"/>
                </a:highlight>
                <a:latin typeface="Arial" panose="020B0604020202020204" pitchFamily="34" charset="0"/>
                <a:cs typeface="Arial" panose="020B0604020202020204" pitchFamily="34" charset="0"/>
              </a:rPr>
              <a:t>GET</a:t>
            </a:r>
            <a:r>
              <a:rPr lang="en-PH" dirty="0">
                <a:latin typeface="Arial" panose="020B0604020202020204" pitchFamily="34" charset="0"/>
                <a:cs typeface="Arial" panose="020B0604020202020204" pitchFamily="34" charset="0"/>
              </a:rPr>
              <a:t> and </a:t>
            </a:r>
            <a:r>
              <a:rPr lang="en-PH" i="1" dirty="0">
                <a:highlight>
                  <a:srgbClr val="FFFF00"/>
                </a:highlight>
                <a:latin typeface="Arial" panose="020B0604020202020204" pitchFamily="34" charset="0"/>
                <a:cs typeface="Arial" panose="020B0604020202020204" pitchFamily="34" charset="0"/>
              </a:rPr>
              <a:t>POST</a:t>
            </a:r>
            <a:r>
              <a:rPr lang="en-PH" dirty="0">
                <a:latin typeface="Arial" panose="020B0604020202020204" pitchFamily="34" charset="0"/>
                <a:cs typeface="Arial" panose="020B0604020202020204" pitchFamily="34" charset="0"/>
              </a:rPr>
              <a:t> requests.</a:t>
            </a:r>
          </a:p>
        </p:txBody>
      </p:sp>
      <p:pic>
        <p:nvPicPr>
          <p:cNvPr id="6" name="Picture 5">
            <a:extLst>
              <a:ext uri="{FF2B5EF4-FFF2-40B4-BE49-F238E27FC236}">
                <a16:creationId xmlns:a16="http://schemas.microsoft.com/office/drawing/2014/main" id="{59B0682B-AEEC-6E4A-D9A5-7B461DC7909D}"/>
              </a:ext>
            </a:extLst>
          </p:cNvPr>
          <p:cNvPicPr>
            <a:picLocks noChangeAspect="1"/>
          </p:cNvPicPr>
          <p:nvPr/>
        </p:nvPicPr>
        <p:blipFill>
          <a:blip r:embed="rId3"/>
          <a:stretch>
            <a:fillRect/>
          </a:stretch>
        </p:blipFill>
        <p:spPr>
          <a:xfrm>
            <a:off x="5603253" y="2341435"/>
            <a:ext cx="5981700" cy="4086225"/>
          </a:xfrm>
          <a:prstGeom prst="rect">
            <a:avLst/>
          </a:prstGeom>
        </p:spPr>
      </p:pic>
    </p:spTree>
    <p:extLst>
      <p:ext uri="{BB962C8B-B14F-4D97-AF65-F5344CB8AC3E}">
        <p14:creationId xmlns:p14="http://schemas.microsoft.com/office/powerpoint/2010/main" val="1888797707"/>
      </p:ext>
    </p:extLst>
  </p:cSld>
  <p:clrMapOvr>
    <a:masterClrMapping/>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413424"/>
      </a:dk2>
      <a:lt2>
        <a:srgbClr val="E2E8E8"/>
      </a:lt2>
      <a:accent1>
        <a:srgbClr val="E72932"/>
      </a:accent1>
      <a:accent2>
        <a:srgbClr val="D55E17"/>
      </a:accent2>
      <a:accent3>
        <a:srgbClr val="C19F22"/>
      </a:accent3>
      <a:accent4>
        <a:srgbClr val="90B013"/>
      </a:accent4>
      <a:accent5>
        <a:srgbClr val="5AB721"/>
      </a:accent5>
      <a:accent6>
        <a:srgbClr val="15BE1B"/>
      </a:accent6>
      <a:hlink>
        <a:srgbClr val="30918D"/>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4038</TotalTime>
  <Words>1119</Words>
  <Application>Microsoft Office PowerPoint</Application>
  <PresentationFormat>Widescreen</PresentationFormat>
  <Paragraphs>105</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Aptos</vt:lpstr>
      <vt:lpstr>Arial</vt:lpstr>
      <vt:lpstr>Consolas</vt:lpstr>
      <vt:lpstr>Franklin Gothic Demi Cond</vt:lpstr>
      <vt:lpstr>Franklin Gothic Medium</vt:lpstr>
      <vt:lpstr>Wingdings</vt:lpstr>
      <vt:lpstr>JuxtaposeVTI</vt:lpstr>
      <vt:lpstr>Creating a Web Server in Node.js with HTTP Module</vt:lpstr>
      <vt:lpstr>Creating a Basic HTTP Server</vt:lpstr>
      <vt:lpstr>Example</vt:lpstr>
      <vt:lpstr>Returning Different Types of Content</vt:lpstr>
      <vt:lpstr>Example</vt:lpstr>
      <vt:lpstr>Serving an HTML Page from a File</vt:lpstr>
      <vt:lpstr>Example</vt:lpstr>
      <vt:lpstr>Managing Routes using an HTTP Request Object</vt:lpstr>
      <vt:lpstr>Example</vt:lpstr>
      <vt:lpstr>Activity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JOY</dc:creator>
  <cp:lastModifiedBy>Clarence Nanlabi</cp:lastModifiedBy>
  <cp:revision>21</cp:revision>
  <dcterms:created xsi:type="dcterms:W3CDTF">2024-11-05T12:44:37Z</dcterms:created>
  <dcterms:modified xsi:type="dcterms:W3CDTF">2024-11-15T01:18:47Z</dcterms:modified>
</cp:coreProperties>
</file>