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rlan\Downloads\questionnaire-7114_2019-11-20_03.05.0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rlan\Downloads\questionnaire-7114_2019-11-20_03.05.0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rlan\Downloads\questionnaire-7114_2019-11-20_03.05.0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rlan\Downloads\questionnaire-7114_2019-11-20_03.05.0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rlan\Downloads\questionnaire-7114_2019-11-20_03.05.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MultipleChoiceTables!$A$39</c:f>
          <c:strCache>
            <c:ptCount val="1"/>
            <c:pt idx="0">
              <c:v>Ciudad de residencia o ciudad que visita frecuentemente</c:v>
            </c:pt>
          </c:strCache>
        </c:strRef>
      </c:tx>
      <c:overlay val="0"/>
      <c:txPr>
        <a:bodyPr/>
        <a:lstStyle/>
        <a:p>
          <a:pPr>
            <a:defRPr sz="1200" b="1" baseline="0"/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MultipleChoiceTables!$B$39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4792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MultipleChoiceTables!$A$40:$A$42</c:f>
              <c:strCache>
                <c:ptCount val="3"/>
                <c:pt idx="0">
                  <c:v>Rivera</c:v>
                </c:pt>
                <c:pt idx="1">
                  <c:v>Durazno</c:v>
                </c:pt>
                <c:pt idx="2">
                  <c:v>Fray Bentos</c:v>
                </c:pt>
              </c:strCache>
            </c:strRef>
          </c:cat>
          <c:val>
            <c:numRef>
              <c:f>MultipleChoiceTables!$B$40:$B$42</c:f>
              <c:numCache>
                <c:formatCode>General</c:formatCode>
                <c:ptCount val="3"/>
                <c:pt idx="0">
                  <c:v>44</c:v>
                </c:pt>
                <c:pt idx="1">
                  <c:v>9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5-47AA-A94D-5AAB1AA12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040001"/>
        <c:axId val="50040002"/>
      </c:barChart>
      <c:catAx>
        <c:axId val="50040001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0040002"/>
        <c:crosses val="autoZero"/>
        <c:auto val="1"/>
        <c:lblAlgn val="ctr"/>
        <c:lblOffset val="100"/>
        <c:noMultiLvlLbl val="0"/>
      </c:catAx>
      <c:valAx>
        <c:axId val="5004000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50040001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MultipleChoiceTables!$A$1</c:f>
          <c:strCache>
            <c:ptCount val="1"/>
            <c:pt idx="0">
              <c:v>Sexo</c:v>
            </c:pt>
          </c:strCache>
        </c:strRef>
      </c:tx>
      <c:overlay val="0"/>
      <c:txPr>
        <a:bodyPr/>
        <a:lstStyle/>
        <a:p>
          <a:pPr>
            <a:defRPr sz="1200" b="1" baseline="0"/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MultipleChoiceTables!$B$1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4792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MultipleChoiceTables!$A$2:$A$4</c:f>
              <c:strCache>
                <c:ptCount val="3"/>
                <c:pt idx="0">
                  <c:v>Femenino</c:v>
                </c:pt>
                <c:pt idx="1">
                  <c:v>Masculino</c:v>
                </c:pt>
                <c:pt idx="2">
                  <c:v>Prefiero no decirlo</c:v>
                </c:pt>
              </c:strCache>
            </c:strRef>
          </c:cat>
          <c:val>
            <c:numRef>
              <c:f>MultipleChoiceTables!$B$2:$B$4</c:f>
              <c:numCache>
                <c:formatCode>General</c:formatCode>
                <c:ptCount val="3"/>
                <c:pt idx="0">
                  <c:v>45</c:v>
                </c:pt>
                <c:pt idx="1">
                  <c:v>72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7-48CC-A8BE-532539897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010001"/>
        <c:axId val="50010002"/>
      </c:barChart>
      <c:catAx>
        <c:axId val="50010001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0010002"/>
        <c:crosses val="autoZero"/>
        <c:auto val="1"/>
        <c:lblAlgn val="ctr"/>
        <c:lblOffset val="100"/>
        <c:noMultiLvlLbl val="0"/>
      </c:catAx>
      <c:valAx>
        <c:axId val="5001000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50010001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MultipleChoiceTables!$A$13</c:f>
          <c:strCache>
            <c:ptCount val="1"/>
            <c:pt idx="0">
              <c:v>Condición Laboral</c:v>
            </c:pt>
          </c:strCache>
        </c:strRef>
      </c:tx>
      <c:overlay val="0"/>
      <c:txPr>
        <a:bodyPr/>
        <a:lstStyle/>
        <a:p>
          <a:pPr>
            <a:defRPr sz="1200" b="1" baseline="0"/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MultipleChoiceTables!$B$13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4792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MultipleChoiceTables!$A$14:$A$19</c:f>
              <c:strCache>
                <c:ptCount val="6"/>
                <c:pt idx="0">
                  <c:v>Ocupado (Empleado)</c:v>
                </c:pt>
                <c:pt idx="1">
                  <c:v>Estudiante</c:v>
                </c:pt>
                <c:pt idx="2">
                  <c:v>Realiza quehaceres del hogar</c:v>
                </c:pt>
                <c:pt idx="3">
                  <c:v>Rentista</c:v>
                </c:pt>
                <c:pt idx="4">
                  <c:v>Jubilado/pensionista</c:v>
                </c:pt>
                <c:pt idx="5">
                  <c:v>Desocupado</c:v>
                </c:pt>
              </c:strCache>
            </c:strRef>
          </c:cat>
          <c:val>
            <c:numRef>
              <c:f>MultipleChoiceTables!$B$14:$B$19</c:f>
              <c:numCache>
                <c:formatCode>General</c:formatCode>
                <c:ptCount val="6"/>
                <c:pt idx="0">
                  <c:v>62</c:v>
                </c:pt>
                <c:pt idx="1">
                  <c:v>52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4-403C-8571-7064760FA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020001"/>
        <c:axId val="50020002"/>
      </c:barChart>
      <c:catAx>
        <c:axId val="50020001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0020002"/>
        <c:crosses val="autoZero"/>
        <c:auto val="1"/>
        <c:lblAlgn val="ctr"/>
        <c:lblOffset val="100"/>
        <c:noMultiLvlLbl val="0"/>
      </c:catAx>
      <c:valAx>
        <c:axId val="5002000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50020001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MultipleChoiceTables!$A$66</c:f>
          <c:strCache>
            <c:ptCount val="1"/>
            <c:pt idx="0">
              <c:v>¿Cómo Califica los siguientes aspectos de su ciudad?</c:v>
            </c:pt>
          </c:strCache>
        </c:strRef>
      </c:tx>
      <c:overlay val="0"/>
      <c:txPr>
        <a:bodyPr/>
        <a:lstStyle/>
        <a:p>
          <a:pPr>
            <a:defRPr sz="1200" b="1" baseline="0"/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MultipleChoiceTables!$B$66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MultipleChoiceTables!$A$67:$A$72</c:f>
              <c:strCache>
                <c:ptCount val="6"/>
                <c:pt idx="0">
                  <c:v>Sistema de Transporte Público</c:v>
                </c:pt>
                <c:pt idx="1">
                  <c:v>Estado de las veredas y calles peatonales</c:v>
                </c:pt>
                <c:pt idx="2">
                  <c:v>Ciclovias</c:v>
                </c:pt>
                <c:pt idx="3">
                  <c:v>Estado de las calles para carros y motos</c:v>
                </c:pt>
                <c:pt idx="4">
                  <c:v>Espacio público disponible / Calidad</c:v>
                </c:pt>
                <c:pt idx="5">
                  <c:v>Limpieza de la ciudad</c:v>
                </c:pt>
              </c:strCache>
            </c:strRef>
          </c:cat>
          <c:val>
            <c:numRef>
              <c:f>MultipleChoiceTables!$B$67:$B$72</c:f>
              <c:numCache>
                <c:formatCode>General</c:formatCode>
                <c:ptCount val="6"/>
                <c:pt idx="0">
                  <c:v>26</c:v>
                </c:pt>
                <c:pt idx="1">
                  <c:v>4</c:v>
                </c:pt>
                <c:pt idx="2">
                  <c:v>11</c:v>
                </c:pt>
                <c:pt idx="3">
                  <c:v>9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F-45EE-8C08-9F79B232AC4A}"/>
            </c:ext>
          </c:extLst>
        </c:ser>
        <c:ser>
          <c:idx val="1"/>
          <c:order val="1"/>
          <c:tx>
            <c:strRef>
              <c:f>MultipleChoiceTables!$C$66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MultipleChoiceTables!$A$67:$A$72</c:f>
              <c:strCache>
                <c:ptCount val="6"/>
                <c:pt idx="0">
                  <c:v>Sistema de Transporte Público</c:v>
                </c:pt>
                <c:pt idx="1">
                  <c:v>Estado de las veredas y calles peatonales</c:v>
                </c:pt>
                <c:pt idx="2">
                  <c:v>Ciclovias</c:v>
                </c:pt>
                <c:pt idx="3">
                  <c:v>Estado de las calles para carros y motos</c:v>
                </c:pt>
                <c:pt idx="4">
                  <c:v>Espacio público disponible / Calidad</c:v>
                </c:pt>
                <c:pt idx="5">
                  <c:v>Limpieza de la ciudad</c:v>
                </c:pt>
              </c:strCache>
            </c:strRef>
          </c:cat>
          <c:val>
            <c:numRef>
              <c:f>MultipleChoiceTables!$C$67:$C$72</c:f>
              <c:numCache>
                <c:formatCode>General</c:formatCode>
                <c:ptCount val="6"/>
                <c:pt idx="0">
                  <c:v>29</c:v>
                </c:pt>
                <c:pt idx="1">
                  <c:v>20</c:v>
                </c:pt>
                <c:pt idx="2">
                  <c:v>14</c:v>
                </c:pt>
                <c:pt idx="3">
                  <c:v>17</c:v>
                </c:pt>
                <c:pt idx="4">
                  <c:v>8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F-45EE-8C08-9F79B232AC4A}"/>
            </c:ext>
          </c:extLst>
        </c:ser>
        <c:ser>
          <c:idx val="2"/>
          <c:order val="2"/>
          <c:tx>
            <c:strRef>
              <c:f>MultipleChoiceTables!$D$66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MultipleChoiceTables!$A$67:$A$72</c:f>
              <c:strCache>
                <c:ptCount val="6"/>
                <c:pt idx="0">
                  <c:v>Sistema de Transporte Público</c:v>
                </c:pt>
                <c:pt idx="1">
                  <c:v>Estado de las veredas y calles peatonales</c:v>
                </c:pt>
                <c:pt idx="2">
                  <c:v>Ciclovias</c:v>
                </c:pt>
                <c:pt idx="3">
                  <c:v>Estado de las calles para carros y motos</c:v>
                </c:pt>
                <c:pt idx="4">
                  <c:v>Espacio público disponible / Calidad</c:v>
                </c:pt>
                <c:pt idx="5">
                  <c:v>Limpieza de la ciudad</c:v>
                </c:pt>
              </c:strCache>
            </c:strRef>
          </c:cat>
          <c:val>
            <c:numRef>
              <c:f>MultipleChoiceTables!$D$67:$D$72</c:f>
              <c:numCache>
                <c:formatCode>General</c:formatCode>
                <c:ptCount val="6"/>
                <c:pt idx="0">
                  <c:v>23</c:v>
                </c:pt>
                <c:pt idx="1">
                  <c:v>32</c:v>
                </c:pt>
                <c:pt idx="2">
                  <c:v>22</c:v>
                </c:pt>
                <c:pt idx="3">
                  <c:v>23</c:v>
                </c:pt>
                <c:pt idx="4">
                  <c:v>10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EF-45EE-8C08-9F79B232AC4A}"/>
            </c:ext>
          </c:extLst>
        </c:ser>
        <c:ser>
          <c:idx val="3"/>
          <c:order val="3"/>
          <c:tx>
            <c:strRef>
              <c:f>MultipleChoiceTables!$E$66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MultipleChoiceTables!$A$67:$A$72</c:f>
              <c:strCache>
                <c:ptCount val="6"/>
                <c:pt idx="0">
                  <c:v>Sistema de Transporte Público</c:v>
                </c:pt>
                <c:pt idx="1">
                  <c:v>Estado de las veredas y calles peatonales</c:v>
                </c:pt>
                <c:pt idx="2">
                  <c:v>Ciclovias</c:v>
                </c:pt>
                <c:pt idx="3">
                  <c:v>Estado de las calles para carros y motos</c:v>
                </c:pt>
                <c:pt idx="4">
                  <c:v>Espacio público disponible / Calidad</c:v>
                </c:pt>
                <c:pt idx="5">
                  <c:v>Limpieza de la ciudad</c:v>
                </c:pt>
              </c:strCache>
            </c:strRef>
          </c:cat>
          <c:val>
            <c:numRef>
              <c:f>MultipleChoiceTables!$E$67:$E$72</c:f>
              <c:numCache>
                <c:formatCode>General</c:formatCode>
                <c:ptCount val="6"/>
                <c:pt idx="0">
                  <c:v>20</c:v>
                </c:pt>
                <c:pt idx="1">
                  <c:v>28</c:v>
                </c:pt>
                <c:pt idx="2">
                  <c:v>27</c:v>
                </c:pt>
                <c:pt idx="3">
                  <c:v>25</c:v>
                </c:pt>
                <c:pt idx="4">
                  <c:v>35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EF-45EE-8C08-9F79B232AC4A}"/>
            </c:ext>
          </c:extLst>
        </c:ser>
        <c:ser>
          <c:idx val="4"/>
          <c:order val="4"/>
          <c:tx>
            <c:strRef>
              <c:f>MultipleChoiceTables!$F$66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MultipleChoiceTables!$A$67:$A$72</c:f>
              <c:strCache>
                <c:ptCount val="6"/>
                <c:pt idx="0">
                  <c:v>Sistema de Transporte Público</c:v>
                </c:pt>
                <c:pt idx="1">
                  <c:v>Estado de las veredas y calles peatonales</c:v>
                </c:pt>
                <c:pt idx="2">
                  <c:v>Ciclovias</c:v>
                </c:pt>
                <c:pt idx="3">
                  <c:v>Estado de las calles para carros y motos</c:v>
                </c:pt>
                <c:pt idx="4">
                  <c:v>Espacio público disponible / Calidad</c:v>
                </c:pt>
                <c:pt idx="5">
                  <c:v>Limpieza de la ciudad</c:v>
                </c:pt>
              </c:strCache>
            </c:strRef>
          </c:cat>
          <c:val>
            <c:numRef>
              <c:f>MultipleChoiceTables!$F$67:$F$72</c:f>
              <c:numCache>
                <c:formatCode>General</c:formatCode>
                <c:ptCount val="6"/>
                <c:pt idx="0">
                  <c:v>4</c:v>
                </c:pt>
                <c:pt idx="1">
                  <c:v>17</c:v>
                </c:pt>
                <c:pt idx="2">
                  <c:v>19</c:v>
                </c:pt>
                <c:pt idx="3">
                  <c:v>24</c:v>
                </c:pt>
                <c:pt idx="4">
                  <c:v>28</c:v>
                </c:pt>
                <c:pt idx="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EF-45EE-8C08-9F79B232AC4A}"/>
            </c:ext>
          </c:extLst>
        </c:ser>
        <c:ser>
          <c:idx val="5"/>
          <c:order val="5"/>
          <c:tx>
            <c:strRef>
              <c:f>MultipleChoiceTables!$G$66</c:f>
              <c:strCache>
                <c:ptCount val="1"/>
                <c:pt idx="0">
                  <c:v>6</c:v>
                </c:pt>
              </c:strCache>
            </c:strRef>
          </c:tx>
          <c:invertIfNegative val="0"/>
          <c:cat>
            <c:strRef>
              <c:f>MultipleChoiceTables!$A$67:$A$72</c:f>
              <c:strCache>
                <c:ptCount val="6"/>
                <c:pt idx="0">
                  <c:v>Sistema de Transporte Público</c:v>
                </c:pt>
                <c:pt idx="1">
                  <c:v>Estado de las veredas y calles peatonales</c:v>
                </c:pt>
                <c:pt idx="2">
                  <c:v>Ciclovias</c:v>
                </c:pt>
                <c:pt idx="3">
                  <c:v>Estado de las calles para carros y motos</c:v>
                </c:pt>
                <c:pt idx="4">
                  <c:v>Espacio público disponible / Calidad</c:v>
                </c:pt>
                <c:pt idx="5">
                  <c:v>Limpieza de la ciudad</c:v>
                </c:pt>
              </c:strCache>
            </c:strRef>
          </c:cat>
          <c:val>
            <c:numRef>
              <c:f>MultipleChoiceTables!$G$67:$G$72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10</c:v>
                </c:pt>
                <c:pt idx="3">
                  <c:v>5</c:v>
                </c:pt>
                <c:pt idx="4">
                  <c:v>18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0EF-45EE-8C08-9F79B232A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60001"/>
        <c:axId val="50060002"/>
      </c:barChart>
      <c:catAx>
        <c:axId val="50060001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0060002"/>
        <c:crosses val="autoZero"/>
        <c:auto val="1"/>
        <c:lblAlgn val="ctr"/>
        <c:lblOffset val="100"/>
        <c:noMultiLvlLbl val="0"/>
      </c:catAx>
      <c:valAx>
        <c:axId val="5006000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50060001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MultipleChoiceTables!$A$142</c:f>
          <c:strCache>
            <c:ptCount val="1"/>
            <c:pt idx="0">
              <c:v>¿Cree que su ciudad debería invertir más en espacio público?</c:v>
            </c:pt>
          </c:strCache>
        </c:strRef>
      </c:tx>
      <c:overlay val="0"/>
      <c:txPr>
        <a:bodyPr/>
        <a:lstStyle/>
        <a:p>
          <a:pPr>
            <a:defRPr sz="1200" b="1" baseline="0"/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MultipleChoiceTables!$B$142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47920"/>
            </a:solidFill>
          </c:spPr>
          <c:invertIfNegative val="0"/>
          <c:cat>
            <c:strRef>
              <c:f>MultipleChoiceTables!$A$143:$A$144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MultipleChoiceTables!$B$143:$B$144</c:f>
              <c:numCache>
                <c:formatCode>General</c:formatCode>
                <c:ptCount val="2"/>
                <c:pt idx="0">
                  <c:v>56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E-448C-8BCE-7D94F221B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00001"/>
        <c:axId val="50100002"/>
      </c:barChart>
      <c:catAx>
        <c:axId val="50100001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0100002"/>
        <c:crosses val="autoZero"/>
        <c:auto val="1"/>
        <c:lblAlgn val="ctr"/>
        <c:lblOffset val="100"/>
        <c:noMultiLvlLbl val="0"/>
      </c:catAx>
      <c:valAx>
        <c:axId val="5010000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50100001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887E-C84C-44EC-8EDB-B187A0244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234A5-9F99-4648-9B63-CC535DA64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0E01-4CAF-4E84-9BAD-6CABDBED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0BDD-030E-4CED-ADFA-D7C0B25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4C5F-E5E0-4294-898D-C4DDCAA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36E5-7084-4B5A-9550-9A22C4CF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56CE7-0D54-4CE6-985C-FF09890F7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2DE9-C907-403B-8D94-C3D4CEDF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9DA9F-7C29-4C02-B481-255EAED1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6558F-6A09-413D-9DC3-E753B65A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9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8E718-809A-4005-A1A6-37F379A5C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DB96C-8A34-4EBA-B296-CD1AFCF3F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B98F-5E84-4C4F-8DA2-CEFD15A7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F42D-7709-46D1-B40E-DED3FC6F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49A6-FC3B-4EB1-99A2-C6F9B238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8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998E-7C78-418D-80B5-49395843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79DB-190B-4148-BEFF-E1A9A2B4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262E-63B9-4561-9619-8F8C8F2C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262E-7CE1-4D73-AFCC-4C08F5B3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4361-3C92-43BF-A5B2-C3A1FAFA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9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5340-2E92-4D75-A69B-882139DC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C5A19-6553-429F-BC90-FBA2C4F6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FC6F-B869-47D5-8BA0-B8D744B7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E6FF-76FA-48E5-81D1-74BEB99D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932C-692D-482E-8680-24913FC0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7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44A8-0EC9-4FA2-8DA1-65A65870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63F5-EF5C-4BDF-AB2A-B1BF7A4C1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98E7C-45CE-4F7B-9708-4239A2D90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3BF1F-3067-420E-967D-E9DB164D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FB1E1-0EFE-458F-AEFE-38DB53A4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31BD3-CC02-4BB3-A1A0-6C78C44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2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15E-B980-43A1-A969-36A9D8EE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FEC38-46A2-4673-B37C-977315ED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20BF4-8FF0-4C43-BD07-1D568540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289D2-6A21-4C50-89FD-3686DF177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0FBC7-68F2-451D-94D6-38D63D3EF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D7A63-398E-478C-9C89-280D56A2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3CE62-813A-4A12-A272-DBB345AC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28F51-3409-46FC-B0C6-4A315211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1AFB-7D56-400D-9633-2222EF0E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E68CD-D43D-4866-B066-A74A5D85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5B6A6-148D-4BEC-8108-8F7EC7DB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6CCCC-4EBA-4553-A7F8-5CA501F3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60807-4E7F-4791-858D-CC381C8C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4D0AB-498F-4765-AA5E-81B5B077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43545-5CA9-4D37-B7A0-624FFFA9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5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890D-0C76-437F-8210-A694DA25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E9E6-CCE9-4752-9CC6-E7A8E460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756CF-8B2D-4183-A0F9-0C895EE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A9A6A-C305-416B-96B6-E8A4B028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E80DC-3385-4F4B-8781-42C98316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477A-C5C7-4672-B1B0-C3EFD57A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4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CE2D-2C1D-4CCC-BFA7-399D3462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E3FF1-6803-49CE-BE8E-FCAC2B09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62432-5B34-4810-9A7E-5D4B822DA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B2C03-74B9-4900-9AD2-D5679657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8BE42-A450-4FAF-9168-CA2E0623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CAE4-1FF6-4DAF-B0BF-75D6261F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B0B9D-43B5-43EF-A49F-3C88E980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F194-B7E4-4B3D-A408-8812557D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1640-EA6B-4CF1-87BB-6359DAC7D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DEE72-B39A-48CD-8723-2BA2AFA421F7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30B8-F735-47AE-AE2E-5A4362C3C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424B-57C4-41D0-A02E-989C254E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9FD2-B4C2-491A-8733-5F4EF75E3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lando-sabogal/accesibilidad-espacio-publico-uruguay" TargetMode="External"/><Relationship Id="rId2" Type="http://schemas.openxmlformats.org/officeDocument/2006/relationships/hyperlink" Target="https://aespu.netlif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lando-sabogal/accesibilidad-espacio-publico-uruguay/tree/master/AccessibilityAnalysis/TravelTimeCalcul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DD80-AD0F-4145-B7EC-F4FBBA49B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708" y="1773238"/>
            <a:ext cx="8617906" cy="1655762"/>
          </a:xfrm>
        </p:spPr>
        <p:txBody>
          <a:bodyPr>
            <a:noAutofit/>
          </a:bodyPr>
          <a:lstStyle/>
          <a:p>
            <a:br>
              <a:rPr lang="es-ES" sz="3200" b="0" dirty="0">
                <a:effectLst/>
              </a:rPr>
            </a:br>
            <a:br>
              <a:rPr lang="es-ES" sz="3200" b="0" dirty="0">
                <a:effectLst/>
              </a:rPr>
            </a:br>
            <a:r>
              <a:rPr lang="es-ES" sz="3200" b="1" dirty="0"/>
              <a:t>Uso, percepciones y accesibilidad a espacios público en ciudades intermedias de Uruguay</a:t>
            </a:r>
            <a:br>
              <a:rPr lang="es-ES" sz="3200" b="1" dirty="0"/>
            </a:br>
            <a:br>
              <a:rPr lang="es-ES" sz="3200" b="0" dirty="0">
                <a:effectLst/>
              </a:rPr>
            </a:br>
            <a:br>
              <a:rPr lang="es-E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A9DD5-1602-4873-8A2C-CF9F24BA8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0926" y="4064608"/>
            <a:ext cx="9110597" cy="235811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Montevideo, 19 de </a:t>
            </a:r>
            <a:r>
              <a:rPr lang="es-UY" dirty="0"/>
              <a:t>Noviembre</a:t>
            </a:r>
            <a:r>
              <a:rPr lang="en-US" dirty="0"/>
              <a:t> del 2019</a:t>
            </a:r>
          </a:p>
          <a:p>
            <a:pPr algn="r"/>
            <a:r>
              <a:rPr lang="en-US" dirty="0"/>
              <a:t>Orlando Sabogal</a:t>
            </a:r>
          </a:p>
          <a:p>
            <a:pPr algn="r"/>
            <a:r>
              <a:rPr lang="en-US" dirty="0"/>
              <a:t>Martin </a:t>
            </a:r>
            <a:r>
              <a:rPr lang="es-AR" dirty="0" err="1"/>
              <a:t>Hansz</a:t>
            </a:r>
            <a:endParaRPr lang="es-AR" dirty="0"/>
          </a:p>
          <a:p>
            <a:pPr algn="r"/>
            <a:r>
              <a:rPr lang="en-US" dirty="0"/>
              <a:t>Daniel Oviedo</a:t>
            </a:r>
          </a:p>
          <a:p>
            <a:pPr algn="r"/>
            <a:r>
              <a:rPr lang="en-US" dirty="0"/>
              <a:t>David Jiménez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A63B4-491B-4C6D-B725-93E89DF1F56E}"/>
              </a:ext>
            </a:extLst>
          </p:cNvPr>
          <p:cNvSpPr txBox="1">
            <a:spLocks/>
          </p:cNvSpPr>
          <p:nvPr/>
        </p:nvSpPr>
        <p:spPr>
          <a:xfrm>
            <a:off x="1123168" y="3266728"/>
            <a:ext cx="8617906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3200" dirty="0"/>
            </a:br>
            <a:br>
              <a:rPr lang="es-ES" sz="3200" dirty="0"/>
            </a:br>
            <a:br>
              <a:rPr lang="es-ES" sz="3200" b="1" dirty="0"/>
            </a:br>
            <a:br>
              <a:rPr lang="es-ES" sz="3200" dirty="0"/>
            </a:br>
            <a:br>
              <a:rPr lang="es-ES" sz="3200" dirty="0"/>
            </a:br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16332F-0507-495B-8296-50549F09CB8D}"/>
              </a:ext>
            </a:extLst>
          </p:cNvPr>
          <p:cNvSpPr txBox="1">
            <a:spLocks/>
          </p:cNvSpPr>
          <p:nvPr/>
        </p:nvSpPr>
        <p:spPr>
          <a:xfrm>
            <a:off x="208767" y="2091042"/>
            <a:ext cx="11774466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2400" dirty="0"/>
            </a:br>
            <a:br>
              <a:rPr lang="es-ES" sz="2400" dirty="0"/>
            </a:br>
            <a:r>
              <a:rPr lang="es-ES" sz="2400" dirty="0"/>
              <a:t>Proyecto: Movilidad en Ciudades Intermedias (Cooperación Técnica ATN/OC-16406-UR)</a:t>
            </a:r>
            <a:br>
              <a:rPr lang="es-ES" sz="2400" b="1" dirty="0"/>
            </a:br>
            <a:br>
              <a:rPr lang="es-ES" sz="2400" dirty="0"/>
            </a:br>
            <a:br>
              <a:rPr lang="es-E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617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060922"/>
              </p:ext>
            </p:extLst>
          </p:nvPr>
        </p:nvGraphicFramePr>
        <p:xfrm>
          <a:off x="2624331" y="340164"/>
          <a:ext cx="5713828" cy="2906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88848"/>
              </p:ext>
            </p:extLst>
          </p:nvPr>
        </p:nvGraphicFramePr>
        <p:xfrm>
          <a:off x="3031299" y="3429001"/>
          <a:ext cx="5306860" cy="308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083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010596"/>
              </p:ext>
            </p:extLst>
          </p:nvPr>
        </p:nvGraphicFramePr>
        <p:xfrm>
          <a:off x="2664585" y="288100"/>
          <a:ext cx="6479414" cy="4085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416606"/>
              </p:ext>
            </p:extLst>
          </p:nvPr>
        </p:nvGraphicFramePr>
        <p:xfrm>
          <a:off x="3521902" y="4516280"/>
          <a:ext cx="5471786" cy="193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248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7543-5B01-4714-9039-6F74B12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Favorito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7A9495D-2203-496E-9F37-76ECFC1B7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8" y="1838151"/>
            <a:ext cx="5965095" cy="4093374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4FAB0A4-6925-44B9-A86B-18522EA0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5" y="1838150"/>
            <a:ext cx="5706793" cy="444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DA0B-FED1-4E00-9880-31991FAD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Propuestas</a:t>
            </a: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42B15BC-2FC1-4672-BF27-B0AD8E753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64" y="1558236"/>
            <a:ext cx="715427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03A63D2-C9FB-42E5-8C3A-889A1DF15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53" y="379827"/>
            <a:ext cx="8756694" cy="5882083"/>
          </a:xfrm>
        </p:spPr>
      </p:pic>
    </p:spTree>
    <p:extLst>
      <p:ext uri="{BB962C8B-B14F-4D97-AF65-F5344CB8AC3E}">
        <p14:creationId xmlns:p14="http://schemas.microsoft.com/office/powerpoint/2010/main" val="372268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604E-E29C-405E-A948-21118EC5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1EB1-1FEB-4905-B262-FBDB7660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Encuestas</a:t>
            </a:r>
            <a:r>
              <a:rPr lang="en-US" dirty="0"/>
              <a:t> de </a:t>
            </a:r>
            <a:r>
              <a:rPr lang="en-US" dirty="0" err="1"/>
              <a:t>maptionnaire</a:t>
            </a:r>
            <a:r>
              <a:rPr lang="en-US" dirty="0"/>
              <a:t>. </a:t>
            </a:r>
          </a:p>
          <a:p>
            <a:r>
              <a:rPr lang="en-US" dirty="0"/>
              <a:t>Estado de las redes </a:t>
            </a:r>
            <a:r>
              <a:rPr lang="en-US" dirty="0" err="1"/>
              <a:t>descargadas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OSM. </a:t>
            </a:r>
          </a:p>
        </p:txBody>
      </p:sp>
    </p:spTree>
    <p:extLst>
      <p:ext uri="{BB962C8B-B14F-4D97-AF65-F5344CB8AC3E}">
        <p14:creationId xmlns:p14="http://schemas.microsoft.com/office/powerpoint/2010/main" val="32922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F434-6624-41CD-98DD-6002CBA2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A5F8-BDAC-4B66-B09F-F37FCD98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11535508" cy="4351338"/>
          </a:xfrm>
        </p:spPr>
        <p:txBody>
          <a:bodyPr/>
          <a:lstStyle/>
          <a:p>
            <a:r>
              <a:rPr lang="en-US" dirty="0" err="1"/>
              <a:t>Página</a:t>
            </a:r>
            <a:r>
              <a:rPr lang="en-US" dirty="0"/>
              <a:t> web: </a:t>
            </a:r>
            <a:r>
              <a:rPr lang="en-US" dirty="0">
                <a:hlinkClick r:id="rId2"/>
              </a:rPr>
              <a:t>https://aespu.netlify.com/</a:t>
            </a:r>
            <a:endParaRPr lang="en-US" dirty="0"/>
          </a:p>
          <a:p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https://github.com/orlando-sabogal/accesibilidad-espacio-publico-uruguay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Accesibilidad</a:t>
            </a:r>
            <a:endParaRPr lang="en-US" dirty="0"/>
          </a:p>
          <a:p>
            <a:r>
              <a:rPr lang="en-US" dirty="0" err="1"/>
              <a:t>Información</a:t>
            </a:r>
            <a:r>
              <a:rPr lang="en-US" dirty="0"/>
              <a:t> de Twitter</a:t>
            </a:r>
          </a:p>
          <a:p>
            <a:r>
              <a:rPr lang="en-US" dirty="0" err="1"/>
              <a:t>Encuestas</a:t>
            </a:r>
            <a:r>
              <a:rPr lang="en-US" dirty="0"/>
              <a:t> </a:t>
            </a:r>
            <a:r>
              <a:rPr lang="en-US" dirty="0" err="1"/>
              <a:t>Maptionaire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4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3096-8BE6-4B42-9CBE-8A378C12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Accesibilidad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E7776-90FD-45FC-8BD4-27DF43BF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Georeferenciación</a:t>
            </a:r>
            <a:r>
              <a:rPr lang="en-US" dirty="0"/>
              <a:t> de </a:t>
            </a:r>
            <a:r>
              <a:rPr lang="en-US" dirty="0" err="1"/>
              <a:t>lugares</a:t>
            </a:r>
            <a:r>
              <a:rPr lang="en-US" dirty="0"/>
              <a:t>. </a:t>
            </a:r>
          </a:p>
          <a:p>
            <a:r>
              <a:rPr lang="en-US" dirty="0" err="1"/>
              <a:t>Implementación</a:t>
            </a:r>
            <a:r>
              <a:rPr lang="en-US" dirty="0"/>
              <a:t> del Código para </a:t>
            </a:r>
            <a:r>
              <a:rPr lang="en-US" dirty="0" err="1"/>
              <a:t>hacer</a:t>
            </a:r>
            <a:r>
              <a:rPr lang="en-US" dirty="0"/>
              <a:t> los </a:t>
            </a:r>
            <a:r>
              <a:rPr lang="en-US" dirty="0" err="1"/>
              <a:t>calculos</a:t>
            </a:r>
            <a:r>
              <a:rPr lang="en-US" dirty="0"/>
              <a:t> de </a:t>
            </a:r>
            <a:r>
              <a:rPr lang="en-US" dirty="0" err="1"/>
              <a:t>accesibilidad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https://github.com/orlando-sabogal/accesibilidad-espacio-publico-uruguay/tree/master/AccessibilityAnalysis/TravelTimeCalculations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Código. </a:t>
            </a:r>
          </a:p>
          <a:p>
            <a:r>
              <a:rPr lang="en-US" dirty="0"/>
              <a:t>Hay que </a:t>
            </a:r>
            <a:r>
              <a:rPr lang="en-US" dirty="0" err="1"/>
              <a:t>terminar</a:t>
            </a:r>
            <a:r>
              <a:rPr lang="en-US" dirty="0"/>
              <a:t> de </a:t>
            </a:r>
            <a:r>
              <a:rPr lang="en-US" dirty="0" err="1"/>
              <a:t>ajustar</a:t>
            </a:r>
            <a:r>
              <a:rPr lang="en-US" dirty="0"/>
              <a:t> las redes de las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ciudades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790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, building, floor, game&#10;&#10;Description automatically generated">
            <a:extLst>
              <a:ext uri="{FF2B5EF4-FFF2-40B4-BE49-F238E27FC236}">
                <a16:creationId xmlns:a16="http://schemas.microsoft.com/office/drawing/2014/main" id="{EAD6076B-BA29-4843-A4C3-454BEEF8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9" y="1436907"/>
            <a:ext cx="4143953" cy="2781688"/>
          </a:xfrm>
          <a:prstGeom prst="rect">
            <a:avLst/>
          </a:prstGeom>
        </p:spPr>
      </p:pic>
      <p:pic>
        <p:nvPicPr>
          <p:cNvPr id="7" name="Picture 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4046BE3-8964-4699-B828-7386FC67F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56" y="862363"/>
            <a:ext cx="5363323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4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9083-9F54-4135-A421-9A8E81B6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Prototipo</a:t>
            </a:r>
            <a:r>
              <a:rPr lang="en-US" dirty="0"/>
              <a:t> - Rivera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BDBF1DA-D5AB-4C57-9036-C685D0321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098"/>
            <a:ext cx="5489941" cy="392138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2A10294-FAD6-4658-B420-9CD070D84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06" y="1536879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6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172BB2A-1E79-486E-A3C2-568FDF48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441"/>
            <a:ext cx="6400847" cy="4572033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1F35CC6-3A84-437C-84AA-FFE7FF7F1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37" y="1030441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1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43FC-CEB6-43F3-A5EC-535F2709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0"/>
            <a:ext cx="10515600" cy="1325563"/>
          </a:xfrm>
        </p:spPr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Twitter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8FBBA-5AE9-466E-9994-AB783B3DD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" y="1062111"/>
            <a:ext cx="5741294" cy="530352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A247D4-13D6-4121-BECE-317B9E679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52" y="520510"/>
            <a:ext cx="6213135" cy="57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333468-614E-476E-8F8B-68BC5D82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46" y="0"/>
            <a:ext cx="9280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8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D1AA-7735-4585-96BA-BB52EFC8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Encuesta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301839"/>
              </p:ext>
            </p:extLst>
          </p:nvPr>
        </p:nvGraphicFramePr>
        <p:xfrm>
          <a:off x="1617785" y="1491176"/>
          <a:ext cx="8961119" cy="4684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228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164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Uso, percepciones y accesibilidad a espacios público en ciudades intermedias de Uruguay   </vt:lpstr>
      <vt:lpstr>Avances</vt:lpstr>
      <vt:lpstr>Accesibilidad</vt:lpstr>
      <vt:lpstr>PowerPoint Presentation</vt:lpstr>
      <vt:lpstr>Prototipo - Rivera</vt:lpstr>
      <vt:lpstr>PowerPoint Presentation</vt:lpstr>
      <vt:lpstr>Datos de Twitter</vt:lpstr>
      <vt:lpstr>PowerPoint Presentation</vt:lpstr>
      <vt:lpstr>Encuesta</vt:lpstr>
      <vt:lpstr>PowerPoint Presentation</vt:lpstr>
      <vt:lpstr>PowerPoint Presentation</vt:lpstr>
      <vt:lpstr>Espacio Público Favorito</vt:lpstr>
      <vt:lpstr>Propuestas</vt:lpstr>
      <vt:lpstr>PowerPoint Presentation</vt:lpstr>
      <vt:lpstr>Problemas encontrados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Uso, percepciones y accesibilidad a espacios público en ciudades intermedias de Uruguay</dc:title>
  <dc:creator>oasabogal@utp.edu.co</dc:creator>
  <cp:lastModifiedBy>oasabogal@utp.edu.co</cp:lastModifiedBy>
  <cp:revision>6</cp:revision>
  <dcterms:created xsi:type="dcterms:W3CDTF">2019-11-20T02:39:10Z</dcterms:created>
  <dcterms:modified xsi:type="dcterms:W3CDTF">2019-11-20T03:41:54Z</dcterms:modified>
</cp:coreProperties>
</file>