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57" r:id="rId3"/>
    <p:sldId id="259" r:id="rId4"/>
    <p:sldId id="260" r:id="rId5"/>
    <p:sldId id="270" r:id="rId6"/>
    <p:sldId id="262" r:id="rId7"/>
    <p:sldId id="277" r:id="rId8"/>
    <p:sldId id="269" r:id="rId9"/>
    <p:sldId id="266" r:id="rId10"/>
    <p:sldId id="276" r:id="rId11"/>
    <p:sldId id="271" r:id="rId12"/>
    <p:sldId id="272" r:id="rId13"/>
    <p:sldId id="273" r:id="rId14"/>
    <p:sldId id="274" r:id="rId15"/>
    <p:sldId id="275" r:id="rId16"/>
    <p:sldId id="267"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p:cViewPr varScale="1">
        <p:scale>
          <a:sx n="69" d="100"/>
          <a:sy n="69" d="100"/>
        </p:scale>
        <p:origin x="-13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B6E1E56-9D4F-40C0-94A3-644B62D36599}" type="datetimeFigureOut">
              <a:rPr lang="es-ES" smtClean="0"/>
              <a:t>21/08/2016</a:t>
            </a:fld>
            <a:endParaRPr lang="es-E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E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904B8C3-F0F0-4260-ABB5-366337D698D2}" type="slidenum">
              <a:rPr lang="es-ES" smtClean="0"/>
              <a:t>‹Nº›</a:t>
            </a:fld>
            <a:endParaRPr lang="es-E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B6E1E56-9D4F-40C0-94A3-644B62D36599}" type="datetimeFigureOut">
              <a:rPr lang="es-ES" smtClean="0"/>
              <a:t>21/08/2016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04B8C3-F0F0-4260-ABB5-366337D698D2}" type="slidenum">
              <a:rPr lang="es-ES" smtClean="0"/>
              <a:t>‹Nº›</a:t>
            </a:fld>
            <a:endParaRPr lang="es-E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B6E1E56-9D4F-40C0-94A3-644B62D36599}" type="datetimeFigureOut">
              <a:rPr lang="es-ES" smtClean="0"/>
              <a:t>21/08/2016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04B8C3-F0F0-4260-ABB5-366337D698D2}" type="slidenum">
              <a:rPr lang="es-ES" smtClean="0"/>
              <a:t>‹Nº›</a:t>
            </a:fld>
            <a:endParaRPr lang="es-E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B6E1E56-9D4F-40C0-94A3-644B62D36599}" type="datetimeFigureOut">
              <a:rPr lang="es-ES" smtClean="0"/>
              <a:t>21/08/2016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04B8C3-F0F0-4260-ABB5-366337D698D2}" type="slidenum">
              <a:rPr lang="es-ES" smtClean="0"/>
              <a:t>‹Nº›</a:t>
            </a:fld>
            <a:endParaRPr lang="es-ES"/>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6E1E56-9D4F-40C0-94A3-644B62D36599}" type="datetimeFigureOut">
              <a:rPr lang="es-ES" smtClean="0"/>
              <a:t>21/08/2016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04B8C3-F0F0-4260-ABB5-366337D698D2}"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6E1E56-9D4F-40C0-94A3-644B62D36599}" type="datetimeFigureOut">
              <a:rPr lang="es-ES" smtClean="0"/>
              <a:t>21/08/2016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04B8C3-F0F0-4260-ABB5-366337D698D2}" type="slidenum">
              <a:rPr lang="es-ES" smtClean="0"/>
              <a:t>‹Nº›</a:t>
            </a:fld>
            <a:endParaRPr lang="es-ES"/>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B6E1E56-9D4F-40C0-94A3-644B62D36599}" type="datetimeFigureOut">
              <a:rPr lang="es-ES" smtClean="0"/>
              <a:t>21/08/2016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904B8C3-F0F0-4260-ABB5-366337D698D2}" type="slidenum">
              <a:rPr lang="es-ES" smtClean="0"/>
              <a:t>‹Nº›</a:t>
            </a:fld>
            <a:endParaRPr lang="es-E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B6E1E56-9D4F-40C0-94A3-644B62D36599}" type="datetimeFigureOut">
              <a:rPr lang="es-ES" smtClean="0"/>
              <a:t>21/08/2016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904B8C3-F0F0-4260-ABB5-366337D698D2}" type="slidenum">
              <a:rPr lang="es-ES" smtClean="0"/>
              <a:t>‹Nº›</a:t>
            </a:fld>
            <a:endParaRPr lang="es-E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E1E56-9D4F-40C0-94A3-644B62D36599}" type="datetimeFigureOut">
              <a:rPr lang="es-ES" smtClean="0"/>
              <a:t>21/08/2016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04B8C3-F0F0-4260-ABB5-366337D698D2}"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B6E1E56-9D4F-40C0-94A3-644B62D36599}" type="datetimeFigureOut">
              <a:rPr lang="es-ES" smtClean="0"/>
              <a:t>21/08/2016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04B8C3-F0F0-4260-ABB5-366337D698D2}"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B6E1E56-9D4F-40C0-94A3-644B62D36599}" type="datetimeFigureOut">
              <a:rPr lang="es-ES" smtClean="0"/>
              <a:t>21/08/2016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04B8C3-F0F0-4260-ABB5-366337D698D2}"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B6E1E56-9D4F-40C0-94A3-644B62D36599}" type="datetimeFigureOut">
              <a:rPr lang="es-ES" smtClean="0"/>
              <a:t>21/08/2016</a:t>
            </a:fld>
            <a:endParaRPr lang="es-E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E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904B8C3-F0F0-4260-ABB5-366337D698D2}"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87624" y="1134659"/>
            <a:ext cx="7453336" cy="700250"/>
          </a:xfrm>
        </p:spPr>
        <p:txBody>
          <a:bodyPr>
            <a:normAutofit/>
          </a:bodyPr>
          <a:lstStyle/>
          <a:p>
            <a:r>
              <a:rPr lang="es-ES" sz="2400" dirty="0" smtClean="0">
                <a:latin typeface="Times New Roman" pitchFamily="18" charset="0"/>
                <a:cs typeface="Times New Roman" pitchFamily="18" charset="0"/>
              </a:rPr>
              <a:t>UNIVESIDAD AUTONOMA DE ENCARNACIÓN</a:t>
            </a:r>
            <a:endParaRPr lang="es-ES" sz="2400" dirty="0">
              <a:latin typeface="Times New Roman" pitchFamily="18" charset="0"/>
              <a:cs typeface="Times New Roman" pitchFamily="18" charset="0"/>
            </a:endParaRPr>
          </a:p>
        </p:txBody>
      </p:sp>
      <p:sp>
        <p:nvSpPr>
          <p:cNvPr id="3" name="2 Subtítulo"/>
          <p:cNvSpPr>
            <a:spLocks noGrp="1"/>
          </p:cNvSpPr>
          <p:nvPr>
            <p:ph type="subTitle" idx="1"/>
          </p:nvPr>
        </p:nvSpPr>
        <p:spPr>
          <a:xfrm>
            <a:off x="1763688" y="2016142"/>
            <a:ext cx="6511131" cy="329259"/>
          </a:xfrm>
        </p:spPr>
        <p:txBody>
          <a:bodyPr>
            <a:normAutofit lnSpcReduction="10000"/>
          </a:bodyPr>
          <a:lstStyle/>
          <a:p>
            <a:r>
              <a:rPr lang="es-ES" sz="1600" b="1" dirty="0" smtClean="0">
                <a:latin typeface="Times New Roman" pitchFamily="18" charset="0"/>
                <a:cs typeface="Times New Roman" pitchFamily="18" charset="0"/>
              </a:rPr>
              <a:t>Facultad de Ciencia, Arte y tecnología</a:t>
            </a:r>
            <a:endParaRPr lang="es-ES" sz="1600" b="1" dirty="0">
              <a:latin typeface="Times New Roman" pitchFamily="18" charset="0"/>
              <a:cs typeface="Times New Roman" pitchFamily="18"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30649"/>
            <a:ext cx="1341325" cy="1368152"/>
          </a:xfrm>
          <a:prstGeom prst="rect">
            <a:avLst/>
          </a:prstGeom>
        </p:spPr>
      </p:pic>
      <p:sp>
        <p:nvSpPr>
          <p:cNvPr id="5" name="4 CuadroTexto"/>
          <p:cNvSpPr txBox="1"/>
          <p:nvPr/>
        </p:nvSpPr>
        <p:spPr>
          <a:xfrm>
            <a:off x="274110" y="4869160"/>
            <a:ext cx="8784976" cy="954107"/>
          </a:xfrm>
          <a:prstGeom prst="rect">
            <a:avLst/>
          </a:prstGeom>
          <a:noFill/>
        </p:spPr>
        <p:txBody>
          <a:bodyPr wrap="square" rtlCol="0">
            <a:spAutoFit/>
          </a:bodyPr>
          <a:lstStyle/>
          <a:p>
            <a:pPr algn="ctr"/>
            <a:r>
              <a:rPr lang="es-PY" sz="2800" b="1" dirty="0" smtClean="0">
                <a:latin typeface="Times New Roman" pitchFamily="18" charset="0"/>
                <a:cs typeface="Times New Roman" pitchFamily="18" charset="0"/>
              </a:rPr>
              <a:t>DESARROLLO DE APLICACIÓN WEB PARA LA ADMINISTRACION DE INMUEBLES </a:t>
            </a:r>
            <a:endParaRPr lang="es-PY" sz="2800" b="1" dirty="0">
              <a:latin typeface="Times New Roman" pitchFamily="18" charset="0"/>
              <a:cs typeface="Times New Roman" pitchFamily="18" charset="0"/>
            </a:endParaRPr>
          </a:p>
        </p:txBody>
      </p:sp>
      <p:sp>
        <p:nvSpPr>
          <p:cNvPr id="7" name="6 CuadroTexto"/>
          <p:cNvSpPr txBox="1"/>
          <p:nvPr/>
        </p:nvSpPr>
        <p:spPr>
          <a:xfrm>
            <a:off x="1892172" y="2348880"/>
            <a:ext cx="5762715" cy="1015663"/>
          </a:xfrm>
          <a:prstGeom prst="rect">
            <a:avLst/>
          </a:prstGeom>
          <a:noFill/>
        </p:spPr>
        <p:txBody>
          <a:bodyPr wrap="square" rtlCol="0">
            <a:spAutoFit/>
          </a:bodyPr>
          <a:lstStyle/>
          <a:p>
            <a:pPr algn="ctr"/>
            <a:endParaRPr lang="es-ES" sz="2400" b="1" u="sng" dirty="0">
              <a:latin typeface="Adobe Garamond Pro Bold" pitchFamily="18" charset="0"/>
            </a:endParaRPr>
          </a:p>
          <a:p>
            <a:pPr algn="ctr"/>
            <a:r>
              <a:rPr lang="es-ES" sz="2800" b="1" dirty="0" smtClean="0">
                <a:latin typeface="Adobe Garamond Pro Bold" pitchFamily="18" charset="0"/>
              </a:rPr>
              <a:t> </a:t>
            </a:r>
            <a:r>
              <a:rPr lang="es-ES" sz="3600" b="1" dirty="0" smtClean="0">
                <a:latin typeface="Adobe Garamond Pro Bold" pitchFamily="18" charset="0"/>
              </a:rPr>
              <a:t>Lic. En </a:t>
            </a:r>
            <a:r>
              <a:rPr lang="es-ES" sz="3600" b="1" dirty="0" smtClean="0">
                <a:latin typeface="Times New Roman" pitchFamily="18" charset="0"/>
                <a:cs typeface="Times New Roman" pitchFamily="18" charset="0"/>
              </a:rPr>
              <a:t>Análisis</a:t>
            </a:r>
            <a:r>
              <a:rPr lang="es-ES" sz="3600" b="1" dirty="0" smtClean="0">
                <a:latin typeface="Adobe Garamond Pro Bold" pitchFamily="18" charset="0"/>
              </a:rPr>
              <a:t> de Sistemas </a:t>
            </a:r>
            <a:endParaRPr lang="es-ES" sz="3600" b="1" dirty="0">
              <a:latin typeface="Adobe Garamond Pro Bold" pitchFamily="18" charset="0"/>
            </a:endParaRPr>
          </a:p>
        </p:txBody>
      </p:sp>
      <p:sp>
        <p:nvSpPr>
          <p:cNvPr id="8" name="7 CuadroTexto"/>
          <p:cNvSpPr txBox="1"/>
          <p:nvPr/>
        </p:nvSpPr>
        <p:spPr>
          <a:xfrm>
            <a:off x="2326338" y="3569471"/>
            <a:ext cx="4680520" cy="1692771"/>
          </a:xfrm>
          <a:prstGeom prst="rect">
            <a:avLst/>
          </a:prstGeom>
          <a:noFill/>
        </p:spPr>
        <p:txBody>
          <a:bodyPr wrap="square" rtlCol="0">
            <a:spAutoFit/>
          </a:bodyPr>
          <a:lstStyle/>
          <a:p>
            <a:pPr algn="ctr"/>
            <a:r>
              <a:rPr lang="es-ES" sz="2800" b="1" dirty="0" smtClean="0">
                <a:latin typeface="Times New Roman" pitchFamily="18" charset="0"/>
                <a:cs typeface="Times New Roman" pitchFamily="18" charset="0"/>
              </a:rPr>
              <a:t>Metodología de la Investigación</a:t>
            </a:r>
          </a:p>
          <a:p>
            <a:pPr algn="ctr"/>
            <a:endParaRPr lang="es-ES" sz="4800" b="1" dirty="0">
              <a:latin typeface="Adobe Garamond Pro Bold" pitchFamily="18" charset="0"/>
            </a:endParaRPr>
          </a:p>
        </p:txBody>
      </p:sp>
    </p:spTree>
    <p:extLst>
      <p:ext uri="{BB962C8B-B14F-4D97-AF65-F5344CB8AC3E}">
        <p14:creationId xmlns:p14="http://schemas.microsoft.com/office/powerpoint/2010/main" val="3444596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9312" y="2659584"/>
            <a:ext cx="7754713" cy="1910716"/>
          </a:xfrm>
        </p:spPr>
        <p:txBody>
          <a:bodyPr/>
          <a:lstStyle/>
          <a:p>
            <a:r>
              <a:rPr lang="es-PY" sz="6000" b="1" dirty="0" smtClean="0"/>
              <a:t>TENTATIVA DE INTERFACES</a:t>
            </a:r>
            <a:r>
              <a:rPr lang="es-PY" dirty="0" smtClean="0"/>
              <a:t/>
            </a:r>
            <a:br>
              <a:rPr lang="es-PY" dirty="0" smtClean="0"/>
            </a:br>
            <a:endParaRPr lang="es-PY" dirty="0"/>
          </a:p>
        </p:txBody>
      </p:sp>
    </p:spTree>
    <p:extLst>
      <p:ext uri="{BB962C8B-B14F-4D97-AF65-F5344CB8AC3E}">
        <p14:creationId xmlns:p14="http://schemas.microsoft.com/office/powerpoint/2010/main" val="252525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124744"/>
            <a:ext cx="8394439" cy="4481776"/>
          </a:xfrm>
        </p:spPr>
      </p:pic>
    </p:spTree>
    <p:extLst>
      <p:ext uri="{BB962C8B-B14F-4D97-AF65-F5344CB8AC3E}">
        <p14:creationId xmlns:p14="http://schemas.microsoft.com/office/powerpoint/2010/main" val="11670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836712"/>
            <a:ext cx="8224162" cy="4626091"/>
          </a:xfrm>
        </p:spPr>
      </p:pic>
    </p:spTree>
    <p:extLst>
      <p:ext uri="{BB962C8B-B14F-4D97-AF65-F5344CB8AC3E}">
        <p14:creationId xmlns:p14="http://schemas.microsoft.com/office/powerpoint/2010/main" val="275325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836712"/>
            <a:ext cx="8261899" cy="4850060"/>
          </a:xfrm>
        </p:spPr>
      </p:pic>
    </p:spTree>
    <p:extLst>
      <p:ext uri="{BB962C8B-B14F-4D97-AF65-F5344CB8AC3E}">
        <p14:creationId xmlns:p14="http://schemas.microsoft.com/office/powerpoint/2010/main" val="81302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980728"/>
            <a:ext cx="8337550" cy="4951090"/>
          </a:xfrm>
        </p:spPr>
      </p:pic>
    </p:spTree>
    <p:extLst>
      <p:ext uri="{BB962C8B-B14F-4D97-AF65-F5344CB8AC3E}">
        <p14:creationId xmlns:p14="http://schemas.microsoft.com/office/powerpoint/2010/main" val="27681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692696"/>
            <a:ext cx="8420727" cy="4968552"/>
          </a:xfrm>
        </p:spPr>
      </p:pic>
    </p:spTree>
    <p:extLst>
      <p:ext uri="{BB962C8B-B14F-4D97-AF65-F5344CB8AC3E}">
        <p14:creationId xmlns:p14="http://schemas.microsoft.com/office/powerpoint/2010/main" val="262810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rot="19140000">
            <a:off x="764394" y="783202"/>
            <a:ext cx="5212080" cy="2634148"/>
          </a:xfrm>
        </p:spPr>
        <p:txBody>
          <a:bodyPr>
            <a:normAutofit/>
          </a:bodyPr>
          <a:lstStyle/>
          <a:p>
            <a:pPr algn="ctr"/>
            <a:r>
              <a:rPr lang="es-ES" sz="7200" dirty="0" smtClean="0">
                <a:latin typeface="Alibi" panose="00000400000000000000" pitchFamily="2" charset="0"/>
              </a:rPr>
              <a:t>Muchas gracias!!</a:t>
            </a:r>
            <a:endParaRPr lang="es-ES" sz="7200" dirty="0">
              <a:latin typeface="Alibi" panose="00000400000000000000" pitchFamily="2" charset="0"/>
            </a:endParaRPr>
          </a:p>
        </p:txBody>
      </p:sp>
      <p:pic>
        <p:nvPicPr>
          <p:cNvPr id="5" name="4 Imagen"/>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860032" y="2574032"/>
            <a:ext cx="4283968" cy="4283968"/>
          </a:xfrm>
          <a:prstGeom prst="rect">
            <a:avLst/>
          </a:prstGeom>
          <a:ln>
            <a:noFill/>
          </a:ln>
          <a:effectLst>
            <a:softEdge rad="112500"/>
          </a:effectLst>
        </p:spPr>
      </p:pic>
    </p:spTree>
    <p:extLst>
      <p:ext uri="{BB962C8B-B14F-4D97-AF65-F5344CB8AC3E}">
        <p14:creationId xmlns:p14="http://schemas.microsoft.com/office/powerpoint/2010/main" val="65857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340768"/>
            <a:ext cx="7520940" cy="3672408"/>
          </a:xfrm>
        </p:spPr>
        <p:txBody>
          <a:bodyPr>
            <a:normAutofit/>
          </a:bodyPr>
          <a:lstStyle/>
          <a:p>
            <a:pPr marL="0" indent="0">
              <a:buNone/>
            </a:pPr>
            <a:r>
              <a:rPr lang="es-ES_tradnl" sz="1800" dirty="0">
                <a:latin typeface="Times New Roman" pitchFamily="18" charset="0"/>
                <a:cs typeface="Times New Roman" pitchFamily="18" charset="0"/>
              </a:rPr>
              <a:t>Las series de gestiones administrativas que  se llevan a cabo manualmente como ser la propia información de los inquilinos, sus estados de cuenta, la generación de recibos de pago, los cálculos por mora, informe de pagos hechos que en la gran mayoría de los administradores de edificios no cuentan con una herramienta que le pueda facilitar automatizando los procesos con lo cual hace que una tarea conlleve mayor dedicación de tiempo y más dificultad de registro mediando libros y/o </a:t>
            </a:r>
            <a:r>
              <a:rPr lang="es-ES_tradnl" sz="1800" dirty="0" err="1">
                <a:latin typeface="Times New Roman" pitchFamily="18" charset="0"/>
                <a:cs typeface="Times New Roman" pitchFamily="18" charset="0"/>
              </a:rPr>
              <a:t>bibliorátos</a:t>
            </a:r>
            <a:r>
              <a:rPr lang="es-ES_tradnl" sz="1800" dirty="0">
                <a:latin typeface="Times New Roman" pitchFamily="18" charset="0"/>
                <a:cs typeface="Times New Roman" pitchFamily="18" charset="0"/>
              </a:rPr>
              <a:t> , lo cual al momento de requerir alguna información de algún inquilino en especial  tendríamos que recurrir físicamente a dichos documentos requiriendo mucho tiempo y desorden en la búsqueda del mismo.</a:t>
            </a:r>
            <a:endParaRPr lang="es-PY" sz="1800" dirty="0">
              <a:latin typeface="Times New Roman" pitchFamily="18" charset="0"/>
              <a:cs typeface="Times New Roman" pitchFamily="18" charset="0"/>
            </a:endParaRPr>
          </a:p>
          <a:p>
            <a:pPr marL="0" indent="0">
              <a:buNone/>
            </a:pPr>
            <a:r>
              <a:rPr lang="es-ES_tradnl" sz="1800" dirty="0">
                <a:latin typeface="Times New Roman" pitchFamily="18" charset="0"/>
                <a:cs typeface="Times New Roman" pitchFamily="18" charset="0"/>
              </a:rPr>
              <a:t>Siendo así porque no buscar la manera en que  podríamos tenerlo en alguna plataforma para la agilización de las gestiones necesarias sobre el inmueble</a:t>
            </a:r>
            <a:r>
              <a:rPr lang="es-ES_tradnl" sz="1900" dirty="0">
                <a:latin typeface="Times New Roman" pitchFamily="18" charset="0"/>
                <a:cs typeface="Times New Roman" pitchFamily="18" charset="0"/>
              </a:rPr>
              <a:t>.</a:t>
            </a:r>
            <a:endParaRPr lang="es-PY" sz="1900" dirty="0">
              <a:latin typeface="Times New Roman" pitchFamily="18" charset="0"/>
              <a:cs typeface="Times New Roman" pitchFamily="18" charset="0"/>
            </a:endParaRPr>
          </a:p>
          <a:p>
            <a:pPr algn="ctr"/>
            <a:endParaRPr lang="es-ES" sz="2000" b="0" dirty="0"/>
          </a:p>
        </p:txBody>
      </p:sp>
      <p:sp>
        <p:nvSpPr>
          <p:cNvPr id="2" name="1 Título"/>
          <p:cNvSpPr>
            <a:spLocks noGrp="1"/>
          </p:cNvSpPr>
          <p:nvPr>
            <p:ph type="title"/>
          </p:nvPr>
        </p:nvSpPr>
        <p:spPr>
          <a:xfrm>
            <a:off x="683568" y="404664"/>
            <a:ext cx="7520940" cy="686976"/>
          </a:xfrm>
        </p:spPr>
        <p:txBody>
          <a:bodyPr>
            <a:normAutofit/>
          </a:bodyPr>
          <a:lstStyle/>
          <a:p>
            <a:pPr algn="ctr"/>
            <a:r>
              <a:rPr lang="es-ES" sz="3200" b="1" dirty="0" smtClean="0">
                <a:latin typeface="Times New Roman" pitchFamily="18" charset="0"/>
                <a:cs typeface="Times New Roman" pitchFamily="18" charset="0"/>
              </a:rPr>
              <a:t>PLANTEAMIENTO DEL PROBLEMA</a:t>
            </a:r>
            <a:endParaRPr lang="es-E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450722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4584" y="2348880"/>
            <a:ext cx="9036496" cy="1440160"/>
          </a:xfrm>
        </p:spPr>
        <p:txBody>
          <a:bodyPr>
            <a:normAutofit/>
          </a:bodyPr>
          <a:lstStyle/>
          <a:p>
            <a:pPr marL="1417320" lvl="7" indent="0" algn="just">
              <a:buNone/>
            </a:pPr>
            <a:r>
              <a:rPr lang="es-PY" sz="3200" dirty="0" smtClean="0">
                <a:latin typeface="Times New Roman" pitchFamily="18" charset="0"/>
                <a:cs typeface="Times New Roman" pitchFamily="18" charset="0"/>
              </a:rPr>
              <a:t>-	</a:t>
            </a:r>
            <a:r>
              <a:rPr lang="es-PY" sz="3200" dirty="0">
                <a:latin typeface="Times New Roman" pitchFamily="18" charset="0"/>
                <a:cs typeface="Times New Roman" pitchFamily="18" charset="0"/>
              </a:rPr>
              <a:t>Desarrollar una Aplicación web  para la administración de inmuebles.</a:t>
            </a:r>
            <a:endParaRPr lang="es-ES" sz="3100" dirty="0" smtClean="0">
              <a:latin typeface="Times New Roman" pitchFamily="18" charset="0"/>
              <a:cs typeface="Times New Roman" pitchFamily="18" charset="0"/>
            </a:endParaRPr>
          </a:p>
          <a:p>
            <a:endParaRPr lang="es-ES" dirty="0"/>
          </a:p>
        </p:txBody>
      </p:sp>
      <p:sp>
        <p:nvSpPr>
          <p:cNvPr id="2" name="1 Título"/>
          <p:cNvSpPr>
            <a:spLocks noGrp="1"/>
          </p:cNvSpPr>
          <p:nvPr>
            <p:ph type="title"/>
          </p:nvPr>
        </p:nvSpPr>
        <p:spPr>
          <a:xfrm>
            <a:off x="899592" y="980728"/>
            <a:ext cx="6296804" cy="548640"/>
          </a:xfrm>
        </p:spPr>
        <p:txBody>
          <a:bodyPr>
            <a:noAutofit/>
          </a:bodyPr>
          <a:lstStyle/>
          <a:p>
            <a:pPr algn="ctr"/>
            <a:r>
              <a:rPr lang="es-ES" sz="4400" b="1" dirty="0" smtClean="0">
                <a:latin typeface="Times New Roman" pitchFamily="18" charset="0"/>
                <a:cs typeface="Times New Roman" pitchFamily="18" charset="0"/>
              </a:rPr>
              <a:t>OBJETIVO GENERAL</a:t>
            </a:r>
            <a:endParaRPr lang="es-E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451699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552" y="1100628"/>
            <a:ext cx="8352928" cy="3912548"/>
          </a:xfrm>
        </p:spPr>
        <p:txBody>
          <a:bodyPr>
            <a:normAutofit/>
          </a:bodyPr>
          <a:lstStyle/>
          <a:p>
            <a:pPr lvl="5"/>
            <a:endParaRPr lang="es-ES" b="0" dirty="0"/>
          </a:p>
          <a:p>
            <a:pPr lvl="0"/>
            <a:r>
              <a:rPr lang="es-ES" b="0" dirty="0">
                <a:latin typeface="Times New Roman" pitchFamily="18" charset="0"/>
                <a:cs typeface="Times New Roman" pitchFamily="18" charset="0"/>
              </a:rPr>
              <a:t>Identificar las fallas existentes sobre la administración  inmuebles.</a:t>
            </a:r>
            <a:endParaRPr lang="es-PY" dirty="0">
              <a:latin typeface="Times New Roman" pitchFamily="18" charset="0"/>
              <a:cs typeface="Times New Roman" pitchFamily="18" charset="0"/>
            </a:endParaRPr>
          </a:p>
          <a:p>
            <a:pPr lvl="0"/>
            <a:r>
              <a:rPr lang="es-ES" b="0" dirty="0">
                <a:latin typeface="Times New Roman" pitchFamily="18" charset="0"/>
                <a:cs typeface="Times New Roman" pitchFamily="18" charset="0"/>
              </a:rPr>
              <a:t>Diseñar la interfaz  para el usuario del sistema.</a:t>
            </a:r>
            <a:endParaRPr lang="es-PY" dirty="0">
              <a:latin typeface="Times New Roman" pitchFamily="18" charset="0"/>
              <a:cs typeface="Times New Roman" pitchFamily="18" charset="0"/>
            </a:endParaRPr>
          </a:p>
          <a:p>
            <a:pPr lvl="0"/>
            <a:r>
              <a:rPr lang="es-ES" b="0" dirty="0">
                <a:latin typeface="Times New Roman" pitchFamily="18" charset="0"/>
                <a:cs typeface="Times New Roman" pitchFamily="18" charset="0"/>
              </a:rPr>
              <a:t>Diseñar el modelado de datos relacional para la aplicación.</a:t>
            </a:r>
            <a:endParaRPr lang="es-PY" dirty="0">
              <a:latin typeface="Times New Roman" pitchFamily="18" charset="0"/>
              <a:cs typeface="Times New Roman" pitchFamily="18" charset="0"/>
            </a:endParaRPr>
          </a:p>
          <a:p>
            <a:pPr lvl="0"/>
            <a:r>
              <a:rPr lang="es-ES" b="0" dirty="0">
                <a:latin typeface="Times New Roman" pitchFamily="18" charset="0"/>
                <a:cs typeface="Times New Roman" pitchFamily="18" charset="0"/>
              </a:rPr>
              <a:t>Desarrollar el sistema web para la administración de departamentos.</a:t>
            </a:r>
            <a:endParaRPr lang="es-PY" dirty="0">
              <a:latin typeface="Times New Roman" pitchFamily="18" charset="0"/>
              <a:cs typeface="Times New Roman" pitchFamily="18" charset="0"/>
            </a:endParaRPr>
          </a:p>
          <a:p>
            <a:pPr lvl="0"/>
            <a:r>
              <a:rPr lang="es-ES" b="0" dirty="0">
                <a:latin typeface="Times New Roman" pitchFamily="18" charset="0"/>
                <a:cs typeface="Times New Roman" pitchFamily="18" charset="0"/>
              </a:rPr>
              <a:t>Realizar las pruebas correspondientes y mejoramientos necesarios</a:t>
            </a:r>
            <a:r>
              <a:rPr lang="es-ES" sz="2000" b="0" dirty="0"/>
              <a:t>.</a:t>
            </a:r>
            <a:endParaRPr lang="es-PY" sz="2000" dirty="0"/>
          </a:p>
          <a:p>
            <a:pPr lvl="0"/>
            <a:endParaRPr lang="es-PY" sz="2000" b="0" dirty="0">
              <a:latin typeface="Times New Roman" pitchFamily="18" charset="0"/>
              <a:cs typeface="Times New Roman" pitchFamily="18" charset="0"/>
            </a:endParaRPr>
          </a:p>
          <a:p>
            <a:endParaRPr lang="es-ES" dirty="0"/>
          </a:p>
        </p:txBody>
      </p:sp>
      <p:sp>
        <p:nvSpPr>
          <p:cNvPr id="2" name="1 Título"/>
          <p:cNvSpPr>
            <a:spLocks noGrp="1"/>
          </p:cNvSpPr>
          <p:nvPr>
            <p:ph type="title"/>
          </p:nvPr>
        </p:nvSpPr>
        <p:spPr>
          <a:xfrm>
            <a:off x="683568" y="260648"/>
            <a:ext cx="7756263" cy="1054250"/>
          </a:xfrm>
        </p:spPr>
        <p:txBody>
          <a:bodyPr>
            <a:normAutofit/>
          </a:bodyPr>
          <a:lstStyle/>
          <a:p>
            <a:pPr algn="ctr"/>
            <a:r>
              <a:rPr lang="es-ES" sz="4000" b="1" dirty="0" smtClean="0">
                <a:latin typeface="Times New Roman" pitchFamily="18" charset="0"/>
                <a:cs typeface="Times New Roman" pitchFamily="18" charset="0"/>
              </a:rPr>
              <a:t>OBJETIVOS ESPECIFICOS </a:t>
            </a:r>
            <a:endParaRPr lang="es-E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285022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60648"/>
            <a:ext cx="7992888" cy="648072"/>
          </a:xfrm>
        </p:spPr>
        <p:txBody>
          <a:bodyPr>
            <a:normAutofit fontScale="90000"/>
          </a:bodyPr>
          <a:lstStyle/>
          <a:p>
            <a:pPr algn="ctr"/>
            <a:r>
              <a:rPr lang="es-ES" sz="3200" u="sng" dirty="0" smtClean="0">
                <a:solidFill>
                  <a:schemeClr val="tx1"/>
                </a:solidFill>
                <a:latin typeface="Times New Roman" pitchFamily="18" charset="0"/>
                <a:cs typeface="Times New Roman" pitchFamily="18" charset="0"/>
              </a:rPr>
              <a:t/>
            </a:r>
            <a:br>
              <a:rPr lang="es-ES" sz="3200" u="sng" dirty="0" smtClean="0">
                <a:solidFill>
                  <a:schemeClr val="tx1"/>
                </a:solidFill>
                <a:latin typeface="Times New Roman" pitchFamily="18" charset="0"/>
                <a:cs typeface="Times New Roman" pitchFamily="18" charset="0"/>
              </a:rPr>
            </a:br>
            <a:r>
              <a:rPr lang="es-ES" sz="3200" u="sng" dirty="0">
                <a:solidFill>
                  <a:schemeClr val="tx1"/>
                </a:solidFill>
                <a:latin typeface="Times New Roman" pitchFamily="18" charset="0"/>
                <a:cs typeface="Times New Roman" pitchFamily="18" charset="0"/>
              </a:rPr>
              <a:t/>
            </a:r>
            <a:br>
              <a:rPr lang="es-ES" sz="3200" u="sng" dirty="0">
                <a:solidFill>
                  <a:schemeClr val="tx1"/>
                </a:solidFill>
                <a:latin typeface="Times New Roman" pitchFamily="18" charset="0"/>
                <a:cs typeface="Times New Roman" pitchFamily="18" charset="0"/>
              </a:rPr>
            </a:br>
            <a:r>
              <a:rPr lang="es-ES" sz="3200" u="sng" dirty="0" smtClean="0">
                <a:solidFill>
                  <a:schemeClr val="tx1"/>
                </a:solidFill>
                <a:latin typeface="Times New Roman" pitchFamily="18" charset="0"/>
                <a:cs typeface="Times New Roman" pitchFamily="18" charset="0"/>
              </a:rPr>
              <a:t/>
            </a:r>
            <a:br>
              <a:rPr lang="es-ES" sz="3200" u="sng" dirty="0" smtClean="0">
                <a:solidFill>
                  <a:schemeClr val="tx1"/>
                </a:solidFill>
                <a:latin typeface="Times New Roman" pitchFamily="18" charset="0"/>
                <a:cs typeface="Times New Roman" pitchFamily="18" charset="0"/>
              </a:rPr>
            </a:br>
            <a:r>
              <a:rPr lang="es-ES" sz="3200" u="sng" dirty="0">
                <a:solidFill>
                  <a:schemeClr val="tx1"/>
                </a:solidFill>
                <a:latin typeface="Times New Roman" pitchFamily="18" charset="0"/>
                <a:cs typeface="Times New Roman" pitchFamily="18" charset="0"/>
              </a:rPr>
              <a:t/>
            </a:r>
            <a:br>
              <a:rPr lang="es-ES" sz="3200" u="sng" dirty="0">
                <a:solidFill>
                  <a:schemeClr val="tx1"/>
                </a:solidFill>
                <a:latin typeface="Times New Roman" pitchFamily="18" charset="0"/>
                <a:cs typeface="Times New Roman" pitchFamily="18" charset="0"/>
              </a:rPr>
            </a:br>
            <a:r>
              <a:rPr lang="es-PY" sz="3200" dirty="0">
                <a:solidFill>
                  <a:schemeClr val="tx1"/>
                </a:solidFill>
                <a:latin typeface="Times New Roman" pitchFamily="18" charset="0"/>
                <a:cs typeface="Times New Roman" pitchFamily="18" charset="0"/>
              </a:rPr>
              <a:t/>
            </a:r>
            <a:br>
              <a:rPr lang="es-PY" sz="3200" dirty="0">
                <a:solidFill>
                  <a:schemeClr val="tx1"/>
                </a:solidFill>
                <a:latin typeface="Times New Roman" pitchFamily="18" charset="0"/>
                <a:cs typeface="Times New Roman" pitchFamily="18" charset="0"/>
              </a:rPr>
            </a:br>
            <a:r>
              <a:rPr lang="es-PY" sz="3200" dirty="0">
                <a:solidFill>
                  <a:schemeClr val="tx1"/>
                </a:solidFill>
                <a:latin typeface="Times New Roman" pitchFamily="18" charset="0"/>
                <a:cs typeface="Times New Roman" pitchFamily="18" charset="0"/>
              </a:rPr>
              <a:t/>
            </a:r>
            <a:br>
              <a:rPr lang="es-PY" sz="3200" dirty="0">
                <a:solidFill>
                  <a:schemeClr val="tx1"/>
                </a:solidFill>
                <a:latin typeface="Times New Roman" pitchFamily="18" charset="0"/>
                <a:cs typeface="Times New Roman" pitchFamily="18" charset="0"/>
              </a:rPr>
            </a:br>
            <a:r>
              <a:rPr lang="es-PY" sz="4400" dirty="0">
                <a:solidFill>
                  <a:schemeClr val="accent6">
                    <a:lumMod val="50000"/>
                  </a:schemeClr>
                </a:solidFill>
                <a:latin typeface="Times New Roman" pitchFamily="18" charset="0"/>
                <a:cs typeface="Times New Roman" pitchFamily="18" charset="0"/>
              </a:rPr>
              <a:t/>
            </a:r>
            <a:br>
              <a:rPr lang="es-PY" sz="4400" dirty="0">
                <a:solidFill>
                  <a:schemeClr val="accent6">
                    <a:lumMod val="50000"/>
                  </a:schemeClr>
                </a:solidFill>
                <a:latin typeface="Times New Roman" pitchFamily="18" charset="0"/>
                <a:cs typeface="Times New Roman" pitchFamily="18" charset="0"/>
              </a:rPr>
            </a:br>
            <a:r>
              <a:rPr lang="es-PY" sz="3600" b="1" dirty="0" smtClean="0">
                <a:solidFill>
                  <a:schemeClr val="accent2">
                    <a:lumMod val="50000"/>
                  </a:schemeClr>
                </a:solidFill>
                <a:latin typeface="Times New Roman" pitchFamily="18" charset="0"/>
                <a:cs typeface="Times New Roman" pitchFamily="18" charset="0"/>
              </a:rPr>
              <a:t>JUSTIFICACIÓN</a:t>
            </a:r>
            <a:endParaRPr lang="es-PY" sz="4400" b="1" dirty="0">
              <a:solidFill>
                <a:schemeClr val="accent2">
                  <a:lumMod val="50000"/>
                </a:schemeClr>
              </a:solidFill>
              <a:latin typeface="Times New Roman" pitchFamily="18" charset="0"/>
              <a:cs typeface="Times New Roman" pitchFamily="18" charset="0"/>
            </a:endParaRPr>
          </a:p>
        </p:txBody>
      </p:sp>
      <p:sp>
        <p:nvSpPr>
          <p:cNvPr id="3" name="2 Rectángulo"/>
          <p:cNvSpPr/>
          <p:nvPr/>
        </p:nvSpPr>
        <p:spPr>
          <a:xfrm>
            <a:off x="611560" y="1305342"/>
            <a:ext cx="7848872" cy="4062651"/>
          </a:xfrm>
          <a:prstGeom prst="rect">
            <a:avLst/>
          </a:prstGeom>
        </p:spPr>
        <p:txBody>
          <a:bodyPr wrap="square">
            <a:spAutoFit/>
          </a:bodyPr>
          <a:lstStyle/>
          <a:p>
            <a:endParaRPr lang="es-PY" b="1" dirty="0"/>
          </a:p>
          <a:p>
            <a:r>
              <a:rPr lang="es-ES" sz="2400" dirty="0">
                <a:latin typeface="Times New Roman" pitchFamily="18" charset="0"/>
                <a:cs typeface="Times New Roman" pitchFamily="18" charset="0"/>
              </a:rPr>
              <a:t>La importancia de la presente investigación tendrá una gran relevancia para los beneficiados , en este caso los administradores de los departamentos a través de la automatización de los procesos como cobros de mensualidad, manutención, registros sobre el estado de cuenta de cada inquilino, informes sobre los contratos , cálculo por intereses de mora,  que  llevan a cabo manualmente , tomándoles una gran carga de tiempo y trabajo despistado por tenerlo necesariamente realizar en planillas electrónicas y otros tipos gestiones.</a:t>
            </a:r>
            <a:endParaRPr lang="es-PY" sz="2400" dirty="0">
              <a:latin typeface="Times New Roman" pitchFamily="18" charset="0"/>
              <a:cs typeface="Times New Roman" pitchFamily="18" charset="0"/>
            </a:endParaRPr>
          </a:p>
        </p:txBody>
      </p:sp>
    </p:spTree>
    <p:extLst>
      <p:ext uri="{BB962C8B-B14F-4D97-AF65-F5344CB8AC3E}">
        <p14:creationId xmlns:p14="http://schemas.microsoft.com/office/powerpoint/2010/main" val="95243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556792"/>
            <a:ext cx="8568952" cy="4320480"/>
          </a:xfrm>
        </p:spPr>
        <p:txBody>
          <a:bodyPr>
            <a:normAutofit fontScale="77500" lnSpcReduction="20000"/>
          </a:bodyPr>
          <a:lstStyle/>
          <a:p>
            <a:pPr marL="525780" lvl="1" indent="-457200" fontAlgn="base">
              <a:buFont typeface="+mj-lt"/>
              <a:buAutoNum type="arabicPeriod"/>
            </a:pPr>
            <a:r>
              <a:rPr lang="es-PY" sz="3100" dirty="0">
                <a:latin typeface="Times New Roman" pitchFamily="18" charset="0"/>
                <a:cs typeface="Times New Roman" pitchFamily="18" charset="0"/>
              </a:rPr>
              <a:t>Operacional : Es viable operacionalmente ya que podría ser utilizado fácilmente </a:t>
            </a:r>
            <a:r>
              <a:rPr lang="es-PY" sz="3100" dirty="0" smtClean="0">
                <a:latin typeface="Times New Roman" pitchFamily="18" charset="0"/>
                <a:cs typeface="Times New Roman" pitchFamily="18" charset="0"/>
              </a:rPr>
              <a:t>por </a:t>
            </a:r>
            <a:r>
              <a:rPr lang="es-PY" sz="3100" dirty="0">
                <a:latin typeface="Times New Roman" pitchFamily="18" charset="0"/>
                <a:cs typeface="Times New Roman" pitchFamily="18" charset="0"/>
              </a:rPr>
              <a:t>el </a:t>
            </a:r>
            <a:r>
              <a:rPr lang="es-PY" sz="3100" dirty="0" smtClean="0">
                <a:latin typeface="Times New Roman" pitchFamily="18" charset="0"/>
                <a:cs typeface="Times New Roman" pitchFamily="18" charset="0"/>
              </a:rPr>
              <a:t>administrador  de inmuebles que </a:t>
            </a:r>
            <a:r>
              <a:rPr lang="es-PY" sz="3100" dirty="0">
                <a:latin typeface="Times New Roman" pitchFamily="18" charset="0"/>
                <a:cs typeface="Times New Roman" pitchFamily="18" charset="0"/>
              </a:rPr>
              <a:t>esté a cargo de manipular el </a:t>
            </a:r>
            <a:r>
              <a:rPr lang="es-PY" sz="3100" dirty="0" smtClean="0">
                <a:latin typeface="Times New Roman" pitchFamily="18" charset="0"/>
                <a:cs typeface="Times New Roman" pitchFamily="18" charset="0"/>
              </a:rPr>
              <a:t>sistema</a:t>
            </a:r>
            <a:r>
              <a:rPr lang="es-PY" sz="3100" dirty="0">
                <a:latin typeface="Times New Roman" pitchFamily="18" charset="0"/>
                <a:cs typeface="Times New Roman" pitchFamily="18" charset="0"/>
              </a:rPr>
              <a:t> con un mínimo de instrucciones que serán dadas </a:t>
            </a:r>
            <a:r>
              <a:rPr lang="es-PY" sz="3100" dirty="0" smtClean="0">
                <a:latin typeface="Times New Roman" pitchFamily="18" charset="0"/>
                <a:cs typeface="Times New Roman" pitchFamily="18" charset="0"/>
              </a:rPr>
              <a:t>al momento de la adquisición del mismo.</a:t>
            </a:r>
            <a:r>
              <a:rPr lang="es-PY" sz="3100" dirty="0">
                <a:latin typeface="Times New Roman" pitchFamily="18" charset="0"/>
                <a:cs typeface="Times New Roman" pitchFamily="18" charset="0"/>
              </a:rPr>
              <a:t/>
            </a:r>
            <a:br>
              <a:rPr lang="es-PY" sz="3100" dirty="0">
                <a:latin typeface="Times New Roman" pitchFamily="18" charset="0"/>
                <a:cs typeface="Times New Roman" pitchFamily="18" charset="0"/>
              </a:rPr>
            </a:br>
            <a:endParaRPr lang="es-ES" sz="3100" dirty="0">
              <a:latin typeface="Times New Roman" pitchFamily="18" charset="0"/>
              <a:cs typeface="Times New Roman" pitchFamily="18" charset="0"/>
            </a:endParaRPr>
          </a:p>
          <a:p>
            <a:pPr marL="525780" indent="-457200">
              <a:buFont typeface="+mj-lt"/>
              <a:buAutoNum type="arabicPeriod"/>
            </a:pPr>
            <a:r>
              <a:rPr lang="es-PY" sz="3100" dirty="0">
                <a:latin typeface="Times New Roman" pitchFamily="18" charset="0"/>
                <a:cs typeface="Times New Roman" pitchFamily="18" charset="0"/>
              </a:rPr>
              <a:t>Técnica: Es viable técnicamente ya que el software podría ser diseñado, implementado, operado y mantenido. </a:t>
            </a:r>
            <a:br>
              <a:rPr lang="es-PY" sz="3100" dirty="0">
                <a:latin typeface="Times New Roman" pitchFamily="18" charset="0"/>
                <a:cs typeface="Times New Roman" pitchFamily="18" charset="0"/>
              </a:rPr>
            </a:br>
            <a:endParaRPr lang="es-ES" sz="3100" dirty="0">
              <a:latin typeface="Times New Roman" pitchFamily="18" charset="0"/>
              <a:cs typeface="Times New Roman" pitchFamily="18" charset="0"/>
            </a:endParaRPr>
          </a:p>
          <a:p>
            <a:pPr marL="525780" indent="-457200">
              <a:buFont typeface="+mj-lt"/>
              <a:buAutoNum type="arabicPeriod"/>
            </a:pPr>
            <a:r>
              <a:rPr lang="es-PY" sz="3100" dirty="0">
                <a:latin typeface="Times New Roman" pitchFamily="18" charset="0"/>
                <a:cs typeface="Times New Roman" pitchFamily="18" charset="0"/>
              </a:rPr>
              <a:t> Económica: Es viable económicamente ya que </a:t>
            </a:r>
            <a:r>
              <a:rPr lang="es-PY" sz="3100" dirty="0" smtClean="0">
                <a:latin typeface="Times New Roman" pitchFamily="18" charset="0"/>
                <a:cs typeface="Times New Roman" pitchFamily="18" charset="0"/>
              </a:rPr>
              <a:t>se cuentan con  </a:t>
            </a:r>
            <a:r>
              <a:rPr lang="es-PY" sz="3100" dirty="0">
                <a:latin typeface="Times New Roman" pitchFamily="18" charset="0"/>
                <a:cs typeface="Times New Roman" pitchFamily="18" charset="0"/>
              </a:rPr>
              <a:t>equipamientos tecnológicos  requeridos para el desarrollo del </a:t>
            </a:r>
            <a:r>
              <a:rPr lang="es-PY" sz="3100" dirty="0" smtClean="0">
                <a:latin typeface="Times New Roman" pitchFamily="18" charset="0"/>
                <a:cs typeface="Times New Roman" pitchFamily="18" charset="0"/>
              </a:rPr>
              <a:t>software . </a:t>
            </a:r>
            <a:r>
              <a:rPr lang="es-PY" sz="3100" dirty="0">
                <a:latin typeface="Times New Roman" pitchFamily="18" charset="0"/>
                <a:cs typeface="Times New Roman" pitchFamily="18" charset="0"/>
              </a:rPr>
              <a:t>Con </a:t>
            </a:r>
            <a:r>
              <a:rPr lang="es-PY" sz="3100" dirty="0" smtClean="0">
                <a:latin typeface="Times New Roman" pitchFamily="18" charset="0"/>
                <a:cs typeface="Times New Roman" pitchFamily="18" charset="0"/>
              </a:rPr>
              <a:t>los ordenadores </a:t>
            </a:r>
            <a:r>
              <a:rPr lang="es-PY" sz="3100" dirty="0">
                <a:latin typeface="Times New Roman" pitchFamily="18" charset="0"/>
                <a:cs typeface="Times New Roman" pitchFamily="18" charset="0"/>
              </a:rPr>
              <a:t>existentes </a:t>
            </a:r>
            <a:r>
              <a:rPr lang="es-PY" sz="3100" dirty="0" smtClean="0">
                <a:latin typeface="Times New Roman" pitchFamily="18" charset="0"/>
                <a:cs typeface="Times New Roman" pitchFamily="18" charset="0"/>
              </a:rPr>
              <a:t>y conexión de internet ya </a:t>
            </a:r>
            <a:r>
              <a:rPr lang="es-PY" sz="3100" dirty="0">
                <a:latin typeface="Times New Roman" pitchFamily="18" charset="0"/>
                <a:cs typeface="Times New Roman" pitchFamily="18" charset="0"/>
              </a:rPr>
              <a:t>es posible manipular el sistema lo que lo hace más adquisitivo económicamente.</a:t>
            </a:r>
            <a:endParaRPr lang="es-ES" sz="3100" dirty="0">
              <a:latin typeface="Times New Roman" pitchFamily="18" charset="0"/>
              <a:cs typeface="Times New Roman" pitchFamily="18" charset="0"/>
            </a:endParaRPr>
          </a:p>
          <a:p>
            <a:pPr algn="just"/>
            <a:endParaRPr lang="es-ES" sz="2000" b="0" dirty="0"/>
          </a:p>
        </p:txBody>
      </p:sp>
      <p:sp>
        <p:nvSpPr>
          <p:cNvPr id="2" name="1 Título"/>
          <p:cNvSpPr>
            <a:spLocks noGrp="1"/>
          </p:cNvSpPr>
          <p:nvPr>
            <p:ph type="title"/>
          </p:nvPr>
        </p:nvSpPr>
        <p:spPr>
          <a:xfrm>
            <a:off x="786820" y="836712"/>
            <a:ext cx="7520940" cy="576064"/>
          </a:xfrm>
        </p:spPr>
        <p:txBody>
          <a:bodyPr>
            <a:normAutofit fontScale="90000"/>
          </a:bodyPr>
          <a:lstStyle/>
          <a:p>
            <a:pPr algn="ctr"/>
            <a:r>
              <a:rPr lang="es-ES" sz="4000" b="1" dirty="0" smtClean="0">
                <a:latin typeface="Times New Roman" pitchFamily="18" charset="0"/>
                <a:cs typeface="Times New Roman" pitchFamily="18" charset="0"/>
              </a:rPr>
              <a:t>VIABILIDAD</a:t>
            </a:r>
            <a:r>
              <a:rPr lang="es-ES" sz="4000" dirty="0" smtClean="0">
                <a:latin typeface="Adobe Garamond Pro Bold" pitchFamily="18" charset="0"/>
              </a:rPr>
              <a:t> </a:t>
            </a:r>
            <a:br>
              <a:rPr lang="es-ES" sz="4000" dirty="0" smtClean="0">
                <a:latin typeface="Adobe Garamond Pro Bold" pitchFamily="18" charset="0"/>
              </a:rPr>
            </a:br>
            <a:endParaRPr lang="es-ES" sz="4000" dirty="0">
              <a:latin typeface="Adobe Garamond Pro Bold" pitchFamily="18" charset="0"/>
            </a:endParaRPr>
          </a:p>
        </p:txBody>
      </p:sp>
    </p:spTree>
    <p:extLst>
      <p:ext uri="{BB962C8B-B14F-4D97-AF65-F5344CB8AC3E}">
        <p14:creationId xmlns:p14="http://schemas.microsoft.com/office/powerpoint/2010/main" val="749561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87624" y="764704"/>
            <a:ext cx="6696744" cy="4680520"/>
          </a:xfrm>
        </p:spPr>
        <p:txBody>
          <a:bodyPr/>
          <a:lstStyle/>
          <a:p>
            <a:pPr algn="ctr"/>
            <a:r>
              <a:rPr lang="es-ES" sz="2800" b="1" dirty="0" smtClean="0">
                <a:solidFill>
                  <a:schemeClr val="tx2"/>
                </a:solidFill>
                <a:latin typeface="Times New Roman" pitchFamily="18" charset="0"/>
                <a:cs typeface="Times New Roman" pitchFamily="18" charset="0"/>
              </a:rPr>
              <a:t>ANTECEDENTES</a:t>
            </a:r>
          </a:p>
          <a:p>
            <a:pPr algn="ctr"/>
            <a:endParaRPr lang="es-PY" sz="2800" dirty="0">
              <a:solidFill>
                <a:schemeClr val="tx2"/>
              </a:solidFill>
            </a:endParaRPr>
          </a:p>
          <a:p>
            <a:r>
              <a:rPr lang="es-PY" sz="2000" dirty="0" smtClean="0">
                <a:latin typeface="Times New Roman" pitchFamily="18" charset="0"/>
                <a:cs typeface="Times New Roman" pitchFamily="18" charset="0"/>
              </a:rPr>
              <a:t>Existen aplicaciones similares, la  mayoría de ellas que fueron encontradas poseen una amplitud de módulos enfocado del lado del inquilino y no tanto del lado del administrador,  también no concuerdan con las necesidades propuestas para esta investigación por lo que vemos factible realizarlo para nuestras necesidad regionales.</a:t>
            </a:r>
            <a:endParaRPr lang="es-PY" sz="2000" dirty="0">
              <a:latin typeface="Times New Roman" pitchFamily="18" charset="0"/>
              <a:cs typeface="Times New Roman" pitchFamily="18" charset="0"/>
            </a:endParaRPr>
          </a:p>
        </p:txBody>
      </p:sp>
    </p:spTree>
    <p:extLst>
      <p:ext uri="{BB962C8B-B14F-4D97-AF65-F5344CB8AC3E}">
        <p14:creationId xmlns:p14="http://schemas.microsoft.com/office/powerpoint/2010/main" val="11104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196752"/>
            <a:ext cx="8640960" cy="5472608"/>
          </a:xfrm>
        </p:spPr>
        <p:txBody>
          <a:bodyPr>
            <a:normAutofit fontScale="92500" lnSpcReduction="10000"/>
          </a:bodyPr>
          <a:lstStyle/>
          <a:p>
            <a:r>
              <a:rPr lang="es-ES_tradnl" b="1" dirty="0" err="1"/>
              <a:t>Struts</a:t>
            </a:r>
            <a:r>
              <a:rPr lang="es-ES_tradnl" b="1" dirty="0"/>
              <a:t> 2</a:t>
            </a:r>
            <a:r>
              <a:rPr lang="es-ES_tradnl" b="1" dirty="0" smtClean="0"/>
              <a:t>.</a:t>
            </a:r>
          </a:p>
          <a:p>
            <a:pPr marL="0" indent="0">
              <a:buNone/>
            </a:pPr>
            <a:r>
              <a:rPr lang="es-ES" sz="1800" dirty="0">
                <a:latin typeface="Times New Roman" pitchFamily="18" charset="0"/>
                <a:cs typeface="Times New Roman" pitchFamily="18" charset="0"/>
              </a:rPr>
              <a:t>Es un </a:t>
            </a:r>
            <a:r>
              <a:rPr lang="es-ES" sz="1800" dirty="0" err="1">
                <a:latin typeface="Times New Roman" pitchFamily="18" charset="0"/>
                <a:cs typeface="Times New Roman" pitchFamily="18" charset="0"/>
              </a:rPr>
              <a:t>framework</a:t>
            </a:r>
            <a:r>
              <a:rPr lang="es-ES" sz="1800" dirty="0">
                <a:latin typeface="Times New Roman" pitchFamily="18" charset="0"/>
                <a:cs typeface="Times New Roman" pitchFamily="18" charset="0"/>
              </a:rPr>
              <a:t> para el desarrollo de aplicaciones web, el cual hace que la implementación de las mismas sea más sencilla, más rápido, y con menos complicaciones. </a:t>
            </a:r>
            <a:endParaRPr lang="es-PY" dirty="0"/>
          </a:p>
          <a:p>
            <a:r>
              <a:rPr lang="es-ES_tradnl" b="1" dirty="0" smtClean="0"/>
              <a:t>IDE </a:t>
            </a:r>
            <a:r>
              <a:rPr lang="es-ES_tradnl" b="1" dirty="0" err="1" smtClean="0"/>
              <a:t>Netbeans</a:t>
            </a:r>
            <a:endParaRPr lang="es-ES_tradnl" b="1" dirty="0" smtClean="0"/>
          </a:p>
          <a:p>
            <a:pPr marL="0" indent="0">
              <a:buNone/>
            </a:pPr>
            <a:r>
              <a:rPr lang="es-ES" sz="1800" dirty="0">
                <a:latin typeface="Times New Roman" pitchFamily="18" charset="0"/>
                <a:cs typeface="Times New Roman" pitchFamily="18" charset="0"/>
              </a:rPr>
              <a:t>Es un entorno de desarrollo integrado (IDE), modular, de base estándar (normalizado), escrito en el lenguaje de programación </a:t>
            </a:r>
            <a:r>
              <a:rPr lang="es-ES" sz="1800" dirty="0" smtClean="0">
                <a:latin typeface="Times New Roman" pitchFamily="18" charset="0"/>
                <a:cs typeface="Times New Roman" pitchFamily="18" charset="0"/>
              </a:rPr>
              <a:t>Java</a:t>
            </a:r>
            <a:endParaRPr lang="es-PY" dirty="0"/>
          </a:p>
          <a:p>
            <a:r>
              <a:rPr lang="es-ES" b="1" dirty="0" smtClean="0"/>
              <a:t>Base </a:t>
            </a:r>
            <a:r>
              <a:rPr lang="es-ES" b="1" dirty="0"/>
              <a:t>de Datos: </a:t>
            </a:r>
            <a:r>
              <a:rPr lang="es-ES" b="1" dirty="0" err="1" smtClean="0"/>
              <a:t>MySQL</a:t>
            </a:r>
            <a:endParaRPr lang="es-ES" b="1" dirty="0" smtClean="0"/>
          </a:p>
          <a:p>
            <a:pPr marL="0" indent="0">
              <a:buNone/>
            </a:pPr>
            <a:r>
              <a:rPr lang="es-ES" sz="1800" dirty="0">
                <a:latin typeface="Times New Roman" pitchFamily="18" charset="0"/>
                <a:cs typeface="Times New Roman" pitchFamily="18" charset="0"/>
              </a:rPr>
              <a:t>El sistema de base de datos operacional </a:t>
            </a:r>
            <a:r>
              <a:rPr lang="es-ES" sz="1800" b="1" dirty="0" err="1">
                <a:latin typeface="Times New Roman" pitchFamily="18" charset="0"/>
                <a:cs typeface="Times New Roman" pitchFamily="18" charset="0"/>
              </a:rPr>
              <a:t>MySQL</a:t>
            </a:r>
            <a:r>
              <a:rPr lang="es-ES" sz="1800" b="1" dirty="0">
                <a:latin typeface="Times New Roman" pitchFamily="18" charset="0"/>
                <a:cs typeface="Times New Roman" pitchFamily="18" charset="0"/>
              </a:rPr>
              <a:t> </a:t>
            </a:r>
            <a:r>
              <a:rPr lang="es-ES" sz="1800" dirty="0">
                <a:latin typeface="Times New Roman" pitchFamily="18" charset="0"/>
                <a:cs typeface="Times New Roman" pitchFamily="18" charset="0"/>
              </a:rPr>
              <a:t>hace el diseño y programación de base de datos de tipo </a:t>
            </a:r>
            <a:r>
              <a:rPr lang="es-ES" sz="1800" dirty="0" smtClean="0">
                <a:latin typeface="Times New Roman" pitchFamily="18" charset="0"/>
                <a:cs typeface="Times New Roman" pitchFamily="18" charset="0"/>
              </a:rPr>
              <a:t>relacional</a:t>
            </a:r>
            <a:endParaRPr lang="es-PY" dirty="0"/>
          </a:p>
          <a:p>
            <a:r>
              <a:rPr lang="es-ES" b="1" dirty="0" err="1" smtClean="0"/>
              <a:t>Bootstrap</a:t>
            </a:r>
            <a:r>
              <a:rPr lang="es-PY" b="1" dirty="0" smtClean="0"/>
              <a:t> </a:t>
            </a:r>
          </a:p>
          <a:p>
            <a:pPr marL="0" indent="0">
              <a:buNone/>
            </a:pPr>
            <a:r>
              <a:rPr lang="es-PY" sz="2000" dirty="0">
                <a:latin typeface="Times New Roman" pitchFamily="18" charset="0"/>
                <a:cs typeface="Times New Roman" pitchFamily="18" charset="0"/>
              </a:rPr>
              <a:t>D</a:t>
            </a:r>
            <a:r>
              <a:rPr lang="es-PY" sz="2000" dirty="0" smtClean="0">
                <a:latin typeface="Times New Roman" pitchFamily="18" charset="0"/>
                <a:cs typeface="Times New Roman" pitchFamily="18" charset="0"/>
              </a:rPr>
              <a:t>iseñado </a:t>
            </a:r>
            <a:r>
              <a:rPr lang="es-PY" sz="2000" dirty="0">
                <a:latin typeface="Times New Roman" pitchFamily="18" charset="0"/>
                <a:cs typeface="Times New Roman" pitchFamily="18" charset="0"/>
              </a:rPr>
              <a:t>para simplificar el proceso de creación de diseños web. Para ello nos ofrece una serie de plantillas CSS y de ficheros </a:t>
            </a:r>
            <a:r>
              <a:rPr lang="es-PY" sz="2000" dirty="0" smtClean="0">
                <a:latin typeface="Times New Roman" pitchFamily="18" charset="0"/>
                <a:cs typeface="Times New Roman" pitchFamily="18" charset="0"/>
              </a:rPr>
              <a:t>JavaScript</a:t>
            </a:r>
            <a:endParaRPr lang="es-PY" dirty="0"/>
          </a:p>
          <a:p>
            <a:r>
              <a:rPr lang="es-ES" b="1" dirty="0" err="1" smtClean="0"/>
              <a:t>Workbench</a:t>
            </a:r>
            <a:endParaRPr lang="es-ES" b="1" dirty="0" smtClean="0"/>
          </a:p>
          <a:p>
            <a:pPr marL="0" indent="0">
              <a:buNone/>
            </a:pPr>
            <a:r>
              <a:rPr lang="es-PY" sz="2200" dirty="0">
                <a:latin typeface="Times New Roman" pitchFamily="18" charset="0"/>
                <a:cs typeface="Times New Roman" pitchFamily="18" charset="0"/>
              </a:rPr>
              <a:t>Esta herramienta permite modelar diagramas de Entidad-Relación para bases de datos.</a:t>
            </a:r>
          </a:p>
          <a:p>
            <a:endParaRPr lang="es-PY" b="1" dirty="0"/>
          </a:p>
          <a:p>
            <a:pPr marL="0" indent="0" algn="ctr">
              <a:buNone/>
            </a:pPr>
            <a:r>
              <a:rPr lang="es-ES" b="0" dirty="0" smtClean="0"/>
              <a:t>	</a:t>
            </a:r>
            <a:endParaRPr lang="es-ES" sz="2000" dirty="0"/>
          </a:p>
        </p:txBody>
      </p:sp>
      <p:sp>
        <p:nvSpPr>
          <p:cNvPr id="2" name="1 Título"/>
          <p:cNvSpPr>
            <a:spLocks noGrp="1"/>
          </p:cNvSpPr>
          <p:nvPr>
            <p:ph type="title"/>
          </p:nvPr>
        </p:nvSpPr>
        <p:spPr>
          <a:xfrm>
            <a:off x="755576" y="188640"/>
            <a:ext cx="7520940" cy="576064"/>
          </a:xfrm>
        </p:spPr>
        <p:txBody>
          <a:bodyPr>
            <a:normAutofit fontScale="90000"/>
          </a:bodyPr>
          <a:lstStyle/>
          <a:p>
            <a:pPr algn="ctr"/>
            <a:r>
              <a:rPr lang="es-ES" sz="3200" b="1" dirty="0" smtClean="0">
                <a:latin typeface="Adobe Garamond Pro Bold" pitchFamily="18" charset="0"/>
              </a:rPr>
              <a:t/>
            </a:r>
            <a:br>
              <a:rPr lang="es-ES" sz="3200" b="1" dirty="0" smtClean="0">
                <a:latin typeface="Adobe Garamond Pro Bold" pitchFamily="18" charset="0"/>
              </a:rPr>
            </a:br>
            <a:r>
              <a:rPr lang="es-ES" sz="3200" b="1" dirty="0" smtClean="0">
                <a:latin typeface="Adobe Garamond Pro Bold" pitchFamily="18" charset="0"/>
              </a:rPr>
              <a:t>HERRAMIENTAS A UTILIZAR</a:t>
            </a:r>
            <a:br>
              <a:rPr lang="es-ES" sz="3200" b="1" dirty="0" smtClean="0">
                <a:latin typeface="Adobe Garamond Pro Bold" pitchFamily="18" charset="0"/>
              </a:rPr>
            </a:br>
            <a:endParaRPr lang="es-ES" dirty="0">
              <a:latin typeface="Adobe Garamond Pro Bold" pitchFamily="18" charset="0"/>
            </a:endParaRPr>
          </a:p>
        </p:txBody>
      </p:sp>
    </p:spTree>
    <p:extLst>
      <p:ext uri="{BB962C8B-B14F-4D97-AF65-F5344CB8AC3E}">
        <p14:creationId xmlns:p14="http://schemas.microsoft.com/office/powerpoint/2010/main" val="1996514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9632" y="404664"/>
            <a:ext cx="5650992" cy="896883"/>
          </a:xfrm>
        </p:spPr>
        <p:txBody>
          <a:bodyPr>
            <a:normAutofit fontScale="90000"/>
          </a:bodyPr>
          <a:lstStyle/>
          <a:p>
            <a:pPr algn="ctr"/>
            <a:r>
              <a:rPr lang="es-ES" sz="3000" b="1" dirty="0" smtClean="0">
                <a:latin typeface="Times New Roman" pitchFamily="18" charset="0"/>
                <a:cs typeface="Times New Roman" pitchFamily="18" charset="0"/>
              </a:rPr>
              <a:t>ALCANCE DEL SISTEMA</a:t>
            </a:r>
            <a:r>
              <a:rPr lang="es-ES" sz="6600" dirty="0" smtClean="0">
                <a:latin typeface="Alibi" panose="00000400000000000000" pitchFamily="2" charset="0"/>
              </a:rPr>
              <a:t> </a:t>
            </a:r>
            <a:endParaRPr lang="es-ES" sz="6600" dirty="0">
              <a:latin typeface="Alibi" panose="00000400000000000000" pitchFamily="2" charset="0"/>
            </a:endParaRPr>
          </a:p>
        </p:txBody>
      </p:sp>
      <p:sp>
        <p:nvSpPr>
          <p:cNvPr id="3" name="2 CuadroTexto"/>
          <p:cNvSpPr txBox="1"/>
          <p:nvPr/>
        </p:nvSpPr>
        <p:spPr>
          <a:xfrm>
            <a:off x="251520" y="1268372"/>
            <a:ext cx="8892480" cy="4401205"/>
          </a:xfrm>
          <a:prstGeom prst="rect">
            <a:avLst/>
          </a:prstGeom>
          <a:noFill/>
        </p:spPr>
        <p:txBody>
          <a:bodyPr wrap="square" rtlCol="0">
            <a:spAutoFit/>
          </a:bodyPr>
          <a:lstStyle/>
          <a:p>
            <a:pPr marL="285750" indent="-285750">
              <a:buFont typeface="Arial" pitchFamily="34" charset="0"/>
              <a:buChar char="•"/>
            </a:pPr>
            <a:r>
              <a:rPr lang="es-ES" sz="2400" dirty="0">
                <a:latin typeface="Times New Roman" pitchFamily="18" charset="0"/>
                <a:cs typeface="Times New Roman" pitchFamily="18" charset="0"/>
              </a:rPr>
              <a:t>Inquilinos</a:t>
            </a:r>
            <a:r>
              <a:rPr lang="es-ES" sz="2400" dirty="0" smtClean="0">
                <a:latin typeface="Times New Roman" pitchFamily="18" charset="0"/>
                <a:cs typeface="Times New Roman" pitchFamily="18" charset="0"/>
              </a:rPr>
              <a:t>.</a:t>
            </a:r>
            <a:r>
              <a:rPr lang="es-ES" sz="2400" dirty="0">
                <a:latin typeface="Times New Roman" pitchFamily="18" charset="0"/>
                <a:cs typeface="Times New Roman" pitchFamily="18" charset="0"/>
              </a:rPr>
              <a:t> </a:t>
            </a:r>
            <a:endParaRPr lang="es-ES" sz="2400" dirty="0" smtClean="0">
              <a:latin typeface="Times New Roman" pitchFamily="18" charset="0"/>
              <a:cs typeface="Times New Roman" pitchFamily="18" charset="0"/>
            </a:endParaRPr>
          </a:p>
          <a:p>
            <a:endParaRPr lang="es-PY" sz="2400" dirty="0">
              <a:latin typeface="Times New Roman" pitchFamily="18" charset="0"/>
              <a:cs typeface="Times New Roman" pitchFamily="18" charset="0"/>
            </a:endParaRPr>
          </a:p>
          <a:p>
            <a:pPr marL="285750" indent="-285750">
              <a:buFont typeface="Arial" pitchFamily="34" charset="0"/>
              <a:buChar char="•"/>
            </a:pPr>
            <a:r>
              <a:rPr lang="es-ES" sz="2400" dirty="0" smtClean="0">
                <a:latin typeface="Times New Roman" pitchFamily="18" charset="0"/>
                <a:cs typeface="Times New Roman" pitchFamily="18" charset="0"/>
              </a:rPr>
              <a:t>Contratos</a:t>
            </a:r>
          </a:p>
          <a:p>
            <a:endParaRPr lang="es-PY" sz="2400" dirty="0">
              <a:latin typeface="Times New Roman" pitchFamily="18" charset="0"/>
              <a:cs typeface="Times New Roman" pitchFamily="18" charset="0"/>
            </a:endParaRPr>
          </a:p>
          <a:p>
            <a:pPr marL="285750" indent="-285750">
              <a:buFont typeface="Arial" pitchFamily="34" charset="0"/>
              <a:buChar char="•"/>
            </a:pPr>
            <a:r>
              <a:rPr lang="es-ES" sz="2400" dirty="0" smtClean="0">
                <a:latin typeface="Times New Roman" pitchFamily="18" charset="0"/>
                <a:cs typeface="Times New Roman" pitchFamily="18" charset="0"/>
              </a:rPr>
              <a:t>Pagos </a:t>
            </a:r>
          </a:p>
          <a:p>
            <a:endParaRPr lang="es-PY" sz="2400" dirty="0">
              <a:latin typeface="Times New Roman" pitchFamily="18" charset="0"/>
              <a:cs typeface="Times New Roman" pitchFamily="18" charset="0"/>
            </a:endParaRPr>
          </a:p>
          <a:p>
            <a:pPr marL="285750" indent="-285750">
              <a:buFont typeface="Arial" pitchFamily="34" charset="0"/>
              <a:buChar char="•"/>
            </a:pPr>
            <a:r>
              <a:rPr lang="es-ES" sz="2400" dirty="0" smtClean="0">
                <a:latin typeface="Times New Roman" pitchFamily="18" charset="0"/>
                <a:cs typeface="Times New Roman" pitchFamily="18" charset="0"/>
              </a:rPr>
              <a:t>Impresión </a:t>
            </a:r>
            <a:r>
              <a:rPr lang="es-ES" sz="2400" dirty="0">
                <a:latin typeface="Times New Roman" pitchFamily="18" charset="0"/>
                <a:cs typeface="Times New Roman" pitchFamily="18" charset="0"/>
              </a:rPr>
              <a:t>de recibos de </a:t>
            </a:r>
            <a:r>
              <a:rPr lang="es-ES" sz="2400" dirty="0" smtClean="0">
                <a:latin typeface="Times New Roman" pitchFamily="18" charset="0"/>
                <a:cs typeface="Times New Roman" pitchFamily="18" charset="0"/>
              </a:rPr>
              <a:t>pago y gastos</a:t>
            </a:r>
          </a:p>
          <a:p>
            <a:endParaRPr lang="es-PY" sz="2400" dirty="0">
              <a:latin typeface="Times New Roman" pitchFamily="18" charset="0"/>
              <a:cs typeface="Times New Roman" pitchFamily="18" charset="0"/>
            </a:endParaRPr>
          </a:p>
          <a:p>
            <a:pPr marL="285750" indent="-285750">
              <a:buFont typeface="Arial" pitchFamily="34" charset="0"/>
              <a:buChar char="•"/>
            </a:pPr>
            <a:r>
              <a:rPr lang="es-ES" sz="2400" dirty="0" smtClean="0">
                <a:latin typeface="Times New Roman" pitchFamily="18" charset="0"/>
                <a:cs typeface="Times New Roman" pitchFamily="18" charset="0"/>
              </a:rPr>
              <a:t>Estado </a:t>
            </a:r>
            <a:r>
              <a:rPr lang="es-ES" sz="2400" dirty="0">
                <a:latin typeface="Times New Roman" pitchFamily="18" charset="0"/>
                <a:cs typeface="Times New Roman" pitchFamily="18" charset="0"/>
              </a:rPr>
              <a:t>de cuenta de cada </a:t>
            </a:r>
            <a:r>
              <a:rPr lang="es-ES" sz="2400" dirty="0" smtClean="0">
                <a:latin typeface="Times New Roman" pitchFamily="18" charset="0"/>
                <a:cs typeface="Times New Roman" pitchFamily="18" charset="0"/>
              </a:rPr>
              <a:t>inquilino</a:t>
            </a:r>
          </a:p>
          <a:p>
            <a:endParaRPr lang="es-PY" sz="2400" dirty="0">
              <a:latin typeface="Times New Roman" pitchFamily="18" charset="0"/>
              <a:cs typeface="Times New Roman" pitchFamily="18" charset="0"/>
            </a:endParaRPr>
          </a:p>
          <a:p>
            <a:pPr marL="285750" indent="-285750">
              <a:buFont typeface="Arial" pitchFamily="34" charset="0"/>
              <a:buChar char="•"/>
            </a:pPr>
            <a:r>
              <a:rPr lang="es-ES" sz="2400" dirty="0" smtClean="0">
                <a:latin typeface="Times New Roman" pitchFamily="18" charset="0"/>
                <a:cs typeface="Times New Roman" pitchFamily="18" charset="0"/>
              </a:rPr>
              <a:t>Informes </a:t>
            </a:r>
            <a:endParaRPr lang="es-PY" sz="2400" dirty="0">
              <a:latin typeface="Times New Roman" pitchFamily="18" charset="0"/>
              <a:cs typeface="Times New Roman" pitchFamily="18" charset="0"/>
            </a:endParaRPr>
          </a:p>
          <a:p>
            <a:endParaRPr lang="es-PY" sz="1600" dirty="0">
              <a:latin typeface="Times New Roman" pitchFamily="18" charset="0"/>
              <a:cs typeface="Times New Roman" pitchFamily="18" charset="0"/>
            </a:endParaRPr>
          </a:p>
        </p:txBody>
      </p:sp>
    </p:spTree>
    <p:extLst>
      <p:ext uri="{BB962C8B-B14F-4D97-AF65-F5344CB8AC3E}">
        <p14:creationId xmlns:p14="http://schemas.microsoft.com/office/powerpoint/2010/main" val="902797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arton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679</TotalTime>
  <Words>521</Words>
  <Application>Microsoft Office PowerPoint</Application>
  <PresentationFormat>Presentación en pantalla (4:3)</PresentationFormat>
  <Paragraphs>55</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Cartoné</vt:lpstr>
      <vt:lpstr>UNIVESIDAD AUTONOMA DE ENCARNACIÓN</vt:lpstr>
      <vt:lpstr>PLANTEAMIENTO DEL PROBLEMA</vt:lpstr>
      <vt:lpstr>OBJETIVO GENERAL</vt:lpstr>
      <vt:lpstr>OBJETIVOS ESPECIFICOS </vt:lpstr>
      <vt:lpstr>       JUSTIFICACIÓN</vt:lpstr>
      <vt:lpstr>VIABILIDAD  </vt:lpstr>
      <vt:lpstr>Presentación de PowerPoint</vt:lpstr>
      <vt:lpstr> HERRAMIENTAS A UTILIZAR </vt:lpstr>
      <vt:lpstr>ALCANCE DEL SISTEMA </vt:lpstr>
      <vt:lpstr>TENTATIVA DE INTERFACES </vt:lpstr>
      <vt:lpstr>Presentación de PowerPoint</vt:lpstr>
      <vt:lpstr>Presentación de PowerPoint</vt:lpstr>
      <vt:lpstr>Presentación de PowerPoint</vt:lpstr>
      <vt:lpstr>Presentación de PowerPoint</vt:lpstr>
      <vt:lpstr>Presentación de PowerPoint</vt:lpstr>
      <vt:lpstr>Muchas 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Orlando</cp:lastModifiedBy>
  <cp:revision>56</cp:revision>
  <dcterms:created xsi:type="dcterms:W3CDTF">2015-10-12T00:15:19Z</dcterms:created>
  <dcterms:modified xsi:type="dcterms:W3CDTF">2016-08-21T16:43:53Z</dcterms:modified>
</cp:coreProperties>
</file>