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258" r:id="rId5"/>
    <p:sldId id="277" r:id="rId6"/>
    <p:sldId id="283" r:id="rId7"/>
    <p:sldId id="280" r:id="rId8"/>
    <p:sldId id="285" r:id="rId9"/>
    <p:sldId id="287" r:id="rId10"/>
    <p:sldId id="288" r:id="rId11"/>
    <p:sldId id="289" r:id="rId12"/>
    <p:sldId id="291" r:id="rId13"/>
    <p:sldId id="292" r:id="rId14"/>
    <p:sldId id="301" r:id="rId15"/>
    <p:sldId id="302" r:id="rId16"/>
    <p:sldId id="293" r:id="rId17"/>
    <p:sldId id="295" r:id="rId18"/>
    <p:sldId id="30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83227" autoAdjust="0"/>
  </p:normalViewPr>
  <p:slideViewPr>
    <p:cSldViewPr snapToGrid="0" showGuides="1">
      <p:cViewPr varScale="1">
        <p:scale>
          <a:sx n="63" d="100"/>
          <a:sy n="63" d="100"/>
        </p:scale>
        <p:origin x="984" y="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t>01-04-2019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4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74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=""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=""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=""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=""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email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Website </a:t>
            </a:r>
            <a:r>
              <a:rPr lang="en-US" dirty="0" err="1"/>
              <a:t>url</a:t>
            </a:r>
            <a:r>
              <a:rPr lang="en-US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=""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=""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=""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=""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=""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=""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=""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=""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comes here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=""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=""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=""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=""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=""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=""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=""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=""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IN" smtClean="0"/>
              <a:t>01-04-2019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model.readthedocs.io/" TargetMode="External"/><Relationship Id="rId2" Type="http://schemas.openxmlformats.org/officeDocument/2006/relationships/hyperlink" Target="http://docs.identityserver.io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openid.net/connect/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github.com/IdentityServer/IdentityServer4.Templat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connect.net/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pluralsight.com/courses/asp-dot-net-core-security-understanding" TargetMode="External"/><Relationship Id="rId4" Type="http://schemas.openxmlformats.org/officeDocument/2006/relationships/hyperlink" Target="https://www.pluralsight.com/courses/securing-aspdotnet-core2-oauth2-openid-connec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848350" cy="2090808"/>
          </a:xfrm>
        </p:spPr>
        <p:txBody>
          <a:bodyPr/>
          <a:lstStyle/>
          <a:p>
            <a:r>
              <a:rPr lang="en-IN" dirty="0" smtClean="0"/>
              <a:t>Token-based authentication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=""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34" y="734601"/>
            <a:ext cx="5305661" cy="5305661"/>
          </a:xfrm>
        </p:spPr>
      </p:pic>
      <p:sp>
        <p:nvSpPr>
          <p:cNvPr id="4" name="TextBox 3"/>
          <p:cNvSpPr txBox="1"/>
          <p:nvPr/>
        </p:nvSpPr>
        <p:spPr>
          <a:xfrm>
            <a:off x="6343650" y="5666704"/>
            <a:ext cx="537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Will Adams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Software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9289" y="4984124"/>
            <a:ext cx="529965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Saturday, March 30,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The client-side library used to help with common claims-based identity-related tasks including: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OAuth2 and OpenID Connect endpoints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Accessing X.509 certs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Working with common JWT claim types</a:t>
            </a:r>
          </a:p>
          <a:p>
            <a:pPr>
              <a:spcBef>
                <a:spcPts val="1800"/>
              </a:spcBef>
              <a:spcAft>
                <a:spcPts val="300"/>
              </a:spcAft>
            </a:pPr>
            <a:r>
              <a:rPr lang="en-US" dirty="0" smtClean="0"/>
              <a:t>Installs as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identitymodel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/>
              <a:t>Id</a:t>
            </a:r>
            <a:r>
              <a:rPr lang="en-US" dirty="0" smtClean="0"/>
              <a:t> – results from the authentication process.  Contains a subject identifier for the user plus basic info on how and when they authenticated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Access</a:t>
            </a:r>
            <a:r>
              <a:rPr lang="en-US" dirty="0" smtClean="0"/>
              <a:t> – facilitates access to a secure resource and primarily identifies the user and their privileges 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Refresh</a:t>
            </a:r>
            <a:r>
              <a:rPr lang="en-US" dirty="0" smtClean="0"/>
              <a:t> – a random string used to request a new access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Reference</a:t>
            </a:r>
            <a:r>
              <a:rPr lang="en-US" dirty="0" smtClean="0"/>
              <a:t> – a random string used by a secure resource to get the associated user claims through a back channel call to the </a:t>
            </a:r>
            <a:r>
              <a:rPr lang="en-US" dirty="0" err="1" smtClean="0"/>
              <a:t>IdP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Scopes</a:t>
            </a:r>
            <a:r>
              <a:rPr lang="en-US" dirty="0" smtClean="0"/>
              <a:t> – string values that dictate which claims are included in a token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Grant types </a:t>
            </a:r>
            <a:r>
              <a:rPr lang="en-US" dirty="0" smtClean="0"/>
              <a:t>– string value or values that indicate the OpenID Connect or OAuth2 workflow to use for authentication/authorization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Resources</a:t>
            </a:r>
            <a:r>
              <a:rPr lang="en-US" dirty="0" smtClean="0"/>
              <a:t> – information being secured by the authentication/authorization process including identity info and APIs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Clients</a:t>
            </a:r>
            <a:r>
              <a:rPr lang="en-US" dirty="0" smtClean="0"/>
              <a:t> – apps that interact with the authorization server and secure resources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Claims</a:t>
            </a:r>
            <a:r>
              <a:rPr lang="en-US" dirty="0" smtClean="0"/>
              <a:t> – key/value pairs that describe and authenticated/authorized entity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IdentityServer4 docs:  </a:t>
            </a:r>
            <a:r>
              <a:rPr lang="en-US" dirty="0">
                <a:hlinkClick r:id="rId2"/>
              </a:rPr>
              <a:t>http://docs.identityserver.io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IdentityModel</a:t>
            </a:r>
            <a:r>
              <a:rPr lang="en-US" dirty="0"/>
              <a:t> docs:  </a:t>
            </a:r>
            <a:r>
              <a:rPr lang="en-US" dirty="0">
                <a:hlinkClick r:id="rId3"/>
              </a:rPr>
              <a:t>https://identitymodel.readthedocs.io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IdentityServer4 templates:  </a:t>
            </a:r>
            <a:r>
              <a:rPr lang="en-US" dirty="0">
                <a:hlinkClick r:id="rId4"/>
              </a:rPr>
              <a:t>https://github.com/IdentityServer/IdentityServer4.Templates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OAuth 2.0 - </a:t>
            </a:r>
            <a:r>
              <a:rPr lang="en-US" dirty="0">
                <a:hlinkClick r:id="rId5"/>
              </a:rPr>
              <a:t>https://oauth.net/2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OpenID Connect - </a:t>
            </a:r>
            <a:r>
              <a:rPr lang="en-US" dirty="0">
                <a:hlinkClick r:id="rId6"/>
              </a:rPr>
              <a:t>https://openid.net/connect/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From our friends at </a:t>
            </a:r>
            <a:r>
              <a:rPr lang="en-US" dirty="0" err="1" smtClean="0"/>
              <a:t>AuthO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JSON web token debugger – </a:t>
            </a:r>
            <a:r>
              <a:rPr lang="en-US" dirty="0">
                <a:hlinkClick r:id="rId2"/>
              </a:rPr>
              <a:t>https://jwt.io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OpenID Connect Playground – </a:t>
            </a:r>
            <a:r>
              <a:rPr lang="en-US" dirty="0">
                <a:hlinkClick r:id="rId3"/>
              </a:rPr>
              <a:t>https://openidconnect.net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/>
              <a:t>PluralSight courses: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Securing ASP.NET Core 2 with OAuth2 and OpenID Connect - </a:t>
            </a:r>
            <a:r>
              <a:rPr lang="en-US" dirty="0">
                <a:hlinkClick r:id="rId4"/>
              </a:rPr>
              <a:t>https://www.pluralsight.com/courses/securing-aspdotnet-core2-oauth2-openid-connect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Understanding ASP.NET Core Security - </a:t>
            </a:r>
            <a:r>
              <a:rPr lang="en-US" dirty="0">
                <a:hlinkClick r:id="rId5"/>
              </a:rPr>
              <a:t>https://www.pluralsight.com/courses/asp-dot-net-core-security-understanding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Resources, </a:t>
            </a:r>
            <a:r>
              <a:rPr lang="en-US" cap="none" dirty="0" smtClean="0"/>
              <a:t>cont’d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207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remotearchitect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Placeholder 9" descr="cityscape">
            <a:extLst>
              <a:ext uri="{FF2B5EF4-FFF2-40B4-BE49-F238E27FC236}">
                <a16:creationId xmlns:a16="http://schemas.microsoft.com/office/drawing/2014/main" xmlns="" id="{3A7EDB62-3E60-F44C-AE34-9495623E0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811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traditional authentication model and why it doesn’t scale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Building a better solution by outsourcing our authentication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Taking it a step further and implementing single sign-on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 closer look at the technologies we’re using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Demos of applying the right design patterns and technologies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Tools and resources to help you build a </a:t>
            </a:r>
            <a:r>
              <a:rPr lang="en-US" dirty="0"/>
              <a:t>better user experience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 this session we’ll look at: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110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832064"/>
            <a:ext cx="10837862" cy="4351338"/>
          </a:xfrm>
        </p:spPr>
        <p:txBody>
          <a:bodyPr/>
          <a:lstStyle/>
          <a:p>
            <a:r>
              <a:rPr lang="en-US" dirty="0" smtClean="0"/>
              <a:t>Authentication and authorization was an integral part of our app</a:t>
            </a:r>
          </a:p>
          <a:p>
            <a:r>
              <a:rPr lang="en-US" dirty="0" smtClean="0"/>
              <a:t>We may have abstracted that away into a reusable library and/or an API call</a:t>
            </a:r>
          </a:p>
          <a:p>
            <a:r>
              <a:rPr lang="en-US" dirty="0" smtClean="0"/>
              <a:t>Generally had to rewrite the UI again for each app</a:t>
            </a:r>
          </a:p>
          <a:p>
            <a:r>
              <a:rPr lang="en-US" dirty="0" smtClean="0"/>
              <a:t>Nothing based on industry standards or tried-and-true design patterns</a:t>
            </a:r>
          </a:p>
          <a:p>
            <a:pPr lvl="1"/>
            <a:r>
              <a:rPr lang="en-US" dirty="0" smtClean="0"/>
              <a:t>We end up with a proprietary format to represent a user’s identity</a:t>
            </a:r>
          </a:p>
          <a:p>
            <a:pPr lvl="1"/>
            <a:r>
              <a:rPr lang="en-US" dirty="0" smtClean="0"/>
              <a:t>Harder to interface with external APIs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recognizing that authentication is a cross-cutting concern like caching, logging, etc.</a:t>
            </a:r>
          </a:p>
          <a:p>
            <a:r>
              <a:rPr lang="en-US" dirty="0" smtClean="0"/>
              <a:t>By encapsulating it into its own component we can now reuse it across applications</a:t>
            </a:r>
          </a:p>
          <a:p>
            <a:r>
              <a:rPr lang="en-US" dirty="0" smtClean="0"/>
              <a:t>Only have to write the logic and UI once</a:t>
            </a:r>
          </a:p>
          <a:p>
            <a:r>
              <a:rPr lang="en-US" dirty="0" smtClean="0"/>
              <a:t>Leads to a better user experience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Promoting reusability – direct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Provides a central mechanism to outsource an authentication request to an external identity provider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By utilizing a Federated Gateway, we gain a number of benefits: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only have to deal with a single URL and don’t have to worry about the specifics of connecting to individual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Our apps are insulated from changes that may be made to identity providers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Can add or remove identity providers with impacting our apps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Allows for post-processing of a request to augment the token’s </a:t>
            </a:r>
            <a:r>
              <a:rPr lang="en-US" dirty="0" err="1" smtClean="0"/>
              <a:t>claimset</a:t>
            </a:r>
            <a:r>
              <a:rPr lang="en-US" dirty="0" smtClean="0"/>
              <a:t> in addition to performing identity-related mappings</a:t>
            </a:r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infrastructure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closer look at the standards and technologies we’re 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9592642" cy="4351338"/>
          </a:xfrm>
        </p:spPr>
        <p:txBody>
          <a:bodyPr/>
          <a:lstStyle/>
          <a:p>
            <a:r>
              <a:rPr lang="en-US" dirty="0" smtClean="0"/>
              <a:t>Open source .NET Core framework built on OpenID Connect and OAuth2</a:t>
            </a:r>
          </a:p>
          <a:p>
            <a:r>
              <a:rPr lang="en-US" dirty="0" smtClean="0"/>
              <a:t>Certified OpenID Connect implementation and part of the .NET foundation</a:t>
            </a:r>
          </a:p>
          <a:p>
            <a:r>
              <a:rPr lang="en-US" dirty="0" smtClean="0"/>
              <a:t>Basically a middleware component that plugs in to an existing .NET Core app using a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Provides templates for quickly creating UI components</a:t>
            </a:r>
          </a:p>
          <a:p>
            <a:r>
              <a:rPr lang="en-US" dirty="0" smtClean="0"/>
              <a:t>Has support for ASP.NET Identity + Entity Framework via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identityserver4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0" y="1825625"/>
            <a:ext cx="964026" cy="9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7" y="1825625"/>
            <a:ext cx="95313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industry-standard protocol for authorization</a:t>
            </a:r>
          </a:p>
          <a:p>
            <a:r>
              <a:rPr lang="en-US" dirty="0" smtClean="0"/>
              <a:t>IdentityServer4 supports the primary spec (RFC 6749) as well as:</a:t>
            </a:r>
          </a:p>
          <a:p>
            <a:pPr lvl="1"/>
            <a:r>
              <a:rPr lang="en-US" dirty="0" smtClean="0"/>
              <a:t>Bearer token usage – RFS 6750</a:t>
            </a:r>
          </a:p>
          <a:p>
            <a:pPr lvl="1"/>
            <a:r>
              <a:rPr lang="en-US" dirty="0" smtClean="0"/>
              <a:t>Multiple response types – e.g. code </a:t>
            </a:r>
            <a:r>
              <a:rPr lang="en-US" dirty="0" err="1" smtClean="0"/>
              <a:t>id_token</a:t>
            </a:r>
            <a:endParaRPr lang="en-US" dirty="0" smtClean="0"/>
          </a:p>
          <a:p>
            <a:pPr lvl="1"/>
            <a:r>
              <a:rPr lang="en-US" dirty="0" smtClean="0"/>
              <a:t>Token revocation – RFC 7009</a:t>
            </a:r>
          </a:p>
          <a:p>
            <a:pPr lvl="1"/>
            <a:r>
              <a:rPr lang="en-US" dirty="0" smtClean="0"/>
              <a:t>Token introspection – RFC 7662</a:t>
            </a:r>
          </a:p>
          <a:p>
            <a:pPr lvl="1"/>
            <a:r>
              <a:rPr lang="en-US" dirty="0" smtClean="0"/>
              <a:t>JWTs for client authentication – RFC 7523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9" y="1825625"/>
            <a:ext cx="1022412" cy="10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5938" y="1825625"/>
            <a:ext cx="8678242" cy="4351338"/>
          </a:xfrm>
        </p:spPr>
        <p:txBody>
          <a:bodyPr/>
          <a:lstStyle/>
          <a:p>
            <a:r>
              <a:rPr lang="en-US" dirty="0" smtClean="0"/>
              <a:t>An identity layer on top of OAuth2</a:t>
            </a:r>
          </a:p>
          <a:p>
            <a:r>
              <a:rPr lang="en-US" dirty="0" smtClean="0"/>
              <a:t>Designed to provide authenticated session and profile info for users of web and native apps</a:t>
            </a:r>
          </a:p>
          <a:p>
            <a:r>
              <a:rPr lang="en-US" dirty="0" smtClean="0"/>
              <a:t>IdentityServer4 supports the Core 1.0 spec as well as:</a:t>
            </a:r>
          </a:p>
          <a:p>
            <a:pPr lvl="1"/>
            <a:r>
              <a:rPr lang="en-US" dirty="0" smtClean="0"/>
              <a:t>Discovery doc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Front-channel logout</a:t>
            </a:r>
          </a:p>
          <a:p>
            <a:pPr lvl="1"/>
            <a:r>
              <a:rPr lang="en-US" dirty="0" smtClean="0"/>
              <a:t>Back-channel logout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304" y="1825625"/>
            <a:ext cx="1904986" cy="7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so BG Presentation Template - v4" id="{D2E7B854-57A4-4C49-92B6-079BF15553DA}" vid="{DDFBD5F9-7DC6-43CD-820E-691F3CC0D9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732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Office Theme</vt:lpstr>
      <vt:lpstr>Token-based authentication </vt:lpstr>
      <vt:lpstr>In this session we’ll look at:</vt:lpstr>
      <vt:lpstr>Traditional authentication</vt:lpstr>
      <vt:lpstr>Promoting reusability – direct authentication</vt:lpstr>
      <vt:lpstr>Federated authentication</vt:lpstr>
      <vt:lpstr>The infrastructure</vt:lpstr>
      <vt:lpstr>identityserver4</vt:lpstr>
      <vt:lpstr>oauth2</vt:lpstr>
      <vt:lpstr>Openid Connect</vt:lpstr>
      <vt:lpstr>identitymodel</vt:lpstr>
      <vt:lpstr>tokens</vt:lpstr>
      <vt:lpstr>other</vt:lpstr>
      <vt:lpstr>Resources</vt:lpstr>
      <vt:lpstr>resources</vt:lpstr>
      <vt:lpstr>Resources, cont’d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2019-01-27T15:51:40Z</dcterms:created>
  <dcterms:modified xsi:type="dcterms:W3CDTF">2019-04-02T01:11:28Z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