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E6380-F2E1-44C2-864E-6B40EA458E5C}" type="datetimeFigureOut">
              <a:rPr lang="en-US"/>
              <a:t>5/11/16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79706-C3F8-49DD-A35F-5CB5DBB17FC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6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79706-C3F8-49DD-A35F-5CB5DBB17FC6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56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79706-C3F8-49DD-A35F-5CB5DBB17FC6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01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79706-C3F8-49DD-A35F-5CB5DBB17FC6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32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79706-C3F8-49DD-A35F-5CB5DBB17FC6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92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79706-C3F8-49DD-A35F-5CB5DBB17FC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14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79706-C3F8-49DD-A35F-5CB5DBB17FC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44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79706-C3F8-49DD-A35F-5CB5DBB17FC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10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79706-C3F8-49DD-A35F-5CB5DBB17FC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34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79706-C3F8-49DD-A35F-5CB5DBB17FC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96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79706-C3F8-49DD-A35F-5CB5DBB17FC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29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79706-C3F8-49DD-A35F-5CB5DBB17FC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97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79706-C3F8-49DD-A35F-5CB5DBB17FC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49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898989"/>
                </a:solidFill>
                <a:latin typeface="Calibri" charset="0"/>
              </a:rPr>
              <a:t>Option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Swift (Code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Dejavu sans mono" charset="0"/>
              </a:rPr>
              <a:t>def p_item_op(p):</a:t>
            </a:r>
          </a:p>
          <a:p>
            <a:r>
              <a:rPr lang="en-US" dirty="0">
                <a:solidFill>
                  <a:srgbClr val="0000FF"/>
                </a:solidFill>
                <a:latin typeface="Dejavu sans mono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Dejavu sans mono" charset="0"/>
              </a:rPr>
              <a:t>'items : item</a:t>
            </a:r>
            <a:r>
              <a:rPr lang="en-US" dirty="0">
                <a:solidFill>
                  <a:srgbClr val="0000FF"/>
                </a:solidFill>
                <a:latin typeface="Dejavu sans mono" charset="0"/>
              </a:rPr>
              <a:t> OP item'</a:t>
            </a:r>
          </a:p>
          <a:p>
            <a:r>
              <a:rPr lang="en-US" dirty="0">
                <a:solidFill>
                  <a:srgbClr val="0000FF"/>
                </a:solidFill>
                <a:latin typeface="Dejavu sans mono" charset="0"/>
              </a:rPr>
              <a:t>    p[0] = [p[2]] + [p[1]] +[p[3]]</a:t>
            </a:r>
          </a:p>
          <a:p>
            <a:r>
              <a:rPr lang="en-US" dirty="0">
                <a:solidFill>
                  <a:srgbClr val="0000FF"/>
                </a:solidFill>
                <a:latin typeface="Dejavu sans mono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Dejavu sans mono" charset="0"/>
              </a:rPr>
              <a:t>def p_call_print(p):</a:t>
            </a:r>
          </a:p>
          <a:p>
            <a:r>
              <a:rPr lang="en-US" dirty="0">
                <a:solidFill>
                  <a:srgbClr val="0000FF"/>
                </a:solidFill>
                <a:latin typeface="Dejavu sans mono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Dejavu sans mono" charset="0"/>
              </a:rPr>
              <a:t>'call : PRINT</a:t>
            </a:r>
            <a:r>
              <a:rPr lang="en-US" dirty="0">
                <a:solidFill>
                  <a:srgbClr val="0000FF"/>
                </a:solidFill>
                <a:latin typeface="Dejavu sans mono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Dejavu sans mono" charset="0"/>
              </a:rPr>
              <a:t>LPAREN</a:t>
            </a:r>
            <a:r>
              <a:rPr lang="en-US" dirty="0">
                <a:solidFill>
                  <a:srgbClr val="0000FF"/>
                </a:solidFill>
                <a:latin typeface="Dejavu sans mono" charset="0"/>
              </a:rPr>
              <a:t> items RPAREN'</a:t>
            </a:r>
          </a:p>
          <a:p>
            <a:r>
              <a:rPr lang="en-US" dirty="0">
                <a:solidFill>
                  <a:srgbClr val="0000FF"/>
                </a:solidFill>
                <a:latin typeface="Dejavu sans mono" charset="0"/>
              </a:rPr>
              <a:t>    global ast</a:t>
            </a:r>
          </a:p>
          <a:p>
            <a:r>
              <a:rPr lang="en-US" dirty="0">
                <a:solidFill>
                  <a:srgbClr val="0000FF"/>
                </a:solidFill>
                <a:latin typeface="Dejavu sans mono" charset="0"/>
              </a:rPr>
              <a:t>    if DEBUG: print "Calling", p[1], "with", p[3]</a:t>
            </a:r>
          </a:p>
          <a:p>
            <a:r>
              <a:rPr lang="nn-NO" dirty="0">
                <a:solidFill>
                  <a:srgbClr val="0000FF"/>
                </a:solidFill>
                <a:latin typeface="Dejavu sans mono" charset="0"/>
              </a:rPr>
              <a:t>    ast = [p[1]] + [</a:t>
            </a:r>
            <a:r>
              <a:rPr lang="nn-NO" dirty="0" err="1">
                <a:solidFill>
                  <a:srgbClr val="0000FF"/>
                </a:solidFill>
                <a:latin typeface="Dejavu sans mono" charset="0"/>
              </a:rPr>
              <a:t>i</a:t>
            </a:r>
            <a:r>
              <a:rPr lang="nn-NO" dirty="0">
                <a:solidFill>
                  <a:srgbClr val="0000FF"/>
                </a:solidFill>
                <a:latin typeface="Dejavu sans mono" charset="0"/>
              </a:rPr>
              <a:t> for </a:t>
            </a:r>
            <a:r>
              <a:rPr lang="nn-NO" dirty="0" err="1">
                <a:solidFill>
                  <a:srgbClr val="0000FF"/>
                </a:solidFill>
                <a:latin typeface="Dejavu sans mono" charset="0"/>
              </a:rPr>
              <a:t>i</a:t>
            </a:r>
            <a:r>
              <a:rPr lang="nn-NO" dirty="0">
                <a:solidFill>
                  <a:srgbClr val="0000FF"/>
                </a:solidFill>
                <a:latin typeface="Dejavu sans mono" charset="0"/>
              </a:rPr>
              <a:t> in p[3]]</a:t>
            </a:r>
            <a:endParaRPr lang="en-US" dirty="0">
              <a:solidFill>
                <a:srgbClr val="0000FF"/>
              </a:solidFill>
              <a:latin typeface="Dejavu sans mono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Dejavu sans mono" charset="0"/>
              </a:rPr>
              <a:t>    print "</a:t>
            </a:r>
            <a:r>
              <a:rPr lang="en-US" dirty="0" err="1">
                <a:solidFill>
                  <a:srgbClr val="0000FF"/>
                </a:solidFill>
                <a:latin typeface="Dejavu sans mono" charset="0"/>
              </a:rPr>
              <a:t>ast</a:t>
            </a:r>
            <a:r>
              <a:rPr lang="en-US" dirty="0">
                <a:solidFill>
                  <a:srgbClr val="0000FF"/>
                </a:solidFill>
                <a:latin typeface="Dejavu sans mono" charset="0"/>
              </a:rPr>
              <a:t> is: ", </a:t>
            </a:r>
            <a:r>
              <a:rPr lang="en-US" dirty="0" err="1">
                <a:solidFill>
                  <a:srgbClr val="0000FF"/>
                </a:solidFill>
                <a:latin typeface="Dejavu sans mono" charset="0"/>
              </a:rPr>
              <a:t>ast</a:t>
            </a:r>
            <a:endParaRPr lang="en-US" dirty="0">
              <a:solidFill>
                <a:srgbClr val="0000FF"/>
              </a:solidFill>
              <a:latin typeface="Dejavu sans mono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Dejavu sans mono" charset="0"/>
              </a:rPr>
              <a:t>    p[0] = ast</a:t>
            </a:r>
          </a:p>
          <a:p>
            <a:r>
              <a:rPr lang="en-US" dirty="0">
                <a:solidFill>
                  <a:srgbClr val="008000"/>
                </a:solidFill>
                <a:latin typeface="Dejavu sans mono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latin typeface="Dejavu sans mono" charset="0"/>
              </a:rPr>
              <a:t>#double </a:t>
            </a:r>
            <a:r>
              <a:rPr lang="en-US" dirty="0" smtClean="0">
                <a:solidFill>
                  <a:srgbClr val="008000"/>
                </a:solidFill>
                <a:latin typeface="Dejavu sans mono" charset="0"/>
              </a:rPr>
              <a:t>Q</a:t>
            </a:r>
            <a:r>
              <a:rPr lang="zh-CN" altLang="en-US" dirty="0" smtClean="0">
                <a:solidFill>
                  <a:srgbClr val="008000"/>
                </a:solidFill>
                <a:latin typeface="Dejavu sans mono" charset="0"/>
              </a:rPr>
              <a:t>！</a:t>
            </a:r>
            <a:endParaRPr lang="en-US" dirty="0">
              <a:solidFill>
                <a:srgbClr val="008000"/>
              </a:solidFill>
              <a:latin typeface="Dejavu sans mono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Dejavu sans mono" charset="0"/>
              </a:rPr>
              <a:t>def p_item_dq(p):</a:t>
            </a:r>
          </a:p>
          <a:p>
            <a:r>
              <a:rPr lang="en-US" dirty="0">
                <a:solidFill>
                  <a:srgbClr val="0000FF"/>
                </a:solidFill>
                <a:latin typeface="Dejavu sans mono" charset="0"/>
              </a:rPr>
              <a:t>    'item : DOUBLEQ atom DOUBLEQ'</a:t>
            </a:r>
          </a:p>
          <a:p>
            <a:r>
              <a:rPr lang="en-US" dirty="0">
                <a:solidFill>
                  <a:srgbClr val="0000FF"/>
                </a:solidFill>
                <a:latin typeface="Dejavu sans mono" charset="0"/>
              </a:rPr>
              <a:t>    p[0] = p[1] + str(p[2]) +p[3]</a:t>
            </a:r>
          </a:p>
          <a:p>
            <a:r>
              <a:rPr lang="en-US" dirty="0">
                <a:solidFill>
                  <a:srgbClr val="008000"/>
                </a:solidFill>
                <a:latin typeface="Dejavu sans mono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latin typeface="Dejavu sans mono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latin typeface="Dejavu sans mono" charset="0"/>
              </a:rPr>
              <a:t># Line 131 Comment part of p_call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charset="0"/>
              </a:rPr>
              <a:t>def p_call(p):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Dejavu sans mono" charset="0"/>
              </a:rPr>
              <a:t>'''call : LET</a:t>
            </a:r>
            <a:r>
              <a:rPr lang="en-US" dirty="0">
                <a:solidFill>
                  <a:srgbClr val="FF0000"/>
                </a:solidFill>
                <a:latin typeface="Dejavu sans mono" charset="0"/>
              </a:rPr>
              <a:t> items</a:t>
            </a:r>
          </a:p>
          <a:p>
            <a:r>
              <a:rPr lang="en-US" dirty="0">
                <a:solidFill>
                  <a:srgbClr val="FF0000"/>
                </a:solidFill>
                <a:latin typeface="Dejavu sans mono" charset="0"/>
              </a:rPr>
              <a:t>            | VAR items</a:t>
            </a:r>
          </a:p>
          <a:p>
            <a:r>
              <a:rPr lang="en-US" dirty="0">
                <a:solidFill>
                  <a:srgbClr val="0000FF"/>
                </a:solidFill>
                <a:latin typeface="Dejavu sans mono" charset="0"/>
              </a:rPr>
              <a:t>            | LPAREN LET items RPAREN</a:t>
            </a:r>
          </a:p>
          <a:p>
            <a:r>
              <a:rPr lang="en-US" dirty="0">
                <a:solidFill>
                  <a:srgbClr val="0000FF"/>
                </a:solidFill>
                <a:latin typeface="Dejavu sans mono" charset="0"/>
              </a:rPr>
              <a:t>            | LPAREN SIMB items RPAREN</a:t>
            </a:r>
          </a:p>
          <a:p>
            <a:r>
              <a:rPr lang="en-US" dirty="0">
                <a:solidFill>
                  <a:srgbClr val="0000FF"/>
                </a:solidFill>
                <a:latin typeface="Dejavu sans mono" charset="0"/>
              </a:rPr>
              <a:t>            | LPAREN OP items RPAREN </a:t>
            </a:r>
            <a:r>
              <a:rPr lang="en-US" dirty="0">
                <a:latin typeface="Dejavu sans mono" charset="0"/>
              </a:rPr>
              <a:t>'''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39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charset="0"/>
              </a:rPr>
              <a:t>lis.py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726" y="1376689"/>
            <a:ext cx="10806074" cy="480027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4400" dirty="0">
                <a:solidFill>
                  <a:srgbClr val="008000"/>
                </a:solidFill>
                <a:latin typeface="Dejavu sans mono" charset="0"/>
              </a:rPr>
              <a:t> </a:t>
            </a:r>
            <a:r>
              <a:rPr lang="en-US" sz="4400" b="1" dirty="0">
                <a:solidFill>
                  <a:srgbClr val="008000"/>
                </a:solidFill>
                <a:latin typeface="Dejavu sans mono" charset="0"/>
              </a:rPr>
              <a:t>#PRINT </a:t>
            </a:r>
            <a:r>
              <a:rPr lang="en-US" sz="4400" dirty="0">
                <a:solidFill>
                  <a:srgbClr val="008000"/>
                </a:solidFill>
                <a:latin typeface="Dejavu sans mono" charset="0"/>
              </a:rPr>
              <a:t>  </a:t>
            </a:r>
          </a:p>
          <a:p>
            <a:r>
              <a:rPr lang="en-US" sz="4200" b="1" dirty="0"/>
              <a:t>return </a:t>
            </a:r>
            <a:r>
              <a:rPr lang="en-US" sz="4200" dirty="0" err="1"/>
              <a:t>eval</a:t>
            </a:r>
            <a:r>
              <a:rPr lang="en-US" sz="4200" dirty="0"/>
              <a:t>(x[1:], </a:t>
            </a:r>
            <a:r>
              <a:rPr lang="en-US" sz="4200" dirty="0" err="1"/>
              <a:t>env</a:t>
            </a:r>
            <a:r>
              <a:rPr lang="en-US" sz="4200" dirty="0"/>
              <a:t>) </a:t>
            </a:r>
            <a:r>
              <a:rPr lang="en-US" sz="4200" b="1" dirty="0"/>
              <a:t>if </a:t>
            </a:r>
            <a:r>
              <a:rPr lang="en-US" sz="4200" dirty="0" err="1"/>
              <a:t>len</a:t>
            </a:r>
            <a:r>
              <a:rPr lang="en-US" sz="4200" dirty="0"/>
              <a:t>(x) &gt; 2 </a:t>
            </a:r>
            <a:r>
              <a:rPr lang="en-US" sz="4200" b="1" dirty="0"/>
              <a:t>else </a:t>
            </a:r>
            <a:r>
              <a:rPr lang="en-US" sz="4200" dirty="0" err="1"/>
              <a:t>eval</a:t>
            </a:r>
            <a:r>
              <a:rPr lang="en-US" sz="4200" dirty="0"/>
              <a:t>(x[1],</a:t>
            </a:r>
            <a:r>
              <a:rPr lang="en-US" sz="4200" dirty="0" err="1"/>
              <a:t>env</a:t>
            </a:r>
            <a:r>
              <a:rPr lang="en-US" sz="4200" dirty="0"/>
              <a:t>) </a:t>
            </a:r>
            <a:r>
              <a:rPr lang="en-US" sz="4200" b="1" dirty="0"/>
              <a:t>if </a:t>
            </a:r>
            <a:r>
              <a:rPr lang="en-US" sz="4200" dirty="0" err="1"/>
              <a:t>len</a:t>
            </a:r>
            <a:r>
              <a:rPr lang="en-US" sz="4200" dirty="0"/>
              <a:t>(x) == 2 </a:t>
            </a:r>
            <a:r>
              <a:rPr lang="en-US" sz="4200" b="1" dirty="0"/>
              <a:t>else </a:t>
            </a:r>
            <a:r>
              <a:rPr lang="en-US" sz="4200" dirty="0"/>
              <a:t>None</a:t>
            </a:r>
            <a:r>
              <a:rPr lang="en-US" sz="4200" dirty="0" smtClean="0">
                <a:solidFill>
                  <a:srgbClr val="008000"/>
                </a:solidFill>
                <a:latin typeface="Dejavu sans mono" charset="0"/>
              </a:rPr>
              <a:t> </a:t>
            </a:r>
            <a:endParaRPr lang="en-US" sz="4200" dirty="0">
              <a:solidFill>
                <a:srgbClr val="008000"/>
              </a:solidFill>
              <a:latin typeface="Dejavu sans mono" charset="0"/>
            </a:endParaRPr>
          </a:p>
          <a:p>
            <a:r>
              <a:rPr lang="en-US" sz="4400" b="1" dirty="0">
                <a:solidFill>
                  <a:srgbClr val="008000"/>
                </a:solidFill>
                <a:latin typeface="Dejavu sans mono" charset="0"/>
              </a:rPr>
              <a:t>#LET  </a:t>
            </a:r>
            <a:r>
              <a:rPr lang="en-US" sz="4400" dirty="0">
                <a:solidFill>
                  <a:srgbClr val="008000"/>
                </a:solidFill>
                <a:latin typeface="Dejavu sans mono" charset="0"/>
              </a:rPr>
              <a:t>     </a:t>
            </a:r>
            <a:r>
              <a:rPr lang="en-US" sz="4400" dirty="0">
                <a:latin typeface="Dejavu sans mono" charset="0"/>
              </a:rPr>
              <a:t> </a:t>
            </a:r>
          </a:p>
          <a:p>
            <a:r>
              <a:rPr lang="en-US" sz="2400" dirty="0" smtClean="0"/>
              <a:t>s1 </a:t>
            </a:r>
            <a:r>
              <a:rPr lang="en-US" sz="2400" dirty="0"/>
              <a:t>= Constant()</a:t>
            </a:r>
            <a:br>
              <a:rPr lang="en-US" sz="2400" dirty="0"/>
            </a:br>
            <a:r>
              <a:rPr lang="en-US" sz="2400" b="1" dirty="0"/>
              <a:t>if </a:t>
            </a:r>
            <a:r>
              <a:rPr lang="en-US" sz="2400" dirty="0" err="1"/>
              <a:t>len</a:t>
            </a:r>
            <a:r>
              <a:rPr lang="en-US" sz="2400" dirty="0"/>
              <a:t>(x) == 4:</a:t>
            </a:r>
            <a:br>
              <a:rPr lang="en-US" sz="2400" dirty="0"/>
            </a:br>
            <a:r>
              <a:rPr lang="en-US" sz="2400" dirty="0"/>
              <a:t>    (_, </a:t>
            </a:r>
            <a:r>
              <a:rPr lang="en-US" sz="2400" dirty="0" err="1"/>
              <a:t>eq,var,exp</a:t>
            </a:r>
            <a:r>
              <a:rPr lang="en-US" sz="2400" dirty="0"/>
              <a:t>) = x</a:t>
            </a:r>
            <a:br>
              <a:rPr lang="en-US" sz="2400" dirty="0"/>
            </a:br>
            <a:r>
              <a:rPr lang="en-US" sz="2400" b="1" dirty="0"/>
              <a:t>else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   (_, </a:t>
            </a:r>
            <a:r>
              <a:rPr lang="en-US" sz="2400" dirty="0" err="1"/>
              <a:t>var</a:t>
            </a:r>
            <a:r>
              <a:rPr lang="en-US" sz="2400" dirty="0"/>
              <a:t>, </a:t>
            </a:r>
            <a:r>
              <a:rPr lang="en-US" sz="2400" dirty="0" err="1"/>
              <a:t>exp</a:t>
            </a:r>
            <a:r>
              <a:rPr lang="en-US" sz="2400" dirty="0"/>
              <a:t>) = x</a:t>
            </a:r>
            <a:br>
              <a:rPr lang="en-US" sz="2400" dirty="0"/>
            </a:br>
            <a:r>
              <a:rPr lang="en-US" sz="2400" dirty="0"/>
              <a:t>x = </a:t>
            </a:r>
            <a:r>
              <a:rPr lang="en-US" sz="2400" dirty="0" err="1"/>
              <a:t>eval</a:t>
            </a:r>
            <a:r>
              <a:rPr lang="en-US" sz="2400" dirty="0"/>
              <a:t>(</a:t>
            </a:r>
            <a:r>
              <a:rPr lang="en-US" sz="2400" dirty="0" err="1"/>
              <a:t>exp</a:t>
            </a:r>
            <a:r>
              <a:rPr lang="en-US" sz="2400" dirty="0"/>
              <a:t>, </a:t>
            </a:r>
            <a:r>
              <a:rPr lang="en-US" sz="2400" dirty="0" err="1"/>
              <a:t>env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b="1" dirty="0"/>
              <a:t>if </a:t>
            </a:r>
            <a:r>
              <a:rPr lang="en-US" sz="2400" dirty="0" err="1"/>
              <a:t>isinstance</a:t>
            </a:r>
            <a:r>
              <a:rPr lang="en-US" sz="2400" dirty="0"/>
              <a:t>(</a:t>
            </a:r>
            <a:r>
              <a:rPr lang="en-US" sz="2400" dirty="0" err="1"/>
              <a:t>x,List</a:t>
            </a:r>
            <a:r>
              <a:rPr lang="en-US" sz="2400" dirty="0"/>
              <a:t>) </a:t>
            </a:r>
            <a:r>
              <a:rPr lang="en-US" sz="2400" b="1" dirty="0"/>
              <a:t>and not </a:t>
            </a:r>
            <a:r>
              <a:rPr lang="en-US" sz="2400" dirty="0" err="1"/>
              <a:t>isinstance</a:t>
            </a:r>
            <a:r>
              <a:rPr lang="en-US" sz="2400" dirty="0"/>
              <a:t>(x[0], Number):</a:t>
            </a:r>
            <a:br>
              <a:rPr lang="en-US" sz="2400" dirty="0"/>
            </a:br>
            <a:r>
              <a:rPr lang="en-US" sz="2400" dirty="0"/>
              <a:t>    x = [</a:t>
            </a:r>
            <a:r>
              <a:rPr lang="en-US" sz="2400" dirty="0" err="1"/>
              <a:t>str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</a:t>
            </a:r>
            <a:r>
              <a:rPr lang="en-US" sz="2400" b="1" dirty="0"/>
              <a:t>if not </a:t>
            </a:r>
            <a:r>
              <a:rPr lang="en-US" sz="2400" dirty="0" err="1"/>
              <a:t>isinstance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, List) </a:t>
            </a:r>
            <a:r>
              <a:rPr lang="en-US" sz="2400" b="1" dirty="0"/>
              <a:t>else </a:t>
            </a:r>
            <a:r>
              <a:rPr lang="en-US" sz="2400" dirty="0" err="1"/>
              <a:t>str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[0]).replace(</a:t>
            </a:r>
            <a:r>
              <a:rPr lang="en-US" sz="2400" b="1" dirty="0"/>
              <a:t>'"'</a:t>
            </a:r>
            <a:r>
              <a:rPr lang="en-US" sz="2400" dirty="0"/>
              <a:t>,</a:t>
            </a:r>
            <a:r>
              <a:rPr lang="en-US" sz="2400" b="1" dirty="0"/>
              <a:t>""</a:t>
            </a:r>
            <a:r>
              <a:rPr lang="en-US" sz="2400" dirty="0"/>
              <a:t>) </a:t>
            </a:r>
            <a:r>
              <a:rPr lang="en-US" sz="2400" b="1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b="1" dirty="0"/>
              <a:t>in </a:t>
            </a:r>
            <a:r>
              <a:rPr lang="en-US" sz="2400" dirty="0"/>
              <a:t>x ]</a:t>
            </a:r>
            <a:br>
              <a:rPr lang="en-US" sz="2400" dirty="0"/>
            </a:br>
            <a:r>
              <a:rPr lang="en-US" sz="2400" dirty="0"/>
              <a:t>    x = </a:t>
            </a:r>
            <a:r>
              <a:rPr lang="en-US" sz="2400" b="1" dirty="0"/>
              <a:t>" "</a:t>
            </a:r>
            <a:r>
              <a:rPr lang="en-US" sz="2400" dirty="0"/>
              <a:t>.join(x)</a:t>
            </a:r>
            <a:br>
              <a:rPr lang="en-US" sz="2400" dirty="0"/>
            </a:br>
            <a:r>
              <a:rPr lang="en-US" sz="2400" dirty="0"/>
              <a:t>a = {</a:t>
            </a:r>
            <a:r>
              <a:rPr lang="en-US" sz="2400" dirty="0" err="1"/>
              <a:t>var:x</a:t>
            </a:r>
            <a:r>
              <a:rPr lang="en-US" sz="2400" dirty="0"/>
              <a:t>}</a:t>
            </a:r>
            <a:br>
              <a:rPr lang="en-US" sz="2400" dirty="0"/>
            </a:br>
            <a:r>
              <a:rPr lang="en-US" sz="2400" dirty="0" err="1"/>
              <a:t>env</a:t>
            </a:r>
            <a:r>
              <a:rPr lang="en-US" sz="2400" dirty="0"/>
              <a:t>[</a:t>
            </a:r>
            <a:r>
              <a:rPr lang="en-US" sz="2400" dirty="0" err="1"/>
              <a:t>var</a:t>
            </a:r>
            <a:r>
              <a:rPr lang="en-US" sz="2400" dirty="0"/>
              <a:t>] = x</a:t>
            </a:r>
            <a:br>
              <a:rPr lang="en-US" sz="2400" dirty="0"/>
            </a:br>
            <a:r>
              <a:rPr lang="en-US" sz="2400" dirty="0"/>
              <a:t>s1.run(</a:t>
            </a:r>
            <a:r>
              <a:rPr lang="en-US" sz="2400" b="1" dirty="0"/>
              <a:t>'$update'</a:t>
            </a:r>
            <a:r>
              <a:rPr lang="en-US" sz="2400" dirty="0"/>
              <a:t>)(a)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37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BONUS: Swift (Test cases)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594" y="1244028"/>
            <a:ext cx="11085206" cy="4932935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en-US" sz="6000" dirty="0">
                <a:latin typeface="Calibri" charset="0"/>
              </a:rPr>
              <a:t>ml&gt; let apples = 3</a:t>
            </a:r>
          </a:p>
          <a:p>
            <a:r>
              <a:rPr lang="en-US" sz="6000" dirty="0">
                <a:latin typeface="Calibri" charset="0"/>
              </a:rPr>
              <a:t>Calling let with ['=', 'apples', 3]</a:t>
            </a:r>
          </a:p>
          <a:p>
            <a:r>
              <a:rPr lang="en-US" sz="6000" dirty="0">
                <a:latin typeface="Calibri" charset="0"/>
              </a:rPr>
              <a:t>AST is:  ['let', '=', 'apples', 3]</a:t>
            </a:r>
          </a:p>
          <a:p>
            <a:r>
              <a:rPr lang="en-US" sz="6000" dirty="0">
                <a:latin typeface="Calibri" charset="0"/>
              </a:rPr>
              <a:t>ml&gt; let oranges = 5</a:t>
            </a:r>
          </a:p>
          <a:p>
            <a:r>
              <a:rPr lang="en-US" sz="6000" dirty="0">
                <a:latin typeface="Calibri" charset="0"/>
              </a:rPr>
              <a:t>Calling let with ['=', 'oranges', 5]</a:t>
            </a:r>
          </a:p>
          <a:p>
            <a:r>
              <a:rPr lang="en-US" sz="6000" dirty="0">
                <a:latin typeface="Calibri" charset="0"/>
              </a:rPr>
              <a:t>AST is:  ['let', '=', 'oranges', 5]</a:t>
            </a:r>
          </a:p>
          <a:p>
            <a:r>
              <a:rPr lang="en-US" sz="6000" dirty="0">
                <a:latin typeface="Calibri" charset="0"/>
              </a:rPr>
              <a:t>ml&gt; let </a:t>
            </a:r>
            <a:r>
              <a:rPr lang="en-US" sz="6000" dirty="0" err="1">
                <a:latin typeface="Calibri" charset="0"/>
              </a:rPr>
              <a:t>appleSummary</a:t>
            </a:r>
            <a:r>
              <a:rPr lang="en-US" sz="6000" dirty="0">
                <a:latin typeface="Calibri" charset="0"/>
              </a:rPr>
              <a:t> = "I have \(apples) oranges."</a:t>
            </a:r>
          </a:p>
          <a:p>
            <a:r>
              <a:rPr lang="en-US" sz="6000" dirty="0">
                <a:latin typeface="Calibri" charset="0"/>
              </a:rPr>
              <a:t>Calling let with ['=', 'appleSummary', ['list', '"I have', ['list', 'apples'], 'oranges."']]</a:t>
            </a:r>
          </a:p>
          <a:p>
            <a:r>
              <a:rPr lang="en-US" sz="6000" dirty="0">
                <a:latin typeface="Calibri" charset="0"/>
              </a:rPr>
              <a:t>AST is:  ['let', '=', 'appleSummary', ['list', '"I have', ['list', 'apples'], 'oranges."']]</a:t>
            </a:r>
          </a:p>
          <a:p>
            <a:r>
              <a:rPr lang="en-US" sz="6000" dirty="0">
                <a:latin typeface="Calibri" charset="0"/>
              </a:rPr>
              <a:t>ml&gt; let </a:t>
            </a:r>
            <a:r>
              <a:rPr lang="en-US" sz="6000" dirty="0" err="1">
                <a:latin typeface="Calibri" charset="0"/>
              </a:rPr>
              <a:t>fruitSummary</a:t>
            </a:r>
            <a:r>
              <a:rPr lang="en-US" sz="6000" dirty="0">
                <a:latin typeface="Calibri" charset="0"/>
              </a:rPr>
              <a:t> = "I have \(apples + oranges) pieces of fruit."</a:t>
            </a:r>
          </a:p>
          <a:p>
            <a:r>
              <a:rPr lang="en-US" sz="6000" dirty="0">
                <a:latin typeface="Calibri" charset="0"/>
              </a:rPr>
              <a:t>Calling let with ['=', 'fruitSummary', ['list', '"I have', ['+', 'apples', 'oranges'], 'pieces of fruit."']]</a:t>
            </a:r>
          </a:p>
          <a:p>
            <a:r>
              <a:rPr lang="en-US" sz="6000" dirty="0">
                <a:latin typeface="Calibri" charset="0"/>
              </a:rPr>
              <a:t>AST is:  ['let', '=', 'fruitSummary', ['list', '"I have', ['+', 'apples', 'oranges'], 'pieces of fruit."']]</a:t>
            </a:r>
          </a:p>
          <a:p>
            <a:r>
              <a:rPr lang="en-US" sz="6000" dirty="0">
                <a:latin typeface="Calibri" charset="0"/>
              </a:rPr>
              <a:t>ml&gt; print(</a:t>
            </a:r>
            <a:r>
              <a:rPr lang="en-US" sz="6000" dirty="0" err="1">
                <a:latin typeface="Calibri" charset="0"/>
              </a:rPr>
              <a:t>appleSummary</a:t>
            </a:r>
            <a:r>
              <a:rPr lang="en-US" sz="6000" dirty="0">
                <a:latin typeface="Calibri" charset="0"/>
              </a:rPr>
              <a:t>)</a:t>
            </a:r>
          </a:p>
          <a:p>
            <a:r>
              <a:rPr lang="en-US" sz="6000" dirty="0">
                <a:latin typeface="Calibri" charset="0"/>
              </a:rPr>
              <a:t>Calling print with ['appleSummary']</a:t>
            </a:r>
          </a:p>
          <a:p>
            <a:r>
              <a:rPr lang="en-US" sz="6000" dirty="0">
                <a:latin typeface="Calibri" charset="0"/>
              </a:rPr>
              <a:t>AST is:  ['print', 'appleSummary']</a:t>
            </a:r>
          </a:p>
          <a:p>
            <a:r>
              <a:rPr lang="en-US" sz="6000" dirty="0">
                <a:latin typeface="Calibri" charset="0"/>
              </a:rPr>
              <a:t>"I have 3 oranges."</a:t>
            </a:r>
          </a:p>
          <a:p>
            <a:r>
              <a:rPr lang="en-US" sz="6000" dirty="0">
                <a:latin typeface="Calibri" charset="0"/>
              </a:rPr>
              <a:t>ml&gt; print(</a:t>
            </a:r>
            <a:r>
              <a:rPr lang="en-US" sz="6000" dirty="0" err="1">
                <a:latin typeface="Calibri" charset="0"/>
              </a:rPr>
              <a:t>fruitSummary</a:t>
            </a:r>
            <a:r>
              <a:rPr lang="en-US" sz="6000" dirty="0">
                <a:latin typeface="Calibri" charset="0"/>
              </a:rPr>
              <a:t>)</a:t>
            </a:r>
          </a:p>
          <a:p>
            <a:r>
              <a:rPr lang="en-US" sz="6000" dirty="0">
                <a:latin typeface="Calibri" charset="0"/>
              </a:rPr>
              <a:t>Calling print with [</a:t>
            </a:r>
            <a:r>
              <a:rPr lang="en-US" sz="6000" dirty="0" err="1">
                <a:latin typeface="Calibri" charset="0"/>
              </a:rPr>
              <a:t>'fruitSummary'</a:t>
            </a:r>
            <a:r>
              <a:rPr lang="en-US" sz="6000" dirty="0">
                <a:latin typeface="Calibri" charset="0"/>
              </a:rPr>
              <a:t>]</a:t>
            </a:r>
          </a:p>
          <a:p>
            <a:r>
              <a:rPr lang="en-US" sz="6000" dirty="0">
                <a:latin typeface="Calibri" charset="0"/>
              </a:rPr>
              <a:t>AST is:  ['print', 'fruitSummary']</a:t>
            </a:r>
          </a:p>
          <a:p>
            <a:r>
              <a:rPr lang="en-US" sz="6000" dirty="0">
                <a:latin typeface="Calibri" charset="0"/>
              </a:rPr>
              <a:t>"I have 8 pieces of fruit."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6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Removal of excess code from yacc.py and lis.py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218" y="1534827"/>
            <a:ext cx="10818582" cy="4642136"/>
          </a:xfrm>
        </p:spPr>
        <p:txBody>
          <a:bodyPr vert="horz" lIns="91440" tIns="45720" rIns="91440" bIns="45720" numCol="2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sz="6000" b="1" dirty="0">
                <a:latin typeface="Calibri" charset="0"/>
              </a:rPr>
              <a:t>def cons(l): </a:t>
            </a:r>
            <a:r>
              <a:rPr lang="zh-CN" altLang="en-US" sz="6000" b="1" dirty="0" smtClean="0">
                <a:latin typeface="Calibri" charset="0"/>
              </a:rPr>
              <a:t>                 </a:t>
            </a:r>
            <a:endParaRPr lang="en-US" sz="6000" b="1" dirty="0">
              <a:latin typeface="Calibri" charset="0"/>
            </a:endParaRPr>
          </a:p>
          <a:p>
            <a:pPr marL="0" indent="0">
              <a:buNone/>
            </a:pPr>
            <a:r>
              <a:rPr lang="en-US" sz="6000" b="1" dirty="0">
                <a:latin typeface="Calibri" charset="0"/>
              </a:rPr>
              <a:t>def concat(l): </a:t>
            </a:r>
          </a:p>
          <a:p>
            <a:pPr marL="0" indent="0">
              <a:buNone/>
            </a:pPr>
            <a:r>
              <a:rPr lang="en-US" sz="6000" b="1" dirty="0">
                <a:latin typeface="Calibri" charset="0"/>
              </a:rPr>
              <a:t>def listar(l): </a:t>
            </a:r>
          </a:p>
          <a:p>
            <a:pPr marL="0" indent="0">
              <a:buNone/>
            </a:pPr>
            <a:r>
              <a:rPr lang="en-US" sz="6000" b="1" dirty="0">
                <a:latin typeface="Calibri" charset="0"/>
              </a:rPr>
              <a:t>def car(l): </a:t>
            </a:r>
            <a:endParaRPr lang="en-US" dirty="0">
              <a:latin typeface="Calibri" charset="0"/>
            </a:endParaRPr>
          </a:p>
          <a:p>
            <a:pPr marL="0" indent="0">
              <a:buNone/>
            </a:pPr>
            <a:r>
              <a:rPr lang="en-US" sz="6000" b="1" dirty="0">
                <a:latin typeface="Calibri" charset="0"/>
              </a:rPr>
              <a:t>def cdr(l): </a:t>
            </a:r>
          </a:p>
          <a:p>
            <a:pPr marL="0" indent="0">
              <a:buNone/>
            </a:pPr>
            <a:r>
              <a:rPr lang="en-US" sz="6000" b="1" dirty="0">
                <a:latin typeface="Calibri" charset="0"/>
              </a:rPr>
              <a:t>def eq(l): </a:t>
            </a:r>
          </a:p>
          <a:p>
            <a:pPr marL="0" indent="0">
              <a:buNone/>
            </a:pPr>
            <a:r>
              <a:rPr lang="en-US" sz="6000" b="1" dirty="0" err="1" smtClean="0">
                <a:latin typeface="Calibri" charset="0"/>
              </a:rPr>
              <a:t>def</a:t>
            </a:r>
            <a:r>
              <a:rPr lang="en-US" sz="6000" b="1" dirty="0" smtClean="0">
                <a:latin typeface="Calibri" charset="0"/>
              </a:rPr>
              <a:t> </a:t>
            </a:r>
            <a:r>
              <a:rPr lang="en-US" sz="6000" b="1" dirty="0">
                <a:latin typeface="Calibri" charset="0"/>
              </a:rPr>
              <a:t>_and(l): </a:t>
            </a:r>
          </a:p>
          <a:p>
            <a:pPr marL="0" indent="0">
              <a:buNone/>
            </a:pPr>
            <a:r>
              <a:rPr lang="en-US" sz="6000" b="1" dirty="0">
                <a:latin typeface="Calibri" charset="0"/>
              </a:rPr>
              <a:t>def _or(l): </a:t>
            </a:r>
          </a:p>
          <a:p>
            <a:pPr marL="0" indent="0">
              <a:buNone/>
            </a:pPr>
            <a:r>
              <a:rPr lang="en-US" sz="6000" b="1" dirty="0">
                <a:latin typeface="Calibri" charset="0"/>
              </a:rPr>
              <a:t>def cond(l): </a:t>
            </a:r>
          </a:p>
          <a:p>
            <a:pPr marL="0" indent="0">
              <a:buNone/>
            </a:pPr>
            <a:r>
              <a:rPr lang="en-US" sz="6000" dirty="0">
                <a:latin typeface="Calibri" charset="0"/>
              </a:rPr>
              <a:t>name['cond'] = cond </a:t>
            </a:r>
          </a:p>
          <a:p>
            <a:pPr marL="0" indent="0">
              <a:buNone/>
            </a:pPr>
            <a:r>
              <a:rPr lang="en-US" sz="6000" b="1" dirty="0">
                <a:latin typeface="Calibri" charset="0"/>
              </a:rPr>
              <a:t>def add(l):</a:t>
            </a:r>
            <a:r>
              <a:rPr lang="en-US" sz="6000" dirty="0">
                <a:latin typeface="Calibri" charset="0"/>
              </a:rPr>
              <a:t> </a:t>
            </a:r>
          </a:p>
          <a:p>
            <a:pPr marL="0" indent="0">
              <a:buNone/>
            </a:pPr>
            <a:r>
              <a:rPr lang="en-US" sz="6000" dirty="0">
                <a:latin typeface="Calibri" charset="0"/>
              </a:rPr>
              <a:t>    return sum(l) </a:t>
            </a:r>
          </a:p>
          <a:p>
            <a:pPr marL="0" indent="0">
              <a:buNone/>
            </a:pPr>
            <a:r>
              <a:rPr lang="en-US" sz="6000" dirty="0">
                <a:latin typeface="Calibri" charset="0"/>
              </a:rPr>
              <a:t>name['+'] = add </a:t>
            </a:r>
          </a:p>
          <a:p>
            <a:pPr marL="0" indent="0">
              <a:buNone/>
            </a:pPr>
            <a:r>
              <a:rPr lang="en-US" sz="6000" b="1" dirty="0">
                <a:latin typeface="Calibri" charset="0"/>
              </a:rPr>
              <a:t>def minus(l): </a:t>
            </a:r>
          </a:p>
          <a:p>
            <a:pPr marL="0" indent="0">
              <a:buNone/>
            </a:pPr>
            <a:r>
              <a:rPr lang="en-US" sz="6000" dirty="0">
                <a:latin typeface="Calibri" charset="0"/>
              </a:rPr>
              <a:t>    '''Unary minus''' </a:t>
            </a:r>
          </a:p>
          <a:p>
            <a:pPr marL="0" indent="0">
              <a:buNone/>
            </a:pPr>
            <a:r>
              <a:rPr lang="en-US" sz="6000" dirty="0">
                <a:latin typeface="Calibri" charset="0"/>
              </a:rPr>
              <a:t>    return -l[0] </a:t>
            </a:r>
            <a:endParaRPr lang="en-US" sz="6000" dirty="0" smtClean="0">
              <a:latin typeface="Calibri" charset="0"/>
            </a:endParaRPr>
          </a:p>
          <a:p>
            <a:pPr marL="0" indent="0">
              <a:buNone/>
            </a:pPr>
            <a:r>
              <a:rPr lang="en-US" sz="6000" dirty="0" smtClean="0">
                <a:latin typeface="Calibri" charset="0"/>
              </a:rPr>
              <a:t>name</a:t>
            </a:r>
            <a:r>
              <a:rPr lang="en-US" sz="6000" dirty="0">
                <a:latin typeface="Calibri" charset="0"/>
              </a:rPr>
              <a:t>['-'] </a:t>
            </a:r>
            <a:r>
              <a:rPr lang="en-US" sz="6000" dirty="0" smtClean="0">
                <a:latin typeface="Calibri" charset="0"/>
              </a:rPr>
              <a:t>= minus     </a:t>
            </a:r>
          </a:p>
          <a:p>
            <a:pPr marL="0" indent="0">
              <a:buNone/>
            </a:pPr>
            <a:r>
              <a:rPr lang="en-US" altLang="zh-CN" sz="6000" dirty="0" smtClean="0">
                <a:latin typeface="Calibri" charset="0"/>
              </a:rPr>
              <a:t>REPL</a:t>
            </a:r>
            <a:r>
              <a:rPr lang="zh-CN" altLang="en-US" sz="6000" dirty="0" smtClean="0">
                <a:latin typeface="Calibri" charset="0"/>
              </a:rPr>
              <a:t> </a:t>
            </a:r>
            <a:r>
              <a:rPr lang="en-US" altLang="zh-CN" sz="6000" dirty="0" smtClean="0">
                <a:latin typeface="Calibri" charset="0"/>
              </a:rPr>
              <a:t>part</a:t>
            </a:r>
            <a:r>
              <a:rPr lang="zh-CN" altLang="en-US" sz="6000" dirty="0" smtClean="0">
                <a:latin typeface="Calibri" charset="0"/>
              </a:rPr>
              <a:t> </a:t>
            </a:r>
            <a:r>
              <a:rPr lang="en-US" altLang="zh-CN" sz="6000" dirty="0" smtClean="0">
                <a:latin typeface="Calibri" charset="0"/>
              </a:rPr>
              <a:t>in</a:t>
            </a:r>
            <a:r>
              <a:rPr lang="zh-CN" altLang="en-US" sz="6000" dirty="0" smtClean="0">
                <a:latin typeface="Calibri" charset="0"/>
              </a:rPr>
              <a:t> </a:t>
            </a:r>
            <a:r>
              <a:rPr lang="en-US" altLang="zh-CN" sz="6000" dirty="0" err="1" smtClean="0">
                <a:latin typeface="Calibri" charset="0"/>
              </a:rPr>
              <a:t>lis.py</a:t>
            </a:r>
            <a:r>
              <a:rPr lang="en-US" sz="6000" dirty="0" smtClean="0">
                <a:latin typeface="Calibri" charset="0"/>
              </a:rPr>
              <a:t>                </a:t>
            </a:r>
            <a:endParaRPr lang="en-US" sz="20000" dirty="0" smtClean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2 .Use of the exec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Times" charset="0"/>
              </a:rPr>
              <a:t>ml&gt; (+ 1 (exec 'from </a:t>
            </a:r>
            <a:r>
              <a:rPr lang="en-US" dirty="0" err="1">
                <a:latin typeface="Times" charset="0"/>
              </a:rPr>
              <a:t>java.lang</a:t>
            </a:r>
            <a:r>
              <a:rPr lang="en-US" dirty="0">
                <a:latin typeface="Times" charset="0"/>
              </a:rPr>
              <a:t> import Math; </a:t>
            </a:r>
            <a:r>
              <a:rPr lang="en-US" dirty="0" err="1">
                <a:latin typeface="Times" charset="0"/>
              </a:rPr>
              <a:t>toReturn</a:t>
            </a:r>
            <a:r>
              <a:rPr lang="en-US" dirty="0">
                <a:latin typeface="Times" charset="0"/>
              </a:rPr>
              <a:t> = </a:t>
            </a:r>
            <a:r>
              <a:rPr lang="en-US" dirty="0" err="1">
                <a:latin typeface="Times" charset="0"/>
              </a:rPr>
              <a:t>Math.max</a:t>
            </a:r>
            <a:r>
              <a:rPr lang="en-US" dirty="0">
                <a:latin typeface="Times" charset="0"/>
              </a:rPr>
              <a:t>(23, 34)'))</a:t>
            </a:r>
            <a:br>
              <a:rPr lang="en-US" dirty="0">
                <a:latin typeface="Times" charset="0"/>
              </a:rPr>
            </a:br>
            <a:r>
              <a:rPr lang="en-US" dirty="0">
                <a:latin typeface="Times" charset="0"/>
              </a:rPr>
              <a:t>AST is: ['+', 1, ['exec', "'from </a:t>
            </a:r>
            <a:r>
              <a:rPr lang="en-US" dirty="0" err="1">
                <a:latin typeface="Times" charset="0"/>
              </a:rPr>
              <a:t>java.lang</a:t>
            </a:r>
            <a:r>
              <a:rPr lang="en-US" dirty="0">
                <a:latin typeface="Times" charset="0"/>
              </a:rPr>
              <a:t> import Math; </a:t>
            </a:r>
            <a:r>
              <a:rPr lang="en-US" dirty="0" err="1">
                <a:latin typeface="Times" charset="0"/>
              </a:rPr>
              <a:t>toReturn</a:t>
            </a:r>
            <a:r>
              <a:rPr lang="en-US" dirty="0">
                <a:latin typeface="Times" charset="0"/>
              </a:rPr>
              <a:t> = </a:t>
            </a:r>
            <a:r>
              <a:rPr lang="en-US" dirty="0" err="1">
                <a:latin typeface="Times" charset="0"/>
              </a:rPr>
              <a:t>Math.max</a:t>
            </a:r>
            <a:r>
              <a:rPr lang="en-US" dirty="0">
                <a:latin typeface="Times" charset="0"/>
              </a:rPr>
              <a:t>(23, 34)'"]]</a:t>
            </a:r>
            <a:br>
              <a:rPr lang="en-US" dirty="0">
                <a:latin typeface="Times" charset="0"/>
              </a:rPr>
            </a:br>
            <a:r>
              <a:rPr lang="en-US" dirty="0">
                <a:latin typeface="Times" charset="0"/>
              </a:rPr>
              <a:t>35</a:t>
            </a:r>
          </a:p>
          <a:p>
            <a:r>
              <a:rPr lang="en-US" dirty="0">
                <a:latin typeface="Times" charset="0"/>
              </a:rPr>
              <a:t>ml&gt; (+ 1 (exec 'import Addition; </a:t>
            </a:r>
            <a:r>
              <a:rPr lang="en-US" dirty="0" err="1">
                <a:latin typeface="Times" charset="0"/>
              </a:rPr>
              <a:t>toReturn</a:t>
            </a:r>
            <a:r>
              <a:rPr lang="en-US" dirty="0">
                <a:latin typeface="Times" charset="0"/>
              </a:rPr>
              <a:t> = Addition.add(23, 34)'))</a:t>
            </a:r>
            <a:br>
              <a:rPr lang="en-US" dirty="0">
                <a:latin typeface="Times" charset="0"/>
              </a:rPr>
            </a:br>
            <a:r>
              <a:rPr lang="en-US" dirty="0">
                <a:latin typeface="Times" charset="0"/>
              </a:rPr>
              <a:t>AST is: ['+', 1, ['exec', "'import Addition; </a:t>
            </a:r>
            <a:r>
              <a:rPr lang="en-US" dirty="0" err="1">
                <a:latin typeface="Times" charset="0"/>
              </a:rPr>
              <a:t>toReturn</a:t>
            </a:r>
            <a:r>
              <a:rPr lang="en-US" dirty="0">
                <a:latin typeface="Times" charset="0"/>
              </a:rPr>
              <a:t> = Addition.add(23, 34)'"]]</a:t>
            </a:r>
            <a:br>
              <a:rPr lang="en-US" dirty="0">
                <a:latin typeface="Times" charset="0"/>
              </a:rPr>
            </a:br>
            <a:r>
              <a:rPr lang="en-US" dirty="0">
                <a:latin typeface="Times" charset="0"/>
              </a:rPr>
              <a:t>58</a:t>
            </a:r>
          </a:p>
          <a:p>
            <a:r>
              <a:rPr lang="en-US" b="1" dirty="0" err="1"/>
              <a:t>elif</a:t>
            </a:r>
            <a:r>
              <a:rPr lang="en-US" b="1" dirty="0"/>
              <a:t> </a:t>
            </a:r>
            <a:r>
              <a:rPr lang="en-US" dirty="0"/>
              <a:t>x[0] == </a:t>
            </a:r>
            <a:r>
              <a:rPr lang="en-US" b="1" dirty="0"/>
              <a:t>"random"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exec</a:t>
            </a:r>
            <a:r>
              <a:rPr lang="en-US" dirty="0"/>
              <a:t>(</a:t>
            </a:r>
            <a:r>
              <a:rPr lang="en-US" b="1" dirty="0"/>
              <a:t>'from </a:t>
            </a:r>
            <a:r>
              <a:rPr lang="en-US" b="1" dirty="0" err="1"/>
              <a:t>java.lang</a:t>
            </a:r>
            <a:r>
              <a:rPr lang="en-US" b="1" dirty="0"/>
              <a:t> import Math; </a:t>
            </a:r>
            <a:r>
              <a:rPr lang="en-US" b="1" dirty="0" err="1"/>
              <a:t>toReturn</a:t>
            </a:r>
            <a:r>
              <a:rPr lang="en-US" b="1" dirty="0"/>
              <a:t> = </a:t>
            </a:r>
            <a:r>
              <a:rPr lang="en-US" b="1" dirty="0" err="1"/>
              <a:t>Math.random</a:t>
            </a:r>
            <a:r>
              <a:rPr lang="en-US" b="1" dirty="0"/>
              <a:t>()'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return </a:t>
            </a:r>
            <a:r>
              <a:rPr lang="en-US" dirty="0" err="1"/>
              <a:t>toReturn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2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3. Python 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Line: 82, set constant class for let function</a:t>
            </a:r>
          </a:p>
          <a:p>
            <a:r>
              <a:rPr lang="en-US" b="1" dirty="0"/>
              <a:t>class </a:t>
            </a:r>
            <a:r>
              <a:rPr lang="en-US" dirty="0"/>
              <a:t>Constant(object):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dirty="0"/>
              <a:t>f(self):</a:t>
            </a:r>
            <a:br>
              <a:rPr lang="en-US" dirty="0"/>
            </a:br>
            <a:r>
              <a:rPr lang="en-US" dirty="0"/>
              <a:t>        data = {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b="1" dirty="0"/>
              <a:t>'$</a:t>
            </a:r>
            <a:r>
              <a:rPr lang="en-US" b="1" dirty="0" err="1"/>
              <a:t>update'</a:t>
            </a:r>
            <a:r>
              <a:rPr lang="en-US" dirty="0" err="1"/>
              <a:t>:</a:t>
            </a:r>
            <a:r>
              <a:rPr lang="en-US" b="1" dirty="0" err="1"/>
              <a:t>lambda</a:t>
            </a:r>
            <a:r>
              <a:rPr lang="en-US" b="1" dirty="0"/>
              <a:t> </a:t>
            </a:r>
            <a:r>
              <a:rPr lang="en-US" dirty="0"/>
              <a:t>x: </a:t>
            </a:r>
            <a:r>
              <a:rPr lang="en-US" dirty="0" err="1"/>
              <a:t>data.update</a:t>
            </a:r>
            <a:r>
              <a:rPr lang="en-US" dirty="0"/>
              <a:t>(x)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dirty="0" err="1"/>
              <a:t>cf</a:t>
            </a:r>
            <a:r>
              <a:rPr lang="en-US" dirty="0"/>
              <a:t>(self, d):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b="1" dirty="0"/>
              <a:t>if </a:t>
            </a:r>
            <a:r>
              <a:rPr lang="en-US" dirty="0"/>
              <a:t>d </a:t>
            </a:r>
            <a:r>
              <a:rPr lang="en-US" b="1" dirty="0"/>
              <a:t>in </a:t>
            </a:r>
            <a:r>
              <a:rPr lang="en-US" dirty="0"/>
              <a:t>data: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b="1" dirty="0"/>
              <a:t>return </a:t>
            </a:r>
            <a:r>
              <a:rPr lang="en-US" dirty="0"/>
              <a:t>data[d]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b="1" dirty="0"/>
              <a:t>else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b="1" dirty="0"/>
              <a:t>return </a:t>
            </a:r>
            <a:r>
              <a:rPr lang="en-US" dirty="0"/>
              <a:t>None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return </a:t>
            </a:r>
            <a:r>
              <a:rPr lang="en-US" dirty="0" err="1"/>
              <a:t>cf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run = f(1)</a:t>
            </a:r>
          </a:p>
        </p:txBody>
      </p:sp>
    </p:spTree>
    <p:extLst>
      <p:ext uri="{BB962C8B-B14F-4D97-AF65-F5344CB8AC3E}">
        <p14:creationId xmlns:p14="http://schemas.microsoft.com/office/powerpoint/2010/main" val="153218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4. Java Stream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- (exec 'import </a:t>
            </a:r>
            <a:r>
              <a:rPr lang="en-US" dirty="0" err="1">
                <a:latin typeface="Calibri" charset="0"/>
              </a:rPr>
              <a:t>ListComprehension</a:t>
            </a:r>
            <a:r>
              <a:rPr lang="en-US" dirty="0">
                <a:latin typeface="Calibri" charset="0"/>
              </a:rPr>
              <a:t>; </a:t>
            </a:r>
            <a:r>
              <a:rPr lang="en-US" dirty="0" err="1">
                <a:latin typeface="Calibri" charset="0"/>
              </a:rPr>
              <a:t>toReturn</a:t>
            </a:r>
            <a:r>
              <a:rPr lang="en-US" dirty="0">
                <a:latin typeface="Calibri" charset="0"/>
              </a:rPr>
              <a:t> = ListComprehension.main([])')</a:t>
            </a:r>
          </a:p>
        </p:txBody>
      </p:sp>
    </p:spTree>
    <p:extLst>
      <p:ext uri="{BB962C8B-B14F-4D97-AF65-F5344CB8AC3E}">
        <p14:creationId xmlns:p14="http://schemas.microsoft.com/office/powerpoint/2010/main" val="6959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 Light" charset="0"/>
              </a:rPr>
              <a:t>5. Python Lambda / List Comprehensions</a:t>
            </a:r>
            <a:endParaRPr lang="en-US" dirty="0">
              <a:latin typeface="Calibri Light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latin typeface="Times" charset="0"/>
            </a:endParaRPr>
          </a:p>
          <a:p>
            <a:r>
              <a:rPr lang="en-US" b="1" dirty="0"/>
              <a:t>'count'</a:t>
            </a:r>
            <a:r>
              <a:rPr lang="en-US" dirty="0"/>
              <a:t>: </a:t>
            </a:r>
            <a:r>
              <a:rPr lang="en-US" b="1" dirty="0"/>
              <a:t>lambda </a:t>
            </a:r>
            <a:r>
              <a:rPr lang="en-US" dirty="0" err="1"/>
              <a:t>x,y:len</a:t>
            </a:r>
            <a:r>
              <a:rPr lang="en-US" dirty="0"/>
              <a:t>([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/>
              <a:t>y </a:t>
            </a:r>
            <a:r>
              <a:rPr lang="en-US" b="1" dirty="0"/>
              <a:t>if </a:t>
            </a:r>
            <a:r>
              <a:rPr lang="en-US" dirty="0" err="1"/>
              <a:t>i</a:t>
            </a:r>
            <a:r>
              <a:rPr lang="en-US" dirty="0"/>
              <a:t> == x]),</a:t>
            </a:r>
            <a:br>
              <a:rPr lang="en-US" dirty="0"/>
            </a:br>
            <a:endParaRPr lang="en-US" dirty="0" smtClean="0"/>
          </a:p>
          <a:p>
            <a:r>
              <a:rPr lang="en-US" b="1" dirty="0" smtClean="0"/>
              <a:t>'</a:t>
            </a:r>
            <a:r>
              <a:rPr lang="en-US" b="1" dirty="0" err="1" smtClean="0"/>
              <a:t>distinct</a:t>
            </a:r>
            <a:r>
              <a:rPr lang="en-US" b="1" dirty="0" err="1"/>
              <a:t>'</a:t>
            </a:r>
            <a:r>
              <a:rPr lang="en-US" dirty="0" err="1"/>
              <a:t>:</a:t>
            </a:r>
            <a:r>
              <a:rPr lang="en-US" b="1" dirty="0" err="1"/>
              <a:t>lambda</a:t>
            </a:r>
            <a:r>
              <a:rPr lang="en-US" b="1" dirty="0"/>
              <a:t> </a:t>
            </a:r>
            <a:r>
              <a:rPr lang="en-US" dirty="0"/>
              <a:t>x:[j </a:t>
            </a:r>
            <a:r>
              <a:rPr lang="en-US" b="1" dirty="0"/>
              <a:t>for </a:t>
            </a:r>
            <a:r>
              <a:rPr lang="en-US" dirty="0"/>
              <a:t>j </a:t>
            </a:r>
            <a:r>
              <a:rPr lang="en-US" b="1" dirty="0"/>
              <a:t>in </a:t>
            </a:r>
            <a:r>
              <a:rPr lang="en-US" dirty="0"/>
              <a:t>{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/>
              <a:t>x</a:t>
            </a:r>
            <a:r>
              <a:rPr lang="en-US" dirty="0" smtClean="0"/>
              <a:t>}],</a:t>
            </a:r>
          </a:p>
          <a:p>
            <a:endParaRPr lang="en-US" dirty="0"/>
          </a:p>
          <a:p>
            <a:r>
              <a:rPr lang="en-US" dirty="0"/>
              <a:t>x = [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b="1" dirty="0"/>
              <a:t>if not </a:t>
            </a:r>
            <a:r>
              <a:rPr lang="en-US" dirty="0" err="1"/>
              <a:t>isinstance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List) </a:t>
            </a:r>
            <a:r>
              <a:rPr lang="en-US" b="1" dirty="0"/>
              <a:t>else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[0]).replace(</a:t>
            </a:r>
            <a:r>
              <a:rPr lang="en-US" b="1" dirty="0"/>
              <a:t>'"'</a:t>
            </a:r>
            <a:r>
              <a:rPr lang="en-US" dirty="0"/>
              <a:t>,</a:t>
            </a:r>
            <a:r>
              <a:rPr lang="en-US" b="1" dirty="0"/>
              <a:t>""</a:t>
            </a:r>
            <a:r>
              <a:rPr lang="en-US" dirty="0"/>
              <a:t>) </a:t>
            </a:r>
            <a:r>
              <a:rPr lang="en-US" b="1" dirty="0"/>
              <a:t>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/>
              <a:t>x </a:t>
            </a:r>
            <a:r>
              <a:rPr lang="en-US" dirty="0" smtClean="0"/>
              <a:t>]</a:t>
            </a:r>
          </a:p>
          <a:p>
            <a:r>
              <a:rPr lang="is-IS" sz="2000" dirty="0" smtClean="0"/>
              <a:t>Some more</a:t>
            </a:r>
            <a:r>
              <a:rPr lang="is-IS" sz="5000" dirty="0" smtClean="0"/>
              <a:t>…...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18175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6. Bugs fixed in mini-lisp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91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Fixed correct language</a:t>
            </a:r>
          </a:p>
          <a:p>
            <a:r>
              <a:rPr lang="en-US" dirty="0"/>
              <a:t>Fixed REGEX from lex.py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onaco" charset="0"/>
              </a:rPr>
              <a:t>   r</a:t>
            </a:r>
            <a:r>
              <a:rPr lang="en-US" dirty="0">
                <a:solidFill>
                  <a:srgbClr val="008800"/>
                </a:solidFill>
                <a:latin typeface="Monaco" charset="0"/>
              </a:rPr>
              <a:t>'\'[ -&amp;,(-~]+\''</a:t>
            </a:r>
            <a:r>
              <a:rPr lang="en-US" dirty="0">
                <a:solidFill>
                  <a:srgbClr val="000000"/>
                </a:solidFill>
                <a:latin typeface="Monaco" charset="0"/>
              </a:rPr>
              <a:t> &lt;-- </a:t>
            </a:r>
            <a:r>
              <a:rPr lang="en-US" dirty="0">
                <a:solidFill>
                  <a:srgbClr val="880000"/>
                </a:solidFill>
                <a:latin typeface="Monaco" charset="0"/>
              </a:rPr>
              <a:t>#r'\'[a-zA-Z0-9_+\*\- </a:t>
            </a:r>
            <a:r>
              <a:rPr lang="en-US" dirty="0" smtClean="0">
                <a:solidFill>
                  <a:srgbClr val="880000"/>
                </a:solidFill>
                <a:latin typeface="Monaco" charset="0"/>
              </a:rPr>
              <a:t>:,]*\'’</a:t>
            </a:r>
          </a:p>
          <a:p>
            <a:pPr lvl="1"/>
            <a:r>
              <a:rPr lang="en-US" i="1" dirty="0" smtClean="0"/>
              <a:t>Fix REGEX for &gt; &lt; ? Signs</a:t>
            </a:r>
          </a:p>
          <a:p>
            <a:pPr lvl="1"/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38200" y="3914078"/>
            <a:ext cx="9632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Fixed floating number calculation by add literals </a:t>
            </a:r>
            <a:r>
              <a:rPr lang="en-US" dirty="0" smtClean="0"/>
              <a:t>‘.’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381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7. BONUS: Swift (Summary)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 charset="0"/>
              </a:rPr>
              <a:t> - Supports print </a:t>
            </a:r>
            <a:r>
              <a:rPr lang="en-US" dirty="0" smtClean="0">
                <a:latin typeface="Calibri" charset="0"/>
              </a:rPr>
              <a:t>statements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>
                <a:latin typeface="Calibri" charset="0"/>
              </a:rPr>
              <a:t>print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(1+2)</a:t>
            </a:r>
            <a:r>
              <a:rPr lang="zh-CN" altLang="en-US" dirty="0" smtClean="0">
                <a:latin typeface="Calibri" charset="0"/>
              </a:rPr>
              <a:t>  </a:t>
            </a:r>
            <a:r>
              <a:rPr lang="en-US" altLang="zh-CN" dirty="0" smtClean="0">
                <a:latin typeface="Calibri" charset="0"/>
              </a:rPr>
              <a:t>print(a)</a:t>
            </a:r>
            <a:r>
              <a:rPr lang="zh-CN" altLang="en-US" dirty="0" smtClean="0">
                <a:latin typeface="Calibri" charset="0"/>
              </a:rPr>
              <a:t>  </a:t>
            </a:r>
            <a:r>
              <a:rPr lang="en-US" altLang="zh-CN" dirty="0" smtClean="0">
                <a:latin typeface="Calibri" charset="0"/>
              </a:rPr>
              <a:t>p</a:t>
            </a:r>
            <a:r>
              <a:rPr lang="en-US" altLang="zh-CN" dirty="0" smtClean="0">
                <a:latin typeface="Calibri" charset="0"/>
              </a:rPr>
              <a:t>rint(1&gt;2)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 - Supports variables (var) and constants (let</a:t>
            </a:r>
            <a:r>
              <a:rPr lang="en-US" dirty="0" smtClean="0">
                <a:latin typeface="Calibri" charset="0"/>
              </a:rPr>
              <a:t>)</a:t>
            </a:r>
          </a:p>
          <a:p>
            <a:r>
              <a:rPr lang="en-US" altLang="zh-CN" dirty="0" smtClean="0">
                <a:latin typeface="Calibri" charset="0"/>
              </a:rPr>
              <a:t>Let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a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=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3</a:t>
            </a:r>
          </a:p>
          <a:p>
            <a:r>
              <a:rPr lang="en-US" altLang="zh-CN" dirty="0" smtClean="0">
                <a:latin typeface="Calibri" charset="0"/>
              </a:rPr>
              <a:t>Let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b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=</a:t>
            </a:r>
            <a:r>
              <a:rPr lang="zh-CN" altLang="en-US" dirty="0" smtClean="0">
                <a:latin typeface="Calibri" charset="0"/>
              </a:rPr>
              <a:t> </a:t>
            </a:r>
            <a:r>
              <a:rPr lang="en-US" altLang="zh-CN" dirty="0" smtClean="0">
                <a:latin typeface="Calibri" charset="0"/>
              </a:rPr>
              <a:t>“chuck”</a:t>
            </a:r>
          </a:p>
          <a:p>
            <a:endParaRPr lang="en-US" dirty="0">
              <a:latin typeface="Calibri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8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charset="0"/>
              </a:rPr>
              <a:t>BONUS: Swift (Code)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b="1" dirty="0">
                <a:solidFill>
                  <a:srgbClr val="008000"/>
                </a:solidFill>
                <a:latin typeface="Dejavu sans mono" charset="0"/>
              </a:rPr>
              <a:t>#Tuple List of token names (Line 9). use CAP for convention</a:t>
            </a:r>
          </a:p>
          <a:p>
            <a:r>
              <a:rPr lang="en-US" b="1" dirty="0">
                <a:solidFill>
                  <a:srgbClr val="0000FF"/>
                </a:solidFill>
                <a:latin typeface="Dejavu sans mono" charset="0"/>
              </a:rPr>
              <a:t> </a:t>
            </a:r>
          </a:p>
          <a:p>
            <a:r>
              <a:rPr lang="en-US" b="1" dirty="0">
                <a:solidFill>
                  <a:srgbClr val="0000FF"/>
                </a:solidFill>
                <a:latin typeface="Dejavu sans mono" charset="0"/>
              </a:rPr>
              <a:t>tokens = ('QUOTE', 'SIMB', 'NUM', 'LPAREN', 'RPAREN', 'NIL', 'TRUE', 'FALSE', 'TEXT','LET','BACKSLASH</a:t>
            </a:r>
            <a:r>
              <a:rPr lang="en-US" b="1" dirty="0" smtClean="0">
                <a:solidFill>
                  <a:srgbClr val="0000FF"/>
                </a:solidFill>
                <a:latin typeface="Dejavu sans mono" charset="0"/>
              </a:rPr>
              <a:t>','PRINT</a:t>
            </a:r>
            <a:r>
              <a:rPr lang="en-US" b="1" dirty="0">
                <a:solidFill>
                  <a:srgbClr val="0000FF"/>
                </a:solidFill>
                <a:latin typeface="Dejavu sans mono" charset="0"/>
              </a:rPr>
              <a:t>','OP','DOUBLEQ', </a:t>
            </a:r>
            <a:r>
              <a:rPr lang="en-US" b="1" dirty="0">
                <a:solidFill>
                  <a:srgbClr val="FF0000"/>
                </a:solidFill>
                <a:latin typeface="Dejavu sans mono" charset="0"/>
              </a:rPr>
              <a:t>'VAR'</a:t>
            </a:r>
            <a:r>
              <a:rPr lang="en-US" dirty="0">
                <a:latin typeface="Dejavu sans mono" charset="0"/>
              </a:rPr>
              <a:t>)</a:t>
            </a:r>
          </a:p>
          <a:p>
            <a:r>
              <a:rPr lang="en-US" b="1" dirty="0">
                <a:solidFill>
                  <a:srgbClr val="008000"/>
                </a:solidFill>
                <a:latin typeface="Dejavu sans mono" charset="0"/>
              </a:rPr>
              <a:t># Reserved words (line 13)</a:t>
            </a:r>
          </a:p>
          <a:p>
            <a:r>
              <a:rPr lang="en-US" dirty="0">
                <a:solidFill>
                  <a:srgbClr val="008000"/>
                </a:solidFill>
                <a:latin typeface="Dejavu sans mono" charset="0"/>
              </a:rPr>
              <a:t>Dictionary for which the Key is a reserved word and the value is one of the tokens from previously</a:t>
            </a:r>
          </a:p>
          <a:p>
            <a:r>
              <a:rPr lang="en-US" dirty="0">
                <a:solidFill>
                  <a:srgbClr val="008000"/>
                </a:solidFill>
                <a:latin typeface="Dejavu sans mono" charset="0"/>
              </a:rPr>
              <a:t> </a:t>
            </a:r>
          </a:p>
          <a:p>
            <a:r>
              <a:rPr lang="en-US" dirty="0">
                <a:latin typeface="Dejavu sans mono" charset="0"/>
              </a:rPr>
              <a:t>reserved = {</a:t>
            </a:r>
          </a:p>
          <a:p>
            <a:r>
              <a:rPr lang="en-US" dirty="0">
                <a:latin typeface="Dejavu sans mono" charset="0"/>
              </a:rPr>
              <a:t>    'nil' : 'NIL',</a:t>
            </a:r>
          </a:p>
          <a:p>
            <a:r>
              <a:rPr lang="en-US" b="1" dirty="0">
                <a:latin typeface="Dejavu sans mono" charset="0"/>
              </a:rPr>
              <a:t>    'let': 'LET',</a:t>
            </a:r>
          </a:p>
          <a:p>
            <a:r>
              <a:rPr lang="en-US" b="1" dirty="0">
                <a:solidFill>
                  <a:srgbClr val="FF0000"/>
                </a:solidFill>
                <a:latin typeface="Dejavu sans mono" charset="0"/>
              </a:rPr>
              <a:t>    'var' :'VAR',</a:t>
            </a:r>
          </a:p>
          <a:p>
            <a:r>
              <a:rPr lang="en-US" dirty="0">
                <a:solidFill>
                  <a:srgbClr val="0000FF"/>
                </a:solidFill>
                <a:latin typeface="Dejavu sans mono" charset="0"/>
              </a:rPr>
              <a:t>    'print' : 'PRINT',</a:t>
            </a:r>
          </a:p>
          <a:p>
            <a:endParaRPr lang="en-US" dirty="0">
              <a:latin typeface="Dejavu sans mono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2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772</Words>
  <Application>Microsoft Macintosh PowerPoint</Application>
  <PresentationFormat>Widescreen</PresentationFormat>
  <Paragraphs>125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Calibri Light</vt:lpstr>
      <vt:lpstr>Dejavu sans mono</vt:lpstr>
      <vt:lpstr>Monaco</vt:lpstr>
      <vt:lpstr>Times</vt:lpstr>
      <vt:lpstr>宋体</vt:lpstr>
      <vt:lpstr>Arial</vt:lpstr>
      <vt:lpstr>office theme</vt:lpstr>
      <vt:lpstr>Final Project</vt:lpstr>
      <vt:lpstr>Removal of excess code from yacc.py and lis.py</vt:lpstr>
      <vt:lpstr>2 .Use of the exec function </vt:lpstr>
      <vt:lpstr>3. Python closures</vt:lpstr>
      <vt:lpstr>4. Java Stream operations</vt:lpstr>
      <vt:lpstr>5. Python Lambda / List Comprehensions</vt:lpstr>
      <vt:lpstr>6. Bugs fixed in mini-lisp </vt:lpstr>
      <vt:lpstr>7. BONUS: Swift (Summary)</vt:lpstr>
      <vt:lpstr>BONUS: Swift (Code) </vt:lpstr>
      <vt:lpstr>Bonus: Swift (Code continued</vt:lpstr>
      <vt:lpstr>lis.py   </vt:lpstr>
      <vt:lpstr>BONUS: Swift (Test cases)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 Chen</cp:lastModifiedBy>
  <cp:revision>13</cp:revision>
  <dcterms:created xsi:type="dcterms:W3CDTF">2013-07-15T20:26:40Z</dcterms:created>
  <dcterms:modified xsi:type="dcterms:W3CDTF">2016-05-11T18:57:12Z</dcterms:modified>
</cp:coreProperties>
</file>