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4"/>
  </p:notesMasterIdLst>
  <p:sldIdLst>
    <p:sldId id="348" r:id="rId3"/>
    <p:sldId id="327" r:id="rId4"/>
    <p:sldId id="335" r:id="rId5"/>
    <p:sldId id="336" r:id="rId6"/>
    <p:sldId id="343" r:id="rId7"/>
    <p:sldId id="337" r:id="rId8"/>
    <p:sldId id="340" r:id="rId9"/>
    <p:sldId id="328" r:id="rId10"/>
    <p:sldId id="302" r:id="rId11"/>
    <p:sldId id="324" r:id="rId12"/>
    <p:sldId id="323" r:id="rId13"/>
    <p:sldId id="329" r:id="rId14"/>
    <p:sldId id="332" r:id="rId15"/>
    <p:sldId id="333" r:id="rId16"/>
    <p:sldId id="341" r:id="rId17"/>
    <p:sldId id="344" r:id="rId18"/>
    <p:sldId id="342" r:id="rId19"/>
    <p:sldId id="345" r:id="rId20"/>
    <p:sldId id="346" r:id="rId21"/>
    <p:sldId id="347"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7654" autoAdjust="0"/>
  </p:normalViewPr>
  <p:slideViewPr>
    <p:cSldViewPr snapToGrid="0">
      <p:cViewPr varScale="1">
        <p:scale>
          <a:sx n="77" d="100"/>
          <a:sy n="77" d="100"/>
        </p:scale>
        <p:origin x="778" y="58"/>
      </p:cViewPr>
      <p:guideLst>
        <p:guide orient="horz" pos="2160"/>
        <p:guide pos="3840"/>
      </p:guideLst>
    </p:cSldViewPr>
  </p:slideViewPr>
  <p:notesTextViewPr>
    <p:cViewPr>
      <p:scale>
        <a:sx n="1" d="1"/>
        <a:sy n="1" d="1"/>
      </p:scale>
      <p:origin x="0" y="0"/>
    </p:cViewPr>
  </p:notesTextViewPr>
  <p:sorterViewPr>
    <p:cViewPr>
      <p:scale>
        <a:sx n="138" d="100"/>
        <a:sy n="13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dirty="0"/>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16EDED-A3D5-4DB0-92D7-4A78EB9C8009}" type="slidenum">
              <a:rPr lang="pt-BR" smtClean="0"/>
              <a:t>1</a:t>
            </a:fld>
            <a:endParaRPr lang="pt-BR"/>
          </a:p>
        </p:txBody>
      </p:sp>
    </p:spTree>
    <p:extLst>
      <p:ext uri="{BB962C8B-B14F-4D97-AF65-F5344CB8AC3E}">
        <p14:creationId xmlns:p14="http://schemas.microsoft.com/office/powerpoint/2010/main" val="10436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dirty="0"/>
          </a:p>
        </p:txBody>
      </p:sp>
    </p:spTree>
    <p:extLst>
      <p:ext uri="{BB962C8B-B14F-4D97-AF65-F5344CB8AC3E}">
        <p14:creationId xmlns:p14="http://schemas.microsoft.com/office/powerpoint/2010/main" val="259207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dirty="0"/>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dirty="0"/>
          </a:p>
        </p:txBody>
      </p:sp>
    </p:spTree>
    <p:extLst>
      <p:ext uri="{BB962C8B-B14F-4D97-AF65-F5344CB8AC3E}">
        <p14:creationId xmlns:p14="http://schemas.microsoft.com/office/powerpoint/2010/main" val="206297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dirty="0"/>
          </a:p>
        </p:txBody>
      </p:sp>
    </p:spTree>
    <p:extLst>
      <p:ext uri="{BB962C8B-B14F-4D97-AF65-F5344CB8AC3E}">
        <p14:creationId xmlns:p14="http://schemas.microsoft.com/office/powerpoint/2010/main" val="902561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dirty="0"/>
          </a:p>
        </p:txBody>
      </p:sp>
    </p:spTree>
    <p:extLst>
      <p:ext uri="{BB962C8B-B14F-4D97-AF65-F5344CB8AC3E}">
        <p14:creationId xmlns:p14="http://schemas.microsoft.com/office/powerpoint/2010/main" val="315435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dirty="0"/>
          </a:p>
        </p:txBody>
      </p:sp>
    </p:spTree>
    <p:extLst>
      <p:ext uri="{BB962C8B-B14F-4D97-AF65-F5344CB8AC3E}">
        <p14:creationId xmlns:p14="http://schemas.microsoft.com/office/powerpoint/2010/main" val="3766662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dirty="0"/>
          </a:p>
        </p:txBody>
      </p:sp>
    </p:spTree>
    <p:extLst>
      <p:ext uri="{BB962C8B-B14F-4D97-AF65-F5344CB8AC3E}">
        <p14:creationId xmlns:p14="http://schemas.microsoft.com/office/powerpoint/2010/main" val="398988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dirty="0"/>
          </a:p>
        </p:txBody>
      </p:sp>
    </p:spTree>
    <p:extLst>
      <p:ext uri="{BB962C8B-B14F-4D97-AF65-F5344CB8AC3E}">
        <p14:creationId xmlns:p14="http://schemas.microsoft.com/office/powerpoint/2010/main" val="145020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dirty="0"/>
          </a:p>
        </p:txBody>
      </p:sp>
    </p:spTree>
    <p:extLst>
      <p:ext uri="{BB962C8B-B14F-4D97-AF65-F5344CB8AC3E}">
        <p14:creationId xmlns:p14="http://schemas.microsoft.com/office/powerpoint/2010/main" val="1605853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dirty="0"/>
          </a:p>
        </p:txBody>
      </p:sp>
    </p:spTree>
    <p:extLst>
      <p:ext uri="{BB962C8B-B14F-4D97-AF65-F5344CB8AC3E}">
        <p14:creationId xmlns:p14="http://schemas.microsoft.com/office/powerpoint/2010/main" val="370583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dirty="0"/>
          </a:p>
        </p:txBody>
      </p:sp>
    </p:spTree>
    <p:extLst>
      <p:ext uri="{BB962C8B-B14F-4D97-AF65-F5344CB8AC3E}">
        <p14:creationId xmlns:p14="http://schemas.microsoft.com/office/powerpoint/2010/main" val="141074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dirty="0"/>
          </a:p>
        </p:txBody>
      </p:sp>
    </p:spTree>
    <p:extLst>
      <p:ext uri="{BB962C8B-B14F-4D97-AF65-F5344CB8AC3E}">
        <p14:creationId xmlns:p14="http://schemas.microsoft.com/office/powerpoint/2010/main" val="2632078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dirty="0"/>
          </a:p>
        </p:txBody>
      </p:sp>
    </p:spTree>
    <p:extLst>
      <p:ext uri="{BB962C8B-B14F-4D97-AF65-F5344CB8AC3E}">
        <p14:creationId xmlns:p14="http://schemas.microsoft.com/office/powerpoint/2010/main" val="417848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dirty="0"/>
          </a:p>
        </p:txBody>
      </p:sp>
    </p:spTree>
    <p:extLst>
      <p:ext uri="{BB962C8B-B14F-4D97-AF65-F5344CB8AC3E}">
        <p14:creationId xmlns:p14="http://schemas.microsoft.com/office/powerpoint/2010/main" val="224685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dirty="0"/>
          </a:p>
        </p:txBody>
      </p:sp>
    </p:spTree>
    <p:extLst>
      <p:ext uri="{BB962C8B-B14F-4D97-AF65-F5344CB8AC3E}">
        <p14:creationId xmlns:p14="http://schemas.microsoft.com/office/powerpoint/2010/main" val="303271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dirty="0"/>
          </a:p>
        </p:txBody>
      </p:sp>
    </p:spTree>
    <p:extLst>
      <p:ext uri="{BB962C8B-B14F-4D97-AF65-F5344CB8AC3E}">
        <p14:creationId xmlns:p14="http://schemas.microsoft.com/office/powerpoint/2010/main" val="292691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dirty="0"/>
          </a:p>
        </p:txBody>
      </p:sp>
    </p:spTree>
    <p:extLst>
      <p:ext uri="{BB962C8B-B14F-4D97-AF65-F5344CB8AC3E}">
        <p14:creationId xmlns:p14="http://schemas.microsoft.com/office/powerpoint/2010/main" val="152268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dirty="0"/>
          </a:p>
        </p:txBody>
      </p:sp>
    </p:spTree>
    <p:extLst>
      <p:ext uri="{BB962C8B-B14F-4D97-AF65-F5344CB8AC3E}">
        <p14:creationId xmlns:p14="http://schemas.microsoft.com/office/powerpoint/2010/main" val="212098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dirty="0"/>
          </a:p>
        </p:txBody>
      </p:sp>
    </p:spTree>
    <p:extLst>
      <p:ext uri="{BB962C8B-B14F-4D97-AF65-F5344CB8AC3E}">
        <p14:creationId xmlns:p14="http://schemas.microsoft.com/office/powerpoint/2010/main" val="1470035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dirty="0"/>
          </a:p>
        </p:txBody>
      </p:sp>
    </p:spTree>
    <p:extLst>
      <p:ext uri="{BB962C8B-B14F-4D97-AF65-F5344CB8AC3E}">
        <p14:creationId xmlns:p14="http://schemas.microsoft.com/office/powerpoint/2010/main" val="8215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dirty="0">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4/10/2019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dirty="0"/>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Slide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200" y="4960137"/>
            <a:ext cx="7772400" cy="1463040"/>
          </a:xfrm>
        </p:spPr>
        <p:txBody>
          <a:bodyPr anchor="ctr">
            <a:normAutofit/>
          </a:bodyPr>
          <a:lstStyle>
            <a:lvl1pPr algn="r">
              <a:defRPr sz="5000" spc="200" baseline="0"/>
            </a:lvl1pPr>
          </a:lstStyle>
          <a:p>
            <a:r>
              <a:rPr lang="en-US" dirty="0" err="1"/>
              <a:t>ahuheuaheua</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66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4/10/2019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dirty="0"/>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deas.powerbi.com/forums/265200-power-bi-ideas" TargetMode="External"/><Relationship Id="rId5" Type="http://schemas.openxmlformats.org/officeDocument/2006/relationships/hyperlink" Target="https://powerbi.microsoft.com/pt-br/guided-learning/" TargetMode="External"/><Relationship Id="rId4" Type="http://schemas.openxmlformats.org/officeDocument/2006/relationships/hyperlink" Target="http://community.powerbi.com/t5/Data-Stories-Gallery/bd-p/DataStoriesGaller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jpe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9159" y="5048960"/>
            <a:ext cx="5709145" cy="1463040"/>
          </a:xfrm>
        </p:spPr>
        <p:txBody>
          <a:bodyPr>
            <a:normAutofit/>
          </a:bodyPr>
          <a:lstStyle/>
          <a:p>
            <a:pPr algn="l"/>
            <a:r>
              <a:rPr lang="pt-BR" sz="2300" cap="all" spc="-150" dirty="0">
                <a:solidFill>
                  <a:schemeClr val="tx1">
                    <a:lumMod val="90000"/>
                    <a:lumOff val="10000"/>
                  </a:schemeClr>
                </a:solidFill>
                <a:latin typeface="+mn-lt"/>
                <a:ea typeface="+mj-ea"/>
                <a:cs typeface="+mj-cs"/>
              </a:rPr>
              <a:t>Viviane Martins</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VBA na Veia</a:t>
            </a:r>
            <a:br>
              <a:rPr lang="pt-BR" sz="2300" cap="all" spc="-150" dirty="0">
                <a:solidFill>
                  <a:schemeClr val="tx1">
                    <a:lumMod val="90000"/>
                    <a:lumOff val="10000"/>
                  </a:schemeClr>
                </a:solidFill>
                <a:latin typeface="+mn-lt"/>
                <a:ea typeface="+mj-ea"/>
                <a:cs typeface="+mj-cs"/>
              </a:rPr>
            </a:br>
            <a:r>
              <a:rPr lang="pt-BR" sz="2300" cap="all" spc="-150" dirty="0">
                <a:solidFill>
                  <a:schemeClr val="tx1">
                    <a:lumMod val="90000"/>
                    <a:lumOff val="10000"/>
                  </a:schemeClr>
                </a:solidFill>
                <a:latin typeface="+mn-lt"/>
                <a:ea typeface="+mj-ea"/>
                <a:cs typeface="+mj-cs"/>
              </a:rPr>
              <a:t>facebook.com/VBANaVeia.Oficial</a:t>
            </a:r>
          </a:p>
        </p:txBody>
      </p:sp>
      <p:pic>
        <p:nvPicPr>
          <p:cNvPr id="12" name="Picture 11">
            <a:extLst>
              <a:ext uri="{FF2B5EF4-FFF2-40B4-BE49-F238E27FC236}">
                <a16:creationId xmlns:a16="http://schemas.microsoft.com/office/drawing/2014/main" id="{9122D6B4-3840-8F45-8143-B7931FA32E15}"/>
              </a:ext>
            </a:extLst>
          </p:cNvPr>
          <p:cNvPicPr>
            <a:picLocks noChangeAspect="1"/>
          </p:cNvPicPr>
          <p:nvPr/>
        </p:nvPicPr>
        <p:blipFill rotWithShape="1">
          <a:blip r:embed="rId3">
            <a:alphaModFix amt="35000"/>
          </a:blip>
          <a:srcRect b="24826"/>
          <a:stretch/>
        </p:blipFill>
        <p:spPr>
          <a:xfrm>
            <a:off x="0" y="0"/>
            <a:ext cx="12192000" cy="4582638"/>
          </a:xfrm>
          <a:prstGeom prst="rect">
            <a:avLst/>
          </a:prstGeom>
        </p:spPr>
      </p:pic>
      <p:sp>
        <p:nvSpPr>
          <p:cNvPr id="13" name="Retângulo 5">
            <a:extLst>
              <a:ext uri="{FF2B5EF4-FFF2-40B4-BE49-F238E27FC236}">
                <a16:creationId xmlns:a16="http://schemas.microsoft.com/office/drawing/2014/main" id="{E70A08C7-6135-2142-BEE7-73C47ACF21B1}"/>
              </a:ext>
            </a:extLst>
          </p:cNvPr>
          <p:cNvSpPr/>
          <p:nvPr/>
        </p:nvSpPr>
        <p:spPr>
          <a:xfrm>
            <a:off x="407932" y="1270232"/>
            <a:ext cx="11078228" cy="2246769"/>
          </a:xfrm>
          <a:prstGeom prst="rect">
            <a:avLst/>
          </a:prstGeom>
        </p:spPr>
        <p:txBody>
          <a:bodyPr wrap="square" anchor="ctr">
            <a:spAutoFit/>
          </a:bodyPr>
          <a:lstStyle/>
          <a:p>
            <a:pPr algn="ctr"/>
            <a:r>
              <a:rPr lang="pt-BR" sz="7000" dirty="0">
                <a:solidFill>
                  <a:schemeClr val="bg1"/>
                </a:solidFill>
                <a:latin typeface="+mj-lt"/>
              </a:rPr>
              <a:t>Madrugada Nerdzão </a:t>
            </a:r>
            <a:br>
              <a:rPr lang="pt-BR" sz="7000" dirty="0">
                <a:solidFill>
                  <a:schemeClr val="bg1"/>
                </a:solidFill>
                <a:latin typeface="+mj-lt"/>
              </a:rPr>
            </a:br>
            <a:r>
              <a:rPr lang="pt-BR" sz="7000" dirty="0">
                <a:solidFill>
                  <a:schemeClr val="bg1"/>
                </a:solidFill>
                <a:latin typeface="+mj-lt"/>
              </a:rPr>
              <a:t>Trilha Power BI</a:t>
            </a:r>
          </a:p>
        </p:txBody>
      </p:sp>
      <p:sp>
        <p:nvSpPr>
          <p:cNvPr id="7" name="Título 1">
            <a:extLst>
              <a:ext uri="{FF2B5EF4-FFF2-40B4-BE49-F238E27FC236}">
                <a16:creationId xmlns:a16="http://schemas.microsoft.com/office/drawing/2014/main" id="{4D927F8F-5866-4780-92D1-18277077B8DE}"/>
              </a:ext>
            </a:extLst>
          </p:cNvPr>
          <p:cNvSpPr txBox="1">
            <a:spLocks/>
          </p:cNvSpPr>
          <p:nvPr/>
        </p:nvSpPr>
        <p:spPr>
          <a:xfrm>
            <a:off x="6931922" y="5048960"/>
            <a:ext cx="6102551"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l"/>
            <a:r>
              <a:rPr lang="pt-BR" sz="2300" spc="-150" dirty="0">
                <a:latin typeface="+mn-lt"/>
              </a:rPr>
              <a:t>Orlando Gomes</a:t>
            </a:r>
            <a:br>
              <a:rPr lang="pt-BR" sz="2300" spc="-150" dirty="0">
                <a:latin typeface="+mn-lt"/>
              </a:rPr>
            </a:br>
            <a:r>
              <a:rPr lang="pt-BR" sz="2300" spc="-150" dirty="0">
                <a:latin typeface="+mn-lt"/>
              </a:rPr>
              <a:t>Microsoft MVP/MSP</a:t>
            </a:r>
            <a:br>
              <a:rPr lang="pt-BR" sz="2300" spc="-150" dirty="0">
                <a:latin typeface="+mn-lt"/>
              </a:rPr>
            </a:br>
            <a:r>
              <a:rPr lang="pt-BR" sz="2300" spc="-150" dirty="0">
                <a:latin typeface="+mn-lt"/>
              </a:rPr>
              <a:t>facebook.com/page.orlandogomes/</a:t>
            </a:r>
          </a:p>
        </p:txBody>
      </p:sp>
      <p:pic>
        <p:nvPicPr>
          <p:cNvPr id="6" name="Picture 5">
            <a:extLst>
              <a:ext uri="{FF2B5EF4-FFF2-40B4-BE49-F238E27FC236}">
                <a16:creationId xmlns:a16="http://schemas.microsoft.com/office/drawing/2014/main" id="{DB331064-BD6A-4982-9B2F-E25988421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37" y="5209076"/>
            <a:ext cx="976040" cy="974034"/>
          </a:xfrm>
          <a:prstGeom prst="rect">
            <a:avLst/>
          </a:prstGeom>
        </p:spPr>
      </p:pic>
      <p:pic>
        <p:nvPicPr>
          <p:cNvPr id="1026" name="Picture 2" descr="Image result for mvp logo ms">
            <a:extLst>
              <a:ext uri="{FF2B5EF4-FFF2-40B4-BE49-F238E27FC236}">
                <a16:creationId xmlns:a16="http://schemas.microsoft.com/office/drawing/2014/main" id="{B7F8AD80-3C60-47F5-8AB7-75993067CD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318" y="5121595"/>
            <a:ext cx="725682" cy="114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1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Principais Elementos</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SOURCES</a:t>
              </a:r>
            </a:p>
            <a:p>
              <a:pPr algn="ctr"/>
              <a:endParaRPr lang="en-US" dirty="0">
                <a:solidFill>
                  <a:schemeClr val="bg1"/>
                </a:solidFill>
              </a:endParaRPr>
            </a:p>
            <a:p>
              <a:pPr algn="ctr"/>
              <a:endParaRPr lang="en-US" dirty="0">
                <a:solidFill>
                  <a:schemeClr val="bg1"/>
                </a:solidFill>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tx1">
                      <a:lumMod val="75000"/>
                      <a:lumOff val="25000"/>
                    </a:schemeClr>
                  </a:solidFill>
                </a:ln>
                <a:solidFill>
                  <a:srgbClr val="D2E4F4"/>
                </a:solidFill>
              </a:rPr>
              <a:t>+</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2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DAX (Data Analysis Expressions)</a:t>
            </a:r>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sz="2300" dirty="0"/>
              <a:t>Coleção de funções, </a:t>
            </a:r>
            <a:r>
              <a:rPr lang="pt-BR" sz="2300" dirty="0"/>
              <a:t>operações</a:t>
            </a:r>
            <a:r>
              <a:rPr lang="en-US" sz="2300" dirty="0"/>
              <a:t> e constantes, úteis para calculo de valores e criação de medidas e </a:t>
            </a:r>
            <a:r>
              <a:rPr lang="en-US" sz="2300" dirty="0" err="1"/>
              <a:t>colunas</a:t>
            </a:r>
            <a:r>
              <a:rPr lang="en-US" sz="2300" dirty="0"/>
              <a:t>.</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300" b="1" dirty="0"/>
              <a:t>Medidas</a:t>
            </a:r>
            <a:br>
              <a:rPr lang="en-US" sz="2300" dirty="0"/>
            </a:br>
            <a:r>
              <a:rPr lang="en-US" sz="2300" dirty="0"/>
              <a:t>Calcula um grupo de linhas DEPOIS da agregação.</a:t>
            </a:r>
          </a:p>
          <a:p>
            <a:pPr marL="687388" indent="-342900"/>
            <a:endParaRPr lang="en-US" sz="2300" dirty="0"/>
          </a:p>
          <a:p>
            <a:pPr marL="687388" indent="-342900"/>
            <a:r>
              <a:rPr lang="en-US" sz="2300" b="1" dirty="0"/>
              <a:t>Colunas</a:t>
            </a:r>
            <a:br>
              <a:rPr lang="en-US" sz="2300" dirty="0"/>
            </a:br>
            <a:r>
              <a:rPr lang="en-US" sz="2300" dirty="0"/>
              <a:t>Leitura de cada linha ANTES da agregação.</a:t>
            </a:r>
          </a:p>
        </p:txBody>
      </p:sp>
      <p:pic>
        <p:nvPicPr>
          <p:cNvPr id="7" name="Picture 2" descr="Image result for power bi"/>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5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367972" y="343597"/>
            <a:ext cx="11887200" cy="946413"/>
          </a:xfrm>
        </p:spPr>
        <p:txBody>
          <a:bodyPr/>
          <a:lstStyle/>
          <a:p>
            <a:r>
              <a:rPr lang="pt-BR" sz="4000" dirty="0">
                <a:solidFill>
                  <a:schemeClr val="tx1"/>
                </a:solidFill>
              </a:rPr>
              <a:t>Referencias</a:t>
            </a:r>
          </a:p>
        </p:txBody>
      </p:sp>
      <p:pic>
        <p:nvPicPr>
          <p:cNvPr id="3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40" name="Retângulo 39"/>
          <p:cNvSpPr/>
          <p:nvPr/>
        </p:nvSpPr>
        <p:spPr>
          <a:xfrm>
            <a:off x="320205" y="1986950"/>
            <a:ext cx="9000633" cy="3631763"/>
          </a:xfrm>
          <a:prstGeom prst="rect">
            <a:avLst/>
          </a:prstGeom>
        </p:spPr>
        <p:txBody>
          <a:bodyPr wrap="square">
            <a:spAutoFit/>
          </a:bodyPr>
          <a:lstStyle/>
          <a:p>
            <a:pPr marL="342900" indent="-342900">
              <a:buFont typeface="Arial" panose="020B0604020202020204" pitchFamily="34" charset="0"/>
              <a:buChar char="•"/>
            </a:pPr>
            <a:r>
              <a:rPr lang="pt-BR" sz="2300" dirty="0">
                <a:latin typeface="+mj-lt"/>
                <a:ea typeface="+mj-ea"/>
                <a:cs typeface="+mj-cs"/>
                <a:hlinkClick r:id="rId4"/>
              </a:rPr>
              <a:t>Data Stories Gallery;</a:t>
            </a: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hlinkClick r:id="rId5"/>
            </a:endParaRPr>
          </a:p>
          <a:p>
            <a:pPr marL="342900" indent="-342900">
              <a:buFont typeface="Arial" panose="020B0604020202020204" pitchFamily="34" charset="0"/>
              <a:buChar char="•"/>
            </a:pPr>
            <a:r>
              <a:rPr lang="pt-BR" sz="2300" dirty="0">
                <a:latin typeface="+mj-lt"/>
                <a:ea typeface="+mj-ea"/>
                <a:cs typeface="+mj-cs"/>
                <a:hlinkClick r:id="rId5"/>
              </a:rPr>
              <a:t>Aprendizagem Orientada;</a:t>
            </a:r>
            <a:endParaRPr lang="pt-BR" sz="2300"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r>
              <a:rPr lang="pt-BR" sz="2300" dirty="0">
                <a:latin typeface="+mj-lt"/>
                <a:ea typeface="+mj-ea"/>
                <a:cs typeface="+mj-cs"/>
                <a:hlinkClick r:id="rId6"/>
              </a:rPr>
              <a:t>Votação de Recursos;</a:t>
            </a:r>
            <a:endParaRPr lang="pt-BR" sz="2300" dirty="0">
              <a:latin typeface="+mj-lt"/>
              <a:ea typeface="+mj-ea"/>
              <a:cs typeface="+mj-cs"/>
            </a:endParaRPr>
          </a:p>
          <a:p>
            <a:endParaRPr lang="pt-BR" sz="2300" b="1"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r>
              <a:rPr lang="pt-BR" sz="2300" b="1" dirty="0">
                <a:latin typeface="+mj-lt"/>
                <a:ea typeface="+mj-ea"/>
                <a:cs typeface="+mj-cs"/>
              </a:rPr>
              <a:t>Livro:</a:t>
            </a:r>
            <a:r>
              <a:rPr lang="pt-BR" sz="2300" dirty="0">
                <a:latin typeface="+mj-lt"/>
                <a:ea typeface="+mj-ea"/>
                <a:cs typeface="+mj-cs"/>
              </a:rPr>
              <a:t> The Definitive Guide to DAX.</a:t>
            </a:r>
          </a:p>
        </p:txBody>
      </p:sp>
      <p:pic>
        <p:nvPicPr>
          <p:cNvPr id="41" name="Imagem 40"/>
          <p:cNvPicPr>
            <a:picLocks noChangeAspect="1"/>
          </p:cNvPicPr>
          <p:nvPr/>
        </p:nvPicPr>
        <p:blipFill>
          <a:blip r:embed="rId7"/>
          <a:stretch>
            <a:fillRect/>
          </a:stretch>
        </p:blipFill>
        <p:spPr>
          <a:xfrm>
            <a:off x="9256129" y="343597"/>
            <a:ext cx="2557083" cy="3131123"/>
          </a:xfrm>
          <a:prstGeom prst="rect">
            <a:avLst/>
          </a:prstGeom>
        </p:spPr>
      </p:pic>
    </p:spTree>
    <p:extLst>
      <p:ext uri="{BB962C8B-B14F-4D97-AF65-F5344CB8AC3E}">
        <p14:creationId xmlns:p14="http://schemas.microsoft.com/office/powerpoint/2010/main" val="406997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78" y="2672991"/>
            <a:ext cx="10515600" cy="1325563"/>
          </a:xfrm>
        </p:spPr>
        <p:txBody>
          <a:bodyPr>
            <a:normAutofit/>
          </a:bodyPr>
          <a:lstStyle/>
          <a:p>
            <a:r>
              <a:rPr lang="en-US" sz="4000" dirty="0"/>
              <a:t>WorkShop – Explorando o Power BI</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6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Projeto no Github</a:t>
            </a:r>
          </a:p>
        </p:txBody>
      </p:sp>
      <p:sp>
        <p:nvSpPr>
          <p:cNvPr id="4" name="Retângulo 3"/>
          <p:cNvSpPr/>
          <p:nvPr/>
        </p:nvSpPr>
        <p:spPr>
          <a:xfrm>
            <a:off x="1461418" y="3174625"/>
            <a:ext cx="9040745" cy="553998"/>
          </a:xfrm>
          <a:prstGeom prst="rect">
            <a:avLst/>
          </a:prstGeom>
        </p:spPr>
        <p:txBody>
          <a:bodyPr wrap="none">
            <a:spAutoFit/>
          </a:bodyPr>
          <a:lstStyle/>
          <a:p>
            <a:r>
              <a:rPr lang="pt-BR" sz="3000" dirty="0"/>
              <a:t>https://github.com/orlandogomes/madrugada-pbi</a:t>
            </a:r>
          </a:p>
        </p:txBody>
      </p:sp>
    </p:spTree>
    <p:extLst>
      <p:ext uri="{BB962C8B-B14F-4D97-AF65-F5344CB8AC3E}">
        <p14:creationId xmlns:p14="http://schemas.microsoft.com/office/powerpoint/2010/main" val="52811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Poke Projeto</a:t>
            </a:r>
          </a:p>
        </p:txBody>
      </p:sp>
      <p:sp>
        <p:nvSpPr>
          <p:cNvPr id="4" name="Retângulo 3"/>
          <p:cNvSpPr/>
          <p:nvPr/>
        </p:nvSpPr>
        <p:spPr>
          <a:xfrm>
            <a:off x="3096140" y="3075057"/>
            <a:ext cx="5999719" cy="707886"/>
          </a:xfrm>
          <a:prstGeom prst="rect">
            <a:avLst/>
          </a:prstGeom>
        </p:spPr>
        <p:txBody>
          <a:bodyPr wrap="none">
            <a:spAutoFit/>
          </a:bodyPr>
          <a:lstStyle/>
          <a:p>
            <a:r>
              <a:rPr lang="pt-BR" sz="4000" dirty="0"/>
              <a:t>http://bit.ly/pbi-pokemon</a:t>
            </a:r>
          </a:p>
        </p:txBody>
      </p:sp>
    </p:spTree>
    <p:extLst>
      <p:ext uri="{BB962C8B-B14F-4D97-AF65-F5344CB8AC3E}">
        <p14:creationId xmlns:p14="http://schemas.microsoft.com/office/powerpoint/2010/main" val="238691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Painel MVP BR</a:t>
            </a:r>
          </a:p>
        </p:txBody>
      </p:sp>
      <p:sp>
        <p:nvSpPr>
          <p:cNvPr id="4" name="Retângulo 3"/>
          <p:cNvSpPr/>
          <p:nvPr/>
        </p:nvSpPr>
        <p:spPr>
          <a:xfrm>
            <a:off x="3096140" y="3075057"/>
            <a:ext cx="4839786" cy="707886"/>
          </a:xfrm>
          <a:prstGeom prst="rect">
            <a:avLst/>
          </a:prstGeom>
        </p:spPr>
        <p:txBody>
          <a:bodyPr wrap="none">
            <a:spAutoFit/>
          </a:bodyPr>
          <a:lstStyle/>
          <a:p>
            <a:r>
              <a:rPr lang="pt-BR" sz="4000" dirty="0"/>
              <a:t>http://bit.ly/pbi-mvp</a:t>
            </a:r>
          </a:p>
        </p:txBody>
      </p:sp>
    </p:spTree>
    <p:extLst>
      <p:ext uri="{BB962C8B-B14F-4D97-AF65-F5344CB8AC3E}">
        <p14:creationId xmlns:p14="http://schemas.microsoft.com/office/powerpoint/2010/main" val="141991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NodeRed</a:t>
            </a:r>
          </a:p>
        </p:txBody>
      </p:sp>
      <p:sp>
        <p:nvSpPr>
          <p:cNvPr id="4" name="Retângulo 3"/>
          <p:cNvSpPr/>
          <p:nvPr/>
        </p:nvSpPr>
        <p:spPr>
          <a:xfrm>
            <a:off x="3096140" y="3075057"/>
            <a:ext cx="5751575" cy="707886"/>
          </a:xfrm>
          <a:prstGeom prst="rect">
            <a:avLst/>
          </a:prstGeom>
        </p:spPr>
        <p:txBody>
          <a:bodyPr wrap="none">
            <a:spAutoFit/>
          </a:bodyPr>
          <a:lstStyle/>
          <a:p>
            <a:r>
              <a:rPr lang="pt-BR" sz="4000" dirty="0"/>
              <a:t>http://bit.ly</a:t>
            </a:r>
            <a:r>
              <a:rPr lang="pt-BR" sz="4000"/>
              <a:t>/pbi-nodered</a:t>
            </a:r>
            <a:endParaRPr lang="pt-BR" sz="4000" dirty="0"/>
          </a:p>
        </p:txBody>
      </p:sp>
    </p:spTree>
    <p:extLst>
      <p:ext uri="{BB962C8B-B14F-4D97-AF65-F5344CB8AC3E}">
        <p14:creationId xmlns:p14="http://schemas.microsoft.com/office/powerpoint/2010/main" val="295877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NodeJS</a:t>
            </a:r>
          </a:p>
        </p:txBody>
      </p:sp>
      <p:sp>
        <p:nvSpPr>
          <p:cNvPr id="4" name="Retângulo 3"/>
          <p:cNvSpPr/>
          <p:nvPr/>
        </p:nvSpPr>
        <p:spPr>
          <a:xfrm>
            <a:off x="3096140" y="3075057"/>
            <a:ext cx="5064207" cy="707886"/>
          </a:xfrm>
          <a:prstGeom prst="rect">
            <a:avLst/>
          </a:prstGeom>
        </p:spPr>
        <p:txBody>
          <a:bodyPr wrap="none">
            <a:spAutoFit/>
          </a:bodyPr>
          <a:lstStyle/>
          <a:p>
            <a:r>
              <a:rPr lang="pt-BR" sz="4000" dirty="0"/>
              <a:t>http://bit.ly/pbi-crush</a:t>
            </a:r>
          </a:p>
        </p:txBody>
      </p:sp>
    </p:spTree>
    <p:extLst>
      <p:ext uri="{BB962C8B-B14F-4D97-AF65-F5344CB8AC3E}">
        <p14:creationId xmlns:p14="http://schemas.microsoft.com/office/powerpoint/2010/main" val="200828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Facebook API</a:t>
            </a:r>
          </a:p>
        </p:txBody>
      </p:sp>
      <p:sp>
        <p:nvSpPr>
          <p:cNvPr id="4" name="Retângulo 3"/>
          <p:cNvSpPr/>
          <p:nvPr/>
        </p:nvSpPr>
        <p:spPr>
          <a:xfrm>
            <a:off x="3096140" y="3075057"/>
            <a:ext cx="4777270" cy="707886"/>
          </a:xfrm>
          <a:prstGeom prst="rect">
            <a:avLst/>
          </a:prstGeom>
        </p:spPr>
        <p:txBody>
          <a:bodyPr wrap="none">
            <a:spAutoFit/>
          </a:bodyPr>
          <a:lstStyle/>
          <a:p>
            <a:r>
              <a:rPr lang="pt-BR" sz="4000" dirty="0"/>
              <a:t>http://bit.ly/pbi-face</a:t>
            </a:r>
          </a:p>
        </p:txBody>
      </p:sp>
    </p:spTree>
    <p:extLst>
      <p:ext uri="{BB962C8B-B14F-4D97-AF65-F5344CB8AC3E}">
        <p14:creationId xmlns:p14="http://schemas.microsoft.com/office/powerpoint/2010/main" val="9042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73685"/>
            <a:ext cx="10515600" cy="1325563"/>
          </a:xfrm>
        </p:spPr>
        <p:txBody>
          <a:bodyPr/>
          <a:lstStyle/>
          <a:p>
            <a:r>
              <a:rPr lang="en-US" dirty="0"/>
              <a:t>Agenda</a:t>
            </a:r>
          </a:p>
        </p:txBody>
      </p:sp>
      <p:sp>
        <p:nvSpPr>
          <p:cNvPr id="10" name="Content Placeholder 18"/>
          <p:cNvSpPr>
            <a:spLocks noGrp="1"/>
          </p:cNvSpPr>
          <p:nvPr>
            <p:ph idx="1"/>
          </p:nvPr>
        </p:nvSpPr>
        <p:spPr>
          <a:xfrm>
            <a:off x="1392000" y="1548600"/>
            <a:ext cx="10800000" cy="4680000"/>
          </a:xfrm>
        </p:spPr>
        <p:txBody>
          <a:bodyPr>
            <a:normAutofit fontScale="85000" lnSpcReduction="20000"/>
          </a:bodyPr>
          <a:lstStyle/>
          <a:p>
            <a:pPr marL="0" indent="0">
              <a:buNone/>
            </a:pPr>
            <a:endParaRPr lang="pt-BR" dirty="0"/>
          </a:p>
          <a:p>
            <a:pPr marL="342900" indent="-342900">
              <a:buFont typeface="Wingdings" panose="05000000000000000000" pitchFamily="2" charset="2"/>
              <a:buChar char="ü"/>
            </a:pPr>
            <a:r>
              <a:rPr lang="pt-BR" dirty="0"/>
              <a:t>Conceito de BI;</a:t>
            </a:r>
          </a:p>
          <a:p>
            <a:pPr marL="342900" indent="-342900">
              <a:buFont typeface="Wingdings" panose="05000000000000000000" pitchFamily="2" charset="2"/>
              <a:buChar char="ü"/>
            </a:pPr>
            <a:endParaRPr lang="pt-BR" dirty="0"/>
          </a:p>
          <a:p>
            <a:pPr marL="342900" indent="-342900">
              <a:buFont typeface="Wingdings" panose="05000000000000000000" pitchFamily="2" charset="2"/>
              <a:buChar char="ü"/>
            </a:pPr>
            <a:r>
              <a:rPr lang="pt-BR" dirty="0"/>
              <a:t>Power BI;</a:t>
            </a:r>
          </a:p>
          <a:p>
            <a:pPr marL="0" indent="0">
              <a:buNone/>
            </a:pPr>
            <a:endParaRPr lang="pt-BR" dirty="0"/>
          </a:p>
          <a:p>
            <a:pPr>
              <a:buFont typeface="Wingdings" panose="05000000000000000000" pitchFamily="2" charset="2"/>
              <a:buChar char="ü"/>
            </a:pPr>
            <a:r>
              <a:rPr lang="en-US" dirty="0"/>
              <a:t>Principais Elementos;</a:t>
            </a:r>
            <a:endParaRPr lang="pt-BR" dirty="0"/>
          </a:p>
          <a:p>
            <a:pPr marL="0" indent="0">
              <a:buNone/>
            </a:pPr>
            <a:endParaRPr lang="pt-BR" dirty="0"/>
          </a:p>
          <a:p>
            <a:pPr marL="342900" indent="-342900">
              <a:buFont typeface="Wingdings" panose="05000000000000000000" pitchFamily="2" charset="2"/>
              <a:buChar char="ü"/>
            </a:pPr>
            <a:r>
              <a:rPr lang="en-US" dirty="0"/>
              <a:t>DAX (Data Analysis Expressions);</a:t>
            </a:r>
          </a:p>
          <a:p>
            <a:pPr marL="0" indent="0">
              <a:buNone/>
            </a:pPr>
            <a:endParaRPr lang="pt-BR" dirty="0"/>
          </a:p>
          <a:p>
            <a:pPr marL="342900" indent="-342900">
              <a:buFont typeface="Wingdings" panose="05000000000000000000" pitchFamily="2" charset="2"/>
              <a:buChar char="ü"/>
            </a:pPr>
            <a:r>
              <a:rPr lang="pt-BR" dirty="0"/>
              <a:t>Referencias;</a:t>
            </a:r>
          </a:p>
          <a:p>
            <a:pPr marL="0" indent="0">
              <a:buNone/>
            </a:pPr>
            <a:endParaRPr lang="pt-BR" dirty="0"/>
          </a:p>
          <a:p>
            <a:pPr marL="342900" indent="-342900">
              <a:buFont typeface="Wingdings" panose="05000000000000000000" pitchFamily="2" charset="2"/>
              <a:buChar char="ü"/>
            </a:pPr>
            <a:r>
              <a:rPr lang="pt-BR" dirty="0"/>
              <a:t>Demo.</a:t>
            </a:r>
          </a:p>
        </p:txBody>
      </p:sp>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8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7">
            <a:extLst>
              <a:ext uri="{FF2B5EF4-FFF2-40B4-BE49-F238E27FC236}">
                <a16:creationId xmlns:a16="http://schemas.microsoft.com/office/drawing/2014/main" id="{D87F02AE-3935-4BF1-AE45-717088A140F7}"/>
              </a:ext>
            </a:extLst>
          </p:cNvPr>
          <p:cNvSpPr>
            <a:spLocks noGrp="1"/>
          </p:cNvSpPr>
          <p:nvPr/>
        </p:nvSpPr>
        <p:spPr>
          <a:xfrm>
            <a:off x="731006" y="562515"/>
            <a:ext cx="10800000" cy="720000"/>
          </a:xfrm>
          <a:prstGeom prst="rect">
            <a:avLst/>
          </a:prstGeom>
        </p:spPr>
        <p:txBody>
          <a:bodyPr vert="horz" lIns="0" tIns="0" rIns="0" bIns="0" rtlCol="0" anchor="ctr">
            <a:noAutofit/>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3500" spc="-100" dirty="0">
                <a:ln w="3175">
                  <a:noFill/>
                </a:ln>
                <a:solidFill>
                  <a:schemeClr val="tx1"/>
                </a:solidFill>
              </a:rPr>
              <a:t>Contatos</a:t>
            </a:r>
          </a:p>
        </p:txBody>
      </p:sp>
      <p:sp>
        <p:nvSpPr>
          <p:cNvPr id="8" name="Content Placeholder 18">
            <a:extLst>
              <a:ext uri="{FF2B5EF4-FFF2-40B4-BE49-F238E27FC236}">
                <a16:creationId xmlns:a16="http://schemas.microsoft.com/office/drawing/2014/main" id="{E04DF68C-EC3A-43AC-8514-244C372C4802}"/>
              </a:ext>
            </a:extLst>
          </p:cNvPr>
          <p:cNvSpPr>
            <a:spLocks noGrp="1"/>
          </p:cNvSpPr>
          <p:nvPr/>
        </p:nvSpPr>
        <p:spPr>
          <a:xfrm>
            <a:off x="785589" y="1615484"/>
            <a:ext cx="10800000" cy="4680000"/>
          </a:xfrm>
          <a:prstGeom prst="rect">
            <a:avLst/>
          </a:prstGeom>
        </p:spPr>
        <p:txBody>
          <a:bodyPr vert="horz" lIns="0" tIns="0" rIns="0" bIns="0" rtlCol="0" anchor="t">
            <a:no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marL="342900" indent="-342900">
              <a:buFont typeface="Wingdings" panose="05000000000000000000" pitchFamily="2" charset="2"/>
              <a:buChar char="ü"/>
            </a:pPr>
            <a:endParaRPr lang="pt-BR" sz="2000" dirty="0">
              <a:solidFill>
                <a:schemeClr val="tx1"/>
              </a:solidFill>
            </a:endParaRPr>
          </a:p>
          <a:p>
            <a:r>
              <a:rPr lang="en-US" sz="2000" dirty="0">
                <a:solidFill>
                  <a:schemeClr val="tx1"/>
                </a:solidFill>
              </a:rPr>
              <a:t>            medium.com/@_orlandogomes</a:t>
            </a:r>
          </a:p>
          <a:p>
            <a:endParaRPr lang="en-US" sz="2000" dirty="0">
              <a:solidFill>
                <a:schemeClr val="tx1"/>
              </a:solidFill>
            </a:endParaRPr>
          </a:p>
          <a:p>
            <a:r>
              <a:rPr lang="pt-BR" sz="2000" b="1" dirty="0">
                <a:solidFill>
                  <a:schemeClr val="tx1"/>
                </a:solidFill>
              </a:rPr>
              <a:t>           </a:t>
            </a:r>
            <a:r>
              <a:rPr lang="pt-BR" sz="2000" dirty="0">
                <a:solidFill>
                  <a:schemeClr val="tx1"/>
                </a:solidFill>
              </a:rPr>
              <a:t> </a:t>
            </a:r>
          </a:p>
          <a:p>
            <a:r>
              <a:rPr lang="pt-BR" sz="2000" dirty="0">
                <a:solidFill>
                  <a:schemeClr val="tx1"/>
                </a:solidFill>
              </a:rPr>
              <a:t>            linkedin.com/in/</a:t>
            </a:r>
            <a:r>
              <a:rPr lang="pt-BR" sz="2000" dirty="0" err="1">
                <a:solidFill>
                  <a:schemeClr val="tx1"/>
                </a:solidFill>
              </a:rPr>
              <a:t>orlandomariano</a:t>
            </a:r>
            <a:endParaRPr lang="pt-BR" sz="2000" dirty="0">
              <a:solidFill>
                <a:schemeClr val="tx1"/>
              </a:solidFill>
            </a:endParaRPr>
          </a:p>
          <a:p>
            <a:endParaRPr lang="pt-BR" sz="2000" b="1" dirty="0">
              <a:solidFill>
                <a:schemeClr val="tx1"/>
              </a:solidFill>
            </a:endParaRPr>
          </a:p>
          <a:p>
            <a:endParaRPr lang="pt-BR" sz="2000" b="1" dirty="0">
              <a:solidFill>
                <a:schemeClr val="tx1"/>
              </a:solidFill>
            </a:endParaRPr>
          </a:p>
          <a:p>
            <a:r>
              <a:rPr lang="pt-BR" sz="2000" b="1" dirty="0">
                <a:solidFill>
                  <a:schemeClr val="tx1"/>
                </a:solidFill>
              </a:rPr>
              <a:t>            </a:t>
            </a:r>
            <a:r>
              <a:rPr lang="pt-BR" sz="2000" dirty="0">
                <a:solidFill>
                  <a:schemeClr val="tx1"/>
                </a:solidFill>
              </a:rPr>
              <a:t>facebook.com/</a:t>
            </a:r>
            <a:r>
              <a:rPr lang="pt-BR" sz="2000" dirty="0" err="1">
                <a:solidFill>
                  <a:schemeClr val="tx1"/>
                </a:solidFill>
              </a:rPr>
              <a:t>page.orlandomaiuri</a:t>
            </a:r>
            <a:endParaRPr lang="pt-BR" sz="2000" dirty="0">
              <a:solidFill>
                <a:schemeClr val="tx1"/>
              </a:solidFill>
            </a:endParaRPr>
          </a:p>
          <a:p>
            <a:endParaRPr lang="pt-BR" sz="2000" b="1" dirty="0">
              <a:solidFill>
                <a:schemeClr val="tx1"/>
              </a:solidFill>
            </a:endParaRPr>
          </a:p>
          <a:p>
            <a:r>
              <a:rPr lang="pt-BR" sz="2000" dirty="0">
                <a:solidFill>
                  <a:schemeClr val="tx1"/>
                </a:solidFill>
              </a:rPr>
              <a:t>               </a:t>
            </a:r>
          </a:p>
          <a:p>
            <a:r>
              <a:rPr lang="pt-BR" sz="2000" dirty="0">
                <a:solidFill>
                  <a:schemeClr val="tx1"/>
                </a:solidFill>
              </a:rPr>
              <a:t>            orlando.mariano@studentpartner.com</a:t>
            </a:r>
          </a:p>
          <a:p>
            <a:endParaRPr lang="en-US" sz="2000" dirty="0">
              <a:solidFill>
                <a:schemeClr val="tx1"/>
              </a:solidFill>
            </a:endParaRPr>
          </a:p>
        </p:txBody>
      </p:sp>
      <p:pic>
        <p:nvPicPr>
          <p:cNvPr id="9" name="Imagem 1">
            <a:extLst>
              <a:ext uri="{FF2B5EF4-FFF2-40B4-BE49-F238E27FC236}">
                <a16:creationId xmlns:a16="http://schemas.microsoft.com/office/drawing/2014/main" id="{5B6A0637-A5DF-4DAE-BDE6-FF46DB984215}"/>
              </a:ext>
            </a:extLst>
          </p:cNvPr>
          <p:cNvPicPr>
            <a:picLocks noChangeAspect="1"/>
          </p:cNvPicPr>
          <p:nvPr/>
        </p:nvPicPr>
        <p:blipFill>
          <a:blip r:embed="rId3"/>
          <a:stretch>
            <a:fillRect/>
          </a:stretch>
        </p:blipFill>
        <p:spPr>
          <a:xfrm>
            <a:off x="606411" y="1615484"/>
            <a:ext cx="1019592" cy="964914"/>
          </a:xfrm>
          <a:prstGeom prst="rect">
            <a:avLst/>
          </a:prstGeom>
        </p:spPr>
      </p:pic>
      <p:pic>
        <p:nvPicPr>
          <p:cNvPr id="10" name="Imagem 2">
            <a:extLst>
              <a:ext uri="{FF2B5EF4-FFF2-40B4-BE49-F238E27FC236}">
                <a16:creationId xmlns:a16="http://schemas.microsoft.com/office/drawing/2014/main" id="{59E7FEB3-7A06-44F4-BB66-DD2774C44D5A}"/>
              </a:ext>
            </a:extLst>
          </p:cNvPr>
          <p:cNvPicPr>
            <a:picLocks noChangeAspect="1"/>
          </p:cNvPicPr>
          <p:nvPr/>
        </p:nvPicPr>
        <p:blipFill>
          <a:blip r:embed="rId4"/>
          <a:stretch>
            <a:fillRect/>
          </a:stretch>
        </p:blipFill>
        <p:spPr>
          <a:xfrm>
            <a:off x="785589" y="2858993"/>
            <a:ext cx="664212" cy="666042"/>
          </a:xfrm>
          <a:prstGeom prst="rect">
            <a:avLst/>
          </a:prstGeom>
        </p:spPr>
      </p:pic>
      <p:pic>
        <p:nvPicPr>
          <p:cNvPr id="11" name="Imagem 3">
            <a:extLst>
              <a:ext uri="{FF2B5EF4-FFF2-40B4-BE49-F238E27FC236}">
                <a16:creationId xmlns:a16="http://schemas.microsoft.com/office/drawing/2014/main" id="{A0F57F29-7580-4307-B672-3D8A4DAF776C}"/>
              </a:ext>
            </a:extLst>
          </p:cNvPr>
          <p:cNvPicPr>
            <a:picLocks noChangeAspect="1"/>
          </p:cNvPicPr>
          <p:nvPr/>
        </p:nvPicPr>
        <p:blipFill>
          <a:blip r:embed="rId5"/>
          <a:stretch>
            <a:fillRect/>
          </a:stretch>
        </p:blipFill>
        <p:spPr>
          <a:xfrm>
            <a:off x="785589" y="3955484"/>
            <a:ext cx="664212" cy="660572"/>
          </a:xfrm>
          <a:prstGeom prst="rect">
            <a:avLst/>
          </a:prstGeom>
        </p:spPr>
      </p:pic>
      <p:pic>
        <p:nvPicPr>
          <p:cNvPr id="12" name="Picture 11" descr="Image result for email">
            <a:extLst>
              <a:ext uri="{FF2B5EF4-FFF2-40B4-BE49-F238E27FC236}">
                <a16:creationId xmlns:a16="http://schemas.microsoft.com/office/drawing/2014/main" id="{046CCAA8-E9C0-4876-A639-3B793FB05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589" y="5046505"/>
            <a:ext cx="664212" cy="66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94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513965"/>
            <a:ext cx="10515600" cy="1325563"/>
          </a:xfrm>
        </p:spPr>
        <p:txBody>
          <a:bodyPr/>
          <a:lstStyle/>
          <a:p>
            <a:r>
              <a:rPr lang="en-US" dirty="0"/>
              <a:t>Obrigado =D</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2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5">
            <a:extLst>
              <a:ext uri="{FF2B5EF4-FFF2-40B4-BE49-F238E27FC236}">
                <a16:creationId xmlns:a16="http://schemas.microsoft.com/office/drawing/2014/main" id="{2442EAB6-48C1-42F6-BB96-D552F1CA7DD6}"/>
              </a:ext>
            </a:extLst>
          </p:cNvPr>
          <p:cNvSpPr/>
          <p:nvPr/>
        </p:nvSpPr>
        <p:spPr>
          <a:xfrm>
            <a:off x="364582" y="348298"/>
            <a:ext cx="4879862" cy="646331"/>
          </a:xfrm>
          <a:prstGeom prst="rect">
            <a:avLst/>
          </a:prstGeom>
        </p:spPr>
        <p:txBody>
          <a:bodyPr wrap="none">
            <a:spAutoFit/>
          </a:bodyPr>
          <a:lstStyle/>
          <a:p>
            <a:r>
              <a:rPr lang="pt-BR" sz="3600" b="1" dirty="0">
                <a:latin typeface="+mj-lt"/>
                <a:ea typeface="+mj-ea"/>
                <a:cs typeface="+mj-cs"/>
              </a:rPr>
              <a:t>Olá, eu sou o Orlando! =D</a:t>
            </a:r>
            <a:endParaRPr lang="en-US" sz="3600" b="1" dirty="0">
              <a:latin typeface="+mj-lt"/>
              <a:ea typeface="+mj-ea"/>
              <a:cs typeface="+mj-cs"/>
            </a:endParaRPr>
          </a:p>
        </p:txBody>
      </p:sp>
      <p:sp>
        <p:nvSpPr>
          <p:cNvPr id="13" name="Rectangle 63">
            <a:extLst>
              <a:ext uri="{FF2B5EF4-FFF2-40B4-BE49-F238E27FC236}">
                <a16:creationId xmlns:a16="http://schemas.microsoft.com/office/drawing/2014/main" id="{56ACF5A1-8B71-42EA-82B3-16D927F00AF9}"/>
              </a:ext>
            </a:extLst>
          </p:cNvPr>
          <p:cNvSpPr/>
          <p:nvPr/>
        </p:nvSpPr>
        <p:spPr bwMode="auto">
          <a:xfrm>
            <a:off x="1029374" y="1556067"/>
            <a:ext cx="7125096" cy="4924425"/>
          </a:xfrm>
          <a:prstGeom prst="rect">
            <a:avLst/>
          </a:prstGeom>
          <a:noFill/>
          <a:ln w="38100"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342900" indent="-342900">
              <a:buFont typeface="Wingdings" panose="05000000000000000000" pitchFamily="2" charset="2"/>
              <a:buChar char="ü"/>
            </a:pPr>
            <a:r>
              <a:rPr lang="pt-BR" sz="2000" dirty="0"/>
              <a:t>Consultor de BI – Lambda3;</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Coordenador @Nerdzao;</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Formado em Redes de Computadores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Graduando do 4º Ano de Engenharia Mecatrônica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Experiência focada em SharePoint e Power BI;</a:t>
            </a:r>
          </a:p>
          <a:p>
            <a:endParaRPr lang="pt-BR" sz="2000" dirty="0"/>
          </a:p>
          <a:p>
            <a:pPr marL="342900" indent="-342900">
              <a:buFont typeface="Wingdings" panose="05000000000000000000" pitchFamily="2" charset="2"/>
              <a:buChar char="ü"/>
            </a:pPr>
            <a:r>
              <a:rPr lang="pt-BR" sz="2000" dirty="0"/>
              <a:t>MSP - Microsoft Student Partner;</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Microsoft MVP Data Platform.</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Fã de Pokémon / Futebol.</a:t>
            </a:r>
          </a:p>
          <a:p>
            <a:endParaRPr lang="pt-BR" sz="2000" dirty="0">
              <a:latin typeface="+mj-lt"/>
              <a:ea typeface="+mj-ea"/>
              <a:cs typeface="+mj-cs"/>
            </a:endParaRPr>
          </a:p>
        </p:txBody>
      </p:sp>
      <p:pic>
        <p:nvPicPr>
          <p:cNvPr id="14" name="Imagem 7">
            <a:extLst>
              <a:ext uri="{FF2B5EF4-FFF2-40B4-BE49-F238E27FC236}">
                <a16:creationId xmlns:a16="http://schemas.microsoft.com/office/drawing/2014/main" id="{47D06132-A0DD-4EF4-BFF6-465D0201C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2021" y="821803"/>
            <a:ext cx="2388068" cy="2361236"/>
          </a:xfrm>
          <a:prstGeom prst="rect">
            <a:avLst/>
          </a:prstGeom>
        </p:spPr>
      </p:pic>
      <p:pic>
        <p:nvPicPr>
          <p:cNvPr id="7" name="Picture 2" descr="Image result for microsoft student partners">
            <a:extLst>
              <a:ext uri="{FF2B5EF4-FFF2-40B4-BE49-F238E27FC236}">
                <a16:creationId xmlns:a16="http://schemas.microsoft.com/office/drawing/2014/main" id="{532CA260-0870-4AE3-98A0-C63D56543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1322" y="4571097"/>
            <a:ext cx="1271304" cy="12713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DD8BCF8-B490-42F8-A9D0-0EE03B139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6714" y="4762834"/>
            <a:ext cx="1151236" cy="1148870"/>
          </a:xfrm>
          <a:prstGeom prst="rect">
            <a:avLst/>
          </a:prstGeom>
        </p:spPr>
      </p:pic>
      <p:pic>
        <p:nvPicPr>
          <p:cNvPr id="1026" name="Picture 2" descr="Image result for mvp logo ms">
            <a:extLst>
              <a:ext uri="{FF2B5EF4-FFF2-40B4-BE49-F238E27FC236}">
                <a16:creationId xmlns:a16="http://schemas.microsoft.com/office/drawing/2014/main" id="{403AB47F-E35B-4BDE-83C8-62F734500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4558" y="3536533"/>
            <a:ext cx="2388068" cy="96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Business Intelligence (BI) </a:t>
            </a:r>
          </a:p>
        </p:txBody>
      </p:sp>
      <p:sp>
        <p:nvSpPr>
          <p:cNvPr id="8" name="Retângulo 7"/>
          <p:cNvSpPr/>
          <p:nvPr/>
        </p:nvSpPr>
        <p:spPr>
          <a:xfrm>
            <a:off x="609600" y="1943114"/>
            <a:ext cx="10972800" cy="3970318"/>
          </a:xfrm>
          <a:prstGeom prst="rect">
            <a:avLst/>
          </a:prstGeom>
        </p:spPr>
        <p:txBody>
          <a:bodyPr wrap="square">
            <a:spAutoFit/>
          </a:bodyPr>
          <a:lstStyle/>
          <a:p>
            <a:pPr algn="just"/>
            <a:r>
              <a:rPr lang="pt-BR" sz="2800" i="1" dirty="0"/>
              <a:t>“Compreende as estratégias e tecnologias utilizadas pelas empresas para a análise de dados de informações de negócios. </a:t>
            </a:r>
            <a:br>
              <a:rPr lang="pt-BR" sz="2800" i="1" dirty="0"/>
            </a:br>
            <a:endParaRPr lang="pt-BR" sz="2800" i="1" dirty="0"/>
          </a:p>
          <a:p>
            <a:pPr algn="just"/>
            <a:r>
              <a:rPr lang="pt-BR" sz="2800" i="1" dirty="0"/>
              <a:t>As tecnologias de BI fornecem visões históricas, atuais e preditivas das operações de negócios.”</a:t>
            </a:r>
          </a:p>
          <a:p>
            <a:pPr algn="just"/>
            <a:endParaRPr lang="pt-BR" sz="2800" i="1" dirty="0"/>
          </a:p>
          <a:p>
            <a:pPr algn="just"/>
            <a:endParaRPr lang="pt-BR" sz="2800" i="1" dirty="0"/>
          </a:p>
          <a:p>
            <a:pPr algn="just"/>
            <a:r>
              <a:rPr lang="pt-BR" sz="2800" i="1" dirty="0"/>
              <a:t>-Wikpedia</a:t>
            </a:r>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E para que serve ?</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1B7FAB8-E965-49CC-94B6-2C9280A9F224}"/>
              </a:ext>
            </a:extLst>
          </p:cNvPr>
          <p:cNvSpPr/>
          <p:nvPr/>
        </p:nvSpPr>
        <p:spPr>
          <a:xfrm>
            <a:off x="693254" y="3412333"/>
            <a:ext cx="1748648" cy="507831"/>
          </a:xfrm>
          <a:prstGeom prst="rect">
            <a:avLst/>
          </a:prstGeom>
        </p:spPr>
        <p:txBody>
          <a:bodyPr wrap="square">
            <a:spAutoFit/>
          </a:bodyPr>
          <a:lstStyle/>
          <a:p>
            <a:pPr algn="just" fontAlgn="base"/>
            <a:r>
              <a:rPr lang="pt-BR" sz="2700" i="1" dirty="0"/>
              <a:t>Joãozinho     </a:t>
            </a:r>
          </a:p>
        </p:txBody>
      </p:sp>
      <p:pic>
        <p:nvPicPr>
          <p:cNvPr id="1026" name="Picture 2" descr="Image result for gif padeiro">
            <a:extLst>
              <a:ext uri="{FF2B5EF4-FFF2-40B4-BE49-F238E27FC236}">
                <a16:creationId xmlns:a16="http://schemas.microsoft.com/office/drawing/2014/main" id="{5F855664-CBA1-424B-8336-1F4D58B8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88" y="1621633"/>
            <a:ext cx="2066563" cy="15244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A4E4DF2-8F15-4EA0-AE41-4C6DA073F280}"/>
              </a:ext>
            </a:extLst>
          </p:cNvPr>
          <p:cNvPicPr>
            <a:picLocks noChangeAspect="1"/>
          </p:cNvPicPr>
          <p:nvPr/>
        </p:nvPicPr>
        <p:blipFill>
          <a:blip r:embed="rId5"/>
          <a:stretch>
            <a:fillRect/>
          </a:stretch>
        </p:blipFill>
        <p:spPr>
          <a:xfrm>
            <a:off x="3041611" y="1523683"/>
            <a:ext cx="6708487" cy="4600892"/>
          </a:xfrm>
          <a:prstGeom prst="rect">
            <a:avLst/>
          </a:prstGeom>
        </p:spPr>
      </p:pic>
      <p:sp>
        <p:nvSpPr>
          <p:cNvPr id="11" name="TextBox 10">
            <a:extLst>
              <a:ext uri="{FF2B5EF4-FFF2-40B4-BE49-F238E27FC236}">
                <a16:creationId xmlns:a16="http://schemas.microsoft.com/office/drawing/2014/main" id="{AB5E7D6A-D80E-4745-A653-34D56F0C417A}"/>
              </a:ext>
            </a:extLst>
          </p:cNvPr>
          <p:cNvSpPr txBox="1"/>
          <p:nvPr/>
        </p:nvSpPr>
        <p:spPr>
          <a:xfrm>
            <a:off x="3212937" y="2087364"/>
            <a:ext cx="6286499" cy="337502"/>
          </a:xfrm>
          <a:prstGeom prst="rect">
            <a:avLst/>
          </a:prstGeom>
          <a:noFill/>
          <a:ln w="57150">
            <a:solidFill>
              <a:srgbClr val="7030A0"/>
            </a:solidFill>
          </a:ln>
        </p:spPr>
        <p:txBody>
          <a:bodyPr wrap="square" rtlCol="0">
            <a:spAutoFit/>
          </a:bodyPr>
          <a:lstStyle/>
          <a:p>
            <a:endParaRPr lang="en-US" dirty="0"/>
          </a:p>
        </p:txBody>
      </p:sp>
      <p:cxnSp>
        <p:nvCxnSpPr>
          <p:cNvPr id="13" name="Straight Arrow Connector 12">
            <a:extLst>
              <a:ext uri="{FF2B5EF4-FFF2-40B4-BE49-F238E27FC236}">
                <a16:creationId xmlns:a16="http://schemas.microsoft.com/office/drawing/2014/main" id="{1770D480-3468-4745-895A-C838D453435C}"/>
              </a:ext>
            </a:extLst>
          </p:cNvPr>
          <p:cNvCxnSpPr/>
          <p:nvPr/>
        </p:nvCxnSpPr>
        <p:spPr>
          <a:xfrm>
            <a:off x="9610725" y="2265640"/>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3DE3E7E-4489-4ACE-8FD3-BB76D9166C4D}"/>
              </a:ext>
            </a:extLst>
          </p:cNvPr>
          <p:cNvSpPr txBox="1"/>
          <p:nvPr/>
        </p:nvSpPr>
        <p:spPr>
          <a:xfrm>
            <a:off x="10247149" y="2087364"/>
            <a:ext cx="1875214" cy="369332"/>
          </a:xfrm>
          <a:prstGeom prst="rect">
            <a:avLst/>
          </a:prstGeom>
          <a:noFill/>
        </p:spPr>
        <p:txBody>
          <a:bodyPr wrap="square" rtlCol="0">
            <a:spAutoFit/>
          </a:bodyPr>
          <a:lstStyle/>
          <a:p>
            <a:r>
              <a:rPr lang="pt-BR" dirty="0"/>
              <a:t>Perdeu material!</a:t>
            </a:r>
            <a:endParaRPr lang="en-US" dirty="0"/>
          </a:p>
        </p:txBody>
      </p:sp>
      <p:cxnSp>
        <p:nvCxnSpPr>
          <p:cNvPr id="16" name="Straight Arrow Connector 15">
            <a:extLst>
              <a:ext uri="{FF2B5EF4-FFF2-40B4-BE49-F238E27FC236}">
                <a16:creationId xmlns:a16="http://schemas.microsoft.com/office/drawing/2014/main" id="{8BFA4541-173E-4E09-A5AC-D6EAB5D0A0D6}"/>
              </a:ext>
            </a:extLst>
          </p:cNvPr>
          <p:cNvCxnSpPr/>
          <p:nvPr/>
        </p:nvCxnSpPr>
        <p:spPr>
          <a:xfrm>
            <a:off x="9622411" y="2612671"/>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F541DE-5DFB-46F7-973F-0EE872FBAF85}"/>
              </a:ext>
            </a:extLst>
          </p:cNvPr>
          <p:cNvSpPr txBox="1"/>
          <p:nvPr/>
        </p:nvSpPr>
        <p:spPr>
          <a:xfrm>
            <a:off x="10258835" y="2434395"/>
            <a:ext cx="1875214" cy="369332"/>
          </a:xfrm>
          <a:prstGeom prst="rect">
            <a:avLst/>
          </a:prstGeom>
          <a:noFill/>
        </p:spPr>
        <p:txBody>
          <a:bodyPr wrap="square" rtlCol="0">
            <a:spAutoFit/>
          </a:bodyPr>
          <a:lstStyle/>
          <a:p>
            <a:r>
              <a:rPr lang="pt-BR" dirty="0"/>
              <a:t>Perdeu cliente!</a:t>
            </a:r>
            <a:endParaRPr lang="en-US" dirty="0"/>
          </a:p>
        </p:txBody>
      </p:sp>
      <p:sp>
        <p:nvSpPr>
          <p:cNvPr id="18" name="TextBox 17">
            <a:extLst>
              <a:ext uri="{FF2B5EF4-FFF2-40B4-BE49-F238E27FC236}">
                <a16:creationId xmlns:a16="http://schemas.microsoft.com/office/drawing/2014/main" id="{8A569D82-09C5-4B6B-AC5E-AB7B4E81D96B}"/>
              </a:ext>
            </a:extLst>
          </p:cNvPr>
          <p:cNvSpPr txBox="1"/>
          <p:nvPr/>
        </p:nvSpPr>
        <p:spPr>
          <a:xfrm>
            <a:off x="3204672" y="2410995"/>
            <a:ext cx="6286499" cy="337502"/>
          </a:xfrm>
          <a:prstGeom prst="rect">
            <a:avLst/>
          </a:prstGeom>
          <a:noFill/>
          <a:ln w="57150">
            <a:solidFill>
              <a:srgbClr val="7030A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4F112E6E-5C61-4BA4-B404-B09C3846F73A}"/>
              </a:ext>
            </a:extLst>
          </p:cNvPr>
          <p:cNvSpPr txBox="1"/>
          <p:nvPr/>
        </p:nvSpPr>
        <p:spPr>
          <a:xfrm>
            <a:off x="3204671" y="3412333"/>
            <a:ext cx="6286500" cy="754743"/>
          </a:xfrm>
          <a:prstGeom prst="rect">
            <a:avLst/>
          </a:prstGeom>
          <a:noFill/>
          <a:ln w="57150">
            <a:solidFill>
              <a:srgbClr val="7030A0"/>
            </a:solidFill>
          </a:ln>
        </p:spPr>
        <p:txBody>
          <a:bodyPr wrap="square" rtlCol="0">
            <a:spAutoFit/>
          </a:bodyPr>
          <a:lstStyle/>
          <a:p>
            <a:endParaRPr lang="en-US" dirty="0"/>
          </a:p>
        </p:txBody>
      </p:sp>
      <p:cxnSp>
        <p:nvCxnSpPr>
          <p:cNvPr id="20" name="Straight Arrow Connector 19">
            <a:extLst>
              <a:ext uri="{FF2B5EF4-FFF2-40B4-BE49-F238E27FC236}">
                <a16:creationId xmlns:a16="http://schemas.microsoft.com/office/drawing/2014/main" id="{6A88D8EC-BD49-4A28-AD76-0A5A6AA4518C}"/>
              </a:ext>
            </a:extLst>
          </p:cNvPr>
          <p:cNvCxnSpPr/>
          <p:nvPr/>
        </p:nvCxnSpPr>
        <p:spPr>
          <a:xfrm>
            <a:off x="9624137" y="3749624"/>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03CF1AD-32E2-435A-8DB6-13563B875CAA}"/>
              </a:ext>
            </a:extLst>
          </p:cNvPr>
          <p:cNvSpPr txBox="1"/>
          <p:nvPr/>
        </p:nvSpPr>
        <p:spPr>
          <a:xfrm>
            <a:off x="10193911" y="3571348"/>
            <a:ext cx="1941864" cy="923330"/>
          </a:xfrm>
          <a:prstGeom prst="rect">
            <a:avLst/>
          </a:prstGeom>
          <a:noFill/>
        </p:spPr>
        <p:txBody>
          <a:bodyPr wrap="square" rtlCol="0">
            <a:spAutoFit/>
          </a:bodyPr>
          <a:lstStyle/>
          <a:p>
            <a:pPr algn="ctr"/>
            <a:r>
              <a:rPr lang="pt-BR" dirty="0"/>
              <a:t>Redução de Perda! (Material/Cliente)</a:t>
            </a:r>
            <a:endParaRPr lang="en-US" dirty="0"/>
          </a:p>
        </p:txBody>
      </p:sp>
      <p:cxnSp>
        <p:nvCxnSpPr>
          <p:cNvPr id="22" name="Straight Arrow Connector 21">
            <a:extLst>
              <a:ext uri="{FF2B5EF4-FFF2-40B4-BE49-F238E27FC236}">
                <a16:creationId xmlns:a16="http://schemas.microsoft.com/office/drawing/2014/main" id="{4E50759A-97B7-4945-A002-DA1B3477B5D9}"/>
              </a:ext>
            </a:extLst>
          </p:cNvPr>
          <p:cNvCxnSpPr/>
          <p:nvPr/>
        </p:nvCxnSpPr>
        <p:spPr>
          <a:xfrm>
            <a:off x="11201400" y="4676775"/>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1846E05-5B27-4ACD-A7C2-30BC78B34F27}"/>
              </a:ext>
            </a:extLst>
          </p:cNvPr>
          <p:cNvSpPr txBox="1"/>
          <p:nvPr/>
        </p:nvSpPr>
        <p:spPr>
          <a:xfrm>
            <a:off x="10108987" y="5105399"/>
            <a:ext cx="2083013" cy="646331"/>
          </a:xfrm>
          <a:prstGeom prst="rect">
            <a:avLst/>
          </a:prstGeom>
          <a:noFill/>
        </p:spPr>
        <p:txBody>
          <a:bodyPr wrap="square" rtlCol="0">
            <a:spAutoFit/>
          </a:bodyPr>
          <a:lstStyle/>
          <a:p>
            <a:pPr algn="ctr"/>
            <a:r>
              <a:rPr lang="pt-BR" b="1" dirty="0"/>
              <a:t>Valor do Negócio!</a:t>
            </a:r>
            <a:endParaRPr lang="en-US" b="1" dirty="0"/>
          </a:p>
        </p:txBody>
      </p:sp>
      <p:sp>
        <p:nvSpPr>
          <p:cNvPr id="25" name="Title 1">
            <a:extLst>
              <a:ext uri="{FF2B5EF4-FFF2-40B4-BE49-F238E27FC236}">
                <a16:creationId xmlns:a16="http://schemas.microsoft.com/office/drawing/2014/main" id="{5DB69735-872D-48E7-BFD1-30F354B670E8}"/>
              </a:ext>
            </a:extLst>
          </p:cNvPr>
          <p:cNvSpPr txBox="1">
            <a:spLocks/>
          </p:cNvSpPr>
          <p:nvPr/>
        </p:nvSpPr>
        <p:spPr>
          <a:xfrm>
            <a:off x="301951" y="6075225"/>
            <a:ext cx="6512694" cy="492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Joãozinho fez BI de sua padoca! =D</a:t>
            </a:r>
          </a:p>
        </p:txBody>
      </p:sp>
    </p:spTree>
    <p:extLst>
      <p:ext uri="{BB962C8B-B14F-4D97-AF65-F5344CB8AC3E}">
        <p14:creationId xmlns:p14="http://schemas.microsoft.com/office/powerpoint/2010/main" val="272716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1000"/>
                                        <p:tgtEl>
                                          <p:spTgt spid="24"/>
                                        </p:tgtEl>
                                      </p:cBhvr>
                                    </p:animEffect>
                                    <p:anim calcmode="lin" valueType="num">
                                      <p:cBhvr>
                                        <p:cTn id="84" dur="1000" fill="hold"/>
                                        <p:tgtEl>
                                          <p:spTgt spid="24"/>
                                        </p:tgtEl>
                                        <p:attrNameLst>
                                          <p:attrName>ppt_x</p:attrName>
                                        </p:attrNameLst>
                                      </p:cBhvr>
                                      <p:tavLst>
                                        <p:tav tm="0">
                                          <p:val>
                                            <p:strVal val="#ppt_x"/>
                                          </p:val>
                                        </p:tav>
                                        <p:tav tm="100000">
                                          <p:val>
                                            <p:strVal val="#ppt_x"/>
                                          </p:val>
                                        </p:tav>
                                      </p:tavLst>
                                    </p:anim>
                                    <p:anim calcmode="lin" valueType="num">
                                      <p:cBhvr>
                                        <p:cTn id="85" dur="1000" fill="hold"/>
                                        <p:tgtEl>
                                          <p:spTgt spid="2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1000"/>
                                        <p:tgtEl>
                                          <p:spTgt spid="25"/>
                                        </p:tgtEl>
                                      </p:cBhvr>
                                    </p:animEffect>
                                    <p:anim calcmode="lin" valueType="num">
                                      <p:cBhvr>
                                        <p:cTn id="96" dur="1000" fill="hold"/>
                                        <p:tgtEl>
                                          <p:spTgt spid="25"/>
                                        </p:tgtEl>
                                        <p:attrNameLst>
                                          <p:attrName>ppt_x</p:attrName>
                                        </p:attrNameLst>
                                      </p:cBhvr>
                                      <p:tavLst>
                                        <p:tav tm="0">
                                          <p:val>
                                            <p:strVal val="#ppt_x"/>
                                          </p:val>
                                        </p:tav>
                                        <p:tav tm="100000">
                                          <p:val>
                                            <p:strVal val="#ppt_x"/>
                                          </p:val>
                                        </p:tav>
                                      </p:tavLst>
                                    </p:anim>
                                    <p:anim calcmode="lin" valueType="num">
                                      <p:cBhvr>
                                        <p:cTn id="9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4" grpId="0"/>
      <p:bldP spid="17" grpId="0"/>
      <p:bldP spid="18" grpId="0" animBg="1"/>
      <p:bldP spid="19" grpId="0" animBg="1"/>
      <p:bldP spid="21"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O mais importante…</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6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BI e um processo e nao uma ferramenta!</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9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Power BI</a:t>
            </a:r>
          </a:p>
        </p:txBody>
      </p:sp>
      <p:sp>
        <p:nvSpPr>
          <p:cNvPr id="8" name="Retângulo 7"/>
          <p:cNvSpPr/>
          <p:nvPr/>
        </p:nvSpPr>
        <p:spPr>
          <a:xfrm>
            <a:off x="652512" y="2072323"/>
            <a:ext cx="10972800" cy="3539430"/>
          </a:xfrm>
          <a:prstGeom prst="rect">
            <a:avLst/>
          </a:prstGeom>
        </p:spPr>
        <p:txBody>
          <a:bodyPr wrap="square">
            <a:spAutoFit/>
          </a:bodyPr>
          <a:lstStyle/>
          <a:p>
            <a:pPr algn="just"/>
            <a:r>
              <a:rPr lang="pt-BR" sz="2800" i="1" dirty="0"/>
              <a:t>“O Power BI é um conjunto de ferramentas de análise de negócios para analisar dados e compartilhar ideias.</a:t>
            </a:r>
          </a:p>
          <a:p>
            <a:pPr algn="just"/>
            <a:endParaRPr lang="pt-BR" sz="2800" i="1" dirty="0"/>
          </a:p>
          <a:p>
            <a:pPr algn="just"/>
            <a:r>
              <a:rPr lang="pt-BR" sz="2800" i="1" dirty="0"/>
              <a:t>Com um clique, os usuários podem explorar os dados em seu painel usando ferramentas intuitivas que facilitam encontrar as respostas”</a:t>
            </a:r>
          </a:p>
          <a:p>
            <a:pPr algn="just"/>
            <a:endParaRPr lang="pt-BR" sz="2800" i="1" dirty="0"/>
          </a:p>
          <a:p>
            <a:pPr algn="just"/>
            <a:r>
              <a:rPr lang="pt-BR" sz="2800" dirty="0"/>
              <a:t>-Google</a:t>
            </a:r>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0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728" y="386097"/>
            <a:ext cx="10515600" cy="1325563"/>
          </a:xfrm>
        </p:spPr>
        <p:txBody>
          <a:bodyPr/>
          <a:lstStyle/>
          <a:p>
            <a:r>
              <a:rPr lang="en-US" dirty="0"/>
              <a:t>Principais Elementos</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Mobile</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Services</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Embedded</a:t>
            </a: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Web-based</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All platforms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data sources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Dashboards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Publishing</a:t>
            </a:r>
            <a:endParaRPr lang="en-US" sz="2400" spc="-200" dirty="0">
              <a:solidFill>
                <a:srgbClr val="235888"/>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Windows only</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Robust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Query and modeling tools</a:t>
            </a:r>
            <a:r>
              <a:rPr lang="en-US" sz="3200" spc="-200" dirty="0">
                <a:latin typeface="Segoe UI" panose="020B0502040204020203" pitchFamily="34" charset="0"/>
                <a:cs typeface="Segoe UI" panose="020B0502040204020203" pitchFamily="34" charset="0"/>
              </a:rPr>
              <a:t> </a:t>
            </a:r>
          </a:p>
          <a:p>
            <a:pPr>
              <a:lnSpc>
                <a:spcPct val="95000"/>
              </a:lnSpc>
              <a:buSzPct val="90000"/>
            </a:pPr>
            <a:endParaRPr lang="en-US" sz="3200" spc="-200" dirty="0">
              <a:solidFill>
                <a:srgbClr val="235888"/>
              </a:solidFill>
              <a:latin typeface="Segoe UI Light" panose="020B0502040204020203" pitchFamily="34" charset="0"/>
              <a:cs typeface="Segoe UI Light" panose="020B0502040204020203" pitchFamily="34" charset="0"/>
            </a:endParaRP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Cross-platform</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viewers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integration</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REST services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Create custom visualizations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1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962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10068</TotalTime>
  <Words>1750</Words>
  <Application>Microsoft Office PowerPoint</Application>
  <PresentationFormat>Widescreen</PresentationFormat>
  <Paragraphs>162</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Viviane Martins VBA na Veia facebook.com/VBANaVeia.Oficial</vt:lpstr>
      <vt:lpstr>Agenda</vt:lpstr>
      <vt:lpstr>PowerPoint Presentation</vt:lpstr>
      <vt:lpstr>Business Intelligence (BI) </vt:lpstr>
      <vt:lpstr>E para que serve ?</vt:lpstr>
      <vt:lpstr>O mais importante…</vt:lpstr>
      <vt:lpstr>BI e um processo e nao uma ferramenta!</vt:lpstr>
      <vt:lpstr>Power BI</vt:lpstr>
      <vt:lpstr>Principais Elementos</vt:lpstr>
      <vt:lpstr>Principais Elementos</vt:lpstr>
      <vt:lpstr>DAX (Data Analysis Expressions)</vt:lpstr>
      <vt:lpstr>Referencias</vt:lpstr>
      <vt:lpstr>WorkShop – Explorando o Power BI</vt:lpstr>
      <vt:lpstr>Projeto no Github</vt:lpstr>
      <vt:lpstr>Poke Projeto</vt:lpstr>
      <vt:lpstr>Painel MVP BR</vt:lpstr>
      <vt:lpstr>Consumo NodeRed</vt:lpstr>
      <vt:lpstr>Consumo NodeJS</vt:lpstr>
      <vt:lpstr>Consumo Facebook API</vt:lpstr>
      <vt:lpstr>PowerPoint Presentation</vt:lpstr>
      <vt:lpstr>Obrigado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Orlando Gomes</cp:lastModifiedBy>
  <cp:revision>338</cp:revision>
  <dcterms:created xsi:type="dcterms:W3CDTF">2016-04-21T18:51:19Z</dcterms:created>
  <dcterms:modified xsi:type="dcterms:W3CDTF">2019-04-10T15:43:48Z</dcterms:modified>
</cp:coreProperties>
</file>