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4"/>
  </p:notesMasterIdLst>
  <p:sldIdLst>
    <p:sldId id="256" r:id="rId3"/>
    <p:sldId id="327" r:id="rId4"/>
    <p:sldId id="335" r:id="rId5"/>
    <p:sldId id="336" r:id="rId6"/>
    <p:sldId id="343" r:id="rId7"/>
    <p:sldId id="337" r:id="rId8"/>
    <p:sldId id="340" r:id="rId9"/>
    <p:sldId id="328" r:id="rId10"/>
    <p:sldId id="302" r:id="rId11"/>
    <p:sldId id="324" r:id="rId12"/>
    <p:sldId id="323" r:id="rId13"/>
    <p:sldId id="329" r:id="rId14"/>
    <p:sldId id="332" r:id="rId15"/>
    <p:sldId id="333" r:id="rId16"/>
    <p:sldId id="341" r:id="rId17"/>
    <p:sldId id="344" r:id="rId18"/>
    <p:sldId id="342" r:id="rId19"/>
    <p:sldId id="345" r:id="rId20"/>
    <p:sldId id="346" r:id="rId21"/>
    <p:sldId id="347" r:id="rId22"/>
    <p:sldId id="3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D2E4F4"/>
    <a:srgbClr val="8CBAE2"/>
    <a:srgbClr val="F2C811"/>
    <a:srgbClr val="FF5757"/>
    <a:srgbClr val="E2F0D9"/>
    <a:srgbClr val="FFF2CC"/>
    <a:srgbClr val="5095D1"/>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87654" autoAdjust="0"/>
  </p:normalViewPr>
  <p:slideViewPr>
    <p:cSldViewPr snapToGrid="0">
      <p:cViewPr varScale="1">
        <p:scale>
          <a:sx n="101" d="100"/>
          <a:sy n="101" d="100"/>
        </p:scale>
        <p:origin x="822" y="114"/>
      </p:cViewPr>
      <p:guideLst>
        <p:guide orient="horz" pos="2160"/>
        <p:guide pos="3840"/>
      </p:guideLst>
    </p:cSldViewPr>
  </p:slideViewPr>
  <p:notesTextViewPr>
    <p:cViewPr>
      <p:scale>
        <a:sx n="1" d="1"/>
        <a:sy n="1" d="1"/>
      </p:scale>
      <p:origin x="0" y="0"/>
    </p:cViewPr>
  </p:notesTextViewPr>
  <p:sorterViewPr>
    <p:cViewPr>
      <p:scale>
        <a:sx n="138" d="100"/>
        <a:sy n="13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dirty="0"/>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16EDED-A3D5-4DB0-92D7-4A78EB9C8009}" type="slidenum">
              <a:rPr lang="pt-BR" smtClean="0"/>
              <a:t>1</a:t>
            </a:fld>
            <a:endParaRPr lang="pt-BR"/>
          </a:p>
        </p:txBody>
      </p:sp>
    </p:spTree>
    <p:extLst>
      <p:ext uri="{BB962C8B-B14F-4D97-AF65-F5344CB8AC3E}">
        <p14:creationId xmlns:p14="http://schemas.microsoft.com/office/powerpoint/2010/main" val="104368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dirty="0"/>
          </a:p>
        </p:txBody>
      </p:sp>
    </p:spTree>
    <p:extLst>
      <p:ext uri="{BB962C8B-B14F-4D97-AF65-F5344CB8AC3E}">
        <p14:creationId xmlns:p14="http://schemas.microsoft.com/office/powerpoint/2010/main" val="259207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Expressions, or “DAX” includes a library of over 200 functions, operators, and constructs</a:t>
            </a:r>
            <a:r>
              <a:rPr lang="en-US" baseline="0" dirty="0"/>
              <a:t> and are </a:t>
            </a:r>
            <a:r>
              <a:rPr lang="en-US" dirty="0"/>
              <a:t>similar to Excel formulas. DAX has many of the same functions as Excel,</a:t>
            </a:r>
            <a:r>
              <a:rPr lang="en-US" baseline="0" dirty="0"/>
              <a:t> except that</a:t>
            </a:r>
            <a:r>
              <a:rPr lang="en-US" dirty="0"/>
              <a:t> DAX functions</a:t>
            </a:r>
            <a:r>
              <a:rPr lang="en-US" baseline="0" dirty="0"/>
              <a:t> </a:t>
            </a:r>
            <a:r>
              <a:rPr lang="en-US" dirty="0"/>
              <a:t>are meant to work over data interactively “sliced” or filtered in a report. If users are familiar with writing</a:t>
            </a:r>
            <a:r>
              <a:rPr lang="en-US" baseline="0" dirty="0"/>
              <a:t> Excel functions, its an easy transition into DAX.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dirty="0"/>
          </a:p>
        </p:txBody>
      </p:sp>
    </p:spTree>
    <p:extLst>
      <p:ext uri="{BB962C8B-B14F-4D97-AF65-F5344CB8AC3E}">
        <p14:creationId xmlns:p14="http://schemas.microsoft.com/office/powerpoint/2010/main" val="67580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dirty="0"/>
          </a:p>
        </p:txBody>
      </p:sp>
    </p:spTree>
    <p:extLst>
      <p:ext uri="{BB962C8B-B14F-4D97-AF65-F5344CB8AC3E}">
        <p14:creationId xmlns:p14="http://schemas.microsoft.com/office/powerpoint/2010/main" val="2062977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dirty="0"/>
          </a:p>
        </p:txBody>
      </p:sp>
    </p:spTree>
    <p:extLst>
      <p:ext uri="{BB962C8B-B14F-4D97-AF65-F5344CB8AC3E}">
        <p14:creationId xmlns:p14="http://schemas.microsoft.com/office/powerpoint/2010/main" val="902561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dirty="0"/>
          </a:p>
        </p:txBody>
      </p:sp>
    </p:spTree>
    <p:extLst>
      <p:ext uri="{BB962C8B-B14F-4D97-AF65-F5344CB8AC3E}">
        <p14:creationId xmlns:p14="http://schemas.microsoft.com/office/powerpoint/2010/main" val="315435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dirty="0"/>
          </a:p>
        </p:txBody>
      </p:sp>
    </p:spTree>
    <p:extLst>
      <p:ext uri="{BB962C8B-B14F-4D97-AF65-F5344CB8AC3E}">
        <p14:creationId xmlns:p14="http://schemas.microsoft.com/office/powerpoint/2010/main" val="3766662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dirty="0"/>
          </a:p>
        </p:txBody>
      </p:sp>
    </p:spTree>
    <p:extLst>
      <p:ext uri="{BB962C8B-B14F-4D97-AF65-F5344CB8AC3E}">
        <p14:creationId xmlns:p14="http://schemas.microsoft.com/office/powerpoint/2010/main" val="3989889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dirty="0"/>
          </a:p>
        </p:txBody>
      </p:sp>
    </p:spTree>
    <p:extLst>
      <p:ext uri="{BB962C8B-B14F-4D97-AF65-F5344CB8AC3E}">
        <p14:creationId xmlns:p14="http://schemas.microsoft.com/office/powerpoint/2010/main" val="145020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dirty="0"/>
          </a:p>
        </p:txBody>
      </p:sp>
    </p:spTree>
    <p:extLst>
      <p:ext uri="{BB962C8B-B14F-4D97-AF65-F5344CB8AC3E}">
        <p14:creationId xmlns:p14="http://schemas.microsoft.com/office/powerpoint/2010/main" val="1605853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dirty="0"/>
          </a:p>
        </p:txBody>
      </p:sp>
    </p:spTree>
    <p:extLst>
      <p:ext uri="{BB962C8B-B14F-4D97-AF65-F5344CB8AC3E}">
        <p14:creationId xmlns:p14="http://schemas.microsoft.com/office/powerpoint/2010/main" val="370583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dirty="0"/>
          </a:p>
        </p:txBody>
      </p:sp>
    </p:spTree>
    <p:extLst>
      <p:ext uri="{BB962C8B-B14F-4D97-AF65-F5344CB8AC3E}">
        <p14:creationId xmlns:p14="http://schemas.microsoft.com/office/powerpoint/2010/main" val="1410746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dirty="0"/>
          </a:p>
        </p:txBody>
      </p:sp>
    </p:spTree>
    <p:extLst>
      <p:ext uri="{BB962C8B-B14F-4D97-AF65-F5344CB8AC3E}">
        <p14:creationId xmlns:p14="http://schemas.microsoft.com/office/powerpoint/2010/main" val="2632078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dirty="0"/>
          </a:p>
        </p:txBody>
      </p:sp>
    </p:spTree>
    <p:extLst>
      <p:ext uri="{BB962C8B-B14F-4D97-AF65-F5344CB8AC3E}">
        <p14:creationId xmlns:p14="http://schemas.microsoft.com/office/powerpoint/2010/main" val="417848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dirty="0"/>
          </a:p>
        </p:txBody>
      </p:sp>
    </p:spTree>
    <p:extLst>
      <p:ext uri="{BB962C8B-B14F-4D97-AF65-F5344CB8AC3E}">
        <p14:creationId xmlns:p14="http://schemas.microsoft.com/office/powerpoint/2010/main" val="224685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dirty="0"/>
          </a:p>
        </p:txBody>
      </p:sp>
    </p:spTree>
    <p:extLst>
      <p:ext uri="{BB962C8B-B14F-4D97-AF65-F5344CB8AC3E}">
        <p14:creationId xmlns:p14="http://schemas.microsoft.com/office/powerpoint/2010/main" val="303271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dirty="0"/>
          </a:p>
        </p:txBody>
      </p:sp>
    </p:spTree>
    <p:extLst>
      <p:ext uri="{BB962C8B-B14F-4D97-AF65-F5344CB8AC3E}">
        <p14:creationId xmlns:p14="http://schemas.microsoft.com/office/powerpoint/2010/main" val="292691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dirty="0"/>
          </a:p>
        </p:txBody>
      </p:sp>
    </p:spTree>
    <p:extLst>
      <p:ext uri="{BB962C8B-B14F-4D97-AF65-F5344CB8AC3E}">
        <p14:creationId xmlns:p14="http://schemas.microsoft.com/office/powerpoint/2010/main" val="1522689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dirty="0"/>
          </a:p>
        </p:txBody>
      </p:sp>
    </p:spTree>
    <p:extLst>
      <p:ext uri="{BB962C8B-B14F-4D97-AF65-F5344CB8AC3E}">
        <p14:creationId xmlns:p14="http://schemas.microsoft.com/office/powerpoint/2010/main" val="212098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dirty="0"/>
          </a:p>
        </p:txBody>
      </p:sp>
    </p:spTree>
    <p:extLst>
      <p:ext uri="{BB962C8B-B14F-4D97-AF65-F5344CB8AC3E}">
        <p14:creationId xmlns:p14="http://schemas.microsoft.com/office/powerpoint/2010/main" val="1470035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a:t>
            </a:r>
            <a:r>
              <a:rPr lang="en-US" sz="1200" kern="1200" baseline="0" dirty="0">
                <a:solidFill>
                  <a:schemeClr val="tx1"/>
                </a:solidFill>
                <a:effectLst/>
                <a:latin typeface="+mn-lt"/>
                <a:ea typeface="+mn-ea"/>
                <a:cs typeface="+mn-cs"/>
              </a:rPr>
              <a:t> BI is a high-level name for Microsoft’s Power BI Services and Tools Suite. In general, all tools draw on the underlying foundation of Power BI Services, which is exposed to users via a web-based design and administration experience. More powerful features are available in the Power BI Desktop application targeting the Windows platform, and mobile versions of Power PI exist for Windows Mobile, iOS, and Android devices that enable end users to interactively access and navigate report and dashboard information. Developer and administrators can also exposed the services of Power BI via Power BI embedded which includes a robust REST-based API as well as tools to create custom visualizations.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dirty="0"/>
          </a:p>
        </p:txBody>
      </p:sp>
    </p:spTree>
    <p:extLst>
      <p:ext uri="{BB962C8B-B14F-4D97-AF65-F5344CB8AC3E}">
        <p14:creationId xmlns:p14="http://schemas.microsoft.com/office/powerpoint/2010/main" val="8215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dirty="0">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4/9/2019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dirty="0"/>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Slide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57200" y="4960137"/>
            <a:ext cx="7772400" cy="1463040"/>
          </a:xfrm>
        </p:spPr>
        <p:txBody>
          <a:bodyPr anchor="ctr">
            <a:normAutofit/>
          </a:bodyPr>
          <a:lstStyle>
            <a:lvl1pPr algn="r">
              <a:defRPr sz="5000" spc="200" baseline="0"/>
            </a:lvl1pPr>
          </a:lstStyle>
          <a:p>
            <a:r>
              <a:rPr lang="en-US" dirty="0" err="1"/>
              <a:t>ahuheuaheua</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66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dirty="0"/>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6.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deas.powerbi.com/forums/265200-power-bi-ideas" TargetMode="External"/><Relationship Id="rId5" Type="http://schemas.openxmlformats.org/officeDocument/2006/relationships/hyperlink" Target="https://powerbi.microsoft.com/pt-br/guided-learning/" TargetMode="External"/><Relationship Id="rId4" Type="http://schemas.openxmlformats.org/officeDocument/2006/relationships/hyperlink" Target="http://community.powerbi.com/t5/Data-Stories-Gallery/bd-p/DataStoriesGaller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4.jpe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9159" y="5048960"/>
            <a:ext cx="5709145" cy="1463040"/>
          </a:xfrm>
        </p:spPr>
        <p:txBody>
          <a:bodyPr>
            <a:normAutofit/>
          </a:bodyPr>
          <a:lstStyle/>
          <a:p>
            <a:pPr algn="l"/>
            <a:r>
              <a:rPr lang="pt-BR" sz="2300" cap="all" spc="-150" dirty="0">
                <a:solidFill>
                  <a:schemeClr val="tx1">
                    <a:lumMod val="90000"/>
                    <a:lumOff val="10000"/>
                  </a:schemeClr>
                </a:solidFill>
                <a:latin typeface="+mn-lt"/>
                <a:ea typeface="+mj-ea"/>
                <a:cs typeface="+mj-cs"/>
              </a:rPr>
              <a:t>Viviane Martins</a:t>
            </a:r>
            <a:br>
              <a:rPr lang="pt-BR" sz="2300" cap="all" spc="-150" dirty="0">
                <a:solidFill>
                  <a:schemeClr val="tx1">
                    <a:lumMod val="90000"/>
                    <a:lumOff val="10000"/>
                  </a:schemeClr>
                </a:solidFill>
                <a:latin typeface="+mn-lt"/>
                <a:ea typeface="+mj-ea"/>
                <a:cs typeface="+mj-cs"/>
              </a:rPr>
            </a:br>
            <a:r>
              <a:rPr lang="pt-BR" sz="2300" cap="all" spc="-150" dirty="0">
                <a:solidFill>
                  <a:schemeClr val="tx1">
                    <a:lumMod val="90000"/>
                    <a:lumOff val="10000"/>
                  </a:schemeClr>
                </a:solidFill>
                <a:latin typeface="+mn-lt"/>
                <a:ea typeface="+mj-ea"/>
                <a:cs typeface="+mj-cs"/>
              </a:rPr>
              <a:t>VBA na Veia</a:t>
            </a:r>
            <a:br>
              <a:rPr lang="pt-BR" sz="2300" cap="all" spc="-150" dirty="0">
                <a:solidFill>
                  <a:schemeClr val="tx1">
                    <a:lumMod val="90000"/>
                    <a:lumOff val="10000"/>
                  </a:schemeClr>
                </a:solidFill>
                <a:latin typeface="+mn-lt"/>
                <a:ea typeface="+mj-ea"/>
                <a:cs typeface="+mj-cs"/>
              </a:rPr>
            </a:br>
            <a:r>
              <a:rPr lang="pt-BR" sz="2300" cap="all" spc="-150" dirty="0">
                <a:solidFill>
                  <a:schemeClr val="tx1">
                    <a:lumMod val="90000"/>
                    <a:lumOff val="10000"/>
                  </a:schemeClr>
                </a:solidFill>
                <a:latin typeface="+mn-lt"/>
                <a:ea typeface="+mj-ea"/>
                <a:cs typeface="+mj-cs"/>
              </a:rPr>
              <a:t>facebook.com/VBANaVeia.Oficial</a:t>
            </a:r>
          </a:p>
        </p:txBody>
      </p:sp>
      <p:pic>
        <p:nvPicPr>
          <p:cNvPr id="12" name="Picture 11">
            <a:extLst>
              <a:ext uri="{FF2B5EF4-FFF2-40B4-BE49-F238E27FC236}">
                <a16:creationId xmlns:a16="http://schemas.microsoft.com/office/drawing/2014/main" id="{9122D6B4-3840-8F45-8143-B7931FA32E15}"/>
              </a:ext>
            </a:extLst>
          </p:cNvPr>
          <p:cNvPicPr>
            <a:picLocks noChangeAspect="1"/>
          </p:cNvPicPr>
          <p:nvPr/>
        </p:nvPicPr>
        <p:blipFill rotWithShape="1">
          <a:blip r:embed="rId3">
            <a:alphaModFix amt="35000"/>
          </a:blip>
          <a:srcRect b="24826"/>
          <a:stretch/>
        </p:blipFill>
        <p:spPr>
          <a:xfrm>
            <a:off x="0" y="0"/>
            <a:ext cx="12192000" cy="4582638"/>
          </a:xfrm>
          <a:prstGeom prst="rect">
            <a:avLst/>
          </a:prstGeom>
        </p:spPr>
      </p:pic>
      <p:sp>
        <p:nvSpPr>
          <p:cNvPr id="13" name="Retângulo 5">
            <a:extLst>
              <a:ext uri="{FF2B5EF4-FFF2-40B4-BE49-F238E27FC236}">
                <a16:creationId xmlns:a16="http://schemas.microsoft.com/office/drawing/2014/main" id="{E70A08C7-6135-2142-BEE7-73C47ACF21B1}"/>
              </a:ext>
            </a:extLst>
          </p:cNvPr>
          <p:cNvSpPr/>
          <p:nvPr/>
        </p:nvSpPr>
        <p:spPr>
          <a:xfrm>
            <a:off x="407932" y="1270232"/>
            <a:ext cx="11078228" cy="2246769"/>
          </a:xfrm>
          <a:prstGeom prst="rect">
            <a:avLst/>
          </a:prstGeom>
        </p:spPr>
        <p:txBody>
          <a:bodyPr wrap="square" anchor="ctr">
            <a:spAutoFit/>
          </a:bodyPr>
          <a:lstStyle/>
          <a:p>
            <a:pPr algn="ctr"/>
            <a:r>
              <a:rPr lang="pt-BR" sz="7000" dirty="0">
                <a:solidFill>
                  <a:schemeClr val="bg1"/>
                </a:solidFill>
                <a:latin typeface="+mj-lt"/>
              </a:rPr>
              <a:t>Madrugada Nerdzão </a:t>
            </a:r>
            <a:br>
              <a:rPr lang="pt-BR" sz="7000" dirty="0">
                <a:solidFill>
                  <a:schemeClr val="bg1"/>
                </a:solidFill>
                <a:latin typeface="+mj-lt"/>
              </a:rPr>
            </a:br>
            <a:r>
              <a:rPr lang="pt-BR" sz="7000" dirty="0">
                <a:solidFill>
                  <a:schemeClr val="bg1"/>
                </a:solidFill>
                <a:latin typeface="+mj-lt"/>
              </a:rPr>
              <a:t>Trilha Power BI</a:t>
            </a:r>
          </a:p>
        </p:txBody>
      </p:sp>
      <p:sp>
        <p:nvSpPr>
          <p:cNvPr id="7" name="Título 1">
            <a:extLst>
              <a:ext uri="{FF2B5EF4-FFF2-40B4-BE49-F238E27FC236}">
                <a16:creationId xmlns:a16="http://schemas.microsoft.com/office/drawing/2014/main" id="{4D927F8F-5866-4780-92D1-18277077B8DE}"/>
              </a:ext>
            </a:extLst>
          </p:cNvPr>
          <p:cNvSpPr txBox="1">
            <a:spLocks/>
          </p:cNvSpPr>
          <p:nvPr/>
        </p:nvSpPr>
        <p:spPr>
          <a:xfrm>
            <a:off x="6931922" y="5048960"/>
            <a:ext cx="6102551"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l"/>
            <a:r>
              <a:rPr lang="pt-BR" sz="2300" spc="-150" dirty="0">
                <a:latin typeface="+mn-lt"/>
              </a:rPr>
              <a:t>Orlando Gomes</a:t>
            </a:r>
            <a:br>
              <a:rPr lang="pt-BR" sz="2300" spc="-150" dirty="0">
                <a:latin typeface="+mn-lt"/>
              </a:rPr>
            </a:br>
            <a:r>
              <a:rPr lang="pt-BR" sz="2300" spc="-150" dirty="0">
                <a:latin typeface="+mn-lt"/>
              </a:rPr>
              <a:t>Microsoft MVP/MSP</a:t>
            </a:r>
            <a:br>
              <a:rPr lang="pt-BR" sz="2300" spc="-150" dirty="0">
                <a:latin typeface="+mn-lt"/>
              </a:rPr>
            </a:br>
            <a:r>
              <a:rPr lang="pt-BR" sz="2300" spc="-150" dirty="0">
                <a:latin typeface="+mn-lt"/>
              </a:rPr>
              <a:t>facebook.com/page.orlandogomes/</a:t>
            </a:r>
          </a:p>
        </p:txBody>
      </p:sp>
      <p:pic>
        <p:nvPicPr>
          <p:cNvPr id="6" name="Picture 5">
            <a:extLst>
              <a:ext uri="{FF2B5EF4-FFF2-40B4-BE49-F238E27FC236}">
                <a16:creationId xmlns:a16="http://schemas.microsoft.com/office/drawing/2014/main" id="{DB331064-BD6A-4982-9B2F-E25988421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37" y="5209076"/>
            <a:ext cx="976040" cy="974034"/>
          </a:xfrm>
          <a:prstGeom prst="rect">
            <a:avLst/>
          </a:prstGeom>
        </p:spPr>
      </p:pic>
      <p:pic>
        <p:nvPicPr>
          <p:cNvPr id="1026" name="Picture 2" descr="Image result for mvp logo ms">
            <a:extLst>
              <a:ext uri="{FF2B5EF4-FFF2-40B4-BE49-F238E27FC236}">
                <a16:creationId xmlns:a16="http://schemas.microsoft.com/office/drawing/2014/main" id="{B7F8AD80-3C60-47F5-8AB7-75993067CD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6318" y="5121595"/>
            <a:ext cx="725682" cy="114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23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Principais Elementos</a:t>
            </a:r>
          </a:p>
        </p:txBody>
      </p:sp>
      <p:grpSp>
        <p:nvGrpSpPr>
          <p:cNvPr id="25" name="Group 24"/>
          <p:cNvGrpSpPr/>
          <p:nvPr/>
        </p:nvGrpSpPr>
        <p:grpSpPr>
          <a:xfrm>
            <a:off x="863067" y="2873978"/>
            <a:ext cx="1190304" cy="1833466"/>
            <a:chOff x="1041900" y="3178923"/>
            <a:chExt cx="1190304" cy="1833466"/>
          </a:xfrm>
          <a:solidFill>
            <a:schemeClr val="accent4">
              <a:lumMod val="20000"/>
              <a:lumOff val="80000"/>
            </a:schemeClr>
          </a:solidFill>
        </p:grpSpPr>
        <p:sp>
          <p:nvSpPr>
            <p:cNvPr id="11" name="Flowchart: Multidocument 10"/>
            <p:cNvSpPr/>
            <p:nvPr/>
          </p:nvSpPr>
          <p:spPr>
            <a:xfrm>
              <a:off x="1041900" y="3178923"/>
              <a:ext cx="1167269" cy="1561349"/>
            </a:xfrm>
            <a:prstGeom prst="flowChartMultidocumen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SOURCES</a:t>
              </a:r>
            </a:p>
            <a:p>
              <a:pPr algn="ctr"/>
              <a:endParaRPr lang="en-US" dirty="0">
                <a:solidFill>
                  <a:schemeClr val="bg1"/>
                </a:solidFill>
              </a:endParaRPr>
            </a:p>
            <a:p>
              <a:pPr algn="ctr"/>
              <a:endParaRPr lang="en-US" dirty="0">
                <a:solidFill>
                  <a:schemeClr val="bg1"/>
                </a:solidFill>
              </a:endParaRPr>
            </a:p>
          </p:txBody>
        </p:sp>
        <p:sp>
          <p:nvSpPr>
            <p:cNvPr id="12" name="Flowchart: Magnetic Disk 11"/>
            <p:cNvSpPr/>
            <p:nvPr/>
          </p:nvSpPr>
          <p:spPr>
            <a:xfrm>
              <a:off x="1498674" y="4077823"/>
              <a:ext cx="733530" cy="934566"/>
            </a:xfrm>
            <a:prstGeom prst="flowChartMagneticDisk">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 name="Flowchart: Multidocument 4"/>
          <p:cNvSpPr/>
          <p:nvPr/>
        </p:nvSpPr>
        <p:spPr>
          <a:xfrm>
            <a:off x="2787328" y="2697621"/>
            <a:ext cx="1549055" cy="1909733"/>
          </a:xfrm>
          <a:prstGeom prst="flowChartMultidocument">
            <a:avLst/>
          </a:prstGeom>
          <a:solidFill>
            <a:schemeClr val="accent2">
              <a:lumMod val="20000"/>
              <a:lumOff val="8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REPORTS</a:t>
            </a:r>
          </a:p>
        </p:txBody>
      </p:sp>
      <p:grpSp>
        <p:nvGrpSpPr>
          <p:cNvPr id="22" name="Group 21"/>
          <p:cNvGrpSpPr/>
          <p:nvPr/>
        </p:nvGrpSpPr>
        <p:grpSpPr>
          <a:xfrm>
            <a:off x="5093375" y="3076572"/>
            <a:ext cx="1665828" cy="1163589"/>
            <a:chOff x="5069500" y="4001200"/>
            <a:chExt cx="1665828" cy="1163589"/>
          </a:xfrm>
          <a:solidFill>
            <a:schemeClr val="accent6">
              <a:lumMod val="20000"/>
              <a:lumOff val="80000"/>
            </a:schemeClr>
          </a:solidFill>
        </p:grpSpPr>
        <p:sp>
          <p:nvSpPr>
            <p:cNvPr id="16" name="Rectangle 15"/>
            <p:cNvSpPr/>
            <p:nvPr/>
          </p:nvSpPr>
          <p:spPr>
            <a:xfrm>
              <a:off x="5069500" y="40012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Rectangle 16"/>
            <p:cNvSpPr/>
            <p:nvPr/>
          </p:nvSpPr>
          <p:spPr>
            <a:xfrm>
              <a:off x="5221900" y="41536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VISUALIZATIONS</a:t>
              </a:r>
            </a:p>
          </p:txBody>
        </p:sp>
      </p:grpSp>
      <p:grpSp>
        <p:nvGrpSpPr>
          <p:cNvPr id="19" name="Group 18"/>
          <p:cNvGrpSpPr/>
          <p:nvPr/>
        </p:nvGrpSpPr>
        <p:grpSpPr>
          <a:xfrm>
            <a:off x="9576332" y="2933039"/>
            <a:ext cx="1758753" cy="1609904"/>
            <a:chOff x="9684136" y="2707742"/>
            <a:chExt cx="1758753" cy="1609904"/>
          </a:xfrm>
          <a:solidFill>
            <a:srgbClr val="F2C811"/>
          </a:solidFill>
        </p:grpSpPr>
        <p:sp>
          <p:nvSpPr>
            <p:cNvPr id="7" name="Flowchart: Predefined Process 6"/>
            <p:cNvSpPr/>
            <p:nvPr/>
          </p:nvSpPr>
          <p:spPr>
            <a:xfrm>
              <a:off x="9684136" y="2707742"/>
              <a:ext cx="1355571" cy="942362"/>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DEVICES</a:t>
              </a:r>
            </a:p>
          </p:txBody>
        </p:sp>
        <p:sp>
          <p:nvSpPr>
            <p:cNvPr id="20" name="Flowchart: Predefined Process 19"/>
            <p:cNvSpPr/>
            <p:nvPr/>
          </p:nvSpPr>
          <p:spPr>
            <a:xfrm rot="5400000">
              <a:off x="10657579" y="3269911"/>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Flowchart: Predefined Process 20"/>
            <p:cNvSpPr/>
            <p:nvPr/>
          </p:nvSpPr>
          <p:spPr>
            <a:xfrm rot="5400000">
              <a:off x="10226515" y="3532335"/>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9" name="Group 28"/>
          <p:cNvGrpSpPr/>
          <p:nvPr/>
        </p:nvGrpSpPr>
        <p:grpSpPr>
          <a:xfrm>
            <a:off x="7455698" y="2802197"/>
            <a:ext cx="1404888" cy="1980336"/>
            <a:chOff x="7455698" y="2802197"/>
            <a:chExt cx="1689382" cy="1980336"/>
          </a:xfrm>
          <a:solidFill>
            <a:schemeClr val="accent3">
              <a:lumMod val="40000"/>
              <a:lumOff val="60000"/>
            </a:schemeClr>
          </a:solidFill>
        </p:grpSpPr>
        <p:sp>
          <p:nvSpPr>
            <p:cNvPr id="13" name="Rectangle 12"/>
            <p:cNvSpPr/>
            <p:nvPr/>
          </p:nvSpPr>
          <p:spPr>
            <a:xfrm>
              <a:off x="7455698" y="28021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Rectangle 23"/>
            <p:cNvSpPr/>
            <p:nvPr/>
          </p:nvSpPr>
          <p:spPr>
            <a:xfrm>
              <a:off x="7608098" y="29545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DASHBOARDS</a:t>
              </a:r>
            </a:p>
          </p:txBody>
        </p:sp>
      </p:grpSp>
      <p:sp>
        <p:nvSpPr>
          <p:cNvPr id="26" name="Right Arrow 25"/>
          <p:cNvSpPr/>
          <p:nvPr/>
        </p:nvSpPr>
        <p:spPr>
          <a:xfrm>
            <a:off x="9014756" y="3449010"/>
            <a:ext cx="390293" cy="696136"/>
          </a:xfrm>
          <a:prstGeom prst="rightArrow">
            <a:avLst/>
          </a:prstGeom>
          <a:solidFill>
            <a:srgbClr val="8CBAE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ight Arrow 26"/>
          <p:cNvSpPr/>
          <p:nvPr/>
        </p:nvSpPr>
        <p:spPr>
          <a:xfrm>
            <a:off x="2232471" y="3442643"/>
            <a:ext cx="390293" cy="696136"/>
          </a:xfrm>
          <a:prstGeom prst="rightArrow">
            <a:avLst/>
          </a:prstGeom>
          <a:solidFill>
            <a:srgbClr val="FFF2CC"/>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ight Arrow 27"/>
          <p:cNvSpPr/>
          <p:nvPr/>
        </p:nvSpPr>
        <p:spPr>
          <a:xfrm>
            <a:off x="6924918" y="3442643"/>
            <a:ext cx="390293" cy="696136"/>
          </a:xfrm>
          <a:prstGeom prst="rightArrow">
            <a:avLst/>
          </a:prstGeom>
          <a:solidFill>
            <a:srgbClr val="E2F0D9"/>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4378616" y="3120501"/>
            <a:ext cx="659155" cy="923330"/>
          </a:xfrm>
          <a:prstGeom prst="rect">
            <a:avLst/>
          </a:prstGeom>
          <a:solidFill>
            <a:schemeClr val="bg1"/>
          </a:solidFill>
        </p:spPr>
        <p:txBody>
          <a:bodyPr wrap="none" lIns="91440" tIns="45720" rIns="91440" bIns="45720">
            <a:spAutoFit/>
          </a:bodyPr>
          <a:lstStyle/>
          <a:p>
            <a:pPr algn="ctr"/>
            <a:r>
              <a:rPr lang="en-US" sz="5400" b="0" cap="none" spc="0" dirty="0">
                <a:ln w="0">
                  <a:solidFill>
                    <a:schemeClr val="tx1">
                      <a:lumMod val="75000"/>
                      <a:lumOff val="25000"/>
                    </a:schemeClr>
                  </a:solidFill>
                </a:ln>
                <a:solidFill>
                  <a:srgbClr val="D2E4F4"/>
                </a:solidFill>
              </a:rPr>
              <a:t>+</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2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DAX (Data Analysis Expressions)</a:t>
            </a:r>
          </a:p>
        </p:txBody>
      </p:sp>
      <p:sp>
        <p:nvSpPr>
          <p:cNvPr id="8" name="Content Placeholder 2"/>
          <p:cNvSpPr>
            <a:spLocks noGrp="1"/>
          </p:cNvSpPr>
          <p:nvPr>
            <p:ph idx="1"/>
          </p:nvPr>
        </p:nvSpPr>
        <p:spPr>
          <a:xfrm>
            <a:off x="838199" y="1825625"/>
            <a:ext cx="10515601" cy="1520476"/>
          </a:xfrm>
        </p:spPr>
        <p:txBody>
          <a:bodyPr>
            <a:normAutofit/>
          </a:bodyPr>
          <a:lstStyle/>
          <a:p>
            <a:pPr marL="0" indent="0">
              <a:buNone/>
            </a:pPr>
            <a:r>
              <a:rPr lang="en-US" sz="2300" dirty="0"/>
              <a:t>Coleção de funções, </a:t>
            </a:r>
            <a:r>
              <a:rPr lang="pt-BR" sz="2300" dirty="0"/>
              <a:t>operações</a:t>
            </a:r>
            <a:r>
              <a:rPr lang="en-US" sz="2300" dirty="0"/>
              <a:t> e constantes, úteis para calculo de valores e criação de medidas e </a:t>
            </a:r>
            <a:r>
              <a:rPr lang="en-US" sz="2300" dirty="0" err="1"/>
              <a:t>colunas</a:t>
            </a:r>
            <a:r>
              <a:rPr lang="en-US" sz="2300" dirty="0"/>
              <a:t>.</a:t>
            </a:r>
          </a:p>
        </p:txBody>
      </p:sp>
      <p:pic>
        <p:nvPicPr>
          <p:cNvPr id="3" name="Picture 2"/>
          <p:cNvPicPr>
            <a:picLocks noChangeAspect="1"/>
          </p:cNvPicPr>
          <p:nvPr/>
        </p:nvPicPr>
        <p:blipFill>
          <a:blip r:embed="rId3"/>
          <a:stretch>
            <a:fillRect/>
          </a:stretch>
        </p:blipFill>
        <p:spPr>
          <a:xfrm>
            <a:off x="5982120" y="3689500"/>
            <a:ext cx="5210907" cy="1125814"/>
          </a:xfrm>
          <a:prstGeom prst="rect">
            <a:avLst/>
          </a:prstGeom>
          <a:ln>
            <a:solidFill>
              <a:schemeClr val="dk1"/>
            </a:solidFill>
          </a:ln>
        </p:spPr>
      </p:pic>
      <p:sp>
        <p:nvSpPr>
          <p:cNvPr id="6" name="Content Placeholder 2"/>
          <p:cNvSpPr txBox="1">
            <a:spLocks/>
          </p:cNvSpPr>
          <p:nvPr/>
        </p:nvSpPr>
        <p:spPr>
          <a:xfrm>
            <a:off x="838199" y="3346101"/>
            <a:ext cx="4574458" cy="29298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sz="2300" b="1" dirty="0"/>
              <a:t>Medidas</a:t>
            </a:r>
            <a:br>
              <a:rPr lang="en-US" sz="2300" dirty="0"/>
            </a:br>
            <a:r>
              <a:rPr lang="en-US" sz="2300" dirty="0"/>
              <a:t>Calcula um grupo de linhas DEPOIS da agregação.</a:t>
            </a:r>
          </a:p>
          <a:p>
            <a:pPr marL="687388" indent="-342900"/>
            <a:endParaRPr lang="en-US" sz="2300" dirty="0"/>
          </a:p>
          <a:p>
            <a:pPr marL="687388" indent="-342900"/>
            <a:r>
              <a:rPr lang="en-US" sz="2300" b="1" dirty="0"/>
              <a:t>Colunas</a:t>
            </a:r>
            <a:br>
              <a:rPr lang="en-US" sz="2300" dirty="0"/>
            </a:br>
            <a:r>
              <a:rPr lang="en-US" sz="2300" dirty="0"/>
              <a:t>Leitura de cada linha ANTES da agregação.</a:t>
            </a:r>
          </a:p>
        </p:txBody>
      </p:sp>
      <p:pic>
        <p:nvPicPr>
          <p:cNvPr id="7" name="Picture 2" descr="Image result for power bi"/>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5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367972" y="343597"/>
            <a:ext cx="11887200" cy="946413"/>
          </a:xfrm>
        </p:spPr>
        <p:txBody>
          <a:bodyPr/>
          <a:lstStyle/>
          <a:p>
            <a:r>
              <a:rPr lang="pt-BR" sz="4000" dirty="0">
                <a:solidFill>
                  <a:schemeClr val="tx1"/>
                </a:solidFill>
              </a:rPr>
              <a:t>Referencias</a:t>
            </a:r>
          </a:p>
        </p:txBody>
      </p:sp>
      <p:pic>
        <p:nvPicPr>
          <p:cNvPr id="3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40" name="Retângulo 39"/>
          <p:cNvSpPr/>
          <p:nvPr/>
        </p:nvSpPr>
        <p:spPr>
          <a:xfrm>
            <a:off x="320205" y="1986950"/>
            <a:ext cx="9000633" cy="3631763"/>
          </a:xfrm>
          <a:prstGeom prst="rect">
            <a:avLst/>
          </a:prstGeom>
        </p:spPr>
        <p:txBody>
          <a:bodyPr wrap="square">
            <a:spAutoFit/>
          </a:bodyPr>
          <a:lstStyle/>
          <a:p>
            <a:pPr marL="342900" indent="-342900">
              <a:buFont typeface="Arial" panose="020B0604020202020204" pitchFamily="34" charset="0"/>
              <a:buChar char="•"/>
            </a:pPr>
            <a:r>
              <a:rPr lang="pt-BR" sz="2300" dirty="0">
                <a:latin typeface="+mj-lt"/>
                <a:ea typeface="+mj-ea"/>
                <a:cs typeface="+mj-cs"/>
                <a:hlinkClick r:id="rId4"/>
              </a:rPr>
              <a:t>Data Stories Gallery;</a:t>
            </a: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hlinkClick r:id="rId5"/>
            </a:endParaRPr>
          </a:p>
          <a:p>
            <a:pPr marL="342900" indent="-342900">
              <a:buFont typeface="Arial" panose="020B0604020202020204" pitchFamily="34" charset="0"/>
              <a:buChar char="•"/>
            </a:pPr>
            <a:r>
              <a:rPr lang="pt-BR" sz="2300" dirty="0">
                <a:latin typeface="+mj-lt"/>
                <a:ea typeface="+mj-ea"/>
                <a:cs typeface="+mj-cs"/>
                <a:hlinkClick r:id="rId5"/>
              </a:rPr>
              <a:t>Aprendizagem Orientada;</a:t>
            </a:r>
            <a:endParaRPr lang="pt-BR" sz="2300"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r>
              <a:rPr lang="pt-BR" sz="2300" dirty="0">
                <a:latin typeface="+mj-lt"/>
                <a:ea typeface="+mj-ea"/>
                <a:cs typeface="+mj-cs"/>
                <a:hlinkClick r:id="rId6"/>
              </a:rPr>
              <a:t>Votação de Recursos;</a:t>
            </a:r>
            <a:endParaRPr lang="pt-BR" sz="2300" dirty="0">
              <a:latin typeface="+mj-lt"/>
              <a:ea typeface="+mj-ea"/>
              <a:cs typeface="+mj-cs"/>
            </a:endParaRPr>
          </a:p>
          <a:p>
            <a:endParaRPr lang="pt-BR" sz="2300" b="1"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r>
              <a:rPr lang="pt-BR" sz="2300" b="1" dirty="0">
                <a:latin typeface="+mj-lt"/>
                <a:ea typeface="+mj-ea"/>
                <a:cs typeface="+mj-cs"/>
              </a:rPr>
              <a:t>Livro:</a:t>
            </a:r>
            <a:r>
              <a:rPr lang="pt-BR" sz="2300" dirty="0">
                <a:latin typeface="+mj-lt"/>
                <a:ea typeface="+mj-ea"/>
                <a:cs typeface="+mj-cs"/>
              </a:rPr>
              <a:t> The Definitive Guide to DAX.</a:t>
            </a:r>
          </a:p>
        </p:txBody>
      </p:sp>
      <p:pic>
        <p:nvPicPr>
          <p:cNvPr id="41" name="Imagem 40"/>
          <p:cNvPicPr>
            <a:picLocks noChangeAspect="1"/>
          </p:cNvPicPr>
          <p:nvPr/>
        </p:nvPicPr>
        <p:blipFill>
          <a:blip r:embed="rId7"/>
          <a:stretch>
            <a:fillRect/>
          </a:stretch>
        </p:blipFill>
        <p:spPr>
          <a:xfrm>
            <a:off x="9256129" y="343597"/>
            <a:ext cx="2557083" cy="3131123"/>
          </a:xfrm>
          <a:prstGeom prst="rect">
            <a:avLst/>
          </a:prstGeom>
        </p:spPr>
      </p:pic>
    </p:spTree>
    <p:extLst>
      <p:ext uri="{BB962C8B-B14F-4D97-AF65-F5344CB8AC3E}">
        <p14:creationId xmlns:p14="http://schemas.microsoft.com/office/powerpoint/2010/main" val="406997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78" y="2672991"/>
            <a:ext cx="10515600" cy="1325563"/>
          </a:xfrm>
        </p:spPr>
        <p:txBody>
          <a:bodyPr>
            <a:normAutofit/>
          </a:bodyPr>
          <a:lstStyle/>
          <a:p>
            <a:r>
              <a:rPr lang="en-US" sz="4000" dirty="0"/>
              <a:t>WorkShop – Explorando o Power BI</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6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Projeto no Github</a:t>
            </a:r>
          </a:p>
        </p:txBody>
      </p:sp>
      <p:sp>
        <p:nvSpPr>
          <p:cNvPr id="4" name="Retângulo 3"/>
          <p:cNvSpPr/>
          <p:nvPr/>
        </p:nvSpPr>
        <p:spPr>
          <a:xfrm>
            <a:off x="1461418" y="3174625"/>
            <a:ext cx="9040745" cy="553998"/>
          </a:xfrm>
          <a:prstGeom prst="rect">
            <a:avLst/>
          </a:prstGeom>
        </p:spPr>
        <p:txBody>
          <a:bodyPr wrap="none">
            <a:spAutoFit/>
          </a:bodyPr>
          <a:lstStyle/>
          <a:p>
            <a:r>
              <a:rPr lang="pt-BR" sz="3000" dirty="0"/>
              <a:t>https://github.com/orlandogomes/madrugada-pbi</a:t>
            </a:r>
          </a:p>
        </p:txBody>
      </p:sp>
    </p:spTree>
    <p:extLst>
      <p:ext uri="{BB962C8B-B14F-4D97-AF65-F5344CB8AC3E}">
        <p14:creationId xmlns:p14="http://schemas.microsoft.com/office/powerpoint/2010/main" val="52811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Poke Projeto</a:t>
            </a:r>
          </a:p>
        </p:txBody>
      </p:sp>
      <p:sp>
        <p:nvSpPr>
          <p:cNvPr id="4" name="Retângulo 3"/>
          <p:cNvSpPr/>
          <p:nvPr/>
        </p:nvSpPr>
        <p:spPr>
          <a:xfrm>
            <a:off x="3096140" y="3075057"/>
            <a:ext cx="5999719" cy="707886"/>
          </a:xfrm>
          <a:prstGeom prst="rect">
            <a:avLst/>
          </a:prstGeom>
        </p:spPr>
        <p:txBody>
          <a:bodyPr wrap="none">
            <a:spAutoFit/>
          </a:bodyPr>
          <a:lstStyle/>
          <a:p>
            <a:r>
              <a:rPr lang="pt-BR" sz="4000" dirty="0"/>
              <a:t>http://bit.ly/pbi-pokemon</a:t>
            </a:r>
          </a:p>
        </p:txBody>
      </p:sp>
    </p:spTree>
    <p:extLst>
      <p:ext uri="{BB962C8B-B14F-4D97-AF65-F5344CB8AC3E}">
        <p14:creationId xmlns:p14="http://schemas.microsoft.com/office/powerpoint/2010/main" val="238691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Painel MVP BR</a:t>
            </a:r>
          </a:p>
        </p:txBody>
      </p:sp>
      <p:sp>
        <p:nvSpPr>
          <p:cNvPr id="4" name="Retângulo 3"/>
          <p:cNvSpPr/>
          <p:nvPr/>
        </p:nvSpPr>
        <p:spPr>
          <a:xfrm>
            <a:off x="3096140" y="3075057"/>
            <a:ext cx="4839786" cy="707886"/>
          </a:xfrm>
          <a:prstGeom prst="rect">
            <a:avLst/>
          </a:prstGeom>
        </p:spPr>
        <p:txBody>
          <a:bodyPr wrap="none">
            <a:spAutoFit/>
          </a:bodyPr>
          <a:lstStyle/>
          <a:p>
            <a:r>
              <a:rPr lang="pt-BR" sz="4000" dirty="0"/>
              <a:t>http://bit.ly/pbi-mvp</a:t>
            </a:r>
          </a:p>
        </p:txBody>
      </p:sp>
    </p:spTree>
    <p:extLst>
      <p:ext uri="{BB962C8B-B14F-4D97-AF65-F5344CB8AC3E}">
        <p14:creationId xmlns:p14="http://schemas.microsoft.com/office/powerpoint/2010/main" val="1419917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NodeRed</a:t>
            </a:r>
          </a:p>
        </p:txBody>
      </p:sp>
      <p:sp>
        <p:nvSpPr>
          <p:cNvPr id="4" name="Retângulo 3"/>
          <p:cNvSpPr/>
          <p:nvPr/>
        </p:nvSpPr>
        <p:spPr>
          <a:xfrm>
            <a:off x="3096140" y="3075057"/>
            <a:ext cx="5751575" cy="707886"/>
          </a:xfrm>
          <a:prstGeom prst="rect">
            <a:avLst/>
          </a:prstGeom>
        </p:spPr>
        <p:txBody>
          <a:bodyPr wrap="none">
            <a:spAutoFit/>
          </a:bodyPr>
          <a:lstStyle/>
          <a:p>
            <a:r>
              <a:rPr lang="pt-BR" sz="4000" dirty="0"/>
              <a:t>http://bit.ly</a:t>
            </a:r>
            <a:r>
              <a:rPr lang="pt-BR" sz="4000"/>
              <a:t>/pbi-nodered</a:t>
            </a:r>
            <a:endParaRPr lang="pt-BR" sz="4000" dirty="0"/>
          </a:p>
        </p:txBody>
      </p:sp>
    </p:spTree>
    <p:extLst>
      <p:ext uri="{BB962C8B-B14F-4D97-AF65-F5344CB8AC3E}">
        <p14:creationId xmlns:p14="http://schemas.microsoft.com/office/powerpoint/2010/main" val="295877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NodeJS</a:t>
            </a:r>
          </a:p>
        </p:txBody>
      </p:sp>
      <p:sp>
        <p:nvSpPr>
          <p:cNvPr id="4" name="Retângulo 3"/>
          <p:cNvSpPr/>
          <p:nvPr/>
        </p:nvSpPr>
        <p:spPr>
          <a:xfrm>
            <a:off x="3096140" y="3075057"/>
            <a:ext cx="5064207" cy="707886"/>
          </a:xfrm>
          <a:prstGeom prst="rect">
            <a:avLst/>
          </a:prstGeom>
        </p:spPr>
        <p:txBody>
          <a:bodyPr wrap="none">
            <a:spAutoFit/>
          </a:bodyPr>
          <a:lstStyle/>
          <a:p>
            <a:r>
              <a:rPr lang="pt-BR" sz="4000" dirty="0"/>
              <a:t>http://bit.ly/pbi-crush</a:t>
            </a:r>
          </a:p>
        </p:txBody>
      </p:sp>
    </p:spTree>
    <p:extLst>
      <p:ext uri="{BB962C8B-B14F-4D97-AF65-F5344CB8AC3E}">
        <p14:creationId xmlns:p14="http://schemas.microsoft.com/office/powerpoint/2010/main" val="200828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Facebook API</a:t>
            </a:r>
          </a:p>
        </p:txBody>
      </p:sp>
      <p:sp>
        <p:nvSpPr>
          <p:cNvPr id="4" name="Retângulo 3"/>
          <p:cNvSpPr/>
          <p:nvPr/>
        </p:nvSpPr>
        <p:spPr>
          <a:xfrm>
            <a:off x="3096140" y="3075057"/>
            <a:ext cx="4777270" cy="707886"/>
          </a:xfrm>
          <a:prstGeom prst="rect">
            <a:avLst/>
          </a:prstGeom>
        </p:spPr>
        <p:txBody>
          <a:bodyPr wrap="none">
            <a:spAutoFit/>
          </a:bodyPr>
          <a:lstStyle/>
          <a:p>
            <a:r>
              <a:rPr lang="pt-BR" sz="4000" dirty="0"/>
              <a:t>http://bit.ly/pbi-face</a:t>
            </a:r>
          </a:p>
        </p:txBody>
      </p:sp>
    </p:spTree>
    <p:extLst>
      <p:ext uri="{BB962C8B-B14F-4D97-AF65-F5344CB8AC3E}">
        <p14:creationId xmlns:p14="http://schemas.microsoft.com/office/powerpoint/2010/main" val="90429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73685"/>
            <a:ext cx="10515600" cy="1325563"/>
          </a:xfrm>
        </p:spPr>
        <p:txBody>
          <a:bodyPr/>
          <a:lstStyle/>
          <a:p>
            <a:r>
              <a:rPr lang="en-US" dirty="0"/>
              <a:t>Agenda</a:t>
            </a:r>
          </a:p>
        </p:txBody>
      </p:sp>
      <p:sp>
        <p:nvSpPr>
          <p:cNvPr id="10" name="Content Placeholder 18"/>
          <p:cNvSpPr>
            <a:spLocks noGrp="1"/>
          </p:cNvSpPr>
          <p:nvPr>
            <p:ph idx="1"/>
          </p:nvPr>
        </p:nvSpPr>
        <p:spPr>
          <a:xfrm>
            <a:off x="1392000" y="1548600"/>
            <a:ext cx="10800000" cy="4680000"/>
          </a:xfrm>
        </p:spPr>
        <p:txBody>
          <a:bodyPr>
            <a:normAutofit fontScale="85000" lnSpcReduction="20000"/>
          </a:bodyPr>
          <a:lstStyle/>
          <a:p>
            <a:pPr marL="0" indent="0">
              <a:buNone/>
            </a:pPr>
            <a:endParaRPr lang="pt-BR" dirty="0"/>
          </a:p>
          <a:p>
            <a:pPr marL="342900" indent="-342900">
              <a:buFont typeface="Wingdings" panose="05000000000000000000" pitchFamily="2" charset="2"/>
              <a:buChar char="ü"/>
            </a:pPr>
            <a:r>
              <a:rPr lang="pt-BR" dirty="0"/>
              <a:t>Conceito de BI;</a:t>
            </a:r>
          </a:p>
          <a:p>
            <a:pPr marL="342900" indent="-342900">
              <a:buFont typeface="Wingdings" panose="05000000000000000000" pitchFamily="2" charset="2"/>
              <a:buChar char="ü"/>
            </a:pPr>
            <a:endParaRPr lang="pt-BR" dirty="0"/>
          </a:p>
          <a:p>
            <a:pPr marL="342900" indent="-342900">
              <a:buFont typeface="Wingdings" panose="05000000000000000000" pitchFamily="2" charset="2"/>
              <a:buChar char="ü"/>
            </a:pPr>
            <a:r>
              <a:rPr lang="pt-BR" dirty="0"/>
              <a:t>Power BI;</a:t>
            </a:r>
          </a:p>
          <a:p>
            <a:pPr marL="0" indent="0">
              <a:buNone/>
            </a:pPr>
            <a:endParaRPr lang="pt-BR" dirty="0"/>
          </a:p>
          <a:p>
            <a:pPr>
              <a:buFont typeface="Wingdings" panose="05000000000000000000" pitchFamily="2" charset="2"/>
              <a:buChar char="ü"/>
            </a:pPr>
            <a:r>
              <a:rPr lang="en-US" dirty="0"/>
              <a:t>Principais Elementos;</a:t>
            </a:r>
            <a:endParaRPr lang="pt-BR" dirty="0"/>
          </a:p>
          <a:p>
            <a:pPr marL="0" indent="0">
              <a:buNone/>
            </a:pPr>
            <a:endParaRPr lang="pt-BR" dirty="0"/>
          </a:p>
          <a:p>
            <a:pPr marL="342900" indent="-342900">
              <a:buFont typeface="Wingdings" panose="05000000000000000000" pitchFamily="2" charset="2"/>
              <a:buChar char="ü"/>
            </a:pPr>
            <a:r>
              <a:rPr lang="en-US" dirty="0"/>
              <a:t>DAX (Data Analysis Expressions);</a:t>
            </a:r>
          </a:p>
          <a:p>
            <a:pPr marL="0" indent="0">
              <a:buNone/>
            </a:pPr>
            <a:endParaRPr lang="pt-BR" dirty="0"/>
          </a:p>
          <a:p>
            <a:pPr marL="342900" indent="-342900">
              <a:buFont typeface="Wingdings" panose="05000000000000000000" pitchFamily="2" charset="2"/>
              <a:buChar char="ü"/>
            </a:pPr>
            <a:r>
              <a:rPr lang="pt-BR" dirty="0"/>
              <a:t>Referencias;</a:t>
            </a:r>
          </a:p>
          <a:p>
            <a:pPr marL="0" indent="0">
              <a:buNone/>
            </a:pPr>
            <a:endParaRPr lang="pt-BR" dirty="0"/>
          </a:p>
          <a:p>
            <a:pPr marL="342900" indent="-342900">
              <a:buFont typeface="Wingdings" panose="05000000000000000000" pitchFamily="2" charset="2"/>
              <a:buChar char="ü"/>
            </a:pPr>
            <a:r>
              <a:rPr lang="pt-BR" dirty="0"/>
              <a:t>Demo.</a:t>
            </a:r>
          </a:p>
        </p:txBody>
      </p:sp>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78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7">
            <a:extLst>
              <a:ext uri="{FF2B5EF4-FFF2-40B4-BE49-F238E27FC236}">
                <a16:creationId xmlns:a16="http://schemas.microsoft.com/office/drawing/2014/main" id="{D87F02AE-3935-4BF1-AE45-717088A140F7}"/>
              </a:ext>
            </a:extLst>
          </p:cNvPr>
          <p:cNvSpPr>
            <a:spLocks noGrp="1"/>
          </p:cNvSpPr>
          <p:nvPr/>
        </p:nvSpPr>
        <p:spPr>
          <a:xfrm>
            <a:off x="731006" y="562515"/>
            <a:ext cx="10800000" cy="720000"/>
          </a:xfrm>
          <a:prstGeom prst="rect">
            <a:avLst/>
          </a:prstGeom>
        </p:spPr>
        <p:txBody>
          <a:bodyPr vert="horz" lIns="0" tIns="0" rIns="0" bIns="0" rtlCol="0" anchor="ctr">
            <a:noAutofit/>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3500" spc="-100" dirty="0">
                <a:ln w="3175">
                  <a:noFill/>
                </a:ln>
                <a:solidFill>
                  <a:schemeClr val="tx1"/>
                </a:solidFill>
              </a:rPr>
              <a:t>Contatos</a:t>
            </a:r>
          </a:p>
        </p:txBody>
      </p:sp>
      <p:sp>
        <p:nvSpPr>
          <p:cNvPr id="8" name="Content Placeholder 18">
            <a:extLst>
              <a:ext uri="{FF2B5EF4-FFF2-40B4-BE49-F238E27FC236}">
                <a16:creationId xmlns:a16="http://schemas.microsoft.com/office/drawing/2014/main" id="{E04DF68C-EC3A-43AC-8514-244C372C4802}"/>
              </a:ext>
            </a:extLst>
          </p:cNvPr>
          <p:cNvSpPr>
            <a:spLocks noGrp="1"/>
          </p:cNvSpPr>
          <p:nvPr/>
        </p:nvSpPr>
        <p:spPr>
          <a:xfrm>
            <a:off x="785589" y="1615484"/>
            <a:ext cx="10800000" cy="4680000"/>
          </a:xfrm>
          <a:prstGeom prst="rect">
            <a:avLst/>
          </a:prstGeom>
        </p:spPr>
        <p:txBody>
          <a:bodyPr vert="horz" lIns="0" tIns="0" rIns="0" bIns="0" rtlCol="0" anchor="t">
            <a:no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pPr marL="342900" indent="-342900">
              <a:buFont typeface="Wingdings" panose="05000000000000000000" pitchFamily="2" charset="2"/>
              <a:buChar char="ü"/>
            </a:pPr>
            <a:endParaRPr lang="pt-BR" sz="2000" dirty="0">
              <a:solidFill>
                <a:schemeClr val="tx1"/>
              </a:solidFill>
            </a:endParaRPr>
          </a:p>
          <a:p>
            <a:r>
              <a:rPr lang="en-US" sz="2000" dirty="0">
                <a:solidFill>
                  <a:schemeClr val="tx1"/>
                </a:solidFill>
              </a:rPr>
              <a:t>            medium.com/@_orlandogomes</a:t>
            </a:r>
          </a:p>
          <a:p>
            <a:endParaRPr lang="en-US" sz="2000" dirty="0">
              <a:solidFill>
                <a:schemeClr val="tx1"/>
              </a:solidFill>
            </a:endParaRPr>
          </a:p>
          <a:p>
            <a:r>
              <a:rPr lang="pt-BR" sz="2000" b="1" dirty="0">
                <a:solidFill>
                  <a:schemeClr val="tx1"/>
                </a:solidFill>
              </a:rPr>
              <a:t>           </a:t>
            </a:r>
            <a:r>
              <a:rPr lang="pt-BR" sz="2000" dirty="0">
                <a:solidFill>
                  <a:schemeClr val="tx1"/>
                </a:solidFill>
              </a:rPr>
              <a:t> </a:t>
            </a:r>
          </a:p>
          <a:p>
            <a:r>
              <a:rPr lang="pt-BR" sz="2000" dirty="0">
                <a:solidFill>
                  <a:schemeClr val="tx1"/>
                </a:solidFill>
              </a:rPr>
              <a:t>            linkedin.com/in/</a:t>
            </a:r>
            <a:r>
              <a:rPr lang="pt-BR" sz="2000" dirty="0" err="1">
                <a:solidFill>
                  <a:schemeClr val="tx1"/>
                </a:solidFill>
              </a:rPr>
              <a:t>orlandomariano</a:t>
            </a:r>
            <a:endParaRPr lang="pt-BR" sz="2000" dirty="0">
              <a:solidFill>
                <a:schemeClr val="tx1"/>
              </a:solidFill>
            </a:endParaRPr>
          </a:p>
          <a:p>
            <a:endParaRPr lang="pt-BR" sz="2000" b="1" dirty="0">
              <a:solidFill>
                <a:schemeClr val="tx1"/>
              </a:solidFill>
            </a:endParaRPr>
          </a:p>
          <a:p>
            <a:endParaRPr lang="pt-BR" sz="2000" b="1" dirty="0">
              <a:solidFill>
                <a:schemeClr val="tx1"/>
              </a:solidFill>
            </a:endParaRPr>
          </a:p>
          <a:p>
            <a:r>
              <a:rPr lang="pt-BR" sz="2000" b="1" dirty="0">
                <a:solidFill>
                  <a:schemeClr val="tx1"/>
                </a:solidFill>
              </a:rPr>
              <a:t>            </a:t>
            </a:r>
            <a:r>
              <a:rPr lang="pt-BR" sz="2000" dirty="0">
                <a:solidFill>
                  <a:schemeClr val="tx1"/>
                </a:solidFill>
              </a:rPr>
              <a:t>facebook.com/</a:t>
            </a:r>
            <a:r>
              <a:rPr lang="pt-BR" sz="2000" dirty="0" err="1">
                <a:solidFill>
                  <a:schemeClr val="tx1"/>
                </a:solidFill>
              </a:rPr>
              <a:t>page.orlandomaiuri</a:t>
            </a:r>
            <a:endParaRPr lang="pt-BR" sz="2000" dirty="0">
              <a:solidFill>
                <a:schemeClr val="tx1"/>
              </a:solidFill>
            </a:endParaRPr>
          </a:p>
          <a:p>
            <a:endParaRPr lang="pt-BR" sz="2000" b="1" dirty="0">
              <a:solidFill>
                <a:schemeClr val="tx1"/>
              </a:solidFill>
            </a:endParaRPr>
          </a:p>
          <a:p>
            <a:r>
              <a:rPr lang="pt-BR" sz="2000" dirty="0">
                <a:solidFill>
                  <a:schemeClr val="tx1"/>
                </a:solidFill>
              </a:rPr>
              <a:t>               </a:t>
            </a:r>
          </a:p>
          <a:p>
            <a:r>
              <a:rPr lang="pt-BR" sz="2000" dirty="0">
                <a:solidFill>
                  <a:schemeClr val="tx1"/>
                </a:solidFill>
              </a:rPr>
              <a:t>            orlando.mariano@studentpartner.com</a:t>
            </a:r>
          </a:p>
          <a:p>
            <a:endParaRPr lang="en-US" sz="2000" dirty="0">
              <a:solidFill>
                <a:schemeClr val="tx1"/>
              </a:solidFill>
            </a:endParaRPr>
          </a:p>
        </p:txBody>
      </p:sp>
      <p:pic>
        <p:nvPicPr>
          <p:cNvPr id="9" name="Imagem 1">
            <a:extLst>
              <a:ext uri="{FF2B5EF4-FFF2-40B4-BE49-F238E27FC236}">
                <a16:creationId xmlns:a16="http://schemas.microsoft.com/office/drawing/2014/main" id="{5B6A0637-A5DF-4DAE-BDE6-FF46DB984215}"/>
              </a:ext>
            </a:extLst>
          </p:cNvPr>
          <p:cNvPicPr>
            <a:picLocks noChangeAspect="1"/>
          </p:cNvPicPr>
          <p:nvPr/>
        </p:nvPicPr>
        <p:blipFill>
          <a:blip r:embed="rId3"/>
          <a:stretch>
            <a:fillRect/>
          </a:stretch>
        </p:blipFill>
        <p:spPr>
          <a:xfrm>
            <a:off x="606411" y="1615484"/>
            <a:ext cx="1019592" cy="964914"/>
          </a:xfrm>
          <a:prstGeom prst="rect">
            <a:avLst/>
          </a:prstGeom>
        </p:spPr>
      </p:pic>
      <p:pic>
        <p:nvPicPr>
          <p:cNvPr id="10" name="Imagem 2">
            <a:extLst>
              <a:ext uri="{FF2B5EF4-FFF2-40B4-BE49-F238E27FC236}">
                <a16:creationId xmlns:a16="http://schemas.microsoft.com/office/drawing/2014/main" id="{59E7FEB3-7A06-44F4-BB66-DD2774C44D5A}"/>
              </a:ext>
            </a:extLst>
          </p:cNvPr>
          <p:cNvPicPr>
            <a:picLocks noChangeAspect="1"/>
          </p:cNvPicPr>
          <p:nvPr/>
        </p:nvPicPr>
        <p:blipFill>
          <a:blip r:embed="rId4"/>
          <a:stretch>
            <a:fillRect/>
          </a:stretch>
        </p:blipFill>
        <p:spPr>
          <a:xfrm>
            <a:off x="785589" y="2858993"/>
            <a:ext cx="664212" cy="666042"/>
          </a:xfrm>
          <a:prstGeom prst="rect">
            <a:avLst/>
          </a:prstGeom>
        </p:spPr>
      </p:pic>
      <p:pic>
        <p:nvPicPr>
          <p:cNvPr id="11" name="Imagem 3">
            <a:extLst>
              <a:ext uri="{FF2B5EF4-FFF2-40B4-BE49-F238E27FC236}">
                <a16:creationId xmlns:a16="http://schemas.microsoft.com/office/drawing/2014/main" id="{A0F57F29-7580-4307-B672-3D8A4DAF776C}"/>
              </a:ext>
            </a:extLst>
          </p:cNvPr>
          <p:cNvPicPr>
            <a:picLocks noChangeAspect="1"/>
          </p:cNvPicPr>
          <p:nvPr/>
        </p:nvPicPr>
        <p:blipFill>
          <a:blip r:embed="rId5"/>
          <a:stretch>
            <a:fillRect/>
          </a:stretch>
        </p:blipFill>
        <p:spPr>
          <a:xfrm>
            <a:off x="785589" y="3955484"/>
            <a:ext cx="664212" cy="660572"/>
          </a:xfrm>
          <a:prstGeom prst="rect">
            <a:avLst/>
          </a:prstGeom>
        </p:spPr>
      </p:pic>
      <p:pic>
        <p:nvPicPr>
          <p:cNvPr id="12" name="Picture 11" descr="Image result for email">
            <a:extLst>
              <a:ext uri="{FF2B5EF4-FFF2-40B4-BE49-F238E27FC236}">
                <a16:creationId xmlns:a16="http://schemas.microsoft.com/office/drawing/2014/main" id="{046CCAA8-E9C0-4876-A639-3B793FB054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589" y="5046505"/>
            <a:ext cx="664212" cy="66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949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513965"/>
            <a:ext cx="10515600" cy="1325563"/>
          </a:xfrm>
        </p:spPr>
        <p:txBody>
          <a:bodyPr/>
          <a:lstStyle/>
          <a:p>
            <a:r>
              <a:rPr lang="en-US" dirty="0"/>
              <a:t>Obrigado =D</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2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5">
            <a:extLst>
              <a:ext uri="{FF2B5EF4-FFF2-40B4-BE49-F238E27FC236}">
                <a16:creationId xmlns:a16="http://schemas.microsoft.com/office/drawing/2014/main" id="{2442EAB6-48C1-42F6-BB96-D552F1CA7DD6}"/>
              </a:ext>
            </a:extLst>
          </p:cNvPr>
          <p:cNvSpPr/>
          <p:nvPr/>
        </p:nvSpPr>
        <p:spPr>
          <a:xfrm>
            <a:off x="364582" y="348298"/>
            <a:ext cx="4879862" cy="646331"/>
          </a:xfrm>
          <a:prstGeom prst="rect">
            <a:avLst/>
          </a:prstGeom>
        </p:spPr>
        <p:txBody>
          <a:bodyPr wrap="none">
            <a:spAutoFit/>
          </a:bodyPr>
          <a:lstStyle/>
          <a:p>
            <a:r>
              <a:rPr lang="pt-BR" sz="3600" b="1" dirty="0">
                <a:latin typeface="+mj-lt"/>
                <a:ea typeface="+mj-ea"/>
                <a:cs typeface="+mj-cs"/>
              </a:rPr>
              <a:t>Olá, eu sou o Orlando! =D</a:t>
            </a:r>
            <a:endParaRPr lang="en-US" sz="3600" b="1" dirty="0">
              <a:latin typeface="+mj-lt"/>
              <a:ea typeface="+mj-ea"/>
              <a:cs typeface="+mj-cs"/>
            </a:endParaRPr>
          </a:p>
        </p:txBody>
      </p:sp>
      <p:sp>
        <p:nvSpPr>
          <p:cNvPr id="13" name="Rectangle 63">
            <a:extLst>
              <a:ext uri="{FF2B5EF4-FFF2-40B4-BE49-F238E27FC236}">
                <a16:creationId xmlns:a16="http://schemas.microsoft.com/office/drawing/2014/main" id="{56ACF5A1-8B71-42EA-82B3-16D927F00AF9}"/>
              </a:ext>
            </a:extLst>
          </p:cNvPr>
          <p:cNvSpPr/>
          <p:nvPr/>
        </p:nvSpPr>
        <p:spPr bwMode="auto">
          <a:xfrm>
            <a:off x="1029374" y="1556067"/>
            <a:ext cx="7125096" cy="4924425"/>
          </a:xfrm>
          <a:prstGeom prst="rect">
            <a:avLst/>
          </a:prstGeom>
          <a:noFill/>
          <a:ln w="38100"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p>
            <a:pPr marL="342900" indent="-342900">
              <a:buFont typeface="Wingdings" panose="05000000000000000000" pitchFamily="2" charset="2"/>
              <a:buChar char="ü"/>
            </a:pPr>
            <a:r>
              <a:rPr lang="pt-BR" sz="2000" dirty="0"/>
              <a:t>Consultor de BI – Lambda3;</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Coordenador @Nerdzao;</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Formado em Redes de Computadores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Graduando do 4º Ano de Engenharia Mecatrônica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Experiência focada em SharePoint e Power BI;</a:t>
            </a:r>
          </a:p>
          <a:p>
            <a:endParaRPr lang="pt-BR" sz="2000" dirty="0"/>
          </a:p>
          <a:p>
            <a:pPr marL="342900" indent="-342900">
              <a:buFont typeface="Wingdings" panose="05000000000000000000" pitchFamily="2" charset="2"/>
              <a:buChar char="ü"/>
            </a:pPr>
            <a:r>
              <a:rPr lang="pt-BR" sz="2000" dirty="0"/>
              <a:t>MSP - Microsoft Student Partner;</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Microsoft MVP Data Platform.</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Fã de Pokémon / Futebol.</a:t>
            </a:r>
          </a:p>
          <a:p>
            <a:endParaRPr lang="pt-BR" sz="2000" dirty="0">
              <a:latin typeface="+mj-lt"/>
              <a:ea typeface="+mj-ea"/>
              <a:cs typeface="+mj-cs"/>
            </a:endParaRPr>
          </a:p>
        </p:txBody>
      </p:sp>
      <p:pic>
        <p:nvPicPr>
          <p:cNvPr id="14" name="Imagem 7">
            <a:extLst>
              <a:ext uri="{FF2B5EF4-FFF2-40B4-BE49-F238E27FC236}">
                <a16:creationId xmlns:a16="http://schemas.microsoft.com/office/drawing/2014/main" id="{47D06132-A0DD-4EF4-BFF6-465D0201C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2021" y="821803"/>
            <a:ext cx="2388068" cy="2361236"/>
          </a:xfrm>
          <a:prstGeom prst="rect">
            <a:avLst/>
          </a:prstGeom>
        </p:spPr>
      </p:pic>
      <p:pic>
        <p:nvPicPr>
          <p:cNvPr id="7" name="Picture 2" descr="Image result for microsoft student partners">
            <a:extLst>
              <a:ext uri="{FF2B5EF4-FFF2-40B4-BE49-F238E27FC236}">
                <a16:creationId xmlns:a16="http://schemas.microsoft.com/office/drawing/2014/main" id="{532CA260-0870-4AE3-98A0-C63D56543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1322" y="4571097"/>
            <a:ext cx="1271304" cy="12713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DD8BCF8-B490-42F8-A9D0-0EE03B139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6714" y="4762834"/>
            <a:ext cx="1151236" cy="1148870"/>
          </a:xfrm>
          <a:prstGeom prst="rect">
            <a:avLst/>
          </a:prstGeom>
        </p:spPr>
      </p:pic>
      <p:pic>
        <p:nvPicPr>
          <p:cNvPr id="1026" name="Picture 2" descr="Image result for mvp logo ms">
            <a:extLst>
              <a:ext uri="{FF2B5EF4-FFF2-40B4-BE49-F238E27FC236}">
                <a16:creationId xmlns:a16="http://schemas.microsoft.com/office/drawing/2014/main" id="{403AB47F-E35B-4BDE-83C8-62F7345006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4558" y="3536533"/>
            <a:ext cx="2388068" cy="96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Business Intelligence (BI) </a:t>
            </a:r>
          </a:p>
        </p:txBody>
      </p:sp>
      <p:sp>
        <p:nvSpPr>
          <p:cNvPr id="8" name="Retângulo 7"/>
          <p:cNvSpPr/>
          <p:nvPr/>
        </p:nvSpPr>
        <p:spPr>
          <a:xfrm>
            <a:off x="609600" y="1943114"/>
            <a:ext cx="10972800" cy="3970318"/>
          </a:xfrm>
          <a:prstGeom prst="rect">
            <a:avLst/>
          </a:prstGeom>
        </p:spPr>
        <p:txBody>
          <a:bodyPr wrap="square">
            <a:spAutoFit/>
          </a:bodyPr>
          <a:lstStyle/>
          <a:p>
            <a:pPr algn="just"/>
            <a:r>
              <a:rPr lang="pt-BR" sz="2800" i="1" dirty="0"/>
              <a:t>“Compreende as estratégias e tecnologias utilizadas pelas empresas para a análise de dados de informações de negócios. </a:t>
            </a:r>
            <a:br>
              <a:rPr lang="pt-BR" sz="2800" i="1" dirty="0"/>
            </a:br>
            <a:endParaRPr lang="pt-BR" sz="2800" i="1" dirty="0"/>
          </a:p>
          <a:p>
            <a:pPr algn="just"/>
            <a:r>
              <a:rPr lang="pt-BR" sz="2800" i="1" dirty="0"/>
              <a:t>As tecnologias de BI fornecem visões históricas, atuais e preditivas das operações de negócios.”</a:t>
            </a:r>
          </a:p>
          <a:p>
            <a:pPr algn="just"/>
            <a:endParaRPr lang="pt-BR" sz="2800" i="1" dirty="0"/>
          </a:p>
          <a:p>
            <a:pPr algn="just"/>
            <a:endParaRPr lang="pt-BR" sz="2800" i="1" dirty="0"/>
          </a:p>
          <a:p>
            <a:pPr algn="just"/>
            <a:r>
              <a:rPr lang="pt-BR" sz="2800" i="1" dirty="0"/>
              <a:t>-Wikpedia</a:t>
            </a:r>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E para que serve ?</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1B7FAB8-E965-49CC-94B6-2C9280A9F224}"/>
              </a:ext>
            </a:extLst>
          </p:cNvPr>
          <p:cNvSpPr/>
          <p:nvPr/>
        </p:nvSpPr>
        <p:spPr>
          <a:xfrm>
            <a:off x="693254" y="3412333"/>
            <a:ext cx="1748648" cy="507831"/>
          </a:xfrm>
          <a:prstGeom prst="rect">
            <a:avLst/>
          </a:prstGeom>
        </p:spPr>
        <p:txBody>
          <a:bodyPr wrap="square">
            <a:spAutoFit/>
          </a:bodyPr>
          <a:lstStyle/>
          <a:p>
            <a:pPr algn="just" fontAlgn="base"/>
            <a:r>
              <a:rPr lang="pt-BR" sz="2700" i="1" dirty="0"/>
              <a:t>Joãozinho     </a:t>
            </a:r>
          </a:p>
        </p:txBody>
      </p:sp>
      <p:pic>
        <p:nvPicPr>
          <p:cNvPr id="1026" name="Picture 2" descr="Image result for gif padeiro">
            <a:extLst>
              <a:ext uri="{FF2B5EF4-FFF2-40B4-BE49-F238E27FC236}">
                <a16:creationId xmlns:a16="http://schemas.microsoft.com/office/drawing/2014/main" id="{5F855664-CBA1-424B-8336-1F4D58B8A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88" y="1621633"/>
            <a:ext cx="2066563" cy="15244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A4E4DF2-8F15-4EA0-AE41-4C6DA073F280}"/>
              </a:ext>
            </a:extLst>
          </p:cNvPr>
          <p:cNvPicPr>
            <a:picLocks noChangeAspect="1"/>
          </p:cNvPicPr>
          <p:nvPr/>
        </p:nvPicPr>
        <p:blipFill>
          <a:blip r:embed="rId5"/>
          <a:stretch>
            <a:fillRect/>
          </a:stretch>
        </p:blipFill>
        <p:spPr>
          <a:xfrm>
            <a:off x="3041611" y="1523683"/>
            <a:ext cx="6708487" cy="4600892"/>
          </a:xfrm>
          <a:prstGeom prst="rect">
            <a:avLst/>
          </a:prstGeom>
        </p:spPr>
      </p:pic>
      <p:sp>
        <p:nvSpPr>
          <p:cNvPr id="11" name="TextBox 10">
            <a:extLst>
              <a:ext uri="{FF2B5EF4-FFF2-40B4-BE49-F238E27FC236}">
                <a16:creationId xmlns:a16="http://schemas.microsoft.com/office/drawing/2014/main" id="{AB5E7D6A-D80E-4745-A653-34D56F0C417A}"/>
              </a:ext>
            </a:extLst>
          </p:cNvPr>
          <p:cNvSpPr txBox="1"/>
          <p:nvPr/>
        </p:nvSpPr>
        <p:spPr>
          <a:xfrm>
            <a:off x="3212937" y="2087364"/>
            <a:ext cx="6286499" cy="337502"/>
          </a:xfrm>
          <a:prstGeom prst="rect">
            <a:avLst/>
          </a:prstGeom>
          <a:noFill/>
          <a:ln w="57150">
            <a:solidFill>
              <a:srgbClr val="7030A0"/>
            </a:solidFill>
          </a:ln>
        </p:spPr>
        <p:txBody>
          <a:bodyPr wrap="square" rtlCol="0">
            <a:spAutoFit/>
          </a:bodyPr>
          <a:lstStyle/>
          <a:p>
            <a:endParaRPr lang="en-US" dirty="0"/>
          </a:p>
        </p:txBody>
      </p:sp>
      <p:cxnSp>
        <p:nvCxnSpPr>
          <p:cNvPr id="13" name="Straight Arrow Connector 12">
            <a:extLst>
              <a:ext uri="{FF2B5EF4-FFF2-40B4-BE49-F238E27FC236}">
                <a16:creationId xmlns:a16="http://schemas.microsoft.com/office/drawing/2014/main" id="{1770D480-3468-4745-895A-C838D453435C}"/>
              </a:ext>
            </a:extLst>
          </p:cNvPr>
          <p:cNvCxnSpPr/>
          <p:nvPr/>
        </p:nvCxnSpPr>
        <p:spPr>
          <a:xfrm>
            <a:off x="9610725" y="2265640"/>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3DE3E7E-4489-4ACE-8FD3-BB76D9166C4D}"/>
              </a:ext>
            </a:extLst>
          </p:cNvPr>
          <p:cNvSpPr txBox="1"/>
          <p:nvPr/>
        </p:nvSpPr>
        <p:spPr>
          <a:xfrm>
            <a:off x="10247149" y="2087364"/>
            <a:ext cx="1875214" cy="369332"/>
          </a:xfrm>
          <a:prstGeom prst="rect">
            <a:avLst/>
          </a:prstGeom>
          <a:noFill/>
        </p:spPr>
        <p:txBody>
          <a:bodyPr wrap="square" rtlCol="0">
            <a:spAutoFit/>
          </a:bodyPr>
          <a:lstStyle/>
          <a:p>
            <a:r>
              <a:rPr lang="pt-BR" dirty="0"/>
              <a:t>Perdeu material!</a:t>
            </a:r>
            <a:endParaRPr lang="en-US" dirty="0"/>
          </a:p>
        </p:txBody>
      </p:sp>
      <p:cxnSp>
        <p:nvCxnSpPr>
          <p:cNvPr id="16" name="Straight Arrow Connector 15">
            <a:extLst>
              <a:ext uri="{FF2B5EF4-FFF2-40B4-BE49-F238E27FC236}">
                <a16:creationId xmlns:a16="http://schemas.microsoft.com/office/drawing/2014/main" id="{8BFA4541-173E-4E09-A5AC-D6EAB5D0A0D6}"/>
              </a:ext>
            </a:extLst>
          </p:cNvPr>
          <p:cNvCxnSpPr/>
          <p:nvPr/>
        </p:nvCxnSpPr>
        <p:spPr>
          <a:xfrm>
            <a:off x="9622411" y="2612671"/>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F541DE-5DFB-46F7-973F-0EE872FBAF85}"/>
              </a:ext>
            </a:extLst>
          </p:cNvPr>
          <p:cNvSpPr txBox="1"/>
          <p:nvPr/>
        </p:nvSpPr>
        <p:spPr>
          <a:xfrm>
            <a:off x="10258835" y="2434395"/>
            <a:ext cx="1875214" cy="369332"/>
          </a:xfrm>
          <a:prstGeom prst="rect">
            <a:avLst/>
          </a:prstGeom>
          <a:noFill/>
        </p:spPr>
        <p:txBody>
          <a:bodyPr wrap="square" rtlCol="0">
            <a:spAutoFit/>
          </a:bodyPr>
          <a:lstStyle/>
          <a:p>
            <a:r>
              <a:rPr lang="pt-BR" dirty="0"/>
              <a:t>Perdeu cliente!</a:t>
            </a:r>
            <a:endParaRPr lang="en-US" dirty="0"/>
          </a:p>
        </p:txBody>
      </p:sp>
      <p:sp>
        <p:nvSpPr>
          <p:cNvPr id="18" name="TextBox 17">
            <a:extLst>
              <a:ext uri="{FF2B5EF4-FFF2-40B4-BE49-F238E27FC236}">
                <a16:creationId xmlns:a16="http://schemas.microsoft.com/office/drawing/2014/main" id="{8A569D82-09C5-4B6B-AC5E-AB7B4E81D96B}"/>
              </a:ext>
            </a:extLst>
          </p:cNvPr>
          <p:cNvSpPr txBox="1"/>
          <p:nvPr/>
        </p:nvSpPr>
        <p:spPr>
          <a:xfrm>
            <a:off x="3204672" y="2410995"/>
            <a:ext cx="6286499" cy="337502"/>
          </a:xfrm>
          <a:prstGeom prst="rect">
            <a:avLst/>
          </a:prstGeom>
          <a:noFill/>
          <a:ln w="57150">
            <a:solidFill>
              <a:srgbClr val="7030A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4F112E6E-5C61-4BA4-B404-B09C3846F73A}"/>
              </a:ext>
            </a:extLst>
          </p:cNvPr>
          <p:cNvSpPr txBox="1"/>
          <p:nvPr/>
        </p:nvSpPr>
        <p:spPr>
          <a:xfrm>
            <a:off x="3204671" y="3412333"/>
            <a:ext cx="6286500" cy="754743"/>
          </a:xfrm>
          <a:prstGeom prst="rect">
            <a:avLst/>
          </a:prstGeom>
          <a:noFill/>
          <a:ln w="57150">
            <a:solidFill>
              <a:srgbClr val="7030A0"/>
            </a:solidFill>
          </a:ln>
        </p:spPr>
        <p:txBody>
          <a:bodyPr wrap="square" rtlCol="0">
            <a:spAutoFit/>
          </a:bodyPr>
          <a:lstStyle/>
          <a:p>
            <a:endParaRPr lang="en-US" dirty="0"/>
          </a:p>
        </p:txBody>
      </p:sp>
      <p:cxnSp>
        <p:nvCxnSpPr>
          <p:cNvPr id="20" name="Straight Arrow Connector 19">
            <a:extLst>
              <a:ext uri="{FF2B5EF4-FFF2-40B4-BE49-F238E27FC236}">
                <a16:creationId xmlns:a16="http://schemas.microsoft.com/office/drawing/2014/main" id="{6A88D8EC-BD49-4A28-AD76-0A5A6AA4518C}"/>
              </a:ext>
            </a:extLst>
          </p:cNvPr>
          <p:cNvCxnSpPr/>
          <p:nvPr/>
        </p:nvCxnSpPr>
        <p:spPr>
          <a:xfrm>
            <a:off x="9624137" y="3749624"/>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03CF1AD-32E2-435A-8DB6-13563B875CAA}"/>
              </a:ext>
            </a:extLst>
          </p:cNvPr>
          <p:cNvSpPr txBox="1"/>
          <p:nvPr/>
        </p:nvSpPr>
        <p:spPr>
          <a:xfrm>
            <a:off x="10193911" y="3571348"/>
            <a:ext cx="1941864" cy="923330"/>
          </a:xfrm>
          <a:prstGeom prst="rect">
            <a:avLst/>
          </a:prstGeom>
          <a:noFill/>
        </p:spPr>
        <p:txBody>
          <a:bodyPr wrap="square" rtlCol="0">
            <a:spAutoFit/>
          </a:bodyPr>
          <a:lstStyle/>
          <a:p>
            <a:pPr algn="ctr"/>
            <a:r>
              <a:rPr lang="pt-BR" dirty="0"/>
              <a:t>Redução de Perda! (Material/Cliente)</a:t>
            </a:r>
            <a:endParaRPr lang="en-US" dirty="0"/>
          </a:p>
        </p:txBody>
      </p:sp>
      <p:cxnSp>
        <p:nvCxnSpPr>
          <p:cNvPr id="22" name="Straight Arrow Connector 21">
            <a:extLst>
              <a:ext uri="{FF2B5EF4-FFF2-40B4-BE49-F238E27FC236}">
                <a16:creationId xmlns:a16="http://schemas.microsoft.com/office/drawing/2014/main" id="{4E50759A-97B7-4945-A002-DA1B3477B5D9}"/>
              </a:ext>
            </a:extLst>
          </p:cNvPr>
          <p:cNvCxnSpPr/>
          <p:nvPr/>
        </p:nvCxnSpPr>
        <p:spPr>
          <a:xfrm>
            <a:off x="11201400" y="4676775"/>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1846E05-5B27-4ACD-A7C2-30BC78B34F27}"/>
              </a:ext>
            </a:extLst>
          </p:cNvPr>
          <p:cNvSpPr txBox="1"/>
          <p:nvPr/>
        </p:nvSpPr>
        <p:spPr>
          <a:xfrm>
            <a:off x="10108987" y="5105399"/>
            <a:ext cx="2083013" cy="646331"/>
          </a:xfrm>
          <a:prstGeom prst="rect">
            <a:avLst/>
          </a:prstGeom>
          <a:noFill/>
        </p:spPr>
        <p:txBody>
          <a:bodyPr wrap="square" rtlCol="0">
            <a:spAutoFit/>
          </a:bodyPr>
          <a:lstStyle/>
          <a:p>
            <a:pPr algn="ctr"/>
            <a:r>
              <a:rPr lang="pt-BR" b="1" dirty="0"/>
              <a:t>Valor do Negócio!</a:t>
            </a:r>
            <a:endParaRPr lang="en-US" b="1" dirty="0"/>
          </a:p>
        </p:txBody>
      </p:sp>
      <p:sp>
        <p:nvSpPr>
          <p:cNvPr id="25" name="Title 1">
            <a:extLst>
              <a:ext uri="{FF2B5EF4-FFF2-40B4-BE49-F238E27FC236}">
                <a16:creationId xmlns:a16="http://schemas.microsoft.com/office/drawing/2014/main" id="{5DB69735-872D-48E7-BFD1-30F354B670E8}"/>
              </a:ext>
            </a:extLst>
          </p:cNvPr>
          <p:cNvSpPr txBox="1">
            <a:spLocks/>
          </p:cNvSpPr>
          <p:nvPr/>
        </p:nvSpPr>
        <p:spPr>
          <a:xfrm>
            <a:off x="301951" y="6075225"/>
            <a:ext cx="6512694" cy="492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Joãozinho fez BI de sua padoca! =D</a:t>
            </a:r>
          </a:p>
        </p:txBody>
      </p:sp>
    </p:spTree>
    <p:extLst>
      <p:ext uri="{BB962C8B-B14F-4D97-AF65-F5344CB8AC3E}">
        <p14:creationId xmlns:p14="http://schemas.microsoft.com/office/powerpoint/2010/main" val="272716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1000"/>
                                        <p:tgtEl>
                                          <p:spTgt spid="24"/>
                                        </p:tgtEl>
                                      </p:cBhvr>
                                    </p:animEffect>
                                    <p:anim calcmode="lin" valueType="num">
                                      <p:cBhvr>
                                        <p:cTn id="84" dur="1000" fill="hold"/>
                                        <p:tgtEl>
                                          <p:spTgt spid="24"/>
                                        </p:tgtEl>
                                        <p:attrNameLst>
                                          <p:attrName>ppt_x</p:attrName>
                                        </p:attrNameLst>
                                      </p:cBhvr>
                                      <p:tavLst>
                                        <p:tav tm="0">
                                          <p:val>
                                            <p:strVal val="#ppt_x"/>
                                          </p:val>
                                        </p:tav>
                                        <p:tav tm="100000">
                                          <p:val>
                                            <p:strVal val="#ppt_x"/>
                                          </p:val>
                                        </p:tav>
                                      </p:tavLst>
                                    </p:anim>
                                    <p:anim calcmode="lin" valueType="num">
                                      <p:cBhvr>
                                        <p:cTn id="85" dur="1000" fill="hold"/>
                                        <p:tgtEl>
                                          <p:spTgt spid="24"/>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1000"/>
                                        <p:tgtEl>
                                          <p:spTgt spid="25"/>
                                        </p:tgtEl>
                                      </p:cBhvr>
                                    </p:animEffect>
                                    <p:anim calcmode="lin" valueType="num">
                                      <p:cBhvr>
                                        <p:cTn id="96" dur="1000" fill="hold"/>
                                        <p:tgtEl>
                                          <p:spTgt spid="25"/>
                                        </p:tgtEl>
                                        <p:attrNameLst>
                                          <p:attrName>ppt_x</p:attrName>
                                        </p:attrNameLst>
                                      </p:cBhvr>
                                      <p:tavLst>
                                        <p:tav tm="0">
                                          <p:val>
                                            <p:strVal val="#ppt_x"/>
                                          </p:val>
                                        </p:tav>
                                        <p:tav tm="100000">
                                          <p:val>
                                            <p:strVal val="#ppt_x"/>
                                          </p:val>
                                        </p:tav>
                                      </p:tavLst>
                                    </p:anim>
                                    <p:anim calcmode="lin" valueType="num">
                                      <p:cBhvr>
                                        <p:cTn id="9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4" grpId="0"/>
      <p:bldP spid="17" grpId="0"/>
      <p:bldP spid="18" grpId="0" animBg="1"/>
      <p:bldP spid="19" grpId="0" animBg="1"/>
      <p:bldP spid="21"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O mais importante…</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6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BI e um processo e nao uma ferramenta!</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9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Power BI</a:t>
            </a:r>
          </a:p>
        </p:txBody>
      </p:sp>
      <p:sp>
        <p:nvSpPr>
          <p:cNvPr id="8" name="Retângulo 7"/>
          <p:cNvSpPr/>
          <p:nvPr/>
        </p:nvSpPr>
        <p:spPr>
          <a:xfrm>
            <a:off x="652512" y="2072323"/>
            <a:ext cx="10972800" cy="3539430"/>
          </a:xfrm>
          <a:prstGeom prst="rect">
            <a:avLst/>
          </a:prstGeom>
        </p:spPr>
        <p:txBody>
          <a:bodyPr wrap="square">
            <a:spAutoFit/>
          </a:bodyPr>
          <a:lstStyle/>
          <a:p>
            <a:pPr algn="just"/>
            <a:r>
              <a:rPr lang="pt-BR" sz="2800" i="1" dirty="0"/>
              <a:t>“O Power BI é um conjunto de ferramentas de análise de negócios para analisar dados e compartilhar ideias.</a:t>
            </a:r>
          </a:p>
          <a:p>
            <a:pPr algn="just"/>
            <a:endParaRPr lang="pt-BR" sz="2800" i="1" dirty="0"/>
          </a:p>
          <a:p>
            <a:pPr algn="just"/>
            <a:r>
              <a:rPr lang="pt-BR" sz="2800" i="1" dirty="0"/>
              <a:t>Com um clique, os usuários podem explorar os dados em seu painel usando ferramentas intuitivas que facilitam encontrar as respostas”</a:t>
            </a:r>
          </a:p>
          <a:p>
            <a:pPr algn="just"/>
            <a:endParaRPr lang="pt-BR" sz="2800" i="1" dirty="0"/>
          </a:p>
          <a:p>
            <a:pPr algn="just"/>
            <a:r>
              <a:rPr lang="pt-BR" sz="2800" dirty="0"/>
              <a:t>-Google</a:t>
            </a:r>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0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728" y="386097"/>
            <a:ext cx="10515600" cy="1325563"/>
          </a:xfrm>
        </p:spPr>
        <p:txBody>
          <a:bodyPr/>
          <a:lstStyle/>
          <a:p>
            <a:r>
              <a:rPr lang="en-US" dirty="0"/>
              <a:t>Principais Elementos</a:t>
            </a:r>
          </a:p>
        </p:txBody>
      </p:sp>
      <p:sp>
        <p:nvSpPr>
          <p:cNvPr id="7" name="Rectangle 6"/>
          <p:cNvSpPr/>
          <p:nvPr/>
        </p:nvSpPr>
        <p:spPr bwMode="auto">
          <a:xfrm>
            <a:off x="3426928" y="1853174"/>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Desktop</a:t>
            </a:r>
          </a:p>
        </p:txBody>
      </p:sp>
      <p:sp>
        <p:nvSpPr>
          <p:cNvPr id="8" name="Rectangle 7"/>
          <p:cNvSpPr/>
          <p:nvPr/>
        </p:nvSpPr>
        <p:spPr bwMode="auto">
          <a:xfrm>
            <a:off x="6170128"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Mobile</a:t>
            </a:r>
          </a:p>
        </p:txBody>
      </p:sp>
      <p:sp>
        <p:nvSpPr>
          <p:cNvPr id="9" name="Rectangle 8"/>
          <p:cNvSpPr/>
          <p:nvPr/>
        </p:nvSpPr>
        <p:spPr bwMode="auto">
          <a:xfrm>
            <a:off x="683728" y="1864096"/>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Services</a:t>
            </a:r>
          </a:p>
        </p:txBody>
      </p:sp>
      <p:cxnSp>
        <p:nvCxnSpPr>
          <p:cNvPr id="10" name="Straight Connector 9"/>
          <p:cNvCxnSpPr/>
          <p:nvPr/>
        </p:nvCxnSpPr>
        <p:spPr>
          <a:xfrm flipH="1">
            <a:off x="3360170"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860904"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4554"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Embedded</a:t>
            </a:r>
          </a:p>
        </p:txBody>
      </p:sp>
      <p:sp>
        <p:nvSpPr>
          <p:cNvPr id="14" name="Rectangle 13"/>
          <p:cNvSpPr/>
          <p:nvPr/>
        </p:nvSpPr>
        <p:spPr>
          <a:xfrm>
            <a:off x="699933" y="2807021"/>
            <a:ext cx="2582958" cy="3367076"/>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Web-based</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All platforms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data sources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Dashboards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Publishing</a:t>
            </a:r>
            <a:endParaRPr lang="en-US" sz="2400" spc="-200" dirty="0">
              <a:solidFill>
                <a:srgbClr val="235888"/>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flipH="1">
            <a:off x="6114042"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42122" y="2807021"/>
            <a:ext cx="2582958" cy="301621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Windows only</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Robust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Query and modeling tools</a:t>
            </a:r>
            <a:r>
              <a:rPr lang="en-US" sz="3200" spc="-200" dirty="0">
                <a:latin typeface="Segoe UI" panose="020B0502040204020203" pitchFamily="34" charset="0"/>
                <a:cs typeface="Segoe UI" panose="020B0502040204020203" pitchFamily="34" charset="0"/>
              </a:rPr>
              <a:t> </a:t>
            </a:r>
          </a:p>
          <a:p>
            <a:pPr>
              <a:lnSpc>
                <a:spcPct val="95000"/>
              </a:lnSpc>
              <a:buSzPct val="90000"/>
            </a:pPr>
            <a:endParaRPr lang="en-US" sz="3200" spc="-200" dirty="0">
              <a:solidFill>
                <a:srgbClr val="235888"/>
              </a:solidFill>
              <a:latin typeface="Segoe UI Light" panose="020B0502040204020203" pitchFamily="34" charset="0"/>
              <a:cs typeface="Segoe UI Light" panose="020B0502040204020203" pitchFamily="34" charset="0"/>
            </a:endParaRP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7" name="Rectangle 16"/>
          <p:cNvSpPr/>
          <p:nvPr/>
        </p:nvSpPr>
        <p:spPr>
          <a:xfrm>
            <a:off x="6257802" y="2817071"/>
            <a:ext cx="2509468" cy="1261884"/>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Cross-platform</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viewers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8" name="Rectangle 17"/>
          <p:cNvSpPr/>
          <p:nvPr/>
        </p:nvSpPr>
        <p:spPr>
          <a:xfrm>
            <a:off x="8959211" y="2806149"/>
            <a:ext cx="2613560" cy="248991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integration</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REST services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Create custom visualizations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1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9628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10064</TotalTime>
  <Words>1750</Words>
  <Application>Microsoft Office PowerPoint</Application>
  <PresentationFormat>Widescreen</PresentationFormat>
  <Paragraphs>162</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Viviane Martins VBA na Veia facebook.com/VBANaVeia.Oficial</vt:lpstr>
      <vt:lpstr>Agenda</vt:lpstr>
      <vt:lpstr>PowerPoint Presentation</vt:lpstr>
      <vt:lpstr>Business Intelligence (BI) </vt:lpstr>
      <vt:lpstr>E para que serve ?</vt:lpstr>
      <vt:lpstr>O mais importante…</vt:lpstr>
      <vt:lpstr>BI e um processo e nao uma ferramenta!</vt:lpstr>
      <vt:lpstr>Power BI</vt:lpstr>
      <vt:lpstr>Principais Elementos</vt:lpstr>
      <vt:lpstr>Principais Elementos</vt:lpstr>
      <vt:lpstr>DAX (Data Analysis Expressions)</vt:lpstr>
      <vt:lpstr>Referencias</vt:lpstr>
      <vt:lpstr>WorkShop – Explorando o Power BI</vt:lpstr>
      <vt:lpstr>Projeto no Github</vt:lpstr>
      <vt:lpstr>Poke Projeto</vt:lpstr>
      <vt:lpstr>Painel MVP BR</vt:lpstr>
      <vt:lpstr>Consumo NodeRed</vt:lpstr>
      <vt:lpstr>Consumo NodeJS</vt:lpstr>
      <vt:lpstr>Consumo Facebook API</vt:lpstr>
      <vt:lpstr>PowerPoint Presentation</vt:lpstr>
      <vt:lpstr>Obrigado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Power BI to Explore and Visualize Data</dc:title>
  <dc:creator>scott@liquiddaffodil.com</dc:creator>
  <cp:lastModifiedBy>Orlando Gomes</cp:lastModifiedBy>
  <cp:revision>333</cp:revision>
  <dcterms:created xsi:type="dcterms:W3CDTF">2016-04-21T18:51:19Z</dcterms:created>
  <dcterms:modified xsi:type="dcterms:W3CDTF">2019-04-09T20:47:56Z</dcterms:modified>
</cp:coreProperties>
</file>