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4" r:id="rId3"/>
    <p:sldId id="256" r:id="rId4"/>
    <p:sldId id="257" r:id="rId5"/>
    <p:sldId id="263" r:id="rId6"/>
    <p:sldId id="258" r:id="rId7"/>
    <p:sldId id="278" r:id="rId8"/>
    <p:sldId id="260" r:id="rId9"/>
    <p:sldId id="261" r:id="rId10"/>
    <p:sldId id="262" r:id="rId11"/>
    <p:sldId id="264" r:id="rId12"/>
    <p:sldId id="265" r:id="rId13"/>
    <p:sldId id="266" r:id="rId14"/>
    <p:sldId id="275" r:id="rId15"/>
    <p:sldId id="276" r:id="rId16"/>
    <p:sldId id="271" r:id="rId17"/>
    <p:sldId id="268" r:id="rId18"/>
    <p:sldId id="267" r:id="rId19"/>
    <p:sldId id="272" r:id="rId20"/>
    <p:sldId id="277" r:id="rId21"/>
    <p:sldId id="273" r:id="rId22"/>
    <p:sldId id="269" r:id="rId23"/>
    <p:sldId id="27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90" d="100"/>
          <a:sy n="90" d="100"/>
        </p:scale>
        <p:origin x="-25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2-06-06T19:53:29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17264 12849,'25'0,"0"0,-1 0,26 0,-25 0,0 0,-1 0,1 0,0 0,0 0,0 0,0 0,-1 0,1 0,0 0,0 0,0 0,-1 0,1 0,0 0,25 0,-26 0,26 0,-25 0,24 0,-24 0,0 0,0 0,49 0,-24 0,-25 0,-1 0,26 0,-25 0,0 0,-1 0,26 0,-25 0,0 0,-1 0,1 0,0 0,0 0,0 0,0 0,24 0,-24 0,25 0,-26 0,26 0,-25 0,0 0,-1 0,1 0,0 0,0 0,0 0,-1 0,1 0,0 0,0 0,-25 25,0-1,25-24,-1 0,1 0,25 0,-25 0,-1 0,1 0,0 0,0 0,0 0,-1 25,-24 0,0 0,0 0,0-1,0 1,0 0,0 0,0 0,0-1,0 1,-24-25,-1 0,0 0,0 0,-24 0,24 0,0 0,0 0,0 0,1 0,-1 0,0 0,0 0,0 0,1 0,-26 0,-24 0,24 0,0 0,26 0,-26 0,0 0,1 0,24 0,0 0,-25 0,26 0,-1 0,-25 0,1 0,-1 0,25 0,0 0,-49-25,24 25,1-24,24 24,-25-25,-24 25,0 0,-1-25,26 0,-1 0,25 25,-74-24,49 24,1 0,-1 0,25 0,-24 0,24 0,0 0,-25 0,1 0,24 0,0 0,0 0,1 0,-1 0,0 0,0 0,0 0,25-25,0 0,25 25,0 0,0-25,0 25,-1 0,26 0,-25 0,0 0,-1-25,1 1,25-1,24-25,-49 50,0-25,0 25,-1 0,1 0,0 0,0 0,25 0,-26 0,1 25,0-25,0 0,0 25,-1-25,1 0,0 0,0 25,0-25,-1 25,26-25,0 24,-1 1,-24 0,0-25,0 0,-1 0,1 0,0 0,0 0,0 0,24 0,-24 0,0 0,0 0,-1 0,1 0,0 0,0 25,0 0,-1-25,1 0,0 0,-75 24,-24 1</inkml:trace>
  <inkml:trace contextRef="#ctx0" brushRef="#br0" timeOffset="13287.798">20241 12898,'24'-24,"1"24,0 0,0 0,0 0,-1 0,1 0,0 0,25 0,-1-25,-24 25,0 0,24 0,1-25,-25 25,0 0,24-25,-24 25,25 0,-25 0,-1 0,1-25,25 25,-1-24,-24 24,25 0,-25 0,49-25,-49 25,0 0,49-25,-24 0,-26 25,1 0,0 0,0 0,0 0,-1 0,1 0,0 0,0 0,24 0,-49 25,25-25,-25 25,25-25,0 0,0 0,0 0,-1 0,26 0,-25 0,0 0,-1 0,26 0,-25 0,0 0,-1 0,1 0,0 0,25 0,-26 0,1 0,0 0,25 0,-26 0,1 0,0 0,0 0,0 0,-1 0,1 0,0 0,0 0,0 0,-1 0,1 0,0 0,0 0,24 0,-24 0,-25 49,0-24,0 0,0 0,0 0,-25-25,1 0,-1 0,-25 0,25 0,1 0,-26 49,50-24,-50-25,26 0,-1 0,0 0,0 0,-24 0,-1 0,25 0,0 0,1 0,-26 0,0 0,26 0,-1 0,-50 25,51-25,-26 25,25-25,0 0,-24 0,24 0,-50 24,1 1,24 0,26-25,-26 0,0 0,1 0,24 0,0 0,0 0,1 0,-1 0,0 0,-49 74,49-74,0 25,-49-25,49-25,0 25,0-24,0 24,1 0,-1-25,-25 0,1 25,-1-25,25 25,0-25,0 25,1 0</inkml:trace>
  <inkml:trace contextRef="#ctx0" brushRef="#br0" timeOffset="24583.209">471 17041,'0'-25,"0"0,25 25,0 0,0 0,0 0,49 0,-24 0,-1-25,1 25,-1 0,1 0,0 0,-1 0,1 0,-25 0,24 0,-24 0,0 0,0 0,-1-24,1 24,25-25,-25 25,24-25,-24 25,0 0,24 0,-24 0,25 0,-1-25,-24 25,50-25,-50 25,-1 0,1-24,0 24,0 0,74 0,-49 0,-1 0,-24 0,0 0,49 0,-49 0,49 0,-24 0,24 0,-24 0,24-25,-49 25,25 0,-1 0,-24 0,0 0,0 0,0 0,0 0,-1 0,1 0,-25 25,0-1,0 1,0 0,0 0,0 24,0 1,0 24,0-49,0 0,0 0,0 0,0-1,25-24,-25 25,0 0,-25-25,0 0,1 25,-1-25,0 25,0-25,-25 0,50 24,-24-24,-1 0,0 25,-25 0,26-25,-1 0,0 25,0-25,0 0,1 0,-1 0,0 0,0 0,0 0,1 0,-1 0,-25 0,25 0,1 0,-1 0,0 0,0 0,0 0,1 0,-26 0,25 0,-24 0,24 0,0 0,0 0,-24 0,24 0,0 0,0 0,0 0,-24 0,24 0,-25 0,25 0,-24 0,24 0,0 0,0 0,-24 0,24 0,0 0,0 0,1 0,-1 0,0 0,-25 0,26 0,-1 25,25-1,-25-24,0 0,0 0,1 0,-1 0,0 0,0 0,0 0,1 0,-1 0,0 0,0 0,0 0,1 0,-1 50,0-50,25 25,-25-25,0 0,1 0,-1 0,0 0,0 0,0 0,0 0,1-25,24 0,-25 0,0-24,-25-1,50 25,-24-24,-1 24,25 0,0 0,0 1,0-1,0 0,0 0,25 25,-1 0,1 0,-25-25,25 25,25-24,-26 24,-24-25,25 25,0 0,0 0,-25-25,25 25,0-25,-1 25,26 0,0-25,-26 1,1 24</inkml:trace>
  <inkml:trace contextRef="#ctx0" brushRef="#br0" timeOffset="36167.1686">6449 17165,'25'-25,"0"25,0 0,-1-25,26 25,0 0,-26 0,26 0,-25 0,24 0,1 0,0 0,24 0,25-25,-24 1,-26 24,-24 0,0 0,0 0,0-25,-1 25,1 0,0 0,25-25,-26 25,26 0,-25-25,24 0,1 25,-25 0,24-24,-24 24,25 0,-25 0,49-50,-49 50,24-25,-24 25,0 0,0-25,0 25,0 0,-1 0,1-24,0 24,0 0,0 0,-1 0,1 0,0 0,0 0,0 0,-1 0,1 0,25 0,-25 0,49 0,0 0,1 0,-26 0,-24 0,0 0,0 0,24 0,-24 0,0 0,25 0,-26 0,1 0,0 0,0 0,0 0,0 0,-1 0,1 0,-25 24,0 1,25 0,-25 25,50 24,-26-74,1 50,-25-26,0 26,0-25,0 24,0-24,0 0,-49 0,24 0,0-1,-25-24,1 25,24 0,0 49,0-49,0 0,-24 0,-26-25,26 25,-1-25,-49 25,49-1,1-24,-26 0,26 0,-1 0,-24 0,24 0,-24 0,-25 0,-1 0,26 0,-1 0,1 0,0 0,-1 0,26 0,-26 0,26 0,-26 0,1-24,49 24,-74-25,49 25,1-25,24 25,-25 0,1-25,24 25,-25 0,-24-25,49 25,-50 0,51-25,-1 25,0 0,0 0,0 0,1 0,-1-24,25-1,25 0,-25-25,24 1,1 24,0 25,0-25,0 0,-1 1,1 24,25-25,-50 0,25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19-10-28T22:50:47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1687 5060</inkml:trace>
  <inkml:trace contextRef="#ctx0" brushRef="#br0" timeOffset="2391.7216">1761 5135,'-24'0,"-1"-25,50 25,-1 25,1-25,0 0,-25 24,50-24,-25 25,-75-25,25 0,25-25,-25 25</inkml:trace>
  <inkml:trace contextRef="#ctx0" brushRef="#br0" timeOffset="6191.7162">1637 5060,'25'0,"0"0,0 0,0 0</inkml:trace>
  <inkml:trace contextRef="#ctx0" brushRef="#br0" timeOffset="7759.1768">1737 5060</inkml:trace>
  <inkml:trace contextRef="#ctx0" brushRef="#br0" timeOffset="10351.1031">3671 5159</inkml:trace>
  <inkml:trace contextRef="#ctx0" brushRef="#br0" timeOffset="12031.8504">3820 5159</inkml:trace>
  <inkml:trace contextRef="#ctx0" brushRef="#br0" timeOffset="15519.3302">3746 5283</inkml:trace>
  <inkml:trace contextRef="#ctx0" brushRef="#br0" timeOffset="21991.3341">17215 2431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87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9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3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0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6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3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8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70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5204-F1A9-4E84-A1C3-B1B91C79261C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9CC1-75BF-4ED9-8AAC-6EFBB5BF3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pplware.sapo.pt/wp-content/uploads/2011/01/redes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Protocolos_de_comunica%C3%A7%C3%A3o" TargetMode="External"/><Relationship Id="rId2" Type="http://schemas.openxmlformats.org/officeDocument/2006/relationships/hyperlink" Target="http://pt.wikipedia.org/wiki/Organiza%C3%A7%C3%A3o_Internacional_para_Padroniza%C3%A7%C3%A3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t.wikipedia.org/wiki/Rede_de_computadores" TargetMode="External"/><Relationship Id="rId4" Type="http://schemas.openxmlformats.org/officeDocument/2006/relationships/hyperlink" Target="http://pt.wikipedia.org/wiki/Modelo_OS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IS0 - </a:t>
            </a:r>
            <a:r>
              <a:rPr lang="pt-PT" i="1" dirty="0" smtClean="0"/>
              <a:t>I</a:t>
            </a:r>
            <a:r>
              <a:rPr lang="pt-BR" i="1" dirty="0" err="1" smtClean="0"/>
              <a:t>nternational</a:t>
            </a:r>
            <a:r>
              <a:rPr lang="pt-BR" i="1" dirty="0" smtClean="0"/>
              <a:t> </a:t>
            </a:r>
            <a:r>
              <a:rPr lang="pt-BR" i="1" dirty="0" err="1" smtClean="0"/>
              <a:t>Organization</a:t>
            </a:r>
            <a:r>
              <a:rPr lang="pt-BR" i="1" dirty="0" smtClean="0"/>
              <a:t> for </a:t>
            </a:r>
            <a:r>
              <a:rPr lang="pt-BR" i="1" dirty="0" err="1" smtClean="0"/>
              <a:t>Standardization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ISO</a:t>
            </a:r>
            <a:r>
              <a:rPr lang="pt-PT" dirty="0"/>
              <a:t> - (</a:t>
            </a:r>
            <a:r>
              <a:rPr lang="pt-PT" i="1" dirty="0"/>
              <a:t>I</a:t>
            </a:r>
            <a:r>
              <a:rPr lang="pt-BR" i="1" dirty="0" err="1"/>
              <a:t>nternational</a:t>
            </a:r>
            <a:r>
              <a:rPr lang="pt-BR" i="1" dirty="0"/>
              <a:t> </a:t>
            </a:r>
            <a:r>
              <a:rPr lang="pt-BR" i="1" dirty="0" err="1"/>
              <a:t>Organization</a:t>
            </a:r>
            <a:r>
              <a:rPr lang="pt-BR" i="1" dirty="0"/>
              <a:t> for </a:t>
            </a:r>
            <a:r>
              <a:rPr lang="pt-BR" i="1" dirty="0" err="1"/>
              <a:t>Standardization</a:t>
            </a:r>
            <a:r>
              <a:rPr lang="pt-BR" i="1" dirty="0"/>
              <a:t>), </a:t>
            </a:r>
            <a:r>
              <a:rPr lang="pt-BR" dirty="0"/>
              <a:t>A Organização Internacional para Padronização. ISO é uma entidade que atualmente congrega os grémios de padronização/normalização de 170 países.</a:t>
            </a:r>
          </a:p>
          <a:p>
            <a:pPr marL="0" indent="0">
              <a:buNone/>
            </a:pPr>
            <a:r>
              <a:rPr lang="pt-BR" dirty="0" smtClean="0"/>
              <a:t>Site:  </a:t>
            </a:r>
            <a:r>
              <a:rPr lang="pt-BR" dirty="0" smtClean="0">
                <a:hlinkClick r:id="rId2"/>
              </a:rPr>
              <a:t>www.iso.org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No Brasil o equivalente é a ABNT – Associação Brasileira de Normas Técnicas</a:t>
            </a:r>
          </a:p>
          <a:p>
            <a:pPr marL="0" indent="0">
              <a:buNone/>
            </a:pPr>
            <a:r>
              <a:rPr lang="pt-BR" dirty="0" smtClean="0"/>
              <a:t>www.abnt.org.br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5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pt-BR" sz="3100" b="1" dirty="0" smtClean="0"/>
              <a:t>4 - Camada de Transporte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66934"/>
            <a:ext cx="9144000" cy="5760640"/>
          </a:xfrm>
        </p:spPr>
        <p:txBody>
          <a:bodyPr>
            <a:noAutofit/>
          </a:bodyPr>
          <a:lstStyle/>
          <a:p>
            <a:r>
              <a:rPr lang="pt-BR" sz="2200" dirty="0" smtClean="0"/>
              <a:t>A </a:t>
            </a:r>
            <a:r>
              <a:rPr lang="pt-BR" sz="2200" dirty="0"/>
              <a:t>camada de transporte é responsável por usar os dados enviados pela camada de Sessão e dividi-los em pacotes que serão transmitidos para a Camada de Rede. No receptor, a camada de Transporte é responsável por pegar os pacotes recebidos da camada de Rede, remontar o dado original e assim enviá-lo à camada de Sessão.</a:t>
            </a:r>
          </a:p>
          <a:p>
            <a:r>
              <a:rPr lang="pt-BR" sz="2200" dirty="0"/>
              <a:t>Isso inclui controle de fluxo, ordenação dos pacotes e a correção de erros, tipicamente enviando para o transmissor uma informação de recebimento, informando que o pacote foi recebido com sucesso.</a:t>
            </a:r>
          </a:p>
          <a:p>
            <a:r>
              <a:rPr lang="pt-BR" sz="2200" dirty="0"/>
              <a:t>A camada de transporte separa as camadas de nível de aplicação (camadas 5 a 7) das camadas de nível físico (camadas de 1 a 3). A camada 4, Transporte, faz a ligação entre esses dois grupos e determina a classe de serviço necessária como orientada a conexão e com controle de erro e serviço de confirmação, sem conexões e nem confiabilidade.</a:t>
            </a:r>
          </a:p>
          <a:p>
            <a:r>
              <a:rPr lang="pt-BR" sz="2200" dirty="0"/>
              <a:t>O objetivo final da camada de transporte é proporcionar serviço eficiente, confiável e de baixo custo. O hardware e/ou software dentro da camada de transporte e que faz o serviço é denominado entidade de transporte.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229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pt-BR" sz="3100" b="1" dirty="0" smtClean="0"/>
              <a:t>5 - Camada de Sessão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8326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camada de sessão permite que duas aplicações em computadores diferentes estabeleçam uma sessão de comunicação. Nesta sessão, essas aplicações definem como será feita a transmissão de dados e coloca marcações nos dados que serão transmitidos. Se porventura a rede falhar, os computadores reiniciam a transmissão dos dados a partir da última marcação recebida pelo computador receptor. </a:t>
            </a:r>
          </a:p>
          <a:p>
            <a:pPr marL="0" lvl="0" indent="0">
              <a:buNone/>
            </a:pPr>
            <a:r>
              <a:rPr lang="pt-BR" dirty="0"/>
              <a:t>Disponibiliza serviços como pontos de controles periódicos a partir dos quais a comunicação pode ser restabelecida em caso de pane na rede.</a:t>
            </a:r>
          </a:p>
          <a:p>
            <a:pPr marL="0" lvl="0" indent="0">
              <a:buNone/>
            </a:pPr>
            <a:r>
              <a:rPr lang="pt-BR" dirty="0"/>
              <a:t>Abre portas para que várias aplicações possam escalonar o uso da rede e aproveitar melhor o tempo de uso. Por exemplo, um browser quando for fazer o download de várias imagens pode requisitá-las juntas para que a conexão não fique desocupada numa só imagem.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sz="3100" b="1" dirty="0" smtClean="0"/>
              <a:t>6 - Camada de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736"/>
            <a:ext cx="8748464" cy="58194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400" dirty="0" smtClean="0"/>
              <a:t>A </a:t>
            </a:r>
            <a:r>
              <a:rPr lang="pt-BR" sz="3400" dirty="0"/>
              <a:t>camada de Apresentação, também chamada camada de Tradução, converte o formato do dado recebido pela camada de Aplicação em um formato comum a ser usado na transmissão desse dado, ou seja, um formato entendido pelo protocolo usado. Um exemplo comum é a conversão do padrão de caracteres (código de página) quando o dispositivo transmissor usa um padrão diferente do ASCII. Pode ter outros usos, como compressão de dados e criptografia.</a:t>
            </a:r>
          </a:p>
          <a:p>
            <a:r>
              <a:rPr lang="pt-BR" sz="3400" dirty="0"/>
              <a:t>Os dados recebidos da camada sete são comprimidos, e a camada 6 do dispositivo receptor fica responsável por descomprimir esses dados. A transmissão dos dados torna-se mais rápida, já que haverá menos dados a serem transmitidos: os dados recebidos da camada 7 foram "encolhidos" e enviados à camada 5.</a:t>
            </a:r>
          </a:p>
          <a:p>
            <a:r>
              <a:rPr lang="pt-BR" sz="3400" dirty="0"/>
              <a:t>Para aumentar a segurança, pode-se usar algum esquema de criptografia neste nível, sendo que os dados só serão decodificados na camada 6 do dispositivo receptor.</a:t>
            </a:r>
          </a:p>
          <a:p>
            <a:r>
              <a:rPr lang="pt-BR" sz="3400" dirty="0"/>
              <a:t>Ela trabalha transformando os dados em um formato no qual a camada de aplicação possa aceitar.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2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pt-BR" sz="3100" b="1" dirty="0" smtClean="0"/>
              <a:t>7 - Camada de Aplicação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800" dirty="0" smtClean="0"/>
              <a:t>A </a:t>
            </a:r>
            <a:r>
              <a:rPr lang="pt-BR" sz="3800" dirty="0"/>
              <a:t>camada de aplicação é responsável por identificar e estabelecer a aplicação (programa) o qual será utilizado entre a máquina destinatária e o usuário como também disponibiliza os recursos (protocolo) para que tal comunicação aconteça. Por exemplo, ao solicitar a recepção de e-mail através do aplicativo de e-mail, este entrará em contato com a camada de Aplicação do protocolo de rede efetuando tal solicitação(POP3, IMAP). Tudo nesta camada é direcionado aos aplicativos. Alguns protocolos utilizados nesta camada são: </a:t>
            </a:r>
          </a:p>
          <a:p>
            <a:pPr marL="0" indent="0">
              <a:buNone/>
            </a:pPr>
            <a:r>
              <a:rPr lang="en-US" sz="3800" dirty="0" smtClean="0"/>
              <a:t>HTTP      -      SNMP      -DNS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98280" y="4563000"/>
              <a:ext cx="8072640" cy="17773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20" y="4553640"/>
                <a:ext cx="809136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0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\\svmega\Professores\Orlando\aulas\rede\AAA novo curso de rede\aulas 4-6\O+Modelo+OSI+–+Transmissão+de+dad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04237" cy="675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\\svmega\Professores\Orlando\aulas\rede\AAA novo curso de rede\aulas 4-6\OSIModel-Layers_Wiki_p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8824396" cy="67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Conceito sobre protocolos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Protocolos são regras e formas de comunicação que ocorrem entre os programas e dispositivos de informática e rede. Existem </a:t>
            </a:r>
            <a:r>
              <a:rPr lang="pt-BR" smtClean="0"/>
              <a:t>inúmeros protocolos </a:t>
            </a:r>
            <a:r>
              <a:rPr lang="pt-BR" dirty="0" smtClean="0"/>
              <a:t>e em tese seu papel é determinar a forma de transmissão/comunicação do serviço ou dispositivo, assim as regras visão estabelecer a codificação, segurança dos dados, confirmação ou não da entrega de dados dentre outros. 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589320" y="875160"/>
              <a:ext cx="5608440" cy="102708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865800"/>
                <a:ext cx="5627160" cy="10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1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TCP/IP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TCP/IP :</a:t>
            </a:r>
            <a:r>
              <a:rPr lang="pt-BR" dirty="0"/>
              <a:t>(</a:t>
            </a:r>
            <a:r>
              <a:rPr lang="pt-BR" i="1" dirty="0" err="1"/>
              <a:t>Transmition</a:t>
            </a:r>
            <a:r>
              <a:rPr lang="pt-BR" i="1" dirty="0"/>
              <a:t>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i="1" dirty="0"/>
              <a:t> / Internet </a:t>
            </a:r>
            <a:r>
              <a:rPr lang="pt-BR" i="1" dirty="0" err="1"/>
              <a:t>Protocol</a:t>
            </a:r>
            <a:r>
              <a:rPr lang="pt-BR" dirty="0" smtClean="0"/>
              <a:t>) – O TCP/IP É na verdade dois protocolos o TCP e o IP. Sendo o TCP responsável pelo </a:t>
            </a:r>
            <a:r>
              <a:rPr lang="pt-BR" dirty="0" err="1" smtClean="0"/>
              <a:t>Protcolo</a:t>
            </a:r>
            <a:r>
              <a:rPr lang="pt-BR" dirty="0" smtClean="0"/>
              <a:t> de Controle de transmissão de dados via rede, e garante sua entrega. E responsável por oferecer a identificação na rede é o número de IP.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9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22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Protocolo TCP/IP e o modelo OSI</a:t>
            </a:r>
            <a:endParaRPr lang="pt-BR" sz="3600" dirty="0"/>
          </a:p>
        </p:txBody>
      </p:sp>
      <p:pic>
        <p:nvPicPr>
          <p:cNvPr id="1026" name="Picture 2" descr="http://www.mecatronicaatual.com.br/files/image/ethernet_figura_03_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57" y="707817"/>
            <a:ext cx="5088632" cy="61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</a:t>
            </a:r>
            <a:r>
              <a:rPr lang="pt-BR" dirty="0" smtClean="0"/>
              <a:t>DHCP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DHCP - </a:t>
            </a:r>
            <a:r>
              <a:rPr lang="pt-BR" dirty="0"/>
              <a:t> </a:t>
            </a:r>
            <a:r>
              <a:rPr lang="pt-BR" dirty="0" err="1"/>
              <a:t>Dynamic</a:t>
            </a:r>
            <a:r>
              <a:rPr lang="pt-BR" dirty="0"/>
              <a:t> Host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(protocolo de configuração dinâmica de host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É o DHCP responsável em identificar, distribuir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e gerenciar números de IP, esse protocolo é</a:t>
            </a:r>
          </a:p>
          <a:p>
            <a:pPr marL="0" indent="0">
              <a:buNone/>
            </a:pPr>
            <a:r>
              <a:rPr lang="pt-BR" dirty="0" smtClean="0"/>
              <a:t> atividade em um Servidor ou Roteador.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0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80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400" dirty="0" smtClean="0"/>
              <a:t>Modelo OSI</a:t>
            </a:r>
          </a:p>
          <a:p>
            <a:pPr marL="0" indent="0" algn="ctr">
              <a:buNone/>
            </a:pPr>
            <a:r>
              <a:rPr lang="pt-BR" sz="4400" dirty="0" smtClean="0"/>
              <a:t> </a:t>
            </a:r>
            <a:r>
              <a:rPr lang="pt-BR" sz="4400" dirty="0"/>
              <a:t>(Open System </a:t>
            </a:r>
            <a:r>
              <a:rPr lang="pt-BR" sz="4400" dirty="0" err="1"/>
              <a:t>Interconnection</a:t>
            </a:r>
            <a:r>
              <a:rPr lang="pt-BR" sz="4400" dirty="0"/>
              <a:t> </a:t>
            </a:r>
            <a:r>
              <a:rPr lang="pt-BR" sz="4400" dirty="0" smtClean="0"/>
              <a:t> Interconexão </a:t>
            </a:r>
            <a:r>
              <a:rPr lang="pt-BR" sz="4400" dirty="0"/>
              <a:t>de Sistemas Abertos) é uma modelo de referência que estabeleceu regras, padrões e orientações sobre a interconectividade de dispositivos independente dos fabricantes e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25032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Identificação na Rede!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53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Os </a:t>
            </a:r>
            <a:r>
              <a:rPr lang="pt-BR" sz="2800" dirty="0" err="1" smtClean="0"/>
              <a:t>pc´s</a:t>
            </a:r>
            <a:r>
              <a:rPr lang="pt-BR" sz="2800" dirty="0" smtClean="0"/>
              <a:t>, (host) em rede apresentam 3 identificações comuns, O NOME , o número de IP (IPv4, TCP/IP) e o endereço FÍSICO (endereço MAC ), essas identificações são geralmente usadas  assim:</a:t>
            </a:r>
          </a:p>
          <a:p>
            <a:pPr marL="0" indent="0">
              <a:buNone/>
            </a:pPr>
            <a:r>
              <a:rPr lang="pt-BR" sz="2800" u="sng" dirty="0" smtClean="0">
                <a:solidFill>
                  <a:srgbClr val="FF0000"/>
                </a:solidFill>
              </a:rPr>
              <a:t>NOME</a:t>
            </a:r>
            <a:r>
              <a:rPr lang="pt-BR" sz="2800" dirty="0" smtClean="0"/>
              <a:t> = Um nome fácil usado pela usuário na rede.</a:t>
            </a:r>
          </a:p>
          <a:p>
            <a:pPr marL="0" indent="0">
              <a:buNone/>
            </a:pPr>
            <a:r>
              <a:rPr lang="pt-BR" sz="2800" u="sng" dirty="0" smtClean="0">
                <a:solidFill>
                  <a:srgbClr val="FF0000"/>
                </a:solidFill>
              </a:rPr>
              <a:t>Nº IP </a:t>
            </a:r>
            <a:r>
              <a:rPr lang="pt-BR" sz="2800" dirty="0" smtClean="0"/>
              <a:t>= É a identificação lógica, permite melhor gerenciamento, usado pelo Homem e Máquina.</a:t>
            </a:r>
          </a:p>
          <a:p>
            <a:pPr marL="0" indent="0">
              <a:buNone/>
            </a:pPr>
            <a:r>
              <a:rPr lang="pt-BR" sz="2800" u="sng" dirty="0" smtClean="0">
                <a:solidFill>
                  <a:srgbClr val="FF0000"/>
                </a:solidFill>
              </a:rPr>
              <a:t>Endereço Físico ou MAC:</a:t>
            </a:r>
            <a:r>
              <a:rPr lang="pt-BR" sz="2800" dirty="0" smtClean="0"/>
              <a:t> Geralmente usados pelos sistemas e equipamentos de controle e comunicação da rede, é um nº em hexadecimal.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1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PROTOCOLO </a:t>
            </a:r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556792"/>
            <a:ext cx="795455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4000" dirty="0" smtClean="0"/>
              <a:t>DNS - </a:t>
            </a:r>
            <a:r>
              <a:rPr lang="pt-BR" sz="4000" dirty="0"/>
              <a:t>Sistema de Nomes de </a:t>
            </a:r>
            <a:r>
              <a:rPr lang="pt-BR" sz="4000" dirty="0" smtClean="0"/>
              <a:t>Domínio</a:t>
            </a:r>
          </a:p>
          <a:p>
            <a:r>
              <a:rPr lang="pt-BR" sz="4000" dirty="0" smtClean="0"/>
              <a:t>-  </a:t>
            </a:r>
            <a:r>
              <a:rPr lang="pt-BR" sz="4000" dirty="0"/>
              <a:t>Domain </a:t>
            </a:r>
            <a:r>
              <a:rPr lang="pt-BR" sz="4000" dirty="0" err="1"/>
              <a:t>Name</a:t>
            </a:r>
            <a:r>
              <a:rPr lang="pt-BR" sz="4000" dirty="0"/>
              <a:t> System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6347" y="3501008"/>
            <a:ext cx="849694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Esse protocolo é usado pelo TCP/IP para identificar conexões na rede “</a:t>
            </a:r>
            <a:r>
              <a:rPr lang="pt-BR" sz="3200" dirty="0" smtClean="0">
                <a:solidFill>
                  <a:srgbClr val="FF0000"/>
                </a:solidFill>
              </a:rPr>
              <a:t>equipamento</a:t>
            </a:r>
            <a:r>
              <a:rPr lang="pt-BR" sz="3200" dirty="0" smtClean="0"/>
              <a:t>s” pelo </a:t>
            </a:r>
            <a:r>
              <a:rPr lang="pt-BR" sz="3200" i="1" dirty="0" smtClean="0">
                <a:solidFill>
                  <a:srgbClr val="FF0000"/>
                </a:solidFill>
              </a:rPr>
              <a:t>nome</a:t>
            </a:r>
            <a:r>
              <a:rPr lang="pt-BR" sz="3200" dirty="0" smtClean="0"/>
              <a:t> ou pelo </a:t>
            </a:r>
            <a:r>
              <a:rPr lang="pt-BR" sz="3200" i="1" dirty="0" smtClean="0">
                <a:solidFill>
                  <a:srgbClr val="FF0000"/>
                </a:solidFill>
              </a:rPr>
              <a:t>número de IP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700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://upload.wikimedia.org/wikipedia/commons/8/86/Modelos(cortado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0" y="1628800"/>
            <a:ext cx="9158292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Divisão das rede em TCP/IP</a:t>
            </a:r>
            <a:br>
              <a:rPr lang="pt-BR" dirty="0" smtClean="0"/>
            </a:br>
            <a:r>
              <a:rPr lang="pt-BR" dirty="0" smtClean="0"/>
              <a:t>Classes de IP</a:t>
            </a:r>
            <a:endParaRPr lang="pt-BR" dirty="0"/>
          </a:p>
        </p:txBody>
      </p:sp>
      <p:pic>
        <p:nvPicPr>
          <p:cNvPr id="4" name="Espaço Reservado para Conteúdo 3" descr="redes1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4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348464" cy="18002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OSI</a:t>
            </a:r>
            <a:br>
              <a:rPr lang="pt-BR" dirty="0" smtClean="0"/>
            </a:br>
            <a:r>
              <a:rPr lang="pt-PT" i="1" dirty="0" smtClean="0"/>
              <a:t>Open </a:t>
            </a:r>
            <a:r>
              <a:rPr lang="pt-PT" i="1" dirty="0"/>
              <a:t>Systems </a:t>
            </a:r>
            <a:r>
              <a:rPr lang="pt-PT" i="1" dirty="0" smtClean="0"/>
              <a:t>Interconnection</a:t>
            </a:r>
            <a:br>
              <a:rPr lang="pt-PT" i="1" dirty="0" smtClean="0"/>
            </a:br>
            <a:r>
              <a:rPr lang="pt-PT" dirty="0" smtClean="0"/>
              <a:t>Interconexão </a:t>
            </a:r>
            <a:r>
              <a:rPr lang="pt-PT" dirty="0"/>
              <a:t>de Sistemas </a:t>
            </a:r>
            <a:r>
              <a:rPr lang="pt-PT" dirty="0" smtClean="0"/>
              <a:t>Abertos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492896"/>
            <a:ext cx="8712968" cy="43338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O </a:t>
            </a:r>
            <a:r>
              <a:rPr lang="pt-BR" b="1" dirty="0" smtClean="0">
                <a:solidFill>
                  <a:schemeClr val="tx1"/>
                </a:solidFill>
              </a:rPr>
              <a:t>Modelo OSI</a:t>
            </a:r>
            <a:r>
              <a:rPr lang="pt-BR" dirty="0" smtClean="0">
                <a:solidFill>
                  <a:schemeClr val="tx1"/>
                </a:solidFill>
              </a:rPr>
              <a:t> (criado em 1983 e formalizado em 1995) é um modelo de referência da </a:t>
            </a:r>
            <a:r>
              <a:rPr lang="pt-BR" dirty="0" smtClean="0">
                <a:solidFill>
                  <a:schemeClr val="tx1"/>
                </a:solidFill>
                <a:hlinkClick r:id="rId2" tooltip="Organização Internacional para Padronização"/>
              </a:rPr>
              <a:t>ISO</a:t>
            </a:r>
            <a:r>
              <a:rPr lang="pt-BR" dirty="0" smtClean="0">
                <a:solidFill>
                  <a:schemeClr val="tx1"/>
                </a:solidFill>
              </a:rPr>
              <a:t> que tinha como principal objetivo ser um modelo </a:t>
            </a:r>
            <a:r>
              <a:rPr lang="pt-BR" i="1" dirty="0" smtClean="0">
                <a:solidFill>
                  <a:schemeClr val="tx1"/>
                </a:solidFill>
              </a:rPr>
              <a:t>standard</a:t>
            </a:r>
            <a:r>
              <a:rPr lang="pt-BR" dirty="0" smtClean="0">
                <a:solidFill>
                  <a:schemeClr val="tx1"/>
                </a:solidFill>
              </a:rPr>
              <a:t>, para </a:t>
            </a:r>
            <a:r>
              <a:rPr lang="pt-BR" dirty="0" smtClean="0">
                <a:solidFill>
                  <a:schemeClr val="tx1"/>
                </a:solidFill>
                <a:hlinkClick r:id="rId3" tooltip="Protocolos de comunicação"/>
              </a:rPr>
              <a:t>protocolos de comunicação</a:t>
            </a:r>
            <a:r>
              <a:rPr lang="pt-BR" dirty="0" smtClean="0">
                <a:solidFill>
                  <a:schemeClr val="tx1"/>
                </a:solidFill>
              </a:rPr>
              <a:t> entre os mais diversos sistemas, e assim garantir a comunicação </a:t>
            </a:r>
            <a:r>
              <a:rPr lang="pt-BR" i="1" dirty="0" smtClean="0">
                <a:solidFill>
                  <a:schemeClr val="tx1"/>
                </a:solidFill>
              </a:rPr>
              <a:t>end-to-end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r>
              <a:rPr lang="pt-BR" baseline="30000" dirty="0" smtClean="0">
                <a:solidFill>
                  <a:schemeClr val="tx1"/>
                </a:solidFill>
                <a:hlinkClick r:id="rId4"/>
              </a:rPr>
              <a:t>1</a:t>
            </a:r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Esta arquitetura é um modelo que divide as </a:t>
            </a:r>
            <a:r>
              <a:rPr lang="pt-BR" dirty="0" smtClean="0">
                <a:solidFill>
                  <a:schemeClr val="tx1"/>
                </a:solidFill>
                <a:hlinkClick r:id="rId5" tooltip="Rede de computadores"/>
              </a:rPr>
              <a:t>redes de computadores</a:t>
            </a:r>
            <a:r>
              <a:rPr lang="pt-BR" dirty="0" smtClean="0">
                <a:solidFill>
                  <a:schemeClr val="tx1"/>
                </a:solidFill>
              </a:rPr>
              <a:t> em 7 camadas, de forma a se obter camadas de abstração. Cada protocolo implementa uma funcionalidade assinalada a uma determinada camada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Ver site: </a:t>
            </a:r>
            <a:r>
              <a:rPr lang="pt-BR" dirty="0" smtClean="0">
                <a:solidFill>
                  <a:schemeClr val="tx1"/>
                </a:solidFill>
                <a:hlinkClick r:id="rId4"/>
              </a:rPr>
              <a:t>http://pt.wikipedia.org/wiki/Modelo_OSI</a:t>
            </a:r>
            <a:endParaRPr lang="pt-BR" dirty="0" smtClean="0">
              <a:solidFill>
                <a:schemeClr val="tx1"/>
              </a:solidFill>
            </a:endParaRP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endParaRPr lang="pt-BR" sz="5100" dirty="0"/>
          </a:p>
        </p:txBody>
      </p:sp>
    </p:spTree>
    <p:extLst>
      <p:ext uri="{BB962C8B-B14F-4D97-AF65-F5344CB8AC3E}">
        <p14:creationId xmlns:p14="http://schemas.microsoft.com/office/powerpoint/2010/main" val="38649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Empilhamento das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7. Camada de aplicação;</a:t>
            </a:r>
          </a:p>
          <a:p>
            <a:r>
              <a:rPr lang="pt-BR" dirty="0" smtClean="0"/>
              <a:t>6. Camada de apresentação;</a:t>
            </a:r>
          </a:p>
          <a:p>
            <a:r>
              <a:rPr lang="pt-BR" dirty="0" smtClean="0"/>
              <a:t>5. Camada de sessão;</a:t>
            </a:r>
          </a:p>
          <a:p>
            <a:r>
              <a:rPr lang="pt-BR" dirty="0" smtClean="0"/>
              <a:t>4. Camada de transporte;</a:t>
            </a:r>
          </a:p>
          <a:p>
            <a:r>
              <a:rPr lang="pt-BR" dirty="0" smtClean="0"/>
              <a:t>3. Camada de rede;</a:t>
            </a:r>
          </a:p>
          <a:p>
            <a:r>
              <a:rPr lang="pt-BR" dirty="0" smtClean="0"/>
              <a:t>2. Camada de enlace de dados;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1. Camada física.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pt-BR" dirty="0" smtClean="0"/>
              <a:t>Função de Cada Camada.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7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b="1" dirty="0"/>
              <a:t>1 - Camada </a:t>
            </a:r>
            <a:r>
              <a:rPr lang="pt-BR" sz="3600" b="1" dirty="0" smtClean="0"/>
              <a:t>Física</a:t>
            </a:r>
          </a:p>
          <a:p>
            <a:pPr marL="0" indent="0">
              <a:buNone/>
            </a:pPr>
            <a:r>
              <a:rPr lang="pt-BR" sz="3700" dirty="0" smtClean="0"/>
              <a:t>A </a:t>
            </a:r>
            <a:r>
              <a:rPr lang="pt-BR" sz="3700" dirty="0"/>
              <a:t>camada física define as características técnicas dos dispositivos elétricos e ópticos (fios, conectores, voltagens, taxa de dados, hubs e </a:t>
            </a:r>
            <a:r>
              <a:rPr lang="pt-BR" sz="3700" dirty="0" err="1"/>
              <a:t>tranceivers</a:t>
            </a:r>
            <a:r>
              <a:rPr lang="pt-BR" sz="3700" dirty="0"/>
              <a:t>) do sistema. Ela contém os equipamentos de cabeamento ou outros canais de comunicação que se comunicam diretamente com o controlador da interface de rede. Preocupa-se, portanto, em permitir uma comunicação bastante simples e confiável, na maioria dos casos com controle de erros básico</a:t>
            </a:r>
            <a:r>
              <a:rPr lang="pt-BR" sz="3700" dirty="0" smtClean="0"/>
              <a:t>:</a:t>
            </a:r>
            <a:endParaRPr lang="pt-BR" sz="3700" dirty="0"/>
          </a:p>
        </p:txBody>
      </p:sp>
    </p:spTree>
    <p:extLst>
      <p:ext uri="{BB962C8B-B14F-4D97-AF65-F5344CB8AC3E}">
        <p14:creationId xmlns:p14="http://schemas.microsoft.com/office/powerpoint/2010/main" val="39049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t-BR" sz="3700" dirty="0" smtClean="0"/>
              <a:t>Move </a:t>
            </a:r>
            <a:r>
              <a:rPr lang="pt-BR" sz="3700" dirty="0"/>
              <a:t>bits (ou bytes, conforme a unidade de transmissão) através de um meio de transmissão.</a:t>
            </a:r>
          </a:p>
          <a:p>
            <a:pPr marL="0" lvl="0" indent="0">
              <a:buNone/>
            </a:pPr>
            <a:r>
              <a:rPr lang="pt-BR" sz="3700" dirty="0"/>
              <a:t>Define as características elétricas e mecânicas do meio, taxa de transferência dos bits, tensões etc.</a:t>
            </a:r>
          </a:p>
          <a:p>
            <a:pPr marL="0" lvl="0" indent="0">
              <a:buNone/>
            </a:pPr>
            <a:r>
              <a:rPr lang="pt-BR" sz="3700" dirty="0"/>
              <a:t>Controle de acesso ao meio.</a:t>
            </a:r>
          </a:p>
          <a:p>
            <a:pPr marL="0" lvl="0" indent="0">
              <a:buNone/>
            </a:pPr>
            <a:r>
              <a:rPr lang="pt-BR" sz="3700" dirty="0"/>
              <a:t>Controle da quantidade e velocidade de transmissão de informações na rede.</a:t>
            </a:r>
          </a:p>
          <a:p>
            <a:pPr marL="0" indent="0">
              <a:buNone/>
            </a:pPr>
            <a:r>
              <a:rPr lang="pt-BR" sz="3700" dirty="0"/>
              <a:t>Não é função do nível físico tratar problemas como erros de transmissão, esses são tratados pelas outras camadas do modelo OSI</a:t>
            </a:r>
            <a:r>
              <a:rPr lang="pt-BR" sz="3700" dirty="0" smtClean="0"/>
              <a:t>.</a:t>
            </a:r>
            <a:endParaRPr lang="pt-BR" sz="3700" dirty="0"/>
          </a:p>
        </p:txBody>
      </p:sp>
    </p:spTree>
    <p:extLst>
      <p:ext uri="{BB962C8B-B14F-4D97-AF65-F5344CB8AC3E}">
        <p14:creationId xmlns:p14="http://schemas.microsoft.com/office/powerpoint/2010/main" val="12089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400"/>
            <a:ext cx="8136904" cy="68429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2 - Camada de Enlace ou Ligação de Dados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camada de ligação de dados também é conhecida como camada de enlace ou </a:t>
            </a:r>
            <a:r>
              <a:rPr lang="pt-BR" i="1" dirty="0"/>
              <a:t>link</a:t>
            </a:r>
            <a:r>
              <a:rPr lang="pt-BR" dirty="0"/>
              <a:t> de dados. Esta camada detecta e, opcionalmente, corrige erros que possam acontecer no nível físico. É responsável pela transmissão e recepção (delimitação) de quadros e pelo controle de fluxo. Ela também estabelece um protocolo de comunicação entre sistemas diretamente conectados.</a:t>
            </a:r>
          </a:p>
          <a:p>
            <a:pPr marL="0" indent="0">
              <a:buNone/>
            </a:pPr>
            <a:r>
              <a:rPr lang="pt-BR" dirty="0"/>
              <a:t>Exemplo de protocolos nesta camada: PPP, LAPB (do X.25),</a:t>
            </a:r>
            <a:r>
              <a:rPr lang="pt-BR" dirty="0" err="1"/>
              <a:t>NetBios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Na Rede Ethernet cada placa de rede possui um endereço físico, que deve ser único na rede.</a:t>
            </a:r>
          </a:p>
          <a:p>
            <a:pPr marL="0" indent="0">
              <a:buNone/>
            </a:pPr>
            <a:r>
              <a:rPr lang="pt-BR" dirty="0"/>
              <a:t>Em redes do padrão IEEE 802, e outras não IEEE 802 como a FDDI, esta camada é dividida em outras duas camadas: </a:t>
            </a:r>
            <a:r>
              <a:rPr lang="pt-BR" b="1" i="1" dirty="0"/>
              <a:t>Controle de ligação lógica (LLC)</a:t>
            </a:r>
            <a:r>
              <a:rPr lang="pt-BR" dirty="0"/>
              <a:t>, que fornece uma interface para camada superior (rede), e </a:t>
            </a:r>
            <a:r>
              <a:rPr lang="pt-BR" b="1" i="1" dirty="0">
                <a:solidFill>
                  <a:srgbClr val="FF0000"/>
                </a:solidFill>
              </a:rPr>
              <a:t>Controle de acesso ao meio físico (MAC)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/>
              <a:t>que acessa diretamente o meio físico e controla a transmissão de dados.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2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pt-BR" sz="3100" b="1" dirty="0" smtClean="0"/>
              <a:t>3 - Camada de Rede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853546"/>
            <a:ext cx="8712968" cy="59766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3100" dirty="0" smtClean="0"/>
              <a:t>A </a:t>
            </a:r>
            <a:r>
              <a:rPr lang="pt-BR" sz="3100" dirty="0"/>
              <a:t>camada de Rede é responsável pelo endereçamento dos pacotes, convertendo endereços lógicos (IP) em endereços físicos (MAC) , de forma que os pacotes consigam chegar corretamente ao destino. Essa camada também determina a rota que os pacotes irão seguir para atingir o destino, baseada em fatores como condições de tráfego da rede e prioridades.</a:t>
            </a:r>
          </a:p>
          <a:p>
            <a:r>
              <a:rPr lang="pt-BR" sz="3100" dirty="0"/>
              <a:t>Essa camada é usada quando a rede possui mais de um segmento e, com isso, há mais de um caminho para um pacote de dados percorrer da origem ao destino.</a:t>
            </a:r>
          </a:p>
          <a:p>
            <a:r>
              <a:rPr lang="pt-BR" sz="3100" b="1" dirty="0"/>
              <a:t>Funções da Camada:</a:t>
            </a:r>
            <a:endParaRPr lang="pt-BR" sz="3100" dirty="0"/>
          </a:p>
          <a:p>
            <a:pPr lvl="0"/>
            <a:r>
              <a:rPr lang="pt-BR" sz="3100" dirty="0"/>
              <a:t>Movimenta pacotes a partir de sua fonte original até seu destino através de um ou mais enlaces.</a:t>
            </a:r>
          </a:p>
          <a:p>
            <a:pPr lvl="0"/>
            <a:r>
              <a:rPr lang="pt-BR" sz="3100" dirty="0"/>
              <a:t>Define como dispositivos de rede descobrem uns aos outros e como os pacotes são roteados até seu destino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1597</Words>
  <Application>Microsoft Office PowerPoint</Application>
  <PresentationFormat>Apresentação na tela (4:3)</PresentationFormat>
  <Paragraphs>77</Paragraphs>
  <Slides>23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IS0 - International Organization for Standardization</vt:lpstr>
      <vt:lpstr>Apresentação do PowerPoint</vt:lpstr>
      <vt:lpstr>Modelo OSI Open Systems Interconnection Interconexão de Sistemas Abertos</vt:lpstr>
      <vt:lpstr>Empilhamento das Camadas</vt:lpstr>
      <vt:lpstr>Função de Cada Camada.</vt:lpstr>
      <vt:lpstr>Apresentação do PowerPoint</vt:lpstr>
      <vt:lpstr>Apresentação do PowerPoint</vt:lpstr>
      <vt:lpstr>2 - Camada de Enlace ou Ligação de Dados</vt:lpstr>
      <vt:lpstr>3 - Camada de Rede </vt:lpstr>
      <vt:lpstr>4 - Camada de Transporte </vt:lpstr>
      <vt:lpstr>5 - Camada de Sessão </vt:lpstr>
      <vt:lpstr>6 - Camada de Apresentação</vt:lpstr>
      <vt:lpstr>7 - Camada de Aplicação </vt:lpstr>
      <vt:lpstr>Apresentação do PowerPoint</vt:lpstr>
      <vt:lpstr>Apresentação do PowerPoint</vt:lpstr>
      <vt:lpstr>Conceito sobre protocolos</vt:lpstr>
      <vt:lpstr>PROTOCOLO TCP/IP</vt:lpstr>
      <vt:lpstr>Protocolo TCP/IP e o modelo OSI</vt:lpstr>
      <vt:lpstr>PROTOCOLO DHCP</vt:lpstr>
      <vt:lpstr>Identificação na Rede! </vt:lpstr>
      <vt:lpstr>PROTOCOLO DNS</vt:lpstr>
      <vt:lpstr>Apresentação do PowerPoint</vt:lpstr>
      <vt:lpstr>Divisão das rede em TCP/IP Classes de 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OSI</dc:title>
  <dc:creator>tecnico</dc:creator>
  <cp:lastModifiedBy>Aluno</cp:lastModifiedBy>
  <cp:revision>55</cp:revision>
  <dcterms:created xsi:type="dcterms:W3CDTF">2014-10-30T14:27:37Z</dcterms:created>
  <dcterms:modified xsi:type="dcterms:W3CDTF">2022-06-06T20:18:57Z</dcterms:modified>
</cp:coreProperties>
</file>