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357" r:id="rId3"/>
    <p:sldId id="358" r:id="rId4"/>
    <p:sldId id="360" r:id="rId5"/>
    <p:sldId id="359" r:id="rId6"/>
    <p:sldId id="361" r:id="rId7"/>
    <p:sldId id="362" r:id="rId8"/>
    <p:sldId id="363" r:id="rId9"/>
    <p:sldId id="364" r:id="rId10"/>
    <p:sldId id="373" r:id="rId11"/>
    <p:sldId id="367" r:id="rId12"/>
    <p:sldId id="368" r:id="rId13"/>
    <p:sldId id="369" r:id="rId14"/>
    <p:sldId id="370" r:id="rId15"/>
    <p:sldId id="371" r:id="rId16"/>
    <p:sldId id="372" r:id="rId17"/>
    <p:sldId id="374" r:id="rId18"/>
    <p:sldId id="375" r:id="rId19"/>
    <p:sldId id="365" r:id="rId20"/>
    <p:sldId id="3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D8BCA-BB99-124C-9243-63C841322504}">
          <p14:sldIdLst>
            <p14:sldId id="256"/>
            <p14:sldId id="357"/>
            <p14:sldId id="358"/>
            <p14:sldId id="360"/>
            <p14:sldId id="359"/>
            <p14:sldId id="361"/>
            <p14:sldId id="362"/>
            <p14:sldId id="363"/>
            <p14:sldId id="364"/>
            <p14:sldId id="373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3"/>
    <p:restoredTop sz="92819"/>
  </p:normalViewPr>
  <p:slideViewPr>
    <p:cSldViewPr snapToGrid="0" snapToObjects="1">
      <p:cViewPr varScale="1">
        <p:scale>
          <a:sx n="99" d="100"/>
          <a:sy n="99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567-25A3-8D4C-93E0-3FCE46A45992}" type="datetimeFigureOut">
              <a:rPr lang="it-IT" smtClean="0"/>
              <a:t>13/06/18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9F979-8B54-5848-8BE1-9F3BC919F6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2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CE01-80F6-C248-A590-70F339FA21B3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DEAA-F00E-184D-BCB9-26072218BD68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C156-525D-2D4F-AA53-90FCC4A4A65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B736-D586-3944-939D-3B0EBD27B803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8FC-0E98-1540-81BD-9CFF37D6D71F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ED6-D795-094D-93BF-B4CDE2797B63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63A-9379-634C-955A-9E15722F80D0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AE9-83F1-A44D-956B-D8D004F30B50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FBBF-9147-1048-8F1B-43359FBF7704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9E8F-B7A9-E647-B489-D812A267E210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A628-9264-3B49-AFF1-638AE9B998FD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7B3-437D-BC41-A147-46816859E440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F708-07C7-734A-9BDD-03043652E280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3CFC-F418-3646-8F2F-0C2E64C17FCE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9D8D-4923-CA4C-A593-5758899EA4CE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9995-3100-9D4F-B93A-1303FDA3DE7D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it-it/azure/app-service/app-service-web-tutorial-dotnetcore-sqld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alvatore.sorrentino@live.com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google.it/url?sa=i&amp;rct=j&amp;q=&amp;esrc=s&amp;frm=1&amp;source=images&amp;cd=&amp;cad=rja&amp;docid=gM07xAvBLoefTM&amp;tbnid=dt5KuzTRgiOLlM:&amp;ved=0CAUQjRw&amp;url=http://www.futureservice.it/CertificazioneDotnet.htm&amp;ei=NP5zUqTMK8TlswadmYHwBQ&amp;bvm=bv.55819444,d.bGE&amp;psig=AFQjCNHV91NJc3qX41bBzzsn9f5Bb60bnQ&amp;ust=138341982449785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it-it/services/sql-databas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325-5F82-0042-B874-38882DCD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Storage su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CF13-A3DC-CB49-B29D-D435B831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17889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246F-6012-B741-B1C0-196613E9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2855-BE0E-0245-9861-CC553F7F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Creare un’applicazione </a:t>
            </a:r>
            <a:r>
              <a:rPr lang="it-IT" dirty="0" err="1"/>
              <a:t>ASP.Net</a:t>
            </a:r>
            <a:r>
              <a:rPr lang="it-IT" dirty="0"/>
              <a:t> Core che utilizzi </a:t>
            </a:r>
            <a:r>
              <a:rPr lang="it-IT" dirty="0" err="1"/>
              <a:t>Azure</a:t>
            </a:r>
            <a:r>
              <a:rPr lang="it-IT" dirty="0"/>
              <a:t> SQL Database e pubblicarla su </a:t>
            </a:r>
            <a:r>
              <a:rPr lang="it-IT" dirty="0" err="1"/>
              <a:t>Azure</a:t>
            </a:r>
            <a:endParaRPr lang="it-IT" dirty="0"/>
          </a:p>
          <a:p>
            <a:r>
              <a:rPr lang="it-IT" dirty="0">
                <a:hlinkClick r:id="rId2"/>
              </a:rPr>
              <a:t>https://docs.microsoft.com/it-it/azure/app-service/app-service-web-tutorial-dotnetcore-sqldb</a:t>
            </a:r>
            <a:endParaRPr lang="it-IT" dirty="0"/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app</a:t>
            </a:r>
            <a:r>
              <a:rPr lang="it-IT" dirty="0"/>
              <a:t>-service/</a:t>
            </a:r>
            <a:r>
              <a:rPr lang="it-IT" dirty="0" err="1"/>
              <a:t>app</a:t>
            </a:r>
            <a:r>
              <a:rPr lang="it-IT" dirty="0"/>
              <a:t>-service-web-tutorial-</a:t>
            </a:r>
            <a:r>
              <a:rPr lang="it-IT" dirty="0" err="1"/>
              <a:t>rest</a:t>
            </a:r>
            <a:r>
              <a:rPr lang="it-IT" dirty="0"/>
              <a:t>-api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AF35-D982-4C4D-8E83-F791A1C8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914E-BCA1-B148-B283-8D9EDAC0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EB3E-0D81-1A4A-B44D-F099AAB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7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894B-77C9-3343-95D5-BCB10E67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46A-29AC-8D4E-AB8F-A5F92468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E’ uno dei servizi fondamentali di </a:t>
            </a:r>
            <a:r>
              <a:rPr lang="it-IT" dirty="0" err="1"/>
              <a:t>Azure</a:t>
            </a:r>
            <a:r>
              <a:rPr lang="it-IT" dirty="0"/>
              <a:t> grazie al quale potete immagazzinare dati in forme differenti</a:t>
            </a:r>
          </a:p>
          <a:p>
            <a:pPr algn="just"/>
            <a:r>
              <a:rPr lang="it-IT" dirty="0"/>
              <a:t>E’ facile da usare, veloce ed economico.</a:t>
            </a:r>
          </a:p>
          <a:p>
            <a:pPr algn="just"/>
            <a:r>
              <a:rPr lang="it-IT" dirty="0"/>
              <a:t>Ci sono differenti tipi di </a:t>
            </a:r>
            <a:r>
              <a:rPr lang="it-IT" dirty="0" err="1"/>
              <a:t>storage</a:t>
            </a:r>
            <a:r>
              <a:rPr lang="it-IT" dirty="0"/>
              <a:t> tra cui scegliere in base allo scenario richiesto</a:t>
            </a:r>
          </a:p>
          <a:p>
            <a:pPr algn="just"/>
            <a:r>
              <a:rPr lang="it-IT" dirty="0"/>
              <a:t>Tutti i tipi di </a:t>
            </a:r>
            <a:r>
              <a:rPr lang="it-IT" dirty="0" err="1"/>
              <a:t>storage</a:t>
            </a:r>
            <a:r>
              <a:rPr lang="it-IT" dirty="0"/>
              <a:t> condividono il </a:t>
            </a:r>
            <a:r>
              <a:rPr lang="it-IT" dirty="0" err="1"/>
              <a:t>criptaggio</a:t>
            </a:r>
            <a:r>
              <a:rPr lang="it-IT" dirty="0"/>
              <a:t> e la parte di sicurezza</a:t>
            </a:r>
          </a:p>
          <a:p>
            <a:pPr algn="just"/>
            <a:r>
              <a:rPr lang="it-IT" dirty="0" err="1"/>
              <a:t>Azure</a:t>
            </a:r>
            <a:r>
              <a:rPr lang="it-IT" dirty="0"/>
              <a:t> Storage è molto affidabile. Per default, i dati vengono replicati 3 volte all’interno del </a:t>
            </a:r>
            <a:r>
              <a:rPr lang="it-IT" dirty="0" err="1"/>
              <a:t>datacenter</a:t>
            </a:r>
            <a:r>
              <a:rPr lang="it-IT" dirty="0"/>
              <a:t>. Potete anche scegliere la geo-replicazione</a:t>
            </a:r>
          </a:p>
          <a:p>
            <a:pPr algn="just"/>
            <a:r>
              <a:rPr lang="it-IT" dirty="0"/>
              <a:t>Potete usare </a:t>
            </a:r>
            <a:r>
              <a:rPr lang="it-IT" dirty="0" err="1"/>
              <a:t>Azure</a:t>
            </a:r>
            <a:r>
              <a:rPr lang="it-IT" dirty="0"/>
              <a:t> Storage dalle vostre applicazioni .NET tramite il package </a:t>
            </a:r>
            <a:r>
              <a:rPr lang="it-IT" dirty="0" err="1"/>
              <a:t>NuGet</a:t>
            </a:r>
            <a:r>
              <a:rPr lang="it-IT" dirty="0"/>
              <a:t> </a:t>
            </a:r>
            <a:r>
              <a:rPr lang="it-IT" dirty="0" err="1"/>
              <a:t>Windows.Azure.Storage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16B6-76E5-2A4E-B290-067495E8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CD6F-B433-FA49-9A37-4AC50150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8D1F-8CC6-0F47-ACA6-9A775E1B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3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015E-2FBF-9248-8589-E7F0168B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differenti di </a:t>
            </a:r>
            <a:r>
              <a:rPr lang="it-IT" dirty="0" err="1"/>
              <a:t>Azure</a:t>
            </a:r>
            <a:r>
              <a:rPr lang="it-IT" dirty="0"/>
              <a:t>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66DC-5673-464E-AC0E-25B073A3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File Storage</a:t>
            </a:r>
          </a:p>
          <a:p>
            <a:pPr lvl="1"/>
            <a:r>
              <a:rPr lang="it-IT" dirty="0"/>
              <a:t>Usa il protocollo SMB. Il file server può essere montato anche su una propria macchina virtuale o anche alla propria macchina reale</a:t>
            </a:r>
          </a:p>
          <a:p>
            <a:r>
              <a:rPr lang="it-IT" dirty="0" err="1"/>
              <a:t>Azure</a:t>
            </a:r>
            <a:r>
              <a:rPr lang="it-IT" dirty="0"/>
              <a:t> Disk Storage </a:t>
            </a:r>
          </a:p>
          <a:p>
            <a:pPr lvl="1"/>
            <a:r>
              <a:rPr lang="it-IT" dirty="0"/>
              <a:t>E’ una versione high-performance del File Storage (prezzo </a:t>
            </a:r>
            <a:r>
              <a:rPr lang="it-IT" dirty="0" err="1"/>
              <a:t>piu</a:t>
            </a:r>
            <a:r>
              <a:rPr lang="it-IT" dirty="0"/>
              <a:t> alto)</a:t>
            </a:r>
          </a:p>
          <a:p>
            <a:r>
              <a:rPr lang="it-IT" dirty="0" err="1"/>
              <a:t>Table</a:t>
            </a:r>
            <a:r>
              <a:rPr lang="it-IT" dirty="0"/>
              <a:t> Storage</a:t>
            </a:r>
          </a:p>
          <a:p>
            <a:pPr lvl="1"/>
            <a:r>
              <a:rPr lang="it-IT" dirty="0"/>
              <a:t>E’ uno </a:t>
            </a:r>
            <a:r>
              <a:rPr lang="it-IT" dirty="0" err="1"/>
              <a:t>store</a:t>
            </a:r>
            <a:r>
              <a:rPr lang="it-IT" dirty="0"/>
              <a:t> No-SQL chiave-valore economico e veloce</a:t>
            </a:r>
          </a:p>
          <a:p>
            <a:r>
              <a:rPr lang="it-IT" dirty="0"/>
              <a:t>Blob </a:t>
            </a:r>
            <a:r>
              <a:rPr lang="it-IT" dirty="0" err="1"/>
              <a:t>storage</a:t>
            </a:r>
            <a:endParaRPr lang="it-IT" dirty="0"/>
          </a:p>
          <a:p>
            <a:pPr lvl="1"/>
            <a:r>
              <a:rPr lang="it-IT" dirty="0"/>
              <a:t>Possibile usarlo per immagazzinare dati non strutturati molto grandi:  video, immagini, audio, testi ma anche file VHD</a:t>
            </a:r>
          </a:p>
          <a:p>
            <a:pPr lvl="1"/>
            <a:r>
              <a:rPr lang="it-IT" dirty="0"/>
              <a:t>Potete usare i Blob </a:t>
            </a:r>
            <a:r>
              <a:rPr lang="it-IT" dirty="0" err="1"/>
              <a:t>tier</a:t>
            </a:r>
            <a:r>
              <a:rPr lang="it-IT" dirty="0"/>
              <a:t> per ridurre le spese. Per default, i blob sono scritti  nell’hot </a:t>
            </a:r>
            <a:r>
              <a:rPr lang="it-IT" dirty="0" err="1"/>
              <a:t>tier</a:t>
            </a:r>
            <a:r>
              <a:rPr lang="it-IT" dirty="0"/>
              <a:t> (velocità </a:t>
            </a:r>
            <a:r>
              <a:rPr lang="it-IT" dirty="0" err="1"/>
              <a:t>piu</a:t>
            </a:r>
            <a:r>
              <a:rPr lang="it-IT" dirty="0"/>
              <a:t> alta). Se l’accesso ai dati non deve essere frequente, potete spostarli in un cool </a:t>
            </a:r>
            <a:r>
              <a:rPr lang="it-IT" dirty="0" err="1"/>
              <a:t>tier</a:t>
            </a:r>
            <a:r>
              <a:rPr lang="it-IT" dirty="0"/>
              <a:t>. Potete anche usare un </a:t>
            </a:r>
            <a:r>
              <a:rPr lang="it-IT" dirty="0" err="1"/>
              <a:t>archive</a:t>
            </a:r>
            <a:r>
              <a:rPr lang="it-IT" dirty="0"/>
              <a:t> </a:t>
            </a:r>
            <a:r>
              <a:rPr lang="it-IT" dirty="0" err="1"/>
              <a:t>tier</a:t>
            </a:r>
            <a:r>
              <a:rPr lang="it-IT" dirty="0"/>
              <a:t> (estrazione lenta)</a:t>
            </a:r>
          </a:p>
          <a:p>
            <a:r>
              <a:rPr lang="it-IT" dirty="0"/>
              <a:t>Queue Storage</a:t>
            </a:r>
          </a:p>
          <a:p>
            <a:pPr lvl="1"/>
            <a:r>
              <a:rPr lang="it-IT" dirty="0"/>
              <a:t>E’ un tipo di </a:t>
            </a:r>
            <a:r>
              <a:rPr lang="it-IT" dirty="0" err="1"/>
              <a:t>storage</a:t>
            </a:r>
            <a:r>
              <a:rPr lang="it-IT" dirty="0"/>
              <a:t> completamente diverso. Immagazzinate piccoli messaggi in una coda. Le applicazioni client possono leggere i messaggi e toglierli dalla coda.</a:t>
            </a:r>
          </a:p>
          <a:p>
            <a:pPr lvl="1"/>
            <a:r>
              <a:rPr lang="it-IT" dirty="0"/>
              <a:t>Questo pattern disaccoppia il generatore del messaggio da chi deve processarlo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8A0D-975B-E444-9D81-B3DAC73C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105F-4879-5B45-AD25-3586FE2B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E320-2F0B-5342-9E8C-F37C2273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95CA-69C2-F84D-B37A-9429D988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File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146D-3A2B-414F-BCFA-A4B630A5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/</a:t>
            </a:r>
            <a:r>
              <a:rPr lang="it-IT" dirty="0" err="1"/>
              <a:t>files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dotnet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files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1FCD-C2F0-7545-A874-E8E93C6B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7E1F-A732-FB4B-9189-D34989F1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9640-F7BA-904D-9E66-EE092E2F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094A-7B36-7344-B9AB-2CE13941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storage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47E6-3D0B-E442-B3AA-540D29F1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cosmos-db</a:t>
            </a:r>
            <a:r>
              <a:rPr lang="it-IT" dirty="0"/>
              <a:t>/</a:t>
            </a:r>
            <a:r>
              <a:rPr lang="it-IT" dirty="0" err="1"/>
              <a:t>table</a:t>
            </a:r>
            <a:r>
              <a:rPr lang="it-IT" dirty="0"/>
              <a:t>-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dotnet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0C54-4FDA-5844-95D2-C512C813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EEC0-0CC5-B342-8997-7586FBBE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3A42-6B29-BF44-85C7-32FE6E52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1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6933-750E-3242-98CF-A8C60669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Blob </a:t>
            </a:r>
            <a:r>
              <a:rPr lang="it-IT" dirty="0" err="1"/>
              <a:t>storage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29DF-07AE-1349-8967-F96B9FD74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cosmos-db</a:t>
            </a:r>
            <a:r>
              <a:rPr lang="it-IT" dirty="0"/>
              <a:t>/</a:t>
            </a:r>
            <a:r>
              <a:rPr lang="it-IT" dirty="0" err="1"/>
              <a:t>table</a:t>
            </a:r>
            <a:r>
              <a:rPr lang="it-IT" dirty="0"/>
              <a:t>-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dotnet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116C-E3CF-B64A-9625-272636E1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076F-A358-154C-8FF1-24E8CF4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5C56-409C-EC4E-8F05-FDAE6C7B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5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8DE8-DDEB-D240-8E2F-F0F238B7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Queue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24FE-6806-9646-B55E-FF0117C6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/</a:t>
            </a:r>
            <a:r>
              <a:rPr lang="it-IT" dirty="0" err="1"/>
              <a:t>queues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dotnet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queues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8D6EB-035F-9142-97CC-0CEEA41E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BF5E-62EE-8745-A891-5CE05B71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44B52-70E7-3E4F-A8FB-BFFAF42B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3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3979-861E-6245-B3F9-B53A7BB4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Database per </a:t>
            </a:r>
            <a:r>
              <a:rPr lang="it-IT" dirty="0" err="1"/>
              <a:t>MySql</a:t>
            </a:r>
            <a:r>
              <a:rPr lang="it-IT" dirty="0"/>
              <a:t>, </a:t>
            </a:r>
            <a:r>
              <a:rPr lang="it-IT" dirty="0" err="1"/>
              <a:t>PostgreSQL</a:t>
            </a:r>
            <a:r>
              <a:rPr lang="it-IT" dirty="0"/>
              <a:t> e </a:t>
            </a:r>
            <a:r>
              <a:rPr lang="it-IT" dirty="0" err="1"/>
              <a:t>MariaDb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29F3-3678-6D42-9563-2B2D8FF2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Analogamente a SQL Server, </a:t>
            </a:r>
            <a:r>
              <a:rPr lang="it-IT" dirty="0" err="1"/>
              <a:t>Azure</a:t>
            </a:r>
            <a:r>
              <a:rPr lang="it-IT" dirty="0"/>
              <a:t> offre </a:t>
            </a:r>
            <a:r>
              <a:rPr lang="it-IT" dirty="0" err="1"/>
              <a:t>managed</a:t>
            </a:r>
            <a:r>
              <a:rPr lang="it-IT" dirty="0"/>
              <a:t> </a:t>
            </a:r>
            <a:r>
              <a:rPr lang="it-IT" dirty="0" err="1"/>
              <a:t>databases</a:t>
            </a:r>
            <a:r>
              <a:rPr lang="it-IT" dirty="0"/>
              <a:t> anche per </a:t>
            </a:r>
            <a:r>
              <a:rPr lang="it-IT" dirty="0" err="1"/>
              <a:t>MySQL</a:t>
            </a:r>
            <a:r>
              <a:rPr lang="it-IT" dirty="0"/>
              <a:t>, </a:t>
            </a:r>
            <a:r>
              <a:rPr lang="it-IT" dirty="0" err="1"/>
              <a:t>PostfreSQl</a:t>
            </a:r>
            <a:r>
              <a:rPr lang="it-IT" dirty="0"/>
              <a:t> e </a:t>
            </a:r>
            <a:r>
              <a:rPr lang="it-IT" dirty="0" err="1"/>
              <a:t>MariaDb</a:t>
            </a:r>
            <a:endParaRPr lang="it-IT" dirty="0"/>
          </a:p>
          <a:p>
            <a:r>
              <a:rPr lang="it-IT" dirty="0"/>
              <a:t>Link per esercitazione (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mysql</a:t>
            </a:r>
            <a:r>
              <a:rPr lang="it-IT" dirty="0"/>
              <a:t>/</a:t>
            </a:r>
            <a:r>
              <a:rPr lang="it-IT" dirty="0" err="1"/>
              <a:t>quickstart</a:t>
            </a:r>
            <a:r>
              <a:rPr lang="it-IT" dirty="0"/>
              <a:t>-create-</a:t>
            </a:r>
            <a:r>
              <a:rPr lang="it-IT" dirty="0" err="1"/>
              <a:t>mysql</a:t>
            </a:r>
            <a:r>
              <a:rPr lang="it-IT" dirty="0"/>
              <a:t>-server-database-</a:t>
            </a:r>
            <a:r>
              <a:rPr lang="it-IT" dirty="0" err="1"/>
              <a:t>using</a:t>
            </a:r>
            <a:r>
              <a:rPr lang="it-IT" dirty="0"/>
              <a:t>-</a:t>
            </a:r>
            <a:r>
              <a:rPr lang="it-IT" dirty="0" err="1"/>
              <a:t>azure-portal</a:t>
            </a:r>
            <a:r>
              <a:rPr lang="it-IT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034A-5032-D545-8256-01E20B6A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D7D2-6D9D-AD4B-B858-7EE76911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111C-903A-BC42-9635-63FE096E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6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0CED-30C1-CB42-A71F-4407AB46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SQL Data </a:t>
            </a:r>
            <a:r>
              <a:rPr lang="it-IT" dirty="0" err="1"/>
              <a:t>Warehouse</a:t>
            </a:r>
            <a:r>
              <a:rPr lang="it-IT" dirty="0"/>
              <a:t> e </a:t>
            </a:r>
            <a:r>
              <a:rPr lang="it-IT" dirty="0" err="1"/>
              <a:t>Azure</a:t>
            </a:r>
            <a:r>
              <a:rPr lang="it-IT" dirty="0"/>
              <a:t> Data Lake </a:t>
            </a:r>
            <a:r>
              <a:rPr lang="it-IT" dirty="0" err="1"/>
              <a:t>Store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E184-60E1-2142-81F3-02033E12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sono </a:t>
            </a:r>
            <a:r>
              <a:rPr lang="it-IT" dirty="0" err="1"/>
              <a:t>store</a:t>
            </a:r>
            <a:r>
              <a:rPr lang="it-IT" dirty="0"/>
              <a:t> che usate nelle vostre applicazioni ma piuttosto </a:t>
            </a:r>
            <a:r>
              <a:rPr lang="it-IT" dirty="0" err="1"/>
              <a:t>store</a:t>
            </a:r>
            <a:r>
              <a:rPr lang="it-IT" dirty="0"/>
              <a:t> che usate per reporting e data </a:t>
            </a:r>
            <a:r>
              <a:rPr lang="it-IT" dirty="0" err="1"/>
              <a:t>analytics</a:t>
            </a:r>
            <a:endParaRPr lang="it-IT" dirty="0"/>
          </a:p>
          <a:p>
            <a:r>
              <a:rPr lang="it-IT" dirty="0"/>
              <a:t>Le due soluzioni offerte da Microsoft possono lavorare su </a:t>
            </a:r>
            <a:r>
              <a:rPr lang="it-IT" dirty="0" err="1"/>
              <a:t>petabytes</a:t>
            </a:r>
            <a:r>
              <a:rPr lang="it-IT" dirty="0"/>
              <a:t> di dati</a:t>
            </a:r>
          </a:p>
          <a:p>
            <a:r>
              <a:rPr lang="it-IT" dirty="0"/>
              <a:t>La differenza tra le due soluzioni è che Data Lake </a:t>
            </a:r>
            <a:r>
              <a:rPr lang="it-IT" dirty="0" err="1"/>
              <a:t>Store</a:t>
            </a:r>
            <a:r>
              <a:rPr lang="it-IT" dirty="0"/>
              <a:t> lavora </a:t>
            </a:r>
            <a:r>
              <a:rPr lang="it-IT"/>
              <a:t>senza schema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5203-3F41-0543-B08F-0CE4266C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052F-32F6-9F4B-ABEA-376C3AF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A9CF-3CE7-654E-96D8-46A0C8FC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8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AA8C-75D2-7840-A2FB-6DE07160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Cosmos</a:t>
            </a:r>
            <a:r>
              <a:rPr lang="it-IT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6BC8-768C-384E-8692-04AC7556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Servizio Database </a:t>
            </a:r>
            <a:r>
              <a:rPr lang="it-IT" dirty="0" err="1"/>
              <a:t>multimodello</a:t>
            </a:r>
            <a:r>
              <a:rPr lang="it-IT" dirty="0"/>
              <a:t> distribuito a livello globale con supporto No-SQL nativo</a:t>
            </a:r>
          </a:p>
          <a:p>
            <a:r>
              <a:rPr lang="it-IT" dirty="0"/>
              <a:t>E’ l’evoluzione del primo database No-SQL Microsoft sul </a:t>
            </a:r>
            <a:r>
              <a:rPr lang="it-IT" dirty="0" err="1"/>
              <a:t>cloud</a:t>
            </a:r>
            <a:r>
              <a:rPr lang="it-IT" dirty="0"/>
              <a:t> che si chiamava </a:t>
            </a:r>
            <a:r>
              <a:rPr lang="it-IT" dirty="0" err="1"/>
              <a:t>Document</a:t>
            </a:r>
            <a:r>
              <a:rPr lang="it-IT" dirty="0"/>
              <a:t> DB</a:t>
            </a:r>
          </a:p>
          <a:p>
            <a:r>
              <a:rPr lang="it-IT" dirty="0"/>
              <a:t>Nasce per applicazioni </a:t>
            </a:r>
            <a:r>
              <a:rPr lang="it-IT" dirty="0" err="1"/>
              <a:t>enterprise</a:t>
            </a:r>
            <a:endParaRPr lang="it-IT" dirty="0"/>
          </a:p>
          <a:p>
            <a:pPr lvl="1"/>
            <a:r>
              <a:rPr lang="it-IT" dirty="0"/>
              <a:t>99.99% SLA (service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agreement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Geo-</a:t>
            </a:r>
            <a:r>
              <a:rPr lang="it-IT" dirty="0" err="1"/>
              <a:t>replication</a:t>
            </a:r>
            <a:endParaRPr lang="it-IT" dirty="0"/>
          </a:p>
          <a:p>
            <a:pPr lvl="1"/>
            <a:r>
              <a:rPr lang="it-IT" dirty="0" err="1"/>
              <a:t>Traffic</a:t>
            </a:r>
            <a:r>
              <a:rPr lang="it-IT" dirty="0"/>
              <a:t> management</a:t>
            </a:r>
          </a:p>
          <a:p>
            <a:pPr lvl="1"/>
            <a:r>
              <a:rPr lang="it-IT" dirty="0" err="1"/>
              <a:t>Limitless</a:t>
            </a:r>
            <a:r>
              <a:rPr lang="it-IT" dirty="0"/>
              <a:t> global scale</a:t>
            </a:r>
          </a:p>
          <a:p>
            <a:pPr lvl="1"/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indexing</a:t>
            </a:r>
            <a:r>
              <a:rPr lang="it-IT" dirty="0"/>
              <a:t> of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C572-18F8-614D-A9B5-55623657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1DA6-B7EE-8540-B9A2-46E5267E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8D2A-AF80-9F4F-B666-761EA56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sono?</a:t>
            </a: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0" y="5517232"/>
            <a:ext cx="1008112" cy="825392"/>
          </a:xfrm>
        </p:spPr>
      </p:pic>
      <p:pic>
        <p:nvPicPr>
          <p:cNvPr id="8" name="Immagine 2" descr="cid:image003.jpg@01CE5197.30FCD2B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09" y="5607302"/>
            <a:ext cx="1066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rc_mi" descr="http://www.futureservice.it/Img/certificazioneMCS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85" y="5536654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17" y="1827749"/>
            <a:ext cx="2391789" cy="16272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9874" y="3806393"/>
            <a:ext cx="80666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b="1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Salvatore Sorrentino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Laurea e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Phd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in Fisica delle alte energie</a:t>
            </a:r>
          </a:p>
          <a:p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Blexin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Senior Developer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Membro della Community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DotNetCampania</a:t>
            </a:r>
            <a:endParaRPr lang="it-IT" dirty="0">
              <a:gradFill>
                <a:gsLst>
                  <a:gs pos="0">
                    <a:prstClr val="black"/>
                  </a:gs>
                  <a:gs pos="86000">
                    <a:prstClr val="black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9" y="5456092"/>
            <a:ext cx="1098751" cy="947673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5572819" y="1620171"/>
            <a:ext cx="480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E-mail: </a:t>
            </a:r>
            <a:r>
              <a:rPr lang="it-IT" dirty="0">
                <a:solidFill>
                  <a:prstClr val="black"/>
                </a:solidFill>
                <a:hlinkClick r:id="rId8"/>
              </a:rPr>
              <a:t>salvatore.sorrentino@live.com</a:t>
            </a:r>
            <a:endParaRPr lang="it-IT" dirty="0">
              <a:solidFill>
                <a:prstClr val="black"/>
              </a:solidFill>
            </a:endParaRPr>
          </a:p>
          <a:p>
            <a:r>
              <a:rPr lang="it-IT" dirty="0" err="1">
                <a:solidFill>
                  <a:prstClr val="black"/>
                </a:solidFill>
              </a:rPr>
              <a:t>Twitter</a:t>
            </a:r>
            <a:r>
              <a:rPr lang="it-IT" dirty="0">
                <a:solidFill>
                  <a:prstClr val="black"/>
                </a:solidFill>
              </a:rPr>
              <a:t>: </a:t>
            </a:r>
            <a:r>
              <a:rPr lang="it-IT" dirty="0" err="1">
                <a:solidFill>
                  <a:prstClr val="black"/>
                </a:solidFill>
              </a:rPr>
              <a:t>csharpnapoli</a:t>
            </a:r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88ED-BD53-7543-9620-52966909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Cosmos</a:t>
            </a:r>
            <a:r>
              <a:rPr lang="it-IT" dirty="0"/>
              <a:t> </a:t>
            </a:r>
            <a:r>
              <a:rPr lang="it-IT" dirty="0" err="1"/>
              <a:t>Db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B41B-6DCF-2C47-9DB9-F8606B9CB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cosmos-db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-api-</a:t>
            </a:r>
            <a:r>
              <a:rPr lang="it-IT" dirty="0" err="1"/>
              <a:t>dotnetcore</a:t>
            </a:r>
            <a:r>
              <a:rPr lang="it-IT" dirty="0"/>
              <a:t>-</a:t>
            </a:r>
            <a:r>
              <a:rPr lang="it-IT" dirty="0" err="1"/>
              <a:t>get-started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F30F-94DA-CB48-9F10-086816EE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3921-ED56-404A-AB9D-AD804509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26E7-5DEB-7D4C-9790-FDAD7A25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1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9051-3C77-254D-B2E4-D8B5E06F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data in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7691-AC2C-924F-BBDA-F69775E7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dati sono un aspetto fondamentale in qualsiasi applicazione moderna. Dati di ogni tipo e dimensione</a:t>
            </a:r>
          </a:p>
          <a:p>
            <a:r>
              <a:rPr lang="it-IT" dirty="0" err="1"/>
              <a:t>Azure</a:t>
            </a:r>
            <a:r>
              <a:rPr lang="it-IT" dirty="0"/>
              <a:t> fornisce molti tipi di data </a:t>
            </a:r>
            <a:r>
              <a:rPr lang="it-IT" dirty="0" err="1"/>
              <a:t>store</a:t>
            </a:r>
            <a:r>
              <a:rPr lang="it-IT" dirty="0"/>
              <a:t> che possono aiutarvi a gestire ed estrarre dati in qualsiasi scenario</a:t>
            </a:r>
          </a:p>
          <a:p>
            <a:r>
              <a:rPr lang="it-IT" dirty="0"/>
              <a:t>La tabella nella pagina successiva mostra i servizi esistenti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77F5-9A5B-E148-A4F1-36AB6035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8F57-EA3B-514C-A50C-9F4724F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1EEF-E93E-6344-925E-7F382AD2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0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2D23F-AEE9-E444-91F1-25C18B2D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FA79B-9A64-5141-90F6-D81793DA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D928D-298B-D14E-B680-572E9FB2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54883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Salvatore Sorrentino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A14C8-593B-AA48-B9B8-0E93B450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349512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BF708-07C7-734A-9BDD-03043652E280}" type="datetime1">
              <a:rPr lang="it-I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13/06/18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340F-FBDB-C748-807A-4366CFB7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FAF8-4E86-CD45-8FEA-B2D617A0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Nelle settimane precedenti abbiamo lavorato con SQL Server. </a:t>
            </a:r>
            <a:r>
              <a:rPr lang="it-IT" dirty="0" err="1"/>
              <a:t>Azure</a:t>
            </a:r>
            <a:r>
              <a:rPr lang="it-IT" dirty="0"/>
              <a:t> porta SQL server nel </a:t>
            </a:r>
            <a:r>
              <a:rPr lang="it-IT" dirty="0" err="1"/>
              <a:t>cloud</a:t>
            </a:r>
            <a:r>
              <a:rPr lang="it-IT" dirty="0"/>
              <a:t> grazie a </a:t>
            </a:r>
            <a:r>
              <a:rPr lang="it-IT" dirty="0" err="1"/>
              <a:t>Azure</a:t>
            </a:r>
            <a:r>
              <a:rPr lang="it-IT" dirty="0"/>
              <a:t> SQL Database.</a:t>
            </a:r>
          </a:p>
          <a:p>
            <a:r>
              <a:rPr lang="it-IT" dirty="0"/>
              <a:t>E’ praticamente (quasi) la stessa cosa di avere SQL server installato sui propri server (on-premise) ma offre ulteriori vantaggi</a:t>
            </a:r>
          </a:p>
          <a:p>
            <a:r>
              <a:rPr lang="it-IT" dirty="0"/>
              <a:t>Potete usare tutti gli strumenti per accedere e lavorare sul </a:t>
            </a:r>
            <a:r>
              <a:rPr lang="it-IT" dirty="0" err="1"/>
              <a:t>datase</a:t>
            </a:r>
            <a:r>
              <a:rPr lang="it-IT" dirty="0"/>
              <a:t> (Server Explorer, SQL Server Data Tools, SQL Server Management Studio, Heidi)</a:t>
            </a:r>
          </a:p>
          <a:p>
            <a:r>
              <a:rPr lang="it-IT" dirty="0" err="1"/>
              <a:t>Azure</a:t>
            </a:r>
            <a:r>
              <a:rPr lang="it-IT" dirty="0"/>
              <a:t> SQL Database sono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managed</a:t>
            </a:r>
            <a:r>
              <a:rPr lang="it-IT" dirty="0"/>
              <a:t>, </a:t>
            </a:r>
            <a:r>
              <a:rPr lang="it-IT" dirty="0" err="1"/>
              <a:t>scalable</a:t>
            </a:r>
            <a:r>
              <a:rPr lang="it-IT" dirty="0"/>
              <a:t> e high-</a:t>
            </a:r>
            <a:r>
              <a:rPr lang="it-IT" dirty="0" err="1"/>
              <a:t>performing</a:t>
            </a:r>
            <a:r>
              <a:rPr lang="it-IT" dirty="0"/>
              <a:t>. Vengono </a:t>
            </a:r>
            <a:r>
              <a:rPr lang="it-IT" dirty="0" err="1"/>
              <a:t>backuppati</a:t>
            </a:r>
            <a:r>
              <a:rPr lang="it-IT" dirty="0"/>
              <a:t> in automatico ed hanno ulteriori caratteristiche </a:t>
            </a:r>
            <a:r>
              <a:rPr lang="it-IT" dirty="0" err="1"/>
              <a:t>qualii</a:t>
            </a:r>
            <a:r>
              <a:rPr lang="it-IT" dirty="0"/>
              <a:t>:	</a:t>
            </a:r>
          </a:p>
          <a:p>
            <a:pPr lvl="1"/>
            <a:r>
              <a:rPr lang="it-IT" dirty="0"/>
              <a:t>Geo-</a:t>
            </a:r>
            <a:r>
              <a:rPr lang="it-IT" dirty="0" err="1"/>
              <a:t>replication</a:t>
            </a:r>
            <a:endParaRPr lang="it-IT" dirty="0"/>
          </a:p>
          <a:p>
            <a:pPr lvl="1"/>
            <a:r>
              <a:rPr lang="it-IT" dirty="0"/>
              <a:t>Auditing</a:t>
            </a:r>
          </a:p>
          <a:p>
            <a:pPr lvl="1"/>
            <a:r>
              <a:rPr lang="it-IT" dirty="0" err="1"/>
              <a:t>Automatic</a:t>
            </a:r>
            <a:r>
              <a:rPr lang="it-IT" dirty="0"/>
              <a:t> database </a:t>
            </a:r>
            <a:r>
              <a:rPr lang="it-IT" dirty="0" err="1"/>
              <a:t>tuning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9219-45A7-CE41-AF54-D7B09F75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6FA6-E204-244A-A155-BB618925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CB90-6782-6E46-B539-0BC03D4B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3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9B2A-C850-D847-AEF3-BFA30532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9705-B3EE-444B-A30B-C60C4D82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Oltre a tutte le caratteristiche viste nella slide precedente, bisogna aggiungere che i database </a:t>
            </a:r>
            <a:r>
              <a:rPr lang="it-IT" dirty="0" err="1"/>
              <a:t>Azure</a:t>
            </a:r>
            <a:r>
              <a:rPr lang="it-IT" dirty="0"/>
              <a:t> SQL sono estremamente affidabili</a:t>
            </a:r>
          </a:p>
          <a:p>
            <a:r>
              <a:rPr lang="it-IT" dirty="0"/>
              <a:t>Senza configurare nulla, vengono creati full backup del </a:t>
            </a:r>
            <a:r>
              <a:rPr lang="it-IT" dirty="0" err="1"/>
              <a:t>db</a:t>
            </a:r>
            <a:r>
              <a:rPr lang="it-IT" dirty="0"/>
              <a:t> ogni ora e </a:t>
            </a:r>
            <a:r>
              <a:rPr lang="it-IT" dirty="0" err="1"/>
              <a:t>incremental</a:t>
            </a:r>
            <a:r>
              <a:rPr lang="it-IT" dirty="0"/>
              <a:t> backup ogni 5 minuti</a:t>
            </a:r>
          </a:p>
          <a:p>
            <a:r>
              <a:rPr lang="it-IT" dirty="0"/>
              <a:t>I backup vengono salvati su due </a:t>
            </a:r>
            <a:r>
              <a:rPr lang="it-IT" dirty="0" err="1"/>
              <a:t>datacenter</a:t>
            </a:r>
            <a:endParaRPr lang="it-IT" dirty="0"/>
          </a:p>
          <a:p>
            <a:r>
              <a:rPr lang="it-IT" dirty="0"/>
              <a:t>Pagando, potete ripristinare backup fino a 35 giorni precedenti</a:t>
            </a:r>
          </a:p>
          <a:p>
            <a:r>
              <a:rPr lang="it-IT" dirty="0"/>
              <a:t>E’ molto semplice usare i database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SQl</a:t>
            </a:r>
            <a:r>
              <a:rPr lang="it-IT" dirty="0"/>
              <a:t> da un’applicazione .NET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BB4A-A511-1148-B83A-338336B6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3560-CBC6-3444-94F8-887AB3FA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E37C8-B9C4-1849-82EC-F4935252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6CF4-21B3-5542-A3BD-AB6C5818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Pagina principale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B5A2-8796-E34A-B609-9A49161D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https://azure.microsoft.com/it-it/services/sql-database/</a:t>
            </a:r>
            <a:endParaRPr lang="it-IT" dirty="0"/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-database/</a:t>
            </a:r>
            <a:r>
              <a:rPr lang="it-IT" dirty="0" err="1"/>
              <a:t>sql</a:t>
            </a:r>
            <a:r>
              <a:rPr lang="it-IT" dirty="0"/>
              <a:t>-database-</a:t>
            </a:r>
            <a:r>
              <a:rPr lang="it-IT" dirty="0" err="1"/>
              <a:t>get</a:t>
            </a:r>
            <a:r>
              <a:rPr lang="it-IT" dirty="0"/>
              <a:t>-</a:t>
            </a:r>
            <a:r>
              <a:rPr lang="it-IT" dirty="0" err="1"/>
              <a:t>started-portal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041EE-358A-9C47-8BFA-83F1E96A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927F-7A59-D14D-9DFD-6ADA6360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9E03-20B1-4A46-9D00-63EEEFFB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669A-043F-0E40-8655-335E0081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Creare un database SQL di </a:t>
            </a:r>
            <a:r>
              <a:rPr lang="it-IT" dirty="0" err="1"/>
              <a:t>Azure</a:t>
            </a:r>
            <a:r>
              <a:rPr lang="it-IT" dirty="0"/>
              <a:t> nel portale di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1533-DF23-0549-B1AF-19644549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Attenzione ai prezzi! Occhio al </a:t>
            </a:r>
            <a:r>
              <a:rPr lang="it-IT" dirty="0" err="1"/>
              <a:t>calculator</a:t>
            </a:r>
            <a:endParaRPr lang="it-IT" dirty="0"/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-database/</a:t>
            </a:r>
            <a:r>
              <a:rPr lang="it-IT" dirty="0" err="1"/>
              <a:t>sql</a:t>
            </a:r>
            <a:r>
              <a:rPr lang="it-IT" dirty="0"/>
              <a:t>-database-</a:t>
            </a:r>
            <a:r>
              <a:rPr lang="it-IT" dirty="0" err="1"/>
              <a:t>get</a:t>
            </a:r>
            <a:r>
              <a:rPr lang="it-IT" dirty="0"/>
              <a:t>-</a:t>
            </a:r>
            <a:r>
              <a:rPr lang="it-IT" dirty="0" err="1"/>
              <a:t>started-portal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478B-5558-EC48-9199-D428D6C6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CA48-4227-2D41-BBA2-8FC3092A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4028-23A2-084C-89EE-05BEAF26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0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5596-2553-C346-90F0-EE3B2D24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Creare un singolo Database </a:t>
            </a:r>
            <a:r>
              <a:rPr lang="it-IT" dirty="0" err="1"/>
              <a:t>SQl</a:t>
            </a:r>
            <a:r>
              <a:rPr lang="it-IT" dirty="0"/>
              <a:t> di </a:t>
            </a:r>
            <a:r>
              <a:rPr lang="it-IT" dirty="0" err="1"/>
              <a:t>Azure</a:t>
            </a:r>
            <a:r>
              <a:rPr lang="it-IT" dirty="0"/>
              <a:t> usando l’interfaccia della riga di comando di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8258-A93E-0248-AE0F-DA073C6F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-database/</a:t>
            </a:r>
            <a:r>
              <a:rPr lang="it-IT" dirty="0" err="1"/>
              <a:t>sql</a:t>
            </a:r>
            <a:r>
              <a:rPr lang="it-IT" dirty="0"/>
              <a:t>-database-</a:t>
            </a:r>
            <a:r>
              <a:rPr lang="it-IT" dirty="0" err="1"/>
              <a:t>get</a:t>
            </a:r>
            <a:r>
              <a:rPr lang="it-IT" dirty="0"/>
              <a:t>-</a:t>
            </a:r>
            <a:r>
              <a:rPr lang="it-IT" dirty="0" err="1"/>
              <a:t>started</a:t>
            </a:r>
            <a:r>
              <a:rPr lang="it-IT" dirty="0"/>
              <a:t>-cli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EB6B-204B-E24F-A98B-C438E5B2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13/06/18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2191-4C41-914E-9F2E-BD05E965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9EF1-FFC4-8C49-899C-9ACCEC5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431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1927</TotalTime>
  <Words>983</Words>
  <Application>Microsoft Macintosh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Storage su Azure</vt:lpstr>
      <vt:lpstr>Chi sono?</vt:lpstr>
      <vt:lpstr>Storing your data in Azure</vt:lpstr>
      <vt:lpstr>PowerPoint Presentation</vt:lpstr>
      <vt:lpstr>Azure SQL Database</vt:lpstr>
      <vt:lpstr>Azure SQL Database</vt:lpstr>
      <vt:lpstr>Pagina principale web</vt:lpstr>
      <vt:lpstr>Esercitazione: Creare un database SQL di Azure nel portale di Azure</vt:lpstr>
      <vt:lpstr>Creare un singolo Database SQl di Azure usando l’interfaccia della riga di comando di Azure</vt:lpstr>
      <vt:lpstr>Esercitazione</vt:lpstr>
      <vt:lpstr>Azure Storage</vt:lpstr>
      <vt:lpstr>Tipi differenti di Azure Storage</vt:lpstr>
      <vt:lpstr>Esercitazione: File Storage</vt:lpstr>
      <vt:lpstr>Esercitazione: Table storage</vt:lpstr>
      <vt:lpstr>Esercitazione: Blob storage</vt:lpstr>
      <vt:lpstr>Esercitazione: Queue Storage</vt:lpstr>
      <vt:lpstr>Azure Database per MySql, PostgreSQL e MariaDb</vt:lpstr>
      <vt:lpstr>Azure SQL Data Warehouse e Azure Data Lake Store</vt:lpstr>
      <vt:lpstr>Azure Cosmos DB</vt:lpstr>
      <vt:lpstr>Esercitazione Azure Cosmos Db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Panoramica sul Cloud</dc:title>
  <dc:creator>Salvatore Sorrentino</dc:creator>
  <cp:lastModifiedBy>Salvatore Sorrentino</cp:lastModifiedBy>
  <cp:revision>43</cp:revision>
  <dcterms:created xsi:type="dcterms:W3CDTF">2018-06-09T09:15:25Z</dcterms:created>
  <dcterms:modified xsi:type="dcterms:W3CDTF">2018-06-14T06:38:21Z</dcterms:modified>
</cp:coreProperties>
</file>