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0" r:id="rId18"/>
  </p:sldIdLst>
  <p:sldSz cx="12192000" cy="6858000"/>
  <p:notesSz cx="6858000" cy="9144000"/>
  <p:embeddedFontLs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Play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Fj2Rkjzjgco8Tyy3PkwfxOWb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a66a9b0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0a66a9b0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BE5379B2-958B-500F-1B63-95FC6E29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a66a9b0a_0_38:notes">
            <a:extLst>
              <a:ext uri="{FF2B5EF4-FFF2-40B4-BE49-F238E27FC236}">
                <a16:creationId xmlns:a16="http://schemas.microsoft.com/office/drawing/2014/main" id="{D2AD463D-1B29-150F-52BD-DDAA377A0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0a66a9b0a_0_38:notes">
            <a:extLst>
              <a:ext uri="{FF2B5EF4-FFF2-40B4-BE49-F238E27FC236}">
                <a16:creationId xmlns:a16="http://schemas.microsoft.com/office/drawing/2014/main" id="{B31F2299-7F47-CCDE-E1F8-37FA3DD03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7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5f056ae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5f056ae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5f056ae5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5f056ae5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a66a9b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0a66a9b0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a66a9b0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0a66a9b0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0a66a9b0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0a66a9b0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5f056ae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5f056ae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01722400002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P2nnKWFRR0" TargetMode="External"/><Relationship Id="rId4" Type="http://schemas.openxmlformats.org/officeDocument/2006/relationships/hyperlink" Target="https://www.youtube.com/watch?v=pBsSjtXAKn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et.com/" TargetMode="External"/><Relationship Id="rId7" Type="http://schemas.openxmlformats.org/officeDocument/2006/relationships/hyperlink" Target="https://landinfo.com/free-satellite-imagery-search-port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ywatch.com/" TargetMode="External"/><Relationship Id="rId5" Type="http://schemas.openxmlformats.org/officeDocument/2006/relationships/hyperlink" Target="https://space-solutions.airbus.com/" TargetMode="External"/><Relationship Id="rId4" Type="http://schemas.openxmlformats.org/officeDocument/2006/relationships/hyperlink" Target="https://www.maxar.com/maxar-space-systems/abou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earth.com.mx/imagenes-satelitales-mexic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os.com/solutions/?utm_source=landviewer&amp;utm_medium=referral&amp;utm_campaign=lv_solutions_button" TargetMode="External"/><Relationship Id="rId5" Type="http://schemas.openxmlformats.org/officeDocument/2006/relationships/hyperlink" Target="https://sentera.com/" TargetMode="External"/><Relationship Id="rId4" Type="http://schemas.openxmlformats.org/officeDocument/2006/relationships/hyperlink" Target="https://bio-emprender.iica.int/iica-club/monitoreo-de-salud-vegetal-empleando-teledetecc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3348038"/>
            <a:ext cx="9144000" cy="103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s-MX" dirty="0"/>
              <a:t>Selene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3393" y="4499274"/>
            <a:ext cx="9144000" cy="7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dirty="0"/>
              <a:t>See More. Know More. Grow better</a:t>
            </a:r>
            <a:endParaRPr dirty="0"/>
          </a:p>
        </p:txBody>
      </p:sp>
      <p:pic>
        <p:nvPicPr>
          <p:cNvPr id="2050" name="Picture 2" descr="Plant - Free nature icons">
            <a:extLst>
              <a:ext uri="{FF2B5EF4-FFF2-40B4-BE49-F238E27FC236}">
                <a16:creationId xmlns:a16="http://schemas.microsoft.com/office/drawing/2014/main" id="{2435477D-7051-4A85-782C-61D7FE2A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559" y="1240118"/>
            <a:ext cx="2188882" cy="21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Validación</a:t>
            </a:r>
            <a:endParaRPr dirty="0"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dirty="0">
                <a:solidFill>
                  <a:srgbClr val="FF0000"/>
                </a:solidFill>
              </a:rPr>
              <a:t>Cuestionarios,</a:t>
            </a:r>
            <a:r>
              <a:rPr lang="es-MX" dirty="0"/>
              <a:t> antes de seguir avanzado: Te gustaría tener acesso a imágenes satelitales ? , elaborar otras preguntas que esten relacionadas.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Lista de espera, o lista de interesados antes del desarrollo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Segmento de mercado</a:t>
            </a:r>
            <a:endParaRPr dirty="0"/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Datos globales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Datos de USA y México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Datos de México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Datos de los principales estados de México en producción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- Obtener datos acerca del grado de tecnificación del sector agrícola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 dirty="0"/>
              <a:t>El enfoque es la comercialización en México y USA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Entrevistas </a:t>
            </a:r>
            <a:endParaRPr dirty="0"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Evaluación de la salud del cultivo, le interesa a los agricultores?: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dirty="0"/>
              <a:t>Falta de agua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dirty="0"/>
              <a:t>Deficiencia en nutrientes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dirty="0"/>
              <a:t>Plagas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dirty="0"/>
              <a:t>¿ Conoces tecnologias similares?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Referencias arituclos </a:t>
            </a:r>
            <a:endParaRPr dirty="0"/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u="sng" dirty="0">
                <a:solidFill>
                  <a:schemeClr val="hlink"/>
                </a:solidFill>
                <a:hlinkClick r:id="rId3"/>
              </a:rPr>
              <a:t>https://www.sciencedirect.com/science/article/pii/S2666017224000026</a:t>
            </a:r>
            <a:endParaRPr lang="es-MX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dirty="0"/>
              <a:t>NVDI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 u="sng" dirty="0">
                <a:solidFill>
                  <a:schemeClr val="hlink"/>
                </a:solidFill>
                <a:hlinkClick r:id="rId4"/>
              </a:rPr>
              <a:t>https://www.youtube.com/watch?v=pBsSjtXAKnU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 dirty="0"/>
              <a:t>Medicion de metricas a lo largo del año, cambia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 u="sng" dirty="0">
                <a:solidFill>
                  <a:schemeClr val="hlink"/>
                </a:solidFill>
                <a:hlinkClick r:id="rId5"/>
              </a:rPr>
              <a:t>https://www.youtube.com/watch?v=rP2nnKWFRR0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0a66a9b0a_0_38"/>
          <p:cNvSpPr txBox="1">
            <a:spLocks noGrp="1"/>
          </p:cNvSpPr>
          <p:nvPr>
            <p:ph type="title"/>
          </p:nvPr>
        </p:nvSpPr>
        <p:spPr>
          <a:xfrm>
            <a:off x="608475" y="729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 de ingreso</a:t>
            </a:r>
            <a:endParaRPr dirty="0"/>
          </a:p>
        </p:txBody>
      </p:sp>
      <p:pic>
        <p:nvPicPr>
          <p:cNvPr id="9" name="Picture 2" descr="Service Upgrade Concept Three Options Basic Subscription Standard Account  Premium Plan Stock Illustration - Download Image Now - iStock">
            <a:extLst>
              <a:ext uri="{FF2B5EF4-FFF2-40B4-BE49-F238E27FC236}">
                <a16:creationId xmlns:a16="http://schemas.microsoft.com/office/drawing/2014/main" id="{BA1D5697-912C-F209-305C-07F32B53B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5" t="30140" r="5347" b="31179"/>
          <a:stretch/>
        </p:blipFill>
        <p:spPr bwMode="auto">
          <a:xfrm>
            <a:off x="9585218" y="1136989"/>
            <a:ext cx="136894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214DFBB-8E2A-44B1-AE48-6E09D6B0FB1B}"/>
              </a:ext>
            </a:extLst>
          </p:cNvPr>
          <p:cNvSpPr txBox="1"/>
          <p:nvPr/>
        </p:nvSpPr>
        <p:spPr>
          <a:xfrm>
            <a:off x="4487728" y="6344445"/>
            <a:ext cx="306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Hasta 1,000 hectareas continuas 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64891FD-FB4B-F85F-C0F1-623878758A0D}"/>
              </a:ext>
            </a:extLst>
          </p:cNvPr>
          <p:cNvGrpSpPr/>
          <p:nvPr/>
        </p:nvGrpSpPr>
        <p:grpSpPr>
          <a:xfrm>
            <a:off x="141564" y="1136989"/>
            <a:ext cx="3666564" cy="3546186"/>
            <a:chOff x="109370" y="1398600"/>
            <a:chExt cx="3666564" cy="3546186"/>
          </a:xfrm>
        </p:grpSpPr>
        <p:pic>
          <p:nvPicPr>
            <p:cNvPr id="1026" name="Picture 2" descr="Service Upgrade Concept Three Options Basic Subscription Standard Account  Premium Plan Stock Illustration - Download Image Now - iStock">
              <a:extLst>
                <a:ext uri="{FF2B5EF4-FFF2-40B4-BE49-F238E27FC236}">
                  <a16:creationId xmlns:a16="http://schemas.microsoft.com/office/drawing/2014/main" id="{A1E0C7F0-9A1D-D022-1DA4-D91742E372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3" t="30157" r="64702" b="31162"/>
            <a:stretch/>
          </p:blipFill>
          <p:spPr bwMode="auto">
            <a:xfrm>
              <a:off x="1313184" y="1398600"/>
              <a:ext cx="1258936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F9C8529-ED1E-785B-212D-66C04FE22DA6}"/>
                </a:ext>
              </a:extLst>
            </p:cNvPr>
            <p:cNvSpPr txBox="1"/>
            <p:nvPr/>
          </p:nvSpPr>
          <p:spPr>
            <a:xfrm>
              <a:off x="109370" y="3559791"/>
              <a:ext cx="36665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s-MX" dirty="0"/>
                <a:t>Monitoreo de la salud del cultivo y otros indicadores 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Uso de imágenes satelitales de mediana reslución 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Generación de reportes básicos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Frecuncia de imágenes  semanal 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6230ED9-E606-ED34-B918-C45514179D82}"/>
              </a:ext>
            </a:extLst>
          </p:cNvPr>
          <p:cNvGrpSpPr/>
          <p:nvPr/>
        </p:nvGrpSpPr>
        <p:grpSpPr>
          <a:xfrm>
            <a:off x="4187412" y="1101394"/>
            <a:ext cx="3666564" cy="3977073"/>
            <a:chOff x="4187414" y="1398600"/>
            <a:chExt cx="3666564" cy="3977073"/>
          </a:xfrm>
        </p:grpSpPr>
        <p:pic>
          <p:nvPicPr>
            <p:cNvPr id="8" name="Picture 2" descr="Service Upgrade Concept Three Options Basic Subscription Standard Account  Premium Plan Stock Illustration - Download Image Now - iStock">
              <a:extLst>
                <a:ext uri="{FF2B5EF4-FFF2-40B4-BE49-F238E27FC236}">
                  <a16:creationId xmlns:a16="http://schemas.microsoft.com/office/drawing/2014/main" id="{140022DE-00CC-2F09-3B0D-5A253277E3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20" t="30459" r="34562" b="30859"/>
            <a:stretch/>
          </p:blipFill>
          <p:spPr bwMode="auto">
            <a:xfrm>
              <a:off x="5336225" y="1398600"/>
              <a:ext cx="1368941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035A7FB-5DCD-7F72-BBC2-A3968172DC83}"/>
                </a:ext>
              </a:extLst>
            </p:cNvPr>
            <p:cNvSpPr txBox="1"/>
            <p:nvPr/>
          </p:nvSpPr>
          <p:spPr>
            <a:xfrm>
              <a:off x="4187414" y="3559791"/>
              <a:ext cx="36665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s-MX" dirty="0"/>
                <a:t>Monitoreo meterologico 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Monitoreo de la salud del cultivo y otros indicadores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Uso de imágenes satelitales de mediana resolución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Generación de reportes básicos y avanzados 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Frecuncia de imágenes  semanal 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DBF5D4-8418-D3A3-308F-7A3A267B85DE}"/>
              </a:ext>
            </a:extLst>
          </p:cNvPr>
          <p:cNvSpPr txBox="1"/>
          <p:nvPr/>
        </p:nvSpPr>
        <p:spPr>
          <a:xfrm>
            <a:off x="8612551" y="3140243"/>
            <a:ext cx="366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Monitoreo meterologico </a:t>
            </a:r>
          </a:p>
          <a:p>
            <a:pPr marL="285750" indent="-285750">
              <a:buFontTx/>
              <a:buChar char="-"/>
            </a:pPr>
            <a:r>
              <a:rPr lang="es-MX" dirty="0"/>
              <a:t>Monitoreo de la salud del cultivo y otros indicadores </a:t>
            </a:r>
          </a:p>
          <a:p>
            <a:pPr marL="285750" indent="-285750">
              <a:buFontTx/>
              <a:buChar char="-"/>
            </a:pPr>
            <a:r>
              <a:rPr lang="es-MX" dirty="0"/>
              <a:t>Uso de imágenes satelitales de alta resolución</a:t>
            </a:r>
          </a:p>
          <a:p>
            <a:pPr marL="285750" indent="-285750">
              <a:buFontTx/>
              <a:buChar char="-"/>
            </a:pPr>
            <a:r>
              <a:rPr lang="es-MX" dirty="0"/>
              <a:t>Generación de reportes básicos y avanzados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Frecuncia de imágenes  semanal </a:t>
            </a:r>
          </a:p>
          <a:p>
            <a:pPr marL="285750" indent="-285750">
              <a:buFontTx/>
              <a:buChar char="-"/>
            </a:pPr>
            <a:r>
              <a:rPr lang="es-MX" dirty="0"/>
              <a:t>Información nacional de cultivos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Predicción de cosecha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F0CE020-96C7-948E-6C90-88A5FAAAD964}"/>
              </a:ext>
            </a:extLst>
          </p:cNvPr>
          <p:cNvSpPr txBox="1"/>
          <p:nvPr/>
        </p:nvSpPr>
        <p:spPr>
          <a:xfrm>
            <a:off x="441881" y="5590266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3,000 </a:t>
            </a:r>
          </a:p>
          <a:p>
            <a:pPr algn="ctr"/>
            <a:r>
              <a:rPr lang="es-MX" dirty="0"/>
              <a:t>M.X.N/mes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C18A57-8FB3-24C6-E102-3BB086C64F31}"/>
              </a:ext>
            </a:extLst>
          </p:cNvPr>
          <p:cNvSpPr txBox="1"/>
          <p:nvPr/>
        </p:nvSpPr>
        <p:spPr>
          <a:xfrm>
            <a:off x="4187412" y="5590266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5,000 </a:t>
            </a:r>
          </a:p>
          <a:p>
            <a:pPr algn="ctr"/>
            <a:r>
              <a:rPr lang="es-MX" dirty="0"/>
              <a:t>M.X.N/mes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69CE11E-654C-F568-7041-232873805BB5}"/>
              </a:ext>
            </a:extLst>
          </p:cNvPr>
          <p:cNvSpPr txBox="1"/>
          <p:nvPr/>
        </p:nvSpPr>
        <p:spPr>
          <a:xfrm>
            <a:off x="8736723" y="5590266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10,000 </a:t>
            </a:r>
          </a:p>
          <a:p>
            <a:pPr algn="ctr"/>
            <a:r>
              <a:rPr lang="es-MX" dirty="0"/>
              <a:t>M.X.N/mes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A2B3B6A2-9F6F-F2D5-B858-F09FA3D89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0a66a9b0a_0_38">
            <a:extLst>
              <a:ext uri="{FF2B5EF4-FFF2-40B4-BE49-F238E27FC236}">
                <a16:creationId xmlns:a16="http://schemas.microsoft.com/office/drawing/2014/main" id="{061F99C9-1332-4A8F-093D-263BABF3F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475" y="729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 de ingreso</a:t>
            </a:r>
            <a:endParaRPr dirty="0"/>
          </a:p>
        </p:txBody>
      </p:sp>
      <p:pic>
        <p:nvPicPr>
          <p:cNvPr id="9" name="Picture 2" descr="Service Upgrade Concept Three Options Basic Subscription Standard Account  Premium Plan Stock Illustration - Download Image Now - iStock">
            <a:extLst>
              <a:ext uri="{FF2B5EF4-FFF2-40B4-BE49-F238E27FC236}">
                <a16:creationId xmlns:a16="http://schemas.microsoft.com/office/drawing/2014/main" id="{919137F4-1761-E391-F71D-D7BDD255C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5" t="30140" r="5347" b="31179"/>
          <a:stretch/>
        </p:blipFill>
        <p:spPr bwMode="auto">
          <a:xfrm>
            <a:off x="9585218" y="1136989"/>
            <a:ext cx="136894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512DF7B-98BD-CC5B-0F9C-59856274438E}"/>
              </a:ext>
            </a:extLst>
          </p:cNvPr>
          <p:cNvSpPr txBox="1"/>
          <p:nvPr/>
        </p:nvSpPr>
        <p:spPr>
          <a:xfrm>
            <a:off x="4487728" y="6344445"/>
            <a:ext cx="306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Hasta 1,000 hectareas continuas 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59DDCA81-DCDF-538F-F63A-2A7DDD6E99BD}"/>
              </a:ext>
            </a:extLst>
          </p:cNvPr>
          <p:cNvGrpSpPr/>
          <p:nvPr/>
        </p:nvGrpSpPr>
        <p:grpSpPr>
          <a:xfrm>
            <a:off x="141564" y="1136989"/>
            <a:ext cx="3666564" cy="3330742"/>
            <a:chOff x="109370" y="1398600"/>
            <a:chExt cx="3666564" cy="3330742"/>
          </a:xfrm>
        </p:grpSpPr>
        <p:pic>
          <p:nvPicPr>
            <p:cNvPr id="1026" name="Picture 2" descr="Service Upgrade Concept Three Options Basic Subscription Standard Account  Premium Plan Stock Illustration - Download Image Now - iStock">
              <a:extLst>
                <a:ext uri="{FF2B5EF4-FFF2-40B4-BE49-F238E27FC236}">
                  <a16:creationId xmlns:a16="http://schemas.microsoft.com/office/drawing/2014/main" id="{C2CB0AFC-04A8-BCFC-9207-3AE1E29FC6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3" t="30157" r="64702" b="31162"/>
            <a:stretch/>
          </p:blipFill>
          <p:spPr bwMode="auto">
            <a:xfrm>
              <a:off x="1313184" y="1398600"/>
              <a:ext cx="1258936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E8CDDF1-4052-199B-F34D-4FDCE3CAAFF7}"/>
                </a:ext>
              </a:extLst>
            </p:cNvPr>
            <p:cNvSpPr txBox="1"/>
            <p:nvPr/>
          </p:nvSpPr>
          <p:spPr>
            <a:xfrm>
              <a:off x="109370" y="3559791"/>
              <a:ext cx="36665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s-MX" dirty="0"/>
                <a:t>Monitoreo de la salud del cultivo 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Uso de imágenes satelitales de mediana reslución 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Generación de reportes básicos</a:t>
              </a:r>
            </a:p>
            <a:p>
              <a:pPr marL="285750" indent="-285750">
                <a:buFontTx/>
                <a:buChar char="-"/>
              </a:pPr>
              <a:r>
                <a:rPr lang="es-MX" dirty="0"/>
                <a:t>Frecuncia de imágenes  semanal </a:t>
              </a:r>
            </a:p>
          </p:txBody>
        </p:sp>
      </p:grpSp>
      <p:pic>
        <p:nvPicPr>
          <p:cNvPr id="8" name="Picture 2" descr="Service Upgrade Concept Three Options Basic Subscription Standard Account  Premium Plan Stock Illustration - Download Image Now - iStock">
            <a:extLst>
              <a:ext uri="{FF2B5EF4-FFF2-40B4-BE49-F238E27FC236}">
                <a16:creationId xmlns:a16="http://schemas.microsoft.com/office/drawing/2014/main" id="{64942D38-C6A0-B19A-0E09-2B7CE1E5D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0" t="30459" r="34562" b="30859"/>
          <a:stretch/>
        </p:blipFill>
        <p:spPr bwMode="auto">
          <a:xfrm>
            <a:off x="5336223" y="1101394"/>
            <a:ext cx="136894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A44C4E4-C90E-8A84-E548-D898DB6A491F}"/>
              </a:ext>
            </a:extLst>
          </p:cNvPr>
          <p:cNvSpPr txBox="1"/>
          <p:nvPr/>
        </p:nvSpPr>
        <p:spPr>
          <a:xfrm>
            <a:off x="4398476" y="3228017"/>
            <a:ext cx="366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Monitoreo meterologico </a:t>
            </a:r>
          </a:p>
          <a:p>
            <a:pPr marL="285750" indent="-285750">
              <a:buFontTx/>
              <a:buChar char="-"/>
            </a:pPr>
            <a:r>
              <a:rPr lang="es-MX" dirty="0"/>
              <a:t>Monitoreo de la salud del cultivo y otros indicadores </a:t>
            </a:r>
          </a:p>
          <a:p>
            <a:pPr marL="285750" indent="-285750">
              <a:buFontTx/>
              <a:buChar char="-"/>
            </a:pPr>
            <a:r>
              <a:rPr lang="es-MX" dirty="0"/>
              <a:t>Uso de imágenes satelitales de  mediana resolución</a:t>
            </a:r>
          </a:p>
          <a:p>
            <a:pPr marL="285750" indent="-285750">
              <a:buFontTx/>
              <a:buChar char="-"/>
            </a:pPr>
            <a:r>
              <a:rPr lang="es-MX" dirty="0"/>
              <a:t>Generación de reportes básicos y avanzados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Frecuncia de imágenes  semanal </a:t>
            </a:r>
          </a:p>
          <a:p>
            <a:pPr marL="285750" indent="-285750">
              <a:buFontTx/>
              <a:buChar char="-"/>
            </a:pPr>
            <a:r>
              <a:rPr lang="es-MX" dirty="0"/>
              <a:t>Información nacional de cultivos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Predicción de cosecha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571A29C-29AE-63F5-6820-94ACE504FEB2}"/>
              </a:ext>
            </a:extLst>
          </p:cNvPr>
          <p:cNvSpPr txBox="1"/>
          <p:nvPr/>
        </p:nvSpPr>
        <p:spPr>
          <a:xfrm>
            <a:off x="441881" y="5590266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2,500 </a:t>
            </a:r>
          </a:p>
          <a:p>
            <a:pPr algn="ctr"/>
            <a:r>
              <a:rPr lang="es-MX" dirty="0"/>
              <a:t>M.X.N/mes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0FE491E-95B8-5620-F3F7-0F619FBAB39B}"/>
              </a:ext>
            </a:extLst>
          </p:cNvPr>
          <p:cNvSpPr txBox="1"/>
          <p:nvPr/>
        </p:nvSpPr>
        <p:spPr>
          <a:xfrm>
            <a:off x="4187412" y="5590266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5,000 </a:t>
            </a:r>
          </a:p>
          <a:p>
            <a:pPr algn="ctr"/>
            <a:r>
              <a:rPr lang="es-MX" dirty="0"/>
              <a:t>M.X.N/mes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661B943-B6A9-EA4A-61C0-AFEBA1D2BC27}"/>
              </a:ext>
            </a:extLst>
          </p:cNvPr>
          <p:cNvSpPr txBox="1"/>
          <p:nvPr/>
        </p:nvSpPr>
        <p:spPr>
          <a:xfrm>
            <a:off x="8736723" y="5590266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10,000 </a:t>
            </a:r>
          </a:p>
          <a:p>
            <a:pPr algn="ctr"/>
            <a:r>
              <a:rPr lang="es-MX" dirty="0"/>
              <a:t>M.X.N/mes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986112-3A5B-944A-CCC8-CCD3A9E92CED}"/>
              </a:ext>
            </a:extLst>
          </p:cNvPr>
          <p:cNvSpPr txBox="1"/>
          <p:nvPr/>
        </p:nvSpPr>
        <p:spPr>
          <a:xfrm>
            <a:off x="8525436" y="3228017"/>
            <a:ext cx="366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Monitoreo meterologico </a:t>
            </a:r>
          </a:p>
          <a:p>
            <a:pPr marL="285750" indent="-285750">
              <a:buFontTx/>
              <a:buChar char="-"/>
            </a:pPr>
            <a:r>
              <a:rPr lang="es-MX" dirty="0"/>
              <a:t>Monitoreo de la salud del cultivo y otros indicadores </a:t>
            </a:r>
          </a:p>
          <a:p>
            <a:pPr marL="285750" indent="-285750">
              <a:buFontTx/>
              <a:buChar char="-"/>
            </a:pPr>
            <a:r>
              <a:rPr lang="es-MX" dirty="0"/>
              <a:t>Uso de imágenes satelitales de alta resolución</a:t>
            </a:r>
          </a:p>
          <a:p>
            <a:pPr marL="285750" indent="-285750">
              <a:buFontTx/>
              <a:buChar char="-"/>
            </a:pPr>
            <a:r>
              <a:rPr lang="es-MX" dirty="0"/>
              <a:t>Generación de reportes básicos y avanzados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Frecuncia de imágenes  semanal </a:t>
            </a:r>
          </a:p>
          <a:p>
            <a:pPr marL="285750" indent="-285750">
              <a:buFontTx/>
              <a:buChar char="-"/>
            </a:pPr>
            <a:r>
              <a:rPr lang="es-MX" dirty="0"/>
              <a:t>Información nacional de cultivos 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Predicción de cosecha </a:t>
            </a:r>
          </a:p>
        </p:txBody>
      </p:sp>
    </p:spTree>
    <p:extLst>
      <p:ext uri="{BB962C8B-B14F-4D97-AF65-F5344CB8AC3E}">
        <p14:creationId xmlns:p14="http://schemas.microsoft.com/office/powerpoint/2010/main" val="282460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D13875-5BB0-5D9F-2807-3AF755B8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05" y="1917699"/>
            <a:ext cx="7772400" cy="35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F981-3109-0397-DDEF-BF11C99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https://www.meteomatics.com/en/weather-api/#about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CD6F3-D3F7-FED3-4E0F-82BA2F674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34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5f056ae54_0_6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Índice</a:t>
            </a:r>
            <a:endParaRPr/>
          </a:p>
        </p:txBody>
      </p:sp>
      <p:sp>
        <p:nvSpPr>
          <p:cNvPr id="91" name="Google Shape;91;g325f056ae54_0_6"/>
          <p:cNvSpPr txBox="1">
            <a:spLocks noGrp="1"/>
          </p:cNvSpPr>
          <p:nvPr>
            <p:ph type="body" idx="4294967295"/>
          </p:nvPr>
        </p:nvSpPr>
        <p:spPr>
          <a:xfrm>
            <a:off x="276447" y="1690688"/>
            <a:ext cx="1151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s-MX" sz="2400" dirty="0"/>
              <a:t>Problemática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MX" sz="2400" dirty="0"/>
              <a:t>Propuesta  de solución</a:t>
            </a:r>
          </a:p>
          <a:p>
            <a:pPr lvl="1">
              <a:spcBef>
                <a:spcPts val="0"/>
              </a:spcBef>
              <a:buChar char="-"/>
            </a:pPr>
            <a:r>
              <a:rPr lang="es-MX" sz="2000" dirty="0"/>
              <a:t>Descripción de la solución </a:t>
            </a:r>
          </a:p>
          <a:p>
            <a:pPr lvl="1">
              <a:spcBef>
                <a:spcPts val="0"/>
              </a:spcBef>
              <a:buChar char="-"/>
            </a:pPr>
            <a:r>
              <a:rPr lang="es-MX" sz="2000" dirty="0"/>
              <a:t>Contexto de las tecnologías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Socios clave 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Competidores  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Segmento de mercado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Recursos clave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Actividades clave 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Canales de venta 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Costos</a:t>
            </a:r>
          </a:p>
          <a:p>
            <a:pPr marL="419100" indent="-342900">
              <a:spcBef>
                <a:spcPts val="0"/>
              </a:spcBef>
              <a:buFontTx/>
              <a:buChar char="-"/>
            </a:pPr>
            <a:r>
              <a:rPr lang="es-MX" sz="2400" dirty="0"/>
              <a:t>Relación con el cliente y modelo de ingreso </a:t>
            </a:r>
          </a:p>
          <a:p>
            <a:pPr marL="76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f056ae54_0_14"/>
          <p:cNvSpPr txBox="1">
            <a:spLocks noGrp="1"/>
          </p:cNvSpPr>
          <p:nvPr>
            <p:ph type="subTitle" idx="1"/>
          </p:nvPr>
        </p:nvSpPr>
        <p:spPr>
          <a:xfrm>
            <a:off x="580016" y="2787456"/>
            <a:ext cx="10220661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 algn="just"/>
            <a:r>
              <a:rPr lang="es-MX" dirty="0"/>
              <a:t>Los agricultores enfrentan altos costos y barreras de acceso a tecnologías de monitoreo agrícola, como drones o sensores de campo, lo que limita su capacidad de optimizar recursos y prevenir pérdidas. La ausencia de soluciones asequibles y automatizadas genera un uso ineficiente de fertilizantes, agua y pesticidas, afectando la rentabilidad de las cosechas. Además, el cambio climático y la variabilidad en las condiciones del suelo aumentan la incertidumbre, mientras que la falta de digitalización en los procesos agrícolas dificulta la adopción de prácticas de agricultura de precisión.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g325f056ae54_0_14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Problemática</a:t>
            </a:r>
            <a:endParaRPr dirty="0"/>
          </a:p>
        </p:txBody>
      </p:sp>
      <p:pic>
        <p:nvPicPr>
          <p:cNvPr id="1026" name="Picture 2" descr="Expensive - Free commerce and shopping icons">
            <a:extLst>
              <a:ext uri="{FF2B5EF4-FFF2-40B4-BE49-F238E27FC236}">
                <a16:creationId xmlns:a16="http://schemas.microsoft.com/office/drawing/2014/main" id="{A3865FDE-099F-7BF7-DA11-E93BB8F75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0307" y="1199615"/>
            <a:ext cx="1225693" cy="122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6;g325f056ae54_0_14">
            <a:extLst>
              <a:ext uri="{FF2B5EF4-FFF2-40B4-BE49-F238E27FC236}">
                <a16:creationId xmlns:a16="http://schemas.microsoft.com/office/drawing/2014/main" id="{4722244B-93F3-6D95-86CC-1D9E6D5F5D31}"/>
              </a:ext>
            </a:extLst>
          </p:cNvPr>
          <p:cNvSpPr txBox="1">
            <a:spLocks/>
          </p:cNvSpPr>
          <p:nvPr/>
        </p:nvSpPr>
        <p:spPr>
          <a:xfrm>
            <a:off x="728751" y="5071840"/>
            <a:ext cx="10220661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/>
            <a:r>
              <a:rPr lang="es-MX" dirty="0"/>
              <a:t>Todo se resume en evaluación oportuna ? </a:t>
            </a:r>
          </a:p>
        </p:txBody>
      </p:sp>
      <p:pic>
        <p:nvPicPr>
          <p:cNvPr id="1028" name="Picture 4" descr="Hardware Generic Blue icon | Freepik">
            <a:extLst>
              <a:ext uri="{FF2B5EF4-FFF2-40B4-BE49-F238E27FC236}">
                <a16:creationId xmlns:a16="http://schemas.microsoft.com/office/drawing/2014/main" id="{E026010B-656F-71F5-2AD8-719CEA85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41" y="1054040"/>
            <a:ext cx="1672597" cy="16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man resources icon vector de Stock | Adobe Stock">
            <a:extLst>
              <a:ext uri="{FF2B5EF4-FFF2-40B4-BE49-F238E27FC236}">
                <a16:creationId xmlns:a16="http://schemas.microsoft.com/office/drawing/2014/main" id="{3BFE7844-65EC-708D-781A-626E9267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21" y="4442867"/>
            <a:ext cx="2042917" cy="204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6;g325f056ae54_0_14">
            <a:extLst>
              <a:ext uri="{FF2B5EF4-FFF2-40B4-BE49-F238E27FC236}">
                <a16:creationId xmlns:a16="http://schemas.microsoft.com/office/drawing/2014/main" id="{68656186-F122-D2CD-D258-251039E273BB}"/>
              </a:ext>
            </a:extLst>
          </p:cNvPr>
          <p:cNvSpPr txBox="1">
            <a:spLocks/>
          </p:cNvSpPr>
          <p:nvPr/>
        </p:nvSpPr>
        <p:spPr>
          <a:xfrm>
            <a:off x="9423699" y="5071840"/>
            <a:ext cx="2463271" cy="80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/>
            <a:r>
              <a:rPr lang="es-MX" sz="1200" dirty="0"/>
              <a:t>Recursos humanos especializados para la intrarpetacion de esos resultados</a:t>
            </a:r>
          </a:p>
        </p:txBody>
      </p:sp>
      <p:pic>
        <p:nvPicPr>
          <p:cNvPr id="1032" name="Picture 8" descr="Digitalización - Iconos gratis de tecnología">
            <a:extLst>
              <a:ext uri="{FF2B5EF4-FFF2-40B4-BE49-F238E27FC236}">
                <a16:creationId xmlns:a16="http://schemas.microsoft.com/office/drawing/2014/main" id="{DDE31C0B-0AB1-B867-026D-15EAB2EF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99" y="3294502"/>
            <a:ext cx="1655701" cy="16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a66a9b0a_0_1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Solución</a:t>
            </a:r>
            <a:endParaRPr dirty="0"/>
          </a:p>
        </p:txBody>
      </p:sp>
      <p:sp>
        <p:nvSpPr>
          <p:cNvPr id="2" name="Google Shape;102;g320a66a9b0a_0_1">
            <a:extLst>
              <a:ext uri="{FF2B5EF4-FFF2-40B4-BE49-F238E27FC236}">
                <a16:creationId xmlns:a16="http://schemas.microsoft.com/office/drawing/2014/main" id="{FE81C73B-0418-A2E3-53DA-9F54B6CC1096}"/>
              </a:ext>
            </a:extLst>
          </p:cNvPr>
          <p:cNvSpPr txBox="1">
            <a:spLocks/>
          </p:cNvSpPr>
          <p:nvPr/>
        </p:nvSpPr>
        <p:spPr>
          <a:xfrm>
            <a:off x="365761" y="2280621"/>
            <a:ext cx="11144922" cy="377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/>
            <a:r>
              <a:rPr lang="es-MX" dirty="0"/>
              <a:t>Aspectos a monitorear: </a:t>
            </a:r>
          </a:p>
          <a:p>
            <a:pPr marL="76200" indent="0" algn="l"/>
            <a:endParaRPr lang="es-MX" dirty="0"/>
          </a:p>
          <a:p>
            <a:pPr marL="76200" indent="0" algn="l"/>
            <a:r>
              <a:rPr lang="es-MX" dirty="0"/>
              <a:t>1) Salud del cultivo </a:t>
            </a:r>
          </a:p>
          <a:p>
            <a:pPr marL="76200" indent="0" algn="l"/>
            <a:r>
              <a:rPr lang="es-MX" dirty="0"/>
              <a:t>2) Estimación del agua en las plantas </a:t>
            </a:r>
          </a:p>
          <a:p>
            <a:pPr marL="76200" indent="0" algn="l"/>
            <a:r>
              <a:rPr lang="es-MX" dirty="0"/>
              <a:t>3) Macronutrientes (NPK y materia organica) </a:t>
            </a:r>
            <a:r>
              <a:rPr lang="es-MX" b="0" i="0" dirty="0">
                <a:solidFill>
                  <a:srgbClr val="1F1F1F"/>
                </a:solidFill>
                <a:effectLst/>
                <a:latin typeface="ElsevierGulliver"/>
              </a:rPr>
              <a:t>Soil organic carbon (SOC)</a:t>
            </a:r>
            <a:endParaRPr lang="es-MX" dirty="0"/>
          </a:p>
          <a:p>
            <a:pPr marL="76200" indent="0" algn="l"/>
            <a:r>
              <a:rPr lang="es-MX" dirty="0"/>
              <a:t>4) PH </a:t>
            </a:r>
          </a:p>
          <a:p>
            <a:pPr marL="76200" indent="0" algn="l"/>
            <a:r>
              <a:rPr lang="es-MX" dirty="0"/>
              <a:t>5) Temperatura </a:t>
            </a:r>
          </a:p>
          <a:p>
            <a:pPr marL="76200" indent="0" algn="l"/>
            <a:r>
              <a:rPr lang="es-MX" dirty="0"/>
              <a:t>6) Presipitación</a:t>
            </a:r>
          </a:p>
          <a:p>
            <a:pPr marL="76200" indent="0" algn="l"/>
            <a:r>
              <a:rPr lang="es-MX" dirty="0"/>
              <a:t>7) Predicción de tu producción </a:t>
            </a:r>
          </a:p>
          <a:p>
            <a:pPr marL="76200" indent="0" algn="l"/>
            <a:r>
              <a:rPr lang="es-MX" dirty="0"/>
              <a:t>8) Analisis masivos nacionales. Cambio de uso de suelo, extensiones de cultiuvos etc, disposicion de agua etc</a:t>
            </a:r>
          </a:p>
          <a:p>
            <a:pPr marL="76200" indent="0" algn="l"/>
            <a:r>
              <a:rPr lang="es-MX" dirty="0"/>
              <a:t>9) Recomendación de soluciones basados en un análisis macro de tu region, condiciones ambientales etc. </a:t>
            </a:r>
          </a:p>
          <a:p>
            <a:pPr marL="76200" indent="0" algn="l"/>
            <a:endParaRPr lang="es-MX" dirty="0"/>
          </a:p>
          <a:p>
            <a:pPr marL="76200" indent="0" algn="l"/>
            <a:r>
              <a:rPr lang="es-MX" dirty="0"/>
              <a:t>Instalación de sensores en campo para la medición</a:t>
            </a:r>
          </a:p>
          <a:p>
            <a:pPr marL="76200" indent="0" algn="l"/>
            <a:endParaRPr lang="es-MX" dirty="0"/>
          </a:p>
        </p:txBody>
      </p:sp>
      <p:sp>
        <p:nvSpPr>
          <p:cNvPr id="6" name="Google Shape;96;g325f056ae54_0_14">
            <a:extLst>
              <a:ext uri="{FF2B5EF4-FFF2-40B4-BE49-F238E27FC236}">
                <a16:creationId xmlns:a16="http://schemas.microsoft.com/office/drawing/2014/main" id="{904262EB-F56F-745D-E84C-A4E82FB3FE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7743" y="1690825"/>
            <a:ext cx="10220661" cy="998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Plataforma digital que ….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0a66a9b0a_0_7"/>
          <p:cNvSpPr txBox="1">
            <a:spLocks noGrp="1"/>
          </p:cNvSpPr>
          <p:nvPr>
            <p:ph type="subTitle" idx="1"/>
          </p:nvPr>
        </p:nvSpPr>
        <p:spPr>
          <a:xfrm>
            <a:off x="287300" y="490022"/>
            <a:ext cx="8019900" cy="120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lang="es-MX" sz="2300" dirty="0">
                <a:latin typeface="Play"/>
                <a:ea typeface="Play"/>
                <a:cs typeface="Play"/>
                <a:sym typeface="Play"/>
              </a:rPr>
              <a:t>Las imagenes satelitales de observacion terreste existen desde 1972.</a:t>
            </a:r>
            <a:endParaRPr sz="2300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endParaRPr sz="2300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lang="es-MX" sz="2300" dirty="0">
                <a:latin typeface="Play"/>
                <a:ea typeface="Play"/>
                <a:cs typeface="Play"/>
                <a:sym typeface="Play"/>
              </a:rPr>
              <a:t>Por qué ahora esta propuesta?</a:t>
            </a:r>
            <a:endParaRPr sz="2300" dirty="0">
              <a:latin typeface="Play"/>
              <a:ea typeface="Play"/>
              <a:cs typeface="Play"/>
              <a:sym typeface="Play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300" dirty="0"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09" name="Google Shape;109;g320a66a9b0a_0_7"/>
          <p:cNvCxnSpPr/>
          <p:nvPr/>
        </p:nvCxnSpPr>
        <p:spPr>
          <a:xfrm rot="10800000" flipH="1">
            <a:off x="394225" y="4892550"/>
            <a:ext cx="11105100" cy="8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Google Shape;110;g320a66a9b0a_0_7"/>
          <p:cNvGrpSpPr/>
          <p:nvPr/>
        </p:nvGrpSpPr>
        <p:grpSpPr>
          <a:xfrm>
            <a:off x="3957775" y="2666500"/>
            <a:ext cx="1599000" cy="1524975"/>
            <a:chOff x="4012600" y="2433663"/>
            <a:chExt cx="1599000" cy="1524975"/>
          </a:xfrm>
        </p:grpSpPr>
        <p:pic>
          <p:nvPicPr>
            <p:cNvPr id="111" name="Google Shape;111;g320a66a9b0a_0_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05925" y="2433663"/>
              <a:ext cx="1012375" cy="101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g320a66a9b0a_0_7"/>
            <p:cNvSpPr txBox="1"/>
            <p:nvPr/>
          </p:nvSpPr>
          <p:spPr>
            <a:xfrm>
              <a:off x="4012600" y="3546438"/>
              <a:ext cx="15990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</a:rPr>
                <a:t>EE 2010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13" name="Google Shape;113;g320a66a9b0a_0_7"/>
          <p:cNvGrpSpPr/>
          <p:nvPr/>
        </p:nvGrpSpPr>
        <p:grpSpPr>
          <a:xfrm>
            <a:off x="-68575" y="2657523"/>
            <a:ext cx="2975100" cy="2024852"/>
            <a:chOff x="-68575" y="2657523"/>
            <a:chExt cx="2975100" cy="2024852"/>
          </a:xfrm>
        </p:grpSpPr>
        <p:pic>
          <p:nvPicPr>
            <p:cNvPr id="114" name="Google Shape;114;g320a66a9b0a_0_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2025" y="2657523"/>
              <a:ext cx="1012375" cy="1012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g320a66a9b0a_0_7"/>
            <p:cNvSpPr txBox="1"/>
            <p:nvPr/>
          </p:nvSpPr>
          <p:spPr>
            <a:xfrm>
              <a:off x="-68575" y="3669875"/>
              <a:ext cx="2975100" cy="101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solidFill>
                    <a:schemeClr val="dk1"/>
                  </a:solidFill>
                </a:rPr>
                <a:t>Landsat 1, 1972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solidFill>
                    <a:schemeClr val="dk1"/>
                  </a:solidFill>
                </a:rPr>
                <a:t>Resolución espacial 79m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>
                  <a:solidFill>
                    <a:schemeClr val="dk1"/>
                  </a:solidFill>
                </a:rPr>
                <a:t>Resolución temporal 18 dias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oogle Shape;116;g320a66a9b0a_0_7"/>
          <p:cNvGrpSpPr/>
          <p:nvPr/>
        </p:nvGrpSpPr>
        <p:grpSpPr>
          <a:xfrm>
            <a:off x="5777450" y="2615010"/>
            <a:ext cx="3218400" cy="1627952"/>
            <a:chOff x="7670150" y="2336448"/>
            <a:chExt cx="3218400" cy="1627952"/>
          </a:xfrm>
        </p:grpSpPr>
        <p:sp>
          <p:nvSpPr>
            <p:cNvPr id="117" name="Google Shape;117;g320a66a9b0a_0_7"/>
            <p:cNvSpPr txBox="1"/>
            <p:nvPr/>
          </p:nvSpPr>
          <p:spPr>
            <a:xfrm>
              <a:off x="7670150" y="3348800"/>
              <a:ext cx="3218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Sentinel-2A  2015 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RE 10 m , 20  y 60 m </a:t>
              </a:r>
              <a:endParaRPr/>
            </a:p>
          </p:txBody>
        </p:sp>
        <p:pic>
          <p:nvPicPr>
            <p:cNvPr id="118" name="Google Shape;118;g320a66a9b0a_0_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13363" y="2336448"/>
              <a:ext cx="1012375" cy="10123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g320a66a9b0a_0_7"/>
          <p:cNvGrpSpPr/>
          <p:nvPr/>
        </p:nvGrpSpPr>
        <p:grpSpPr>
          <a:xfrm>
            <a:off x="8200525" y="2583285"/>
            <a:ext cx="3298800" cy="1691440"/>
            <a:chOff x="8222175" y="3276135"/>
            <a:chExt cx="3298800" cy="1691440"/>
          </a:xfrm>
        </p:grpSpPr>
        <p:sp>
          <p:nvSpPr>
            <p:cNvPr id="120" name="Google Shape;120;g320a66a9b0a_0_7"/>
            <p:cNvSpPr txBox="1"/>
            <p:nvPr/>
          </p:nvSpPr>
          <p:spPr>
            <a:xfrm>
              <a:off x="8222175" y="4351975"/>
              <a:ext cx="32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Sentinel-2B  2017 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/>
                <a:t>RE 10 m , 20  y 60 m </a:t>
              </a:r>
              <a:endParaRPr/>
            </a:p>
          </p:txBody>
        </p:sp>
        <p:pic>
          <p:nvPicPr>
            <p:cNvPr id="121" name="Google Shape;121;g320a66a9b0a_0_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05388" y="3276135"/>
              <a:ext cx="1012375" cy="10123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g320a66a9b0a_0_7"/>
          <p:cNvSpPr txBox="1"/>
          <p:nvPr/>
        </p:nvSpPr>
        <p:spPr>
          <a:xfrm>
            <a:off x="5852825" y="5241350"/>
            <a:ext cx="38238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</a:rPr>
              <a:t>Alrededor de 2015 se comenzaron expandir la comercializacion de imagens de proovedores privados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320a66a9b0a_0_30"/>
          <p:cNvPicPr preferRelativeResize="0"/>
          <p:nvPr/>
        </p:nvPicPr>
        <p:blipFill rotWithShape="1">
          <a:blip r:embed="rId3">
            <a:alphaModFix/>
          </a:blip>
          <a:srcRect l="-5610" t="-5404" r="-5045" b="20958"/>
          <a:stretch/>
        </p:blipFill>
        <p:spPr>
          <a:xfrm>
            <a:off x="3270325" y="1990165"/>
            <a:ext cx="4205306" cy="388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5f056ae54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25f056ae54_0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g325f056ae5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38" y="1415999"/>
            <a:ext cx="8736124" cy="50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25f056ae54_0_0"/>
          <p:cNvSpPr txBox="1">
            <a:spLocks noGrp="1"/>
          </p:cNvSpPr>
          <p:nvPr>
            <p:ph type="title" idx="4294967295"/>
          </p:nvPr>
        </p:nvSpPr>
        <p:spPr>
          <a:xfrm>
            <a:off x="688275" y="90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CANVAS Referencia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Socios clave  </a:t>
            </a:r>
            <a:endParaRPr dirty="0"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1485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 dirty="0"/>
              <a:t>Proovedores de imágenes: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u="sng" dirty="0">
                <a:solidFill>
                  <a:schemeClr val="hlink"/>
                </a:solidFill>
                <a:hlinkClick r:id="rId3"/>
              </a:rPr>
              <a:t>https://www.planet.com/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u="sng" dirty="0">
                <a:solidFill>
                  <a:schemeClr val="hlink"/>
                </a:solidFill>
                <a:hlinkClick r:id="rId4"/>
              </a:rPr>
              <a:t>https://www.maxar.com/maxar-space-systems/about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u="sng" dirty="0">
                <a:solidFill>
                  <a:schemeClr val="hlink"/>
                </a:solidFill>
                <a:hlinkClick r:id="rId5"/>
              </a:rPr>
              <a:t>https://space-solutions.airbus.com/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Proveedor, de acuerdo al bencmkar de landinfo este es el más barato , aproximadamente 8USD por km2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https://www.si-imaging.com/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Plataforma que unifica proovedores  de imagenes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u="sng" dirty="0">
                <a:solidFill>
                  <a:schemeClr val="hlink"/>
                </a:solidFill>
                <a:hlinkClick r:id="rId6"/>
              </a:rPr>
              <a:t>https://skywatch.com/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Portal que unifica, segun da acessos gratutio: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u="sng" dirty="0">
                <a:solidFill>
                  <a:schemeClr val="hlink"/>
                </a:solidFill>
                <a:hlinkClick r:id="rId7"/>
              </a:rPr>
              <a:t>https://landinfo.com/free-satellite-imagery-search-portal/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title"/>
          </p:nvPr>
        </p:nvSpPr>
        <p:spPr>
          <a:xfrm>
            <a:off x="710610" y="1531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 dirty="0"/>
              <a:t>Rerencias - competidores</a:t>
            </a:r>
            <a:endParaRPr dirty="0"/>
          </a:p>
        </p:txBody>
      </p:sp>
      <p:sp>
        <p:nvSpPr>
          <p:cNvPr id="147" name="Google Shape;147;p3"/>
          <p:cNvSpPr txBox="1">
            <a:spLocks noGrp="1"/>
          </p:cNvSpPr>
          <p:nvPr>
            <p:ph type="body" idx="1"/>
          </p:nvPr>
        </p:nvSpPr>
        <p:spPr>
          <a:xfrm>
            <a:off x="276447" y="1323191"/>
            <a:ext cx="11515060" cy="527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b="1" i="0" dirty="0">
                <a:latin typeface="Montserrat"/>
                <a:ea typeface="Montserrat"/>
                <a:cs typeface="Montserrat"/>
                <a:sym typeface="Montserrat"/>
              </a:rPr>
              <a:t>GEOEARTH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u="sng" dirty="0">
                <a:solidFill>
                  <a:schemeClr val="hlink"/>
                </a:solidFill>
                <a:hlinkClick r:id="rId3"/>
              </a:rPr>
              <a:t>https://www.geoearth.com.mx/imagenes-satelitales-mexico/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b="1" dirty="0"/>
              <a:t>BIO Emprender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u="sng" dirty="0">
                <a:solidFill>
                  <a:schemeClr val="hlink"/>
                </a:solidFill>
                <a:hlinkClick r:id="rId4"/>
              </a:rPr>
              <a:t>https://bio-emprender.iica.int/iica-club/monitoreo-de-salud-vegetal-empleando-teledeteccion/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b="1" dirty="0"/>
              <a:t>Planet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/>
              <a:t>Aa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b="1" dirty="0"/>
              <a:t>Empresas de drones que ofrezcan el dron y software de monitoreo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/>
              <a:t>Deficiencia, neceistas un experto que opere el dron y que interprete correctamente los resultados.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b="1" dirty="0"/>
              <a:t>Sentera: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u="sng" dirty="0">
                <a:solidFill>
                  <a:schemeClr val="hlink"/>
                </a:solidFill>
                <a:hlinkClick r:id="rId5"/>
              </a:rPr>
              <a:t>https://sentera.com/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s-E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b="1" dirty="0"/>
              <a:t>Empresas de análisis de suelo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dirty="0" err="1"/>
              <a:t>Aa</a:t>
            </a:r>
            <a:r>
              <a:rPr lang="es-ES" sz="24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s-E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dirty="0"/>
              <a:t>EOS </a:t>
            </a:r>
            <a:r>
              <a:rPr lang="es-ES" sz="2400" dirty="0" err="1"/>
              <a:t>Analytics</a:t>
            </a:r>
            <a:r>
              <a:rPr lang="es-ES" sz="24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>
                <a:hlinkClick r:id="rId6"/>
              </a:rPr>
              <a:t>https://eos.com/solutions/?utm_source=landviewer&amp;utm_medium=referral&amp;utm_campaign=lv_solutions_button</a:t>
            </a:r>
            <a:endParaRPr lang="es-MX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922</Words>
  <Application>Microsoft Macintosh PowerPoint</Application>
  <PresentationFormat>Panorámica</PresentationFormat>
  <Paragraphs>161</Paragraphs>
  <Slides>17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ElsevierGulliver</vt:lpstr>
      <vt:lpstr>Arial</vt:lpstr>
      <vt:lpstr>Play</vt:lpstr>
      <vt:lpstr>Montserrat</vt:lpstr>
      <vt:lpstr>Tema de Office</vt:lpstr>
      <vt:lpstr>Selene</vt:lpstr>
      <vt:lpstr>Índice</vt:lpstr>
      <vt:lpstr>Problemática</vt:lpstr>
      <vt:lpstr>Solución</vt:lpstr>
      <vt:lpstr>Presentación de PowerPoint</vt:lpstr>
      <vt:lpstr>Presentación de PowerPoint</vt:lpstr>
      <vt:lpstr>Presentación de PowerPoint</vt:lpstr>
      <vt:lpstr>Socios clave  </vt:lpstr>
      <vt:lpstr>Rerencias - competidores</vt:lpstr>
      <vt:lpstr>Validación</vt:lpstr>
      <vt:lpstr>Segmento de mercado</vt:lpstr>
      <vt:lpstr>Entrevistas </vt:lpstr>
      <vt:lpstr>Referencias arituclos </vt:lpstr>
      <vt:lpstr>Modelo de ingreso</vt:lpstr>
      <vt:lpstr>Modelo de ingreso</vt:lpstr>
      <vt:lpstr>Presentación de PowerPoint</vt:lpstr>
      <vt:lpstr>https://www.meteomatics.com/en/weather-api/#about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Orlando Marath Barraza Aguilar</dc:creator>
  <cp:lastModifiedBy>Orlando Marath Barraza Aguilar</cp:lastModifiedBy>
  <cp:revision>72</cp:revision>
  <dcterms:created xsi:type="dcterms:W3CDTF">2024-12-16T03:09:15Z</dcterms:created>
  <dcterms:modified xsi:type="dcterms:W3CDTF">2025-01-09T18:51:08Z</dcterms:modified>
</cp:coreProperties>
</file>