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Montserrat" pitchFamily="2" charset="77"/>
      <p:regular r:id="rId17"/>
      <p:bold r:id="rId18"/>
      <p:italic r:id="rId19"/>
      <p:boldItalic r:id="rId20"/>
    </p:embeddedFont>
    <p:embeddedFont>
      <p:font typeface="Play"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Fj2Rkjzjgco8Tyy3PkwfxOWb/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82"/>
  </p:normalViewPr>
  <p:slideViewPr>
    <p:cSldViewPr snapToGrid="0">
      <p:cViewPr varScale="1">
        <p:scale>
          <a:sx n="119" d="100"/>
          <a:sy n="119"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20a66a9b0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20a66a9b0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25f056ae5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25f056ae5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25f056ae5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25f056ae5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20a66a9b0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20a66a9b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20a66a9b0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20a66a9b0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20a66a9b0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20a66a9b0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25f056ae5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25f056ae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266601722400002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youtube.com/watch?v=rP2nnKWFRR0" TargetMode="External"/><Relationship Id="rId4" Type="http://schemas.openxmlformats.org/officeDocument/2006/relationships/hyperlink" Target="https://www.youtube.com/watch?v=pBsSjtXAKnU"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planet.com/" TargetMode="External"/><Relationship Id="rId7" Type="http://schemas.openxmlformats.org/officeDocument/2006/relationships/hyperlink" Target="https://landinfo.com/free-satellite-imagery-search-port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skywatch.com/" TargetMode="External"/><Relationship Id="rId5" Type="http://schemas.openxmlformats.org/officeDocument/2006/relationships/hyperlink" Target="https://space-solutions.airbus.com/" TargetMode="External"/><Relationship Id="rId4" Type="http://schemas.openxmlformats.org/officeDocument/2006/relationships/hyperlink" Target="https://www.maxar.com/maxar-space-systems/abou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eoearth.com.mx/imagenes-satelitales-mexic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os.com/solutions/?utm_source=landviewer&amp;utm_medium=referral&amp;utm_campaign=lv_solutions_button" TargetMode="External"/><Relationship Id="rId5" Type="http://schemas.openxmlformats.org/officeDocument/2006/relationships/hyperlink" Target="https://sentera.com/" TargetMode="External"/><Relationship Id="rId4" Type="http://schemas.openxmlformats.org/officeDocument/2006/relationships/hyperlink" Target="https://bio-emprender.iica.int/iica-club/monitoreo-de-salud-vegetal-empleando-teledetecc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3348038"/>
            <a:ext cx="9144000" cy="103764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s-MX" dirty="0"/>
              <a:t>Selene</a:t>
            </a:r>
            <a:endParaRPr dirty="0"/>
          </a:p>
        </p:txBody>
      </p:sp>
      <p:sp>
        <p:nvSpPr>
          <p:cNvPr id="85" name="Google Shape;85;p1"/>
          <p:cNvSpPr txBox="1">
            <a:spLocks noGrp="1"/>
          </p:cNvSpPr>
          <p:nvPr>
            <p:ph type="subTitle" idx="1"/>
          </p:nvPr>
        </p:nvSpPr>
        <p:spPr>
          <a:xfrm>
            <a:off x="1373393" y="4499274"/>
            <a:ext cx="9144000" cy="74405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s-MX" dirty="0"/>
              <a:t>See More. Know More. Grow better</a:t>
            </a:r>
            <a:endParaRPr dirty="0"/>
          </a:p>
        </p:txBody>
      </p:sp>
      <p:pic>
        <p:nvPicPr>
          <p:cNvPr id="2050" name="Picture 2" descr="Plant - Free nature icons">
            <a:extLst>
              <a:ext uri="{FF2B5EF4-FFF2-40B4-BE49-F238E27FC236}">
                <a16:creationId xmlns:a16="http://schemas.microsoft.com/office/drawing/2014/main" id="{2435477D-7051-4A85-782C-61D7FE2AF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559" y="1240118"/>
            <a:ext cx="2188882" cy="21888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Validación</a:t>
            </a:r>
            <a:endParaRPr/>
          </a:p>
        </p:txBody>
      </p:sp>
      <p:sp>
        <p:nvSpPr>
          <p:cNvPr id="153" name="Google Shape;15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92100" algn="l" rtl="0">
              <a:spcBef>
                <a:spcPts val="1000"/>
              </a:spcBef>
              <a:spcAft>
                <a:spcPts val="0"/>
              </a:spcAft>
              <a:buSzPts val="2800"/>
              <a:buChar char="•"/>
            </a:pPr>
            <a:r>
              <a:rPr lang="es-MX" dirty="0">
                <a:solidFill>
                  <a:srgbClr val="FF0000"/>
                </a:solidFill>
              </a:rPr>
              <a:t>Cuestionarios,</a:t>
            </a:r>
            <a:r>
              <a:rPr lang="es-MX" dirty="0"/>
              <a:t> antes de seguir avanzado: Te gustaría tener acesso a imágenes satelitales ? , elaborar otras preguntas que esten relacionadas. </a:t>
            </a:r>
            <a:endParaRPr dirty="0"/>
          </a:p>
          <a:p>
            <a:pPr marL="0" lvl="0" indent="0" algn="l" rtl="0">
              <a:lnSpc>
                <a:spcPct val="90000"/>
              </a:lnSpc>
              <a:spcBef>
                <a:spcPts val="0"/>
              </a:spcBef>
              <a:spcAft>
                <a:spcPts val="0"/>
              </a:spcAft>
              <a:buNone/>
            </a:pPr>
            <a:endParaRPr dirty="0"/>
          </a:p>
          <a:p>
            <a:pPr marL="228600" lvl="0" indent="-228600" algn="l" rtl="0">
              <a:lnSpc>
                <a:spcPct val="90000"/>
              </a:lnSpc>
              <a:spcBef>
                <a:spcPts val="0"/>
              </a:spcBef>
              <a:spcAft>
                <a:spcPts val="0"/>
              </a:spcAft>
              <a:buClr>
                <a:schemeClr val="dk1"/>
              </a:buClr>
              <a:buSzPts val="2800"/>
              <a:buChar char="•"/>
            </a:pPr>
            <a:r>
              <a:rPr lang="es-MX" dirty="0"/>
              <a:t>Lista de espera, o lista de interesados antes del desarrollo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Segmento de mercado</a:t>
            </a:r>
            <a:endParaRPr/>
          </a:p>
        </p:txBody>
      </p:sp>
      <p:sp>
        <p:nvSpPr>
          <p:cNvPr id="159" name="Google Shape;15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s-MX" dirty="0"/>
              <a:t>Datos globales</a:t>
            </a:r>
            <a:endParaRPr dirty="0"/>
          </a:p>
          <a:p>
            <a:pPr marL="228600" lvl="0" indent="-228600" algn="l" rtl="0">
              <a:lnSpc>
                <a:spcPct val="90000"/>
              </a:lnSpc>
              <a:spcBef>
                <a:spcPts val="1000"/>
              </a:spcBef>
              <a:spcAft>
                <a:spcPts val="0"/>
              </a:spcAft>
              <a:buClr>
                <a:schemeClr val="dk1"/>
              </a:buClr>
              <a:buSzPts val="2800"/>
              <a:buChar char="•"/>
            </a:pPr>
            <a:r>
              <a:rPr lang="es-MX" dirty="0"/>
              <a:t>Datos de USA y México </a:t>
            </a:r>
            <a:endParaRPr dirty="0"/>
          </a:p>
          <a:p>
            <a:pPr marL="228600" lvl="0" indent="-228600" algn="l" rtl="0">
              <a:lnSpc>
                <a:spcPct val="90000"/>
              </a:lnSpc>
              <a:spcBef>
                <a:spcPts val="1000"/>
              </a:spcBef>
              <a:spcAft>
                <a:spcPts val="0"/>
              </a:spcAft>
              <a:buClr>
                <a:schemeClr val="dk1"/>
              </a:buClr>
              <a:buSzPts val="2800"/>
              <a:buChar char="•"/>
            </a:pPr>
            <a:r>
              <a:rPr lang="es-MX" dirty="0"/>
              <a:t>Datos de México </a:t>
            </a:r>
            <a:endParaRPr dirty="0"/>
          </a:p>
          <a:p>
            <a:pPr marL="228600" lvl="0" indent="-228600" algn="l" rtl="0">
              <a:lnSpc>
                <a:spcPct val="90000"/>
              </a:lnSpc>
              <a:spcBef>
                <a:spcPts val="1000"/>
              </a:spcBef>
              <a:spcAft>
                <a:spcPts val="0"/>
              </a:spcAft>
              <a:buClr>
                <a:schemeClr val="dk1"/>
              </a:buClr>
              <a:buSzPts val="2800"/>
              <a:buChar char="•"/>
            </a:pPr>
            <a:r>
              <a:rPr lang="es-MX" dirty="0"/>
              <a:t>Datos de los principales estados de México en producción</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r>
              <a:rPr lang="es-ES" dirty="0"/>
              <a:t>- Obtener datos acerca del grado de tecnificación del sector agrícola </a:t>
            </a:r>
            <a:endParaRPr dirty="0"/>
          </a:p>
          <a:p>
            <a:pPr marL="228600" lvl="0" indent="-5080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s-MX" dirty="0"/>
              <a:t>El enfoque es la comercialización en México y USA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Entrevistas </a:t>
            </a:r>
            <a:endParaRPr/>
          </a:p>
        </p:txBody>
      </p:sp>
      <p:sp>
        <p:nvSpPr>
          <p:cNvPr id="165" name="Google Shape;16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MX"/>
              <a:t>Evaluación de la salud del cultivo, le interesa a los agricultores?: </a:t>
            </a:r>
            <a:endParaRPr/>
          </a:p>
          <a:p>
            <a:pPr marL="685800" lvl="1" indent="-228600" algn="l" rtl="0">
              <a:lnSpc>
                <a:spcPct val="90000"/>
              </a:lnSpc>
              <a:spcBef>
                <a:spcPts val="500"/>
              </a:spcBef>
              <a:spcAft>
                <a:spcPts val="0"/>
              </a:spcAft>
              <a:buClr>
                <a:schemeClr val="dk1"/>
              </a:buClr>
              <a:buSzPts val="2400"/>
              <a:buChar char="•"/>
            </a:pPr>
            <a:r>
              <a:rPr lang="es-MX"/>
              <a:t>Falta de agua </a:t>
            </a:r>
            <a:endParaRPr/>
          </a:p>
          <a:p>
            <a:pPr marL="685800" lvl="1" indent="-228600" algn="l" rtl="0">
              <a:lnSpc>
                <a:spcPct val="90000"/>
              </a:lnSpc>
              <a:spcBef>
                <a:spcPts val="500"/>
              </a:spcBef>
              <a:spcAft>
                <a:spcPts val="0"/>
              </a:spcAft>
              <a:buClr>
                <a:schemeClr val="dk1"/>
              </a:buClr>
              <a:buSzPts val="2400"/>
              <a:buChar char="•"/>
            </a:pPr>
            <a:r>
              <a:rPr lang="es-MX"/>
              <a:t>Deficiencia en nutrientes </a:t>
            </a:r>
            <a:endParaRPr/>
          </a:p>
          <a:p>
            <a:pPr marL="685800" lvl="1" indent="-228600" algn="l" rtl="0">
              <a:lnSpc>
                <a:spcPct val="90000"/>
              </a:lnSpc>
              <a:spcBef>
                <a:spcPts val="500"/>
              </a:spcBef>
              <a:spcAft>
                <a:spcPts val="0"/>
              </a:spcAft>
              <a:buClr>
                <a:schemeClr val="dk1"/>
              </a:buClr>
              <a:buSzPts val="2400"/>
              <a:buChar char="•"/>
            </a:pPr>
            <a:r>
              <a:rPr lang="es-MX"/>
              <a:t>Plagas </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r>
              <a:rPr lang="es-MX"/>
              <a:t>¿ Conoces tecnologias similares? </a:t>
            </a: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Referencias arituclos </a:t>
            </a:r>
            <a:endParaRPr/>
          </a:p>
        </p:txBody>
      </p:sp>
      <p:sp>
        <p:nvSpPr>
          <p:cNvPr id="171" name="Google Shape;17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MX" u="sng">
                <a:solidFill>
                  <a:schemeClr val="hlink"/>
                </a:solidFill>
                <a:hlinkClick r:id="rId3"/>
              </a:rPr>
              <a:t>https://www.sciencedirect.com/science/article/pii/S2666017224000026</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s-MX"/>
              <a:t>NVDI </a:t>
            </a:r>
            <a:endParaRPr/>
          </a:p>
          <a:p>
            <a:pPr marL="0" lvl="0" indent="0" algn="l" rtl="0">
              <a:lnSpc>
                <a:spcPct val="90000"/>
              </a:lnSpc>
              <a:spcBef>
                <a:spcPts val="1000"/>
              </a:spcBef>
              <a:spcAft>
                <a:spcPts val="0"/>
              </a:spcAft>
              <a:buClr>
                <a:schemeClr val="dk1"/>
              </a:buClr>
              <a:buSzPts val="2800"/>
              <a:buNone/>
            </a:pPr>
            <a:r>
              <a:rPr lang="es-MX" u="sng">
                <a:solidFill>
                  <a:schemeClr val="hlink"/>
                </a:solidFill>
                <a:hlinkClick r:id="rId4"/>
              </a:rPr>
              <a:t>https://www.youtube.com/watch?v=pBsSjtXAKnU</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s-MX"/>
              <a:t>Medicion de metricas a lo largo del año, cambia </a:t>
            </a:r>
            <a:endParaRPr/>
          </a:p>
          <a:p>
            <a:pPr marL="0" lvl="0" indent="0" algn="l" rtl="0">
              <a:lnSpc>
                <a:spcPct val="90000"/>
              </a:lnSpc>
              <a:spcBef>
                <a:spcPts val="1000"/>
              </a:spcBef>
              <a:spcAft>
                <a:spcPts val="0"/>
              </a:spcAft>
              <a:buClr>
                <a:schemeClr val="dk1"/>
              </a:buClr>
              <a:buSzPts val="2800"/>
              <a:buNone/>
            </a:pPr>
            <a:r>
              <a:rPr lang="es-MX" u="sng">
                <a:solidFill>
                  <a:schemeClr val="hlink"/>
                </a:solidFill>
                <a:hlinkClick r:id="rId5"/>
              </a:rPr>
              <a:t>https://www.youtube.com/watch?v=rP2nnKWFRR0</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320a66a9b0a_0_38"/>
          <p:cNvSpPr txBox="1">
            <a:spLocks noGrp="1"/>
          </p:cNvSpPr>
          <p:nvPr>
            <p:ph type="title"/>
          </p:nvPr>
        </p:nvSpPr>
        <p:spPr>
          <a:xfrm>
            <a:off x="608475" y="729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MX"/>
              <a:t>Precios</a:t>
            </a:r>
            <a:endParaRPr/>
          </a:p>
        </p:txBody>
      </p:sp>
      <p:sp>
        <p:nvSpPr>
          <p:cNvPr id="177" name="Google Shape;177;g320a66a9b0a_0_38"/>
          <p:cNvSpPr txBox="1">
            <a:spLocks noGrp="1"/>
          </p:cNvSpPr>
          <p:nvPr>
            <p:ph type="body" idx="1"/>
          </p:nvPr>
        </p:nvSpPr>
        <p:spPr>
          <a:xfrm>
            <a:off x="378825" y="1253400"/>
            <a:ext cx="10974900" cy="1842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MX" sz="1500"/>
              <a:t>Los costos en USD por km2 de imagen son alrededor de 9 dolares en algunos proveedores. Las imagenes por lo general miden 25km2. Por lo que cada imagen tiene un costo aproximado de 220 dolares. </a:t>
            </a:r>
            <a:endParaRPr sz="1500"/>
          </a:p>
          <a:p>
            <a:pPr marL="0" lvl="0" indent="0" algn="l" rtl="0">
              <a:spcBef>
                <a:spcPts val="1000"/>
              </a:spcBef>
              <a:spcAft>
                <a:spcPts val="0"/>
              </a:spcAft>
              <a:buNone/>
            </a:pPr>
            <a:endParaRPr sz="1500"/>
          </a:p>
          <a:p>
            <a:pPr marL="0" lvl="0" indent="0" algn="l" rtl="0">
              <a:spcBef>
                <a:spcPts val="1000"/>
              </a:spcBef>
              <a:spcAft>
                <a:spcPts val="0"/>
              </a:spcAft>
              <a:buNone/>
            </a:pPr>
            <a:r>
              <a:rPr lang="es-MX" sz="1500"/>
              <a:t>Dado que esto propablemente representara el costo más elevado. Los costos aproximados de una mensualida de este serivcio podrian rondar los 350 dolares mensuales para usuarios con menos de (aproxidamente menor a 2,000 hectareas). y unos 600 dolares mensuales a usuarios con hasta 4 mil hectareas. </a:t>
            </a:r>
            <a:endParaRPr sz="1500"/>
          </a:p>
        </p:txBody>
      </p:sp>
      <p:pic>
        <p:nvPicPr>
          <p:cNvPr id="178" name="Google Shape;178;g320a66a9b0a_0_38"/>
          <p:cNvPicPr preferRelativeResize="0"/>
          <p:nvPr/>
        </p:nvPicPr>
        <p:blipFill rotWithShape="1">
          <a:blip r:embed="rId3">
            <a:alphaModFix/>
          </a:blip>
          <a:srcRect t="24163" b="21254"/>
          <a:stretch/>
        </p:blipFill>
        <p:spPr>
          <a:xfrm>
            <a:off x="775175" y="3590200"/>
            <a:ext cx="2729526" cy="1489800"/>
          </a:xfrm>
          <a:prstGeom prst="rect">
            <a:avLst/>
          </a:prstGeom>
          <a:noFill/>
          <a:ln>
            <a:noFill/>
          </a:ln>
        </p:spPr>
      </p:pic>
      <p:sp>
        <p:nvSpPr>
          <p:cNvPr id="179" name="Google Shape;179;g320a66a9b0a_0_38"/>
          <p:cNvSpPr txBox="1">
            <a:spLocks noGrp="1"/>
          </p:cNvSpPr>
          <p:nvPr>
            <p:ph type="body" idx="1"/>
          </p:nvPr>
        </p:nvSpPr>
        <p:spPr>
          <a:xfrm>
            <a:off x="7808475" y="5301275"/>
            <a:ext cx="4313100" cy="9756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r>
              <a:rPr lang="es-MX" sz="1500"/>
              <a:t>Se podria optar por algun servicio en conjunto donde se puedan integrar hasta 3 agricultores de una misma zona  de hasta 2,000 hectareas y dar el servicio a los 3 por </a:t>
            </a:r>
            <a:r>
              <a:rPr lang="es-MX" sz="1500" b="1"/>
              <a:t>150 dolares mensuales  a cada uno. </a:t>
            </a:r>
            <a:endParaRPr sz="1500" b="1"/>
          </a:p>
        </p:txBody>
      </p:sp>
      <p:pic>
        <p:nvPicPr>
          <p:cNvPr id="180" name="Google Shape;180;g320a66a9b0a_0_38"/>
          <p:cNvPicPr preferRelativeResize="0"/>
          <p:nvPr/>
        </p:nvPicPr>
        <p:blipFill rotWithShape="1">
          <a:blip r:embed="rId3">
            <a:alphaModFix/>
          </a:blip>
          <a:srcRect t="24163" b="21254"/>
          <a:stretch/>
        </p:blipFill>
        <p:spPr>
          <a:xfrm>
            <a:off x="4501513" y="3651250"/>
            <a:ext cx="2729526" cy="1489800"/>
          </a:xfrm>
          <a:prstGeom prst="rect">
            <a:avLst/>
          </a:prstGeom>
          <a:noFill/>
          <a:ln>
            <a:noFill/>
          </a:ln>
        </p:spPr>
      </p:pic>
      <p:sp>
        <p:nvSpPr>
          <p:cNvPr id="181" name="Google Shape;181;g320a66a9b0a_0_38"/>
          <p:cNvSpPr txBox="1">
            <a:spLocks noGrp="1"/>
          </p:cNvSpPr>
          <p:nvPr>
            <p:ph type="body" idx="1"/>
          </p:nvPr>
        </p:nvSpPr>
        <p:spPr>
          <a:xfrm>
            <a:off x="608475" y="5244775"/>
            <a:ext cx="3315600" cy="731100"/>
          </a:xfrm>
          <a:prstGeom prst="rect">
            <a:avLst/>
          </a:prstGeom>
        </p:spPr>
        <p:txBody>
          <a:bodyPr spcFirstLastPara="1" wrap="square" lIns="91425" tIns="45700" rIns="91425" bIns="45700" anchor="t" anchorCtr="0">
            <a:normAutofit lnSpcReduction="10000"/>
          </a:bodyPr>
          <a:lstStyle/>
          <a:p>
            <a:pPr marL="0" lvl="0" indent="0" algn="ctr" rtl="0">
              <a:spcBef>
                <a:spcPts val="1000"/>
              </a:spcBef>
              <a:spcAft>
                <a:spcPts val="0"/>
              </a:spcAft>
              <a:buNone/>
            </a:pPr>
            <a:r>
              <a:rPr lang="es-MX" sz="1500"/>
              <a:t>Hasta 2,000 hectareas </a:t>
            </a:r>
            <a:endParaRPr sz="1500"/>
          </a:p>
          <a:p>
            <a:pPr marL="0" lvl="0" indent="0" algn="ctr" rtl="0">
              <a:spcBef>
                <a:spcPts val="1000"/>
              </a:spcBef>
              <a:spcAft>
                <a:spcPts val="0"/>
              </a:spcAft>
              <a:buNone/>
            </a:pPr>
            <a:r>
              <a:rPr lang="es-MX" sz="1500"/>
              <a:t>350 dolares </a:t>
            </a:r>
            <a:endParaRPr sz="1500"/>
          </a:p>
        </p:txBody>
      </p:sp>
      <p:sp>
        <p:nvSpPr>
          <p:cNvPr id="182" name="Google Shape;182;g320a66a9b0a_0_38"/>
          <p:cNvSpPr txBox="1">
            <a:spLocks noGrp="1"/>
          </p:cNvSpPr>
          <p:nvPr>
            <p:ph type="body" idx="1"/>
          </p:nvPr>
        </p:nvSpPr>
        <p:spPr>
          <a:xfrm>
            <a:off x="4208475" y="5244775"/>
            <a:ext cx="3315600" cy="731100"/>
          </a:xfrm>
          <a:prstGeom prst="rect">
            <a:avLst/>
          </a:prstGeom>
        </p:spPr>
        <p:txBody>
          <a:bodyPr spcFirstLastPara="1" wrap="square" lIns="91425" tIns="45700" rIns="91425" bIns="45700" anchor="t" anchorCtr="0">
            <a:normAutofit lnSpcReduction="10000"/>
          </a:bodyPr>
          <a:lstStyle/>
          <a:p>
            <a:pPr marL="0" lvl="0" indent="0" algn="ctr" rtl="0">
              <a:spcBef>
                <a:spcPts val="1000"/>
              </a:spcBef>
              <a:spcAft>
                <a:spcPts val="0"/>
              </a:spcAft>
              <a:buNone/>
            </a:pPr>
            <a:r>
              <a:rPr lang="es-MX" sz="1500"/>
              <a:t>Hasta 4,000 hectareas </a:t>
            </a:r>
            <a:endParaRPr sz="1500"/>
          </a:p>
          <a:p>
            <a:pPr marL="0" lvl="0" indent="0" algn="ctr" rtl="0">
              <a:spcBef>
                <a:spcPts val="1000"/>
              </a:spcBef>
              <a:spcAft>
                <a:spcPts val="0"/>
              </a:spcAft>
              <a:buNone/>
            </a:pPr>
            <a:r>
              <a:rPr lang="es-MX" sz="1500"/>
              <a:t>600 dolares </a:t>
            </a:r>
            <a:endParaRPr sz="1500"/>
          </a:p>
        </p:txBody>
      </p:sp>
      <p:pic>
        <p:nvPicPr>
          <p:cNvPr id="183" name="Google Shape;183;g320a66a9b0a_0_38"/>
          <p:cNvPicPr preferRelativeResize="0"/>
          <p:nvPr/>
        </p:nvPicPr>
        <p:blipFill rotWithShape="1">
          <a:blip r:embed="rId3">
            <a:alphaModFix/>
          </a:blip>
          <a:srcRect t="24163" b="21254"/>
          <a:stretch/>
        </p:blipFill>
        <p:spPr>
          <a:xfrm>
            <a:off x="8394538" y="3590200"/>
            <a:ext cx="2729526" cy="148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325f056ae54_0_6"/>
          <p:cNvSpPr txBox="1">
            <a:spLocks noGrp="1"/>
          </p:cNvSpPr>
          <p:nvPr>
            <p:ph type="title" idx="4294967295"/>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Índice</a:t>
            </a:r>
            <a:endParaRPr/>
          </a:p>
        </p:txBody>
      </p:sp>
      <p:sp>
        <p:nvSpPr>
          <p:cNvPr id="91" name="Google Shape;91;g325f056ae54_0_6"/>
          <p:cNvSpPr txBox="1">
            <a:spLocks noGrp="1"/>
          </p:cNvSpPr>
          <p:nvPr>
            <p:ph type="body" idx="4294967295"/>
          </p:nvPr>
        </p:nvSpPr>
        <p:spPr>
          <a:xfrm>
            <a:off x="276447" y="1690688"/>
            <a:ext cx="115152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SzPts val="2400"/>
              <a:buChar char="-"/>
            </a:pPr>
            <a:r>
              <a:rPr lang="es-MX" sz="2400" dirty="0"/>
              <a:t>Problemática</a:t>
            </a:r>
            <a:endParaRPr sz="2400" dirty="0"/>
          </a:p>
          <a:p>
            <a:pPr marL="457200" lvl="0" indent="-381000" algn="l" rtl="0">
              <a:lnSpc>
                <a:spcPct val="90000"/>
              </a:lnSpc>
              <a:spcBef>
                <a:spcPts val="0"/>
              </a:spcBef>
              <a:spcAft>
                <a:spcPts val="0"/>
              </a:spcAft>
              <a:buSzPts val="2400"/>
              <a:buChar char="-"/>
            </a:pPr>
            <a:r>
              <a:rPr lang="es-MX" sz="2400" dirty="0"/>
              <a:t>Propuesta  de solución</a:t>
            </a:r>
          </a:p>
          <a:p>
            <a:pPr lvl="1">
              <a:spcBef>
                <a:spcPts val="0"/>
              </a:spcBef>
              <a:buChar char="-"/>
            </a:pPr>
            <a:r>
              <a:rPr lang="es-MX" sz="2000" dirty="0"/>
              <a:t>Descripción de la solución </a:t>
            </a:r>
          </a:p>
          <a:p>
            <a:pPr lvl="1">
              <a:spcBef>
                <a:spcPts val="0"/>
              </a:spcBef>
              <a:buChar char="-"/>
            </a:pPr>
            <a:r>
              <a:rPr lang="es-MX" sz="2000" dirty="0"/>
              <a:t>Contexto de las tecnologías</a:t>
            </a:r>
          </a:p>
          <a:p>
            <a:pPr marL="419100" indent="-342900">
              <a:spcBef>
                <a:spcPts val="0"/>
              </a:spcBef>
              <a:buFontTx/>
              <a:buChar char="-"/>
            </a:pPr>
            <a:r>
              <a:rPr lang="es-MX" sz="2400" dirty="0"/>
              <a:t>Socios clave </a:t>
            </a:r>
          </a:p>
          <a:p>
            <a:pPr marL="419100" indent="-342900">
              <a:spcBef>
                <a:spcPts val="0"/>
              </a:spcBef>
              <a:buFontTx/>
              <a:buChar char="-"/>
            </a:pPr>
            <a:r>
              <a:rPr lang="es-MX" sz="2400" dirty="0"/>
              <a:t>Competidores  </a:t>
            </a:r>
          </a:p>
          <a:p>
            <a:pPr marL="419100" indent="-342900">
              <a:spcBef>
                <a:spcPts val="0"/>
              </a:spcBef>
              <a:buFontTx/>
              <a:buChar char="-"/>
            </a:pPr>
            <a:r>
              <a:rPr lang="es-MX" sz="2400" dirty="0"/>
              <a:t>Segmento de mercado</a:t>
            </a:r>
          </a:p>
          <a:p>
            <a:pPr marL="419100" indent="-342900">
              <a:spcBef>
                <a:spcPts val="0"/>
              </a:spcBef>
              <a:buFontTx/>
              <a:buChar char="-"/>
            </a:pPr>
            <a:r>
              <a:rPr lang="es-MX" sz="2400" dirty="0"/>
              <a:t>Recursos clave</a:t>
            </a:r>
          </a:p>
          <a:p>
            <a:pPr marL="419100" indent="-342900">
              <a:spcBef>
                <a:spcPts val="0"/>
              </a:spcBef>
              <a:buFontTx/>
              <a:buChar char="-"/>
            </a:pPr>
            <a:r>
              <a:rPr lang="es-MX" sz="2400" dirty="0"/>
              <a:t>Actividades clave </a:t>
            </a:r>
          </a:p>
          <a:p>
            <a:pPr marL="419100" indent="-342900">
              <a:spcBef>
                <a:spcPts val="0"/>
              </a:spcBef>
              <a:buFontTx/>
              <a:buChar char="-"/>
            </a:pPr>
            <a:r>
              <a:rPr lang="es-MX" sz="2400" dirty="0"/>
              <a:t>Canales de venta </a:t>
            </a:r>
          </a:p>
          <a:p>
            <a:pPr marL="419100" indent="-342900">
              <a:spcBef>
                <a:spcPts val="0"/>
              </a:spcBef>
              <a:buFontTx/>
              <a:buChar char="-"/>
            </a:pPr>
            <a:r>
              <a:rPr lang="es-MX" sz="2400" dirty="0"/>
              <a:t>Costos</a:t>
            </a:r>
          </a:p>
          <a:p>
            <a:pPr marL="419100" indent="-342900">
              <a:spcBef>
                <a:spcPts val="0"/>
              </a:spcBef>
              <a:buFontTx/>
              <a:buChar char="-"/>
            </a:pPr>
            <a:r>
              <a:rPr lang="es-MX" sz="2400" dirty="0"/>
              <a:t>Relación con el cliente y modelo de ingreso </a:t>
            </a:r>
          </a:p>
          <a:p>
            <a:pPr marL="76200" lvl="0" indent="0" algn="l" rtl="0">
              <a:lnSpc>
                <a:spcPct val="90000"/>
              </a:lnSpc>
              <a:spcBef>
                <a:spcPts val="0"/>
              </a:spcBef>
              <a:spcAft>
                <a:spcPts val="0"/>
              </a:spcAft>
              <a:buSzPts val="240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325f056ae54_0_14"/>
          <p:cNvSpPr txBox="1">
            <a:spLocks noGrp="1"/>
          </p:cNvSpPr>
          <p:nvPr>
            <p:ph type="subTitle" idx="1"/>
          </p:nvPr>
        </p:nvSpPr>
        <p:spPr>
          <a:xfrm>
            <a:off x="580016" y="2787456"/>
            <a:ext cx="10220661" cy="1655700"/>
          </a:xfrm>
          <a:prstGeom prst="rect">
            <a:avLst/>
          </a:prstGeom>
        </p:spPr>
        <p:txBody>
          <a:bodyPr spcFirstLastPara="1" wrap="square" lIns="91425" tIns="45700" rIns="91425" bIns="45700" anchor="t" anchorCtr="0">
            <a:normAutofit fontScale="77500" lnSpcReduction="20000"/>
          </a:bodyPr>
          <a:lstStyle/>
          <a:p>
            <a:pPr marL="0" indent="0" algn="just"/>
            <a:r>
              <a:rPr lang="es-MX" dirty="0"/>
              <a:t>Los agricultores enfrentan altos costos y barreras de acceso a tecnologías de monitoreo agrícola, como drones o sensores de campo, lo que limita su capacidad de optimizar recursos y prevenir pérdidas. La ausencia de soluciones asequibles y automatizadas genera un uso ineficiente de fertilizantes, agua y pesticidas, afectando la rentabilidad de las cosechas. Además, el cambio climático y la variabilidad en las condiciones del suelo aumentan la incertidumbre, mientras que la falta de digitalización en los procesos agrícolas dificulta la adopción de prácticas de agricultura de precisión.</a:t>
            </a:r>
          </a:p>
          <a:p>
            <a:pPr marL="0" lvl="0" indent="0" algn="just" rtl="0">
              <a:spcBef>
                <a:spcPts val="1000"/>
              </a:spcBef>
              <a:spcAft>
                <a:spcPts val="0"/>
              </a:spcAft>
              <a:buNone/>
            </a:pPr>
            <a:endParaRPr dirty="0"/>
          </a:p>
        </p:txBody>
      </p:sp>
      <p:sp>
        <p:nvSpPr>
          <p:cNvPr id="97" name="Google Shape;97;g325f056ae54_0_14"/>
          <p:cNvSpPr txBox="1">
            <a:spLocks noGrp="1"/>
          </p:cNvSpPr>
          <p:nvPr>
            <p:ph type="title" idx="4294967295"/>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Problemática</a:t>
            </a:r>
            <a:endParaRPr/>
          </a:p>
        </p:txBody>
      </p:sp>
      <p:pic>
        <p:nvPicPr>
          <p:cNvPr id="1026" name="Picture 2" descr="Expensive - Free commerce and shopping icons">
            <a:extLst>
              <a:ext uri="{FF2B5EF4-FFF2-40B4-BE49-F238E27FC236}">
                <a16:creationId xmlns:a16="http://schemas.microsoft.com/office/drawing/2014/main" id="{A3865FDE-099F-7BF7-DA11-E93BB8F75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870307" y="1199615"/>
            <a:ext cx="1225693" cy="122569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6;g325f056ae54_0_14">
            <a:extLst>
              <a:ext uri="{FF2B5EF4-FFF2-40B4-BE49-F238E27FC236}">
                <a16:creationId xmlns:a16="http://schemas.microsoft.com/office/drawing/2014/main" id="{4722244B-93F3-6D95-86CC-1D9E6D5F5D31}"/>
              </a:ext>
            </a:extLst>
          </p:cNvPr>
          <p:cNvSpPr txBox="1">
            <a:spLocks/>
          </p:cNvSpPr>
          <p:nvPr/>
        </p:nvSpPr>
        <p:spPr>
          <a:xfrm>
            <a:off x="728751" y="5071840"/>
            <a:ext cx="10220661" cy="16557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just"/>
            <a:r>
              <a:rPr lang="es-MX" dirty="0"/>
              <a:t>Todo se resume en evaluación oportuna ? </a:t>
            </a:r>
          </a:p>
        </p:txBody>
      </p:sp>
      <p:pic>
        <p:nvPicPr>
          <p:cNvPr id="1028" name="Picture 4" descr="Hardware Generic Blue icon | Freepik">
            <a:extLst>
              <a:ext uri="{FF2B5EF4-FFF2-40B4-BE49-F238E27FC236}">
                <a16:creationId xmlns:a16="http://schemas.microsoft.com/office/drawing/2014/main" id="{E026010B-656F-71F5-2AD8-719CEA850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9741" y="1054040"/>
            <a:ext cx="1672597" cy="16725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uman resources icon vector de Stock | Adobe Stock">
            <a:extLst>
              <a:ext uri="{FF2B5EF4-FFF2-40B4-BE49-F238E27FC236}">
                <a16:creationId xmlns:a16="http://schemas.microsoft.com/office/drawing/2014/main" id="{3BFE7844-65EC-708D-781A-626E92670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221" y="4442867"/>
            <a:ext cx="2042917" cy="204291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96;g325f056ae54_0_14">
            <a:extLst>
              <a:ext uri="{FF2B5EF4-FFF2-40B4-BE49-F238E27FC236}">
                <a16:creationId xmlns:a16="http://schemas.microsoft.com/office/drawing/2014/main" id="{68656186-F122-D2CD-D258-251039E273BB}"/>
              </a:ext>
            </a:extLst>
          </p:cNvPr>
          <p:cNvSpPr txBox="1">
            <a:spLocks/>
          </p:cNvSpPr>
          <p:nvPr/>
        </p:nvSpPr>
        <p:spPr>
          <a:xfrm>
            <a:off x="9423699" y="5071840"/>
            <a:ext cx="2463271" cy="80506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just"/>
            <a:r>
              <a:rPr lang="es-MX" sz="1200" dirty="0"/>
              <a:t>Recursos humanos especializados para la intrarpetacion de esos resultados</a:t>
            </a:r>
          </a:p>
        </p:txBody>
      </p:sp>
      <p:pic>
        <p:nvPicPr>
          <p:cNvPr id="1032" name="Picture 8" descr="Digitalización - Iconos gratis de tecnología">
            <a:extLst>
              <a:ext uri="{FF2B5EF4-FFF2-40B4-BE49-F238E27FC236}">
                <a16:creationId xmlns:a16="http://schemas.microsoft.com/office/drawing/2014/main" id="{DDE31C0B-0AB1-B867-026D-15EAB2EFA1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299" y="3294502"/>
            <a:ext cx="1655701" cy="1655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g320a66a9b0a_0_1"/>
          <p:cNvSpPr txBox="1">
            <a:spLocks noGrp="1"/>
          </p:cNvSpPr>
          <p:nvPr>
            <p:ph type="title" idx="4294967295"/>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Solución</a:t>
            </a:r>
            <a:endParaRPr/>
          </a:p>
        </p:txBody>
      </p:sp>
      <p:sp>
        <p:nvSpPr>
          <p:cNvPr id="2" name="Google Shape;102;g320a66a9b0a_0_1">
            <a:extLst>
              <a:ext uri="{FF2B5EF4-FFF2-40B4-BE49-F238E27FC236}">
                <a16:creationId xmlns:a16="http://schemas.microsoft.com/office/drawing/2014/main" id="{FE81C73B-0418-A2E3-53DA-9F54B6CC1096}"/>
              </a:ext>
            </a:extLst>
          </p:cNvPr>
          <p:cNvSpPr txBox="1">
            <a:spLocks/>
          </p:cNvSpPr>
          <p:nvPr/>
        </p:nvSpPr>
        <p:spPr>
          <a:xfrm>
            <a:off x="365761" y="2280621"/>
            <a:ext cx="11144922" cy="3775935"/>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76200" indent="0" algn="l"/>
            <a:r>
              <a:rPr lang="es-MX" dirty="0"/>
              <a:t>Aspectos a monitorear: </a:t>
            </a:r>
          </a:p>
          <a:p>
            <a:pPr marL="76200" indent="0" algn="l"/>
            <a:endParaRPr lang="es-MX" dirty="0"/>
          </a:p>
          <a:p>
            <a:pPr marL="76200" indent="0" algn="l"/>
            <a:r>
              <a:rPr lang="es-MX" dirty="0"/>
              <a:t>1) Salud del cultivo </a:t>
            </a:r>
          </a:p>
          <a:p>
            <a:pPr marL="76200" indent="0" algn="l"/>
            <a:r>
              <a:rPr lang="es-MX" dirty="0"/>
              <a:t>2) Estimación del agua en las plantas </a:t>
            </a:r>
          </a:p>
          <a:p>
            <a:pPr marL="76200" indent="0" algn="l"/>
            <a:r>
              <a:rPr lang="es-MX" dirty="0"/>
              <a:t>3) Macronutrientes (NPK y materia organica) </a:t>
            </a:r>
            <a:r>
              <a:rPr lang="es-MX" b="0" i="0" dirty="0">
                <a:solidFill>
                  <a:srgbClr val="1F1F1F"/>
                </a:solidFill>
                <a:effectLst/>
                <a:latin typeface="ElsevierGulliver"/>
              </a:rPr>
              <a:t>Soil organic carbon (SOC)</a:t>
            </a:r>
            <a:endParaRPr lang="es-MX" dirty="0"/>
          </a:p>
          <a:p>
            <a:pPr marL="76200" indent="0" algn="l"/>
            <a:r>
              <a:rPr lang="es-MX" dirty="0"/>
              <a:t>4) PH </a:t>
            </a:r>
          </a:p>
          <a:p>
            <a:pPr marL="76200" indent="0" algn="l"/>
            <a:r>
              <a:rPr lang="es-MX" dirty="0"/>
              <a:t>5) Temperatura </a:t>
            </a:r>
          </a:p>
          <a:p>
            <a:pPr marL="76200" indent="0" algn="l"/>
            <a:r>
              <a:rPr lang="es-MX" dirty="0"/>
              <a:t>6) Presipitación</a:t>
            </a:r>
          </a:p>
          <a:p>
            <a:pPr marL="76200" indent="0" algn="l"/>
            <a:r>
              <a:rPr lang="es-MX" dirty="0"/>
              <a:t>7) Predicción de tu producción </a:t>
            </a:r>
          </a:p>
          <a:p>
            <a:pPr marL="76200" indent="0" algn="l"/>
            <a:r>
              <a:rPr lang="es-MX" dirty="0"/>
              <a:t>8) Analisis masivos nacionales. Cambio de uso de suelo, extensiones de cultiuvos etc, disposicion de agua etc</a:t>
            </a:r>
          </a:p>
          <a:p>
            <a:pPr marL="76200" indent="0" algn="l"/>
            <a:r>
              <a:rPr lang="es-MX" dirty="0"/>
              <a:t>9) Recomendación de soluciones basados en un análisis macro de tu region, condiciones ambientales etc. </a:t>
            </a:r>
          </a:p>
          <a:p>
            <a:pPr marL="76200" indent="0" algn="l"/>
            <a:endParaRPr lang="es-MX" dirty="0"/>
          </a:p>
          <a:p>
            <a:pPr marL="76200" indent="0" algn="l"/>
            <a:r>
              <a:rPr lang="es-MX" dirty="0"/>
              <a:t>Instalación de sensores en campo para la medición</a:t>
            </a:r>
          </a:p>
          <a:p>
            <a:pPr marL="76200" indent="0" algn="l"/>
            <a:endParaRPr lang="es-MX" dirty="0"/>
          </a:p>
        </p:txBody>
      </p:sp>
      <p:sp>
        <p:nvSpPr>
          <p:cNvPr id="6" name="Google Shape;96;g325f056ae54_0_14">
            <a:extLst>
              <a:ext uri="{FF2B5EF4-FFF2-40B4-BE49-F238E27FC236}">
                <a16:creationId xmlns:a16="http://schemas.microsoft.com/office/drawing/2014/main" id="{904262EB-F56F-745D-E84C-A4E82FB3FEC1}"/>
              </a:ext>
            </a:extLst>
          </p:cNvPr>
          <p:cNvSpPr txBox="1">
            <a:spLocks noGrp="1"/>
          </p:cNvSpPr>
          <p:nvPr>
            <p:ph type="subTitle" idx="1"/>
          </p:nvPr>
        </p:nvSpPr>
        <p:spPr>
          <a:xfrm>
            <a:off x="547743" y="1690825"/>
            <a:ext cx="10220661" cy="998587"/>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s-ES" dirty="0"/>
              <a:t>Plataforma digital que ….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320a66a9b0a_0_7"/>
          <p:cNvSpPr txBox="1">
            <a:spLocks noGrp="1"/>
          </p:cNvSpPr>
          <p:nvPr>
            <p:ph type="subTitle" idx="1"/>
          </p:nvPr>
        </p:nvSpPr>
        <p:spPr>
          <a:xfrm>
            <a:off x="287300" y="490022"/>
            <a:ext cx="8019900" cy="1209000"/>
          </a:xfrm>
          <a:prstGeom prst="rect">
            <a:avLst/>
          </a:prstGeom>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chemeClr val="dk1"/>
              </a:buClr>
              <a:buSzPct val="43043"/>
              <a:buFont typeface="Arial"/>
              <a:buNone/>
            </a:pPr>
            <a:r>
              <a:rPr lang="es-MX" sz="2300">
                <a:latin typeface="Play"/>
                <a:ea typeface="Play"/>
                <a:cs typeface="Play"/>
                <a:sym typeface="Play"/>
              </a:rPr>
              <a:t>Las imagenes satelitales de observacion terreste existen desde 1972.</a:t>
            </a:r>
            <a:endParaRPr sz="2300">
              <a:latin typeface="Play"/>
              <a:ea typeface="Play"/>
              <a:cs typeface="Play"/>
              <a:sym typeface="Play"/>
            </a:endParaRPr>
          </a:p>
          <a:p>
            <a:pPr marL="0" lvl="0" indent="0" algn="l" rtl="0">
              <a:spcBef>
                <a:spcPts val="0"/>
              </a:spcBef>
              <a:spcAft>
                <a:spcPts val="0"/>
              </a:spcAft>
              <a:buClr>
                <a:schemeClr val="dk1"/>
              </a:buClr>
              <a:buSzPct val="43043"/>
              <a:buFont typeface="Arial"/>
              <a:buNone/>
            </a:pPr>
            <a:endParaRPr sz="2300">
              <a:latin typeface="Play"/>
              <a:ea typeface="Play"/>
              <a:cs typeface="Play"/>
              <a:sym typeface="Play"/>
            </a:endParaRPr>
          </a:p>
          <a:p>
            <a:pPr marL="0" lvl="0" indent="0" algn="ctr" rtl="0">
              <a:spcBef>
                <a:spcPts val="0"/>
              </a:spcBef>
              <a:spcAft>
                <a:spcPts val="0"/>
              </a:spcAft>
              <a:buClr>
                <a:schemeClr val="dk1"/>
              </a:buClr>
              <a:buSzPct val="43043"/>
              <a:buFont typeface="Arial"/>
              <a:buNone/>
            </a:pPr>
            <a:r>
              <a:rPr lang="es-MX" sz="2300">
                <a:latin typeface="Play"/>
                <a:ea typeface="Play"/>
                <a:cs typeface="Play"/>
                <a:sym typeface="Play"/>
              </a:rPr>
              <a:t>Por qué ahora esta propuesta?</a:t>
            </a:r>
            <a:endParaRPr sz="2300">
              <a:latin typeface="Play"/>
              <a:ea typeface="Play"/>
              <a:cs typeface="Play"/>
              <a:sym typeface="Play"/>
            </a:endParaRPr>
          </a:p>
          <a:p>
            <a:pPr marL="0" lvl="0" indent="0" algn="ctr" rtl="0">
              <a:spcBef>
                <a:spcPts val="1000"/>
              </a:spcBef>
              <a:spcAft>
                <a:spcPts val="0"/>
              </a:spcAft>
              <a:buNone/>
            </a:pPr>
            <a:endParaRPr sz="2300">
              <a:latin typeface="Play"/>
              <a:ea typeface="Play"/>
              <a:cs typeface="Play"/>
              <a:sym typeface="Play"/>
            </a:endParaRPr>
          </a:p>
        </p:txBody>
      </p:sp>
      <p:cxnSp>
        <p:nvCxnSpPr>
          <p:cNvPr id="109" name="Google Shape;109;g320a66a9b0a_0_7"/>
          <p:cNvCxnSpPr/>
          <p:nvPr/>
        </p:nvCxnSpPr>
        <p:spPr>
          <a:xfrm rot="10800000" flipH="1">
            <a:off x="394225" y="4892550"/>
            <a:ext cx="11105100" cy="87300"/>
          </a:xfrm>
          <a:prstGeom prst="straightConnector1">
            <a:avLst/>
          </a:prstGeom>
          <a:noFill/>
          <a:ln w="9525" cap="flat" cmpd="sng">
            <a:solidFill>
              <a:schemeClr val="dk2"/>
            </a:solidFill>
            <a:prstDash val="solid"/>
            <a:round/>
            <a:headEnd type="none" w="med" len="med"/>
            <a:tailEnd type="none" w="med" len="med"/>
          </a:ln>
        </p:spPr>
      </p:cxnSp>
      <p:grpSp>
        <p:nvGrpSpPr>
          <p:cNvPr id="110" name="Google Shape;110;g320a66a9b0a_0_7"/>
          <p:cNvGrpSpPr/>
          <p:nvPr/>
        </p:nvGrpSpPr>
        <p:grpSpPr>
          <a:xfrm>
            <a:off x="3957775" y="2666500"/>
            <a:ext cx="1599000" cy="1524975"/>
            <a:chOff x="4012600" y="2433663"/>
            <a:chExt cx="1599000" cy="1524975"/>
          </a:xfrm>
        </p:grpSpPr>
        <p:pic>
          <p:nvPicPr>
            <p:cNvPr id="111" name="Google Shape;111;g320a66a9b0a_0_7"/>
            <p:cNvPicPr preferRelativeResize="0"/>
            <p:nvPr/>
          </p:nvPicPr>
          <p:blipFill>
            <a:blip r:embed="rId3">
              <a:alphaModFix/>
            </a:blip>
            <a:stretch>
              <a:fillRect/>
            </a:stretch>
          </p:blipFill>
          <p:spPr>
            <a:xfrm>
              <a:off x="4305925" y="2433663"/>
              <a:ext cx="1012375" cy="1016600"/>
            </a:xfrm>
            <a:prstGeom prst="rect">
              <a:avLst/>
            </a:prstGeom>
            <a:noFill/>
            <a:ln>
              <a:noFill/>
            </a:ln>
          </p:spPr>
        </p:pic>
        <p:sp>
          <p:nvSpPr>
            <p:cNvPr id="112" name="Google Shape;112;g320a66a9b0a_0_7"/>
            <p:cNvSpPr txBox="1"/>
            <p:nvPr/>
          </p:nvSpPr>
          <p:spPr>
            <a:xfrm>
              <a:off x="4012600" y="3546438"/>
              <a:ext cx="1599000" cy="41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MX" sz="1800">
                  <a:solidFill>
                    <a:schemeClr val="dk1"/>
                  </a:solidFill>
                </a:rPr>
                <a:t>EE 2010</a:t>
              </a:r>
              <a:endParaRPr sz="1800">
                <a:solidFill>
                  <a:schemeClr val="dk1"/>
                </a:solidFill>
              </a:endParaRPr>
            </a:p>
          </p:txBody>
        </p:sp>
      </p:grpSp>
      <p:grpSp>
        <p:nvGrpSpPr>
          <p:cNvPr id="113" name="Google Shape;113;g320a66a9b0a_0_7"/>
          <p:cNvGrpSpPr/>
          <p:nvPr/>
        </p:nvGrpSpPr>
        <p:grpSpPr>
          <a:xfrm>
            <a:off x="-68575" y="2657523"/>
            <a:ext cx="2975100" cy="2024852"/>
            <a:chOff x="-68575" y="2657523"/>
            <a:chExt cx="2975100" cy="2024852"/>
          </a:xfrm>
        </p:grpSpPr>
        <p:pic>
          <p:nvPicPr>
            <p:cNvPr id="114" name="Google Shape;114;g320a66a9b0a_0_7"/>
            <p:cNvPicPr preferRelativeResize="0"/>
            <p:nvPr/>
          </p:nvPicPr>
          <p:blipFill>
            <a:blip r:embed="rId4">
              <a:alphaModFix/>
            </a:blip>
            <a:stretch>
              <a:fillRect/>
            </a:stretch>
          </p:blipFill>
          <p:spPr>
            <a:xfrm>
              <a:off x="832025" y="2657523"/>
              <a:ext cx="1012375" cy="1012355"/>
            </a:xfrm>
            <a:prstGeom prst="rect">
              <a:avLst/>
            </a:prstGeom>
            <a:noFill/>
            <a:ln>
              <a:noFill/>
            </a:ln>
          </p:spPr>
        </p:pic>
        <p:sp>
          <p:nvSpPr>
            <p:cNvPr id="115" name="Google Shape;115;g320a66a9b0a_0_7"/>
            <p:cNvSpPr txBox="1"/>
            <p:nvPr/>
          </p:nvSpPr>
          <p:spPr>
            <a:xfrm>
              <a:off x="-68575" y="3669875"/>
              <a:ext cx="2975100" cy="101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MX">
                  <a:solidFill>
                    <a:schemeClr val="dk1"/>
                  </a:solidFill>
                </a:rPr>
                <a:t>Landsat 1, 1972</a:t>
              </a:r>
              <a:endParaRPr>
                <a:solidFill>
                  <a:schemeClr val="dk1"/>
                </a:solidFill>
              </a:endParaRPr>
            </a:p>
            <a:p>
              <a:pPr marL="0" lvl="0" indent="0" algn="ctr" rtl="0">
                <a:spcBef>
                  <a:spcPts val="0"/>
                </a:spcBef>
                <a:spcAft>
                  <a:spcPts val="0"/>
                </a:spcAft>
                <a:buNone/>
              </a:pPr>
              <a:r>
                <a:rPr lang="es-MX">
                  <a:solidFill>
                    <a:schemeClr val="dk1"/>
                  </a:solidFill>
                </a:rPr>
                <a:t>Resolución espacial 79m</a:t>
              </a:r>
              <a:endParaRPr>
                <a:solidFill>
                  <a:schemeClr val="dk1"/>
                </a:solidFill>
              </a:endParaRPr>
            </a:p>
            <a:p>
              <a:pPr marL="0" lvl="0" indent="0" algn="ctr" rtl="0">
                <a:spcBef>
                  <a:spcPts val="0"/>
                </a:spcBef>
                <a:spcAft>
                  <a:spcPts val="0"/>
                </a:spcAft>
                <a:buNone/>
              </a:pPr>
              <a:r>
                <a:rPr lang="es-MX">
                  <a:solidFill>
                    <a:schemeClr val="dk1"/>
                  </a:solidFill>
                </a:rPr>
                <a:t>Resolución temporal 18 dias </a:t>
              </a:r>
              <a:endParaRPr>
                <a:solidFill>
                  <a:schemeClr val="dk1"/>
                </a:solidFill>
              </a:endParaRPr>
            </a:p>
          </p:txBody>
        </p:sp>
      </p:grpSp>
      <p:grpSp>
        <p:nvGrpSpPr>
          <p:cNvPr id="116" name="Google Shape;116;g320a66a9b0a_0_7"/>
          <p:cNvGrpSpPr/>
          <p:nvPr/>
        </p:nvGrpSpPr>
        <p:grpSpPr>
          <a:xfrm>
            <a:off x="5777450" y="2615010"/>
            <a:ext cx="3218400" cy="1627952"/>
            <a:chOff x="7670150" y="2336448"/>
            <a:chExt cx="3218400" cy="1627952"/>
          </a:xfrm>
        </p:grpSpPr>
        <p:sp>
          <p:nvSpPr>
            <p:cNvPr id="117" name="Google Shape;117;g320a66a9b0a_0_7"/>
            <p:cNvSpPr txBox="1"/>
            <p:nvPr/>
          </p:nvSpPr>
          <p:spPr>
            <a:xfrm>
              <a:off x="7670150" y="3348800"/>
              <a:ext cx="3218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MX"/>
                <a:t>Sentinel-2A  2015 </a:t>
              </a:r>
              <a:endParaRPr/>
            </a:p>
            <a:p>
              <a:pPr marL="0" lvl="0" indent="0" algn="ctr" rtl="0">
                <a:spcBef>
                  <a:spcPts val="0"/>
                </a:spcBef>
                <a:spcAft>
                  <a:spcPts val="0"/>
                </a:spcAft>
                <a:buNone/>
              </a:pPr>
              <a:r>
                <a:rPr lang="es-MX"/>
                <a:t>RE 10 m , 20  y 60 m </a:t>
              </a:r>
              <a:endParaRPr/>
            </a:p>
          </p:txBody>
        </p:sp>
        <p:pic>
          <p:nvPicPr>
            <p:cNvPr id="118" name="Google Shape;118;g320a66a9b0a_0_7"/>
            <p:cNvPicPr preferRelativeResize="0"/>
            <p:nvPr/>
          </p:nvPicPr>
          <p:blipFill>
            <a:blip r:embed="rId4">
              <a:alphaModFix/>
            </a:blip>
            <a:stretch>
              <a:fillRect/>
            </a:stretch>
          </p:blipFill>
          <p:spPr>
            <a:xfrm>
              <a:off x="8813363" y="2336448"/>
              <a:ext cx="1012375" cy="1012355"/>
            </a:xfrm>
            <a:prstGeom prst="rect">
              <a:avLst/>
            </a:prstGeom>
            <a:noFill/>
            <a:ln>
              <a:noFill/>
            </a:ln>
          </p:spPr>
        </p:pic>
      </p:grpSp>
      <p:grpSp>
        <p:nvGrpSpPr>
          <p:cNvPr id="119" name="Google Shape;119;g320a66a9b0a_0_7"/>
          <p:cNvGrpSpPr/>
          <p:nvPr/>
        </p:nvGrpSpPr>
        <p:grpSpPr>
          <a:xfrm>
            <a:off x="8200525" y="2583285"/>
            <a:ext cx="3298800" cy="1691440"/>
            <a:chOff x="8222175" y="3276135"/>
            <a:chExt cx="3298800" cy="1691440"/>
          </a:xfrm>
        </p:grpSpPr>
        <p:sp>
          <p:nvSpPr>
            <p:cNvPr id="120" name="Google Shape;120;g320a66a9b0a_0_7"/>
            <p:cNvSpPr txBox="1"/>
            <p:nvPr/>
          </p:nvSpPr>
          <p:spPr>
            <a:xfrm>
              <a:off x="8222175" y="4351975"/>
              <a:ext cx="3298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MX"/>
                <a:t>Sentinel-2B  2017 </a:t>
              </a:r>
              <a:endParaRPr/>
            </a:p>
            <a:p>
              <a:pPr marL="0" lvl="0" indent="0" algn="ctr" rtl="0">
                <a:spcBef>
                  <a:spcPts val="0"/>
                </a:spcBef>
                <a:spcAft>
                  <a:spcPts val="0"/>
                </a:spcAft>
                <a:buNone/>
              </a:pPr>
              <a:r>
                <a:rPr lang="es-MX"/>
                <a:t>RE 10 m , 20  y 60 m </a:t>
              </a:r>
              <a:endParaRPr/>
            </a:p>
          </p:txBody>
        </p:sp>
        <p:pic>
          <p:nvPicPr>
            <p:cNvPr id="121" name="Google Shape;121;g320a66a9b0a_0_7"/>
            <p:cNvPicPr preferRelativeResize="0"/>
            <p:nvPr/>
          </p:nvPicPr>
          <p:blipFill>
            <a:blip r:embed="rId4">
              <a:alphaModFix/>
            </a:blip>
            <a:stretch>
              <a:fillRect/>
            </a:stretch>
          </p:blipFill>
          <p:spPr>
            <a:xfrm>
              <a:off x="9205388" y="3276135"/>
              <a:ext cx="1012375" cy="1012355"/>
            </a:xfrm>
            <a:prstGeom prst="rect">
              <a:avLst/>
            </a:prstGeom>
            <a:noFill/>
            <a:ln>
              <a:noFill/>
            </a:ln>
          </p:spPr>
        </p:pic>
      </p:grpSp>
      <p:sp>
        <p:nvSpPr>
          <p:cNvPr id="122" name="Google Shape;122;g320a66a9b0a_0_7"/>
          <p:cNvSpPr txBox="1"/>
          <p:nvPr/>
        </p:nvSpPr>
        <p:spPr>
          <a:xfrm>
            <a:off x="5852825" y="5241350"/>
            <a:ext cx="3823800" cy="4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800">
                <a:solidFill>
                  <a:schemeClr val="dk1"/>
                </a:solidFill>
              </a:rPr>
              <a:t>Alrededor de 2015 se comenzaron expandir la comercializacion de imagens de proovedores privados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320a66a9b0a_0_30"/>
          <p:cNvPicPr preferRelativeResize="0"/>
          <p:nvPr/>
        </p:nvPicPr>
        <p:blipFill rotWithShape="1">
          <a:blip r:embed="rId3">
            <a:alphaModFix/>
          </a:blip>
          <a:srcRect l="-5610" t="-5404" r="-5045" b="20958"/>
          <a:stretch/>
        </p:blipFill>
        <p:spPr>
          <a:xfrm>
            <a:off x="3270325" y="1990165"/>
            <a:ext cx="4205306" cy="38888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325f056ae54_0_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133" name="Google Shape;133;g325f056ae54_0_0"/>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34" name="Google Shape;134;g325f056ae54_0_0"/>
          <p:cNvPicPr preferRelativeResize="0"/>
          <p:nvPr/>
        </p:nvPicPr>
        <p:blipFill>
          <a:blip r:embed="rId3">
            <a:alphaModFix/>
          </a:blip>
          <a:stretch>
            <a:fillRect/>
          </a:stretch>
        </p:blipFill>
        <p:spPr>
          <a:xfrm>
            <a:off x="1727938" y="1415999"/>
            <a:ext cx="8736124" cy="5064550"/>
          </a:xfrm>
          <a:prstGeom prst="rect">
            <a:avLst/>
          </a:prstGeom>
          <a:noFill/>
          <a:ln>
            <a:noFill/>
          </a:ln>
        </p:spPr>
      </p:pic>
      <p:sp>
        <p:nvSpPr>
          <p:cNvPr id="135" name="Google Shape;135;g325f056ae54_0_0"/>
          <p:cNvSpPr txBox="1">
            <a:spLocks noGrp="1"/>
          </p:cNvSpPr>
          <p:nvPr>
            <p:ph type="title" idx="4294967295"/>
          </p:nvPr>
        </p:nvSpPr>
        <p:spPr>
          <a:xfrm>
            <a:off x="688275" y="903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CANVAS Referencia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Socios clave  </a:t>
            </a:r>
            <a:endParaRPr/>
          </a:p>
        </p:txBody>
      </p:sp>
      <p:sp>
        <p:nvSpPr>
          <p:cNvPr id="141" name="Google Shape;14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148590" algn="l" rtl="0">
              <a:lnSpc>
                <a:spcPct val="90000"/>
              </a:lnSpc>
              <a:spcBef>
                <a:spcPts val="0"/>
              </a:spcBef>
              <a:spcAft>
                <a:spcPts val="0"/>
              </a:spcAft>
              <a:buClr>
                <a:schemeClr val="dk1"/>
              </a:buClr>
              <a:buSzPct val="100000"/>
              <a:buChar char="•"/>
            </a:pPr>
            <a:r>
              <a:rPr lang="es-MX"/>
              <a:t>Proovedores de imágenes:</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3"/>
              </a:rPr>
              <a:t>https://www.planet.com/</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4"/>
              </a:rPr>
              <a:t>https://www.maxar.com/maxar-space-systems/about</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5"/>
              </a:rPr>
              <a:t>https://space-solutions.airbus.com/</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s-MX"/>
              <a:t>Proveedor, de acuerdo al bencmkar de landinfo este es el más barato , aproximadamente 8USD por km2</a:t>
            </a:r>
            <a:endParaRPr/>
          </a:p>
          <a:p>
            <a:pPr marL="0" lvl="0" indent="0" algn="l" rtl="0">
              <a:lnSpc>
                <a:spcPct val="90000"/>
              </a:lnSpc>
              <a:spcBef>
                <a:spcPts val="1000"/>
              </a:spcBef>
              <a:spcAft>
                <a:spcPts val="0"/>
              </a:spcAft>
              <a:buClr>
                <a:schemeClr val="dk1"/>
              </a:buClr>
              <a:buSzPct val="100000"/>
              <a:buNone/>
            </a:pPr>
            <a:r>
              <a:rPr lang="es-MX"/>
              <a:t>https://www.si-imaging.com/</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s-MX"/>
              <a:t>Plataforma que unifica proovedores  de imagenes </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6"/>
              </a:rPr>
              <a:t>https://skywatch.com/</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s-MX"/>
              <a:t>Portal que unifica, segun da acessos gratutio: </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7"/>
              </a:rPr>
              <a:t>https://landinfo.com/free-satellite-imagery-search-portal/</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txBox="1">
            <a:spLocks noGrp="1"/>
          </p:cNvSpPr>
          <p:nvPr>
            <p:ph type="title"/>
          </p:nvPr>
        </p:nvSpPr>
        <p:spPr>
          <a:xfrm>
            <a:off x="710610" y="15319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Rerencias - competidores</a:t>
            </a:r>
            <a:endParaRPr/>
          </a:p>
        </p:txBody>
      </p:sp>
      <p:sp>
        <p:nvSpPr>
          <p:cNvPr id="147" name="Google Shape;147;p3"/>
          <p:cNvSpPr txBox="1">
            <a:spLocks noGrp="1"/>
          </p:cNvSpPr>
          <p:nvPr>
            <p:ph type="body" idx="1"/>
          </p:nvPr>
        </p:nvSpPr>
        <p:spPr>
          <a:xfrm>
            <a:off x="276447" y="1323191"/>
            <a:ext cx="11515060" cy="5271247"/>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s-MX" sz="2400" b="1" i="0" dirty="0">
                <a:latin typeface="Montserrat"/>
                <a:ea typeface="Montserrat"/>
                <a:cs typeface="Montserrat"/>
                <a:sym typeface="Montserrat"/>
              </a:rPr>
              <a:t>GEOEARTH</a:t>
            </a:r>
            <a:endParaRPr dirty="0"/>
          </a:p>
          <a:p>
            <a:pPr marL="0" lvl="0" indent="0" algn="l" rtl="0">
              <a:lnSpc>
                <a:spcPct val="90000"/>
              </a:lnSpc>
              <a:spcBef>
                <a:spcPts val="1000"/>
              </a:spcBef>
              <a:spcAft>
                <a:spcPts val="0"/>
              </a:spcAft>
              <a:buClr>
                <a:schemeClr val="dk1"/>
              </a:buClr>
              <a:buSzPct val="100000"/>
              <a:buNone/>
            </a:pPr>
            <a:r>
              <a:rPr lang="es-MX" sz="2400" u="sng" dirty="0">
                <a:solidFill>
                  <a:schemeClr val="hlink"/>
                </a:solidFill>
                <a:hlinkClick r:id="rId3"/>
              </a:rPr>
              <a:t>https://www.geoearth.com.mx/imagenes-satelitales-mexico/</a:t>
            </a:r>
            <a:endParaRPr sz="2400" dirty="0"/>
          </a:p>
          <a:p>
            <a:pPr marL="0" lvl="0" indent="0" algn="l" rtl="0">
              <a:lnSpc>
                <a:spcPct val="90000"/>
              </a:lnSpc>
              <a:spcBef>
                <a:spcPts val="1000"/>
              </a:spcBef>
              <a:spcAft>
                <a:spcPts val="0"/>
              </a:spcAft>
              <a:buClr>
                <a:schemeClr val="dk1"/>
              </a:buClr>
              <a:buSzPct val="100000"/>
              <a:buNone/>
            </a:pPr>
            <a:endParaRPr sz="2400" dirty="0"/>
          </a:p>
          <a:p>
            <a:pPr marL="0" lvl="0" indent="0" algn="l" rtl="0">
              <a:lnSpc>
                <a:spcPct val="90000"/>
              </a:lnSpc>
              <a:spcBef>
                <a:spcPts val="1000"/>
              </a:spcBef>
              <a:spcAft>
                <a:spcPts val="0"/>
              </a:spcAft>
              <a:buClr>
                <a:schemeClr val="dk1"/>
              </a:buClr>
              <a:buSzPct val="100000"/>
              <a:buNone/>
            </a:pPr>
            <a:r>
              <a:rPr lang="es-MX" sz="2400" b="1" dirty="0"/>
              <a:t>BIO Emprender </a:t>
            </a:r>
            <a:endParaRPr dirty="0"/>
          </a:p>
          <a:p>
            <a:pPr marL="0" lvl="0" indent="0" algn="l" rtl="0">
              <a:lnSpc>
                <a:spcPct val="90000"/>
              </a:lnSpc>
              <a:spcBef>
                <a:spcPts val="1000"/>
              </a:spcBef>
              <a:spcAft>
                <a:spcPts val="0"/>
              </a:spcAft>
              <a:buClr>
                <a:schemeClr val="dk1"/>
              </a:buClr>
              <a:buSzPct val="100000"/>
              <a:buNone/>
            </a:pPr>
            <a:r>
              <a:rPr lang="es-MX" sz="2400" u="sng" dirty="0">
                <a:solidFill>
                  <a:schemeClr val="hlink"/>
                </a:solidFill>
                <a:hlinkClick r:id="rId4"/>
              </a:rPr>
              <a:t>https://bio-emprender.iica.int/iica-club/monitoreo-de-salud-vegetal-empleando-teledeteccion/</a:t>
            </a:r>
            <a:endParaRPr sz="2400" dirty="0"/>
          </a:p>
          <a:p>
            <a:pPr marL="0" lvl="0" indent="0" algn="l" rtl="0">
              <a:lnSpc>
                <a:spcPct val="90000"/>
              </a:lnSpc>
              <a:spcBef>
                <a:spcPts val="1000"/>
              </a:spcBef>
              <a:spcAft>
                <a:spcPts val="0"/>
              </a:spcAft>
              <a:buClr>
                <a:schemeClr val="dk1"/>
              </a:buClr>
              <a:buSzPct val="100000"/>
              <a:buNone/>
            </a:pPr>
            <a:endParaRPr sz="2400" dirty="0"/>
          </a:p>
          <a:p>
            <a:pPr marL="0" lvl="0" indent="0" algn="l" rtl="0">
              <a:lnSpc>
                <a:spcPct val="90000"/>
              </a:lnSpc>
              <a:spcBef>
                <a:spcPts val="1000"/>
              </a:spcBef>
              <a:spcAft>
                <a:spcPts val="0"/>
              </a:spcAft>
              <a:buClr>
                <a:schemeClr val="dk1"/>
              </a:buClr>
              <a:buSzPct val="100000"/>
              <a:buNone/>
            </a:pPr>
            <a:r>
              <a:rPr lang="es-MX" sz="2400" b="1" dirty="0"/>
              <a:t>Planet </a:t>
            </a:r>
            <a:endParaRPr dirty="0"/>
          </a:p>
          <a:p>
            <a:pPr marL="0" lvl="0" indent="0" algn="l" rtl="0">
              <a:lnSpc>
                <a:spcPct val="90000"/>
              </a:lnSpc>
              <a:spcBef>
                <a:spcPts val="1000"/>
              </a:spcBef>
              <a:spcAft>
                <a:spcPts val="0"/>
              </a:spcAft>
              <a:buClr>
                <a:schemeClr val="dk1"/>
              </a:buClr>
              <a:buSzPct val="100000"/>
              <a:buNone/>
            </a:pPr>
            <a:r>
              <a:rPr lang="es-MX" sz="2400" dirty="0"/>
              <a:t>Aa </a:t>
            </a:r>
            <a:endParaRPr dirty="0"/>
          </a:p>
          <a:p>
            <a:pPr marL="0" lvl="0" indent="0" algn="l" rtl="0">
              <a:lnSpc>
                <a:spcPct val="90000"/>
              </a:lnSpc>
              <a:spcBef>
                <a:spcPts val="1000"/>
              </a:spcBef>
              <a:spcAft>
                <a:spcPts val="0"/>
              </a:spcAft>
              <a:buClr>
                <a:schemeClr val="dk1"/>
              </a:buClr>
              <a:buSzPct val="100000"/>
              <a:buNone/>
            </a:pPr>
            <a:endParaRPr sz="2400" dirty="0"/>
          </a:p>
          <a:p>
            <a:pPr marL="0" lvl="0" indent="0" algn="l" rtl="0">
              <a:lnSpc>
                <a:spcPct val="90000"/>
              </a:lnSpc>
              <a:spcBef>
                <a:spcPts val="1000"/>
              </a:spcBef>
              <a:spcAft>
                <a:spcPts val="0"/>
              </a:spcAft>
              <a:buClr>
                <a:schemeClr val="dk1"/>
              </a:buClr>
              <a:buSzPct val="100000"/>
              <a:buNone/>
            </a:pPr>
            <a:r>
              <a:rPr lang="es-MX" sz="2400" b="1" dirty="0"/>
              <a:t>Empresas de drones que ofrezcan el dron y software de monitoreo </a:t>
            </a:r>
            <a:endParaRPr dirty="0"/>
          </a:p>
          <a:p>
            <a:pPr marL="0" lvl="0" indent="0" algn="l" rtl="0">
              <a:lnSpc>
                <a:spcPct val="90000"/>
              </a:lnSpc>
              <a:spcBef>
                <a:spcPts val="1000"/>
              </a:spcBef>
              <a:spcAft>
                <a:spcPts val="0"/>
              </a:spcAft>
              <a:buClr>
                <a:schemeClr val="dk1"/>
              </a:buClr>
              <a:buSzPct val="100000"/>
              <a:buNone/>
            </a:pPr>
            <a:r>
              <a:rPr lang="es-MX" sz="2400" dirty="0"/>
              <a:t>Deficiencia, neceistas un experto que opere el dron y que interprete correctamente los resultados. </a:t>
            </a:r>
            <a:endParaRPr dirty="0"/>
          </a:p>
          <a:p>
            <a:pPr marL="0" lvl="0" indent="0" algn="l" rtl="0">
              <a:lnSpc>
                <a:spcPct val="90000"/>
              </a:lnSpc>
              <a:spcBef>
                <a:spcPts val="1000"/>
              </a:spcBef>
              <a:spcAft>
                <a:spcPts val="0"/>
              </a:spcAft>
              <a:buClr>
                <a:schemeClr val="dk1"/>
              </a:buClr>
              <a:buSzPct val="100000"/>
              <a:buNone/>
            </a:pPr>
            <a:endParaRPr sz="2400" dirty="0"/>
          </a:p>
          <a:p>
            <a:pPr marL="0" lvl="0" indent="0" algn="l" rtl="0">
              <a:lnSpc>
                <a:spcPct val="90000"/>
              </a:lnSpc>
              <a:spcBef>
                <a:spcPts val="1000"/>
              </a:spcBef>
              <a:spcAft>
                <a:spcPts val="0"/>
              </a:spcAft>
              <a:buClr>
                <a:schemeClr val="dk1"/>
              </a:buClr>
              <a:buSzPct val="100000"/>
              <a:buNone/>
            </a:pPr>
            <a:r>
              <a:rPr lang="es-MX" sz="2400" b="1" dirty="0"/>
              <a:t>Sentera: </a:t>
            </a:r>
            <a:endParaRPr dirty="0"/>
          </a:p>
          <a:p>
            <a:pPr marL="0" lvl="0" indent="0" algn="l" rtl="0">
              <a:lnSpc>
                <a:spcPct val="90000"/>
              </a:lnSpc>
              <a:spcBef>
                <a:spcPts val="1000"/>
              </a:spcBef>
              <a:spcAft>
                <a:spcPts val="0"/>
              </a:spcAft>
              <a:buClr>
                <a:schemeClr val="dk1"/>
              </a:buClr>
              <a:buSzPct val="100000"/>
              <a:buNone/>
            </a:pPr>
            <a:r>
              <a:rPr lang="es-MX" sz="2400" u="sng" dirty="0">
                <a:solidFill>
                  <a:schemeClr val="hlink"/>
                </a:solidFill>
                <a:hlinkClick r:id="rId5"/>
              </a:rPr>
              <a:t>https://sentera.com/</a:t>
            </a:r>
            <a:endParaRPr sz="2400" dirty="0"/>
          </a:p>
          <a:p>
            <a:pPr marL="0" lvl="0" indent="0" algn="l" rtl="0">
              <a:lnSpc>
                <a:spcPct val="90000"/>
              </a:lnSpc>
              <a:spcBef>
                <a:spcPts val="1000"/>
              </a:spcBef>
              <a:spcAft>
                <a:spcPts val="0"/>
              </a:spcAft>
              <a:buClr>
                <a:schemeClr val="dk1"/>
              </a:buClr>
              <a:buSzPct val="100000"/>
              <a:buNone/>
            </a:pPr>
            <a:endParaRPr lang="es-ES" sz="2400" dirty="0"/>
          </a:p>
          <a:p>
            <a:pPr marL="0" lvl="0" indent="0" algn="l" rtl="0">
              <a:lnSpc>
                <a:spcPct val="90000"/>
              </a:lnSpc>
              <a:spcBef>
                <a:spcPts val="1000"/>
              </a:spcBef>
              <a:spcAft>
                <a:spcPts val="0"/>
              </a:spcAft>
              <a:buClr>
                <a:schemeClr val="dk1"/>
              </a:buClr>
              <a:buSzPct val="100000"/>
              <a:buNone/>
            </a:pPr>
            <a:r>
              <a:rPr lang="es-ES" sz="2400" b="1" dirty="0"/>
              <a:t>Empresas de análisis de suelo </a:t>
            </a:r>
          </a:p>
          <a:p>
            <a:pPr marL="0" lvl="0" indent="0" algn="l" rtl="0">
              <a:lnSpc>
                <a:spcPct val="90000"/>
              </a:lnSpc>
              <a:spcBef>
                <a:spcPts val="1000"/>
              </a:spcBef>
              <a:spcAft>
                <a:spcPts val="0"/>
              </a:spcAft>
              <a:buClr>
                <a:schemeClr val="dk1"/>
              </a:buClr>
              <a:buSzPct val="100000"/>
              <a:buNone/>
            </a:pPr>
            <a:r>
              <a:rPr lang="es-ES" sz="2400" dirty="0" err="1"/>
              <a:t>Aa</a:t>
            </a:r>
            <a:r>
              <a:rPr lang="es-ES" sz="2400" dirty="0"/>
              <a:t> </a:t>
            </a:r>
          </a:p>
          <a:p>
            <a:pPr marL="0" lvl="0" indent="0" algn="l" rtl="0">
              <a:lnSpc>
                <a:spcPct val="90000"/>
              </a:lnSpc>
              <a:spcBef>
                <a:spcPts val="1000"/>
              </a:spcBef>
              <a:spcAft>
                <a:spcPts val="0"/>
              </a:spcAft>
              <a:buClr>
                <a:schemeClr val="dk1"/>
              </a:buClr>
              <a:buSzPct val="100000"/>
              <a:buNone/>
            </a:pPr>
            <a:endParaRPr lang="es-ES" sz="2400" dirty="0"/>
          </a:p>
          <a:p>
            <a:pPr marL="0" lvl="0" indent="0" algn="l" rtl="0">
              <a:lnSpc>
                <a:spcPct val="90000"/>
              </a:lnSpc>
              <a:spcBef>
                <a:spcPts val="1000"/>
              </a:spcBef>
              <a:spcAft>
                <a:spcPts val="0"/>
              </a:spcAft>
              <a:buClr>
                <a:schemeClr val="dk1"/>
              </a:buClr>
              <a:buSzPct val="100000"/>
              <a:buNone/>
            </a:pPr>
            <a:r>
              <a:rPr lang="es-ES" sz="2400" dirty="0"/>
              <a:t>EOS </a:t>
            </a:r>
            <a:r>
              <a:rPr lang="es-ES" sz="2400" dirty="0" err="1"/>
              <a:t>Analytics</a:t>
            </a:r>
            <a:r>
              <a:rPr lang="es-ES" sz="2400"/>
              <a:t> </a:t>
            </a:r>
            <a:endParaRPr lang="es-ES" sz="2400" dirty="0"/>
          </a:p>
          <a:p>
            <a:pPr marL="0" lvl="0" indent="0" algn="l" rtl="0">
              <a:lnSpc>
                <a:spcPct val="90000"/>
              </a:lnSpc>
              <a:spcBef>
                <a:spcPts val="1000"/>
              </a:spcBef>
              <a:spcAft>
                <a:spcPts val="0"/>
              </a:spcAft>
              <a:buClr>
                <a:schemeClr val="dk1"/>
              </a:buClr>
              <a:buSzPct val="100000"/>
              <a:buNone/>
            </a:pPr>
            <a:r>
              <a:rPr lang="es-MX" sz="2400" dirty="0">
                <a:hlinkClick r:id="rId6"/>
              </a:rPr>
              <a:t>https://eos.com/solutions/?utm_source=landviewer&amp;utm_medium=referral&amp;utm_campaign=lv_solutions_button</a:t>
            </a:r>
            <a:endParaRPr lang="es-MX" sz="2400" dirty="0"/>
          </a:p>
          <a:p>
            <a:pPr marL="0" lvl="0" indent="0" algn="l" rtl="0">
              <a:lnSpc>
                <a:spcPct val="90000"/>
              </a:lnSpc>
              <a:spcBef>
                <a:spcPts val="1000"/>
              </a:spcBef>
              <a:spcAft>
                <a:spcPts val="0"/>
              </a:spcAft>
              <a:buClr>
                <a:schemeClr val="dk1"/>
              </a:buClr>
              <a:buSzPct val="100000"/>
              <a:buNone/>
            </a:pPr>
            <a:endParaRPr sz="2400" dirty="0"/>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806</Words>
  <Application>Microsoft Macintosh PowerPoint</Application>
  <PresentationFormat>Panorámica</PresentationFormat>
  <Paragraphs>119</Paragraphs>
  <Slides>14</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ElsevierGulliver</vt:lpstr>
      <vt:lpstr>Arial</vt:lpstr>
      <vt:lpstr>Play</vt:lpstr>
      <vt:lpstr>Montserrat</vt:lpstr>
      <vt:lpstr>Tema de Office</vt:lpstr>
      <vt:lpstr>Selene</vt:lpstr>
      <vt:lpstr>Índice</vt:lpstr>
      <vt:lpstr>Problemática</vt:lpstr>
      <vt:lpstr>Solución</vt:lpstr>
      <vt:lpstr>Presentación de PowerPoint</vt:lpstr>
      <vt:lpstr>Presentación de PowerPoint</vt:lpstr>
      <vt:lpstr>Presentación de PowerPoint</vt:lpstr>
      <vt:lpstr>Socios clave  </vt:lpstr>
      <vt:lpstr>Rerencias - competidores</vt:lpstr>
      <vt:lpstr>Validación</vt:lpstr>
      <vt:lpstr>Segmento de mercado</vt:lpstr>
      <vt:lpstr>Entrevistas </vt:lpstr>
      <vt:lpstr>Referencias arituclos </vt:lpstr>
      <vt:lpstr>Precios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Orlando Marath Barraza Aguilar</dc:creator>
  <cp:lastModifiedBy>Orlando Marath Barraza Aguilar</cp:lastModifiedBy>
  <cp:revision>45</cp:revision>
  <dcterms:created xsi:type="dcterms:W3CDTF">2024-12-16T03:09:15Z</dcterms:created>
  <dcterms:modified xsi:type="dcterms:W3CDTF">2024-12-30T18:50:15Z</dcterms:modified>
</cp:coreProperties>
</file>