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404050" cy="43205400"/>
  <p:notesSz cx="6858000" cy="9144000"/>
  <p:defaultTextStyle>
    <a:defPPr>
      <a:defRPr lang="pt-BR"/>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8">
          <p15:clr>
            <a:srgbClr val="A4A3A4"/>
          </p15:clr>
        </p15:guide>
        <p15:guide id="2" pos="1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CCFFCC"/>
    <a:srgbClr val="66FF33"/>
    <a:srgbClr val="66FFCC"/>
    <a:srgbClr val="00FF99"/>
    <a:srgbClr val="FF33CC"/>
    <a:srgbClr val="FDFEF0"/>
    <a:srgbClr val="F8FBD3"/>
    <a:srgbClr val="DCE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382" autoAdjust="0"/>
    <p:restoredTop sz="94660"/>
  </p:normalViewPr>
  <p:slideViewPr>
    <p:cSldViewPr>
      <p:cViewPr varScale="1">
        <p:scale>
          <a:sx n="18" d="100"/>
          <a:sy n="18" d="100"/>
        </p:scale>
        <p:origin x="3588" y="96"/>
      </p:cViewPr>
      <p:guideLst>
        <p:guide orient="horz" pos="13608"/>
        <p:guide pos="1020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2430304" y="13421680"/>
            <a:ext cx="27543443" cy="9261158"/>
          </a:xfrm>
        </p:spPr>
        <p:txBody>
          <a:bodyPr/>
          <a:lstStyle/>
          <a:p>
            <a:r>
              <a:rPr lang="pt-BR"/>
              <a:t>Clique para editar o título mestre</a:t>
            </a:r>
          </a:p>
        </p:txBody>
      </p:sp>
      <p:sp>
        <p:nvSpPr>
          <p:cNvPr id="3" name="Subtítulo 2"/>
          <p:cNvSpPr>
            <a:spLocks noGrp="1"/>
          </p:cNvSpPr>
          <p:nvPr>
            <p:ph type="subTitle" idx="1"/>
          </p:nvPr>
        </p:nvSpPr>
        <p:spPr>
          <a:xfrm>
            <a:off x="4860608" y="24483060"/>
            <a:ext cx="22682835" cy="11041380"/>
          </a:xfrm>
        </p:spPr>
        <p:txBody>
          <a:bodyPr/>
          <a:lstStyle>
            <a:lvl1pPr marL="0" indent="0" algn="ctr">
              <a:buNone/>
              <a:defRPr>
                <a:solidFill>
                  <a:schemeClr val="tx1">
                    <a:tint val="75000"/>
                  </a:schemeClr>
                </a:solidFill>
              </a:defRPr>
            </a:lvl1pPr>
            <a:lvl2pPr marL="2160270" indent="0" algn="ctr">
              <a:buNone/>
              <a:defRPr>
                <a:solidFill>
                  <a:schemeClr val="tx1">
                    <a:tint val="75000"/>
                  </a:schemeClr>
                </a:solidFill>
              </a:defRPr>
            </a:lvl2pPr>
            <a:lvl3pPr marL="4320540" indent="0" algn="ctr">
              <a:buNone/>
              <a:defRPr>
                <a:solidFill>
                  <a:schemeClr val="tx1">
                    <a:tint val="75000"/>
                  </a:schemeClr>
                </a:solidFill>
              </a:defRPr>
            </a:lvl3pPr>
            <a:lvl4pPr marL="6480810" indent="0" algn="ctr">
              <a:buNone/>
              <a:defRPr>
                <a:solidFill>
                  <a:schemeClr val="tx1">
                    <a:tint val="75000"/>
                  </a:schemeClr>
                </a:solidFill>
              </a:defRPr>
            </a:lvl4pPr>
            <a:lvl5pPr marL="8641080" indent="0" algn="ctr">
              <a:buNone/>
              <a:defRPr>
                <a:solidFill>
                  <a:schemeClr val="tx1">
                    <a:tint val="75000"/>
                  </a:schemeClr>
                </a:solidFill>
              </a:defRPr>
            </a:lvl5pPr>
            <a:lvl6pPr marL="10801350" indent="0" algn="ctr">
              <a:buNone/>
              <a:defRPr>
                <a:solidFill>
                  <a:schemeClr val="tx1">
                    <a:tint val="75000"/>
                  </a:schemeClr>
                </a:solidFill>
              </a:defRPr>
            </a:lvl6pPr>
            <a:lvl7pPr marL="12961620" indent="0" algn="ctr">
              <a:buNone/>
              <a:defRPr>
                <a:solidFill>
                  <a:schemeClr val="tx1">
                    <a:tint val="75000"/>
                  </a:schemeClr>
                </a:solidFill>
              </a:defRPr>
            </a:lvl7pPr>
            <a:lvl8pPr marL="15121890" indent="0" algn="ctr">
              <a:buNone/>
              <a:defRPr>
                <a:solidFill>
                  <a:schemeClr val="tx1">
                    <a:tint val="75000"/>
                  </a:schemeClr>
                </a:solidFill>
              </a:defRPr>
            </a:lvl8pPr>
            <a:lvl9pPr marL="1728216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A2AAC469-2410-4918-AF3E-716C17CCC89C}" type="datetimeFigureOut">
              <a:rPr lang="pt-BR" smtClean="0"/>
              <a:t>29/10/2023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2FA60BB-7F58-481B-8953-E384C93C1135}" type="slidenum">
              <a:rPr lang="pt-BR" smtClean="0"/>
              <a:t>‹nº›</a:t>
            </a:fld>
            <a:endParaRPr lang="pt-BR"/>
          </a:p>
        </p:txBody>
      </p:sp>
    </p:spTree>
    <p:extLst>
      <p:ext uri="{BB962C8B-B14F-4D97-AF65-F5344CB8AC3E}">
        <p14:creationId xmlns:p14="http://schemas.microsoft.com/office/powerpoint/2010/main" val="3601885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A2AAC469-2410-4918-AF3E-716C17CCC89C}" type="datetimeFigureOut">
              <a:rPr lang="pt-BR" smtClean="0"/>
              <a:t>29/10/2023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2FA60BB-7F58-481B-8953-E384C93C1135}" type="slidenum">
              <a:rPr lang="pt-BR" smtClean="0"/>
              <a:t>‹nº›</a:t>
            </a:fld>
            <a:endParaRPr lang="pt-BR"/>
          </a:p>
        </p:txBody>
      </p:sp>
    </p:spTree>
    <p:extLst>
      <p:ext uri="{BB962C8B-B14F-4D97-AF65-F5344CB8AC3E}">
        <p14:creationId xmlns:p14="http://schemas.microsoft.com/office/powerpoint/2010/main" val="2723458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3254782" y="10901365"/>
            <a:ext cx="25833229" cy="23224902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5743847" y="10901365"/>
            <a:ext cx="76970870" cy="23224902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A2AAC469-2410-4918-AF3E-716C17CCC89C}" type="datetimeFigureOut">
              <a:rPr lang="pt-BR" smtClean="0"/>
              <a:t>29/10/2023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2FA60BB-7F58-481B-8953-E384C93C1135}" type="slidenum">
              <a:rPr lang="pt-BR" smtClean="0"/>
              <a:t>‹nº›</a:t>
            </a:fld>
            <a:endParaRPr lang="pt-BR"/>
          </a:p>
        </p:txBody>
      </p:sp>
    </p:spTree>
    <p:extLst>
      <p:ext uri="{BB962C8B-B14F-4D97-AF65-F5344CB8AC3E}">
        <p14:creationId xmlns:p14="http://schemas.microsoft.com/office/powerpoint/2010/main" val="4077115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A2AAC469-2410-4918-AF3E-716C17CCC89C}" type="datetimeFigureOut">
              <a:rPr lang="pt-BR" smtClean="0"/>
              <a:t>29/10/2023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2FA60BB-7F58-481B-8953-E384C93C1135}" type="slidenum">
              <a:rPr lang="pt-BR" smtClean="0"/>
              <a:t>‹nº›</a:t>
            </a:fld>
            <a:endParaRPr lang="pt-BR"/>
          </a:p>
        </p:txBody>
      </p:sp>
    </p:spTree>
    <p:extLst>
      <p:ext uri="{BB962C8B-B14F-4D97-AF65-F5344CB8AC3E}">
        <p14:creationId xmlns:p14="http://schemas.microsoft.com/office/powerpoint/2010/main" val="344526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2559696" y="27763473"/>
            <a:ext cx="27543443" cy="8581073"/>
          </a:xfrm>
        </p:spPr>
        <p:txBody>
          <a:bodyPr anchor="t"/>
          <a:lstStyle>
            <a:lvl1pPr algn="l">
              <a:defRPr sz="18900" b="1" cap="all"/>
            </a:lvl1pPr>
          </a:lstStyle>
          <a:p>
            <a:r>
              <a:rPr lang="pt-BR"/>
              <a:t>Clique para editar o título mestre</a:t>
            </a:r>
          </a:p>
        </p:txBody>
      </p:sp>
      <p:sp>
        <p:nvSpPr>
          <p:cNvPr id="3" name="Espaço Reservado para Texto 2"/>
          <p:cNvSpPr>
            <a:spLocks noGrp="1"/>
          </p:cNvSpPr>
          <p:nvPr>
            <p:ph type="body" idx="1"/>
          </p:nvPr>
        </p:nvSpPr>
        <p:spPr>
          <a:xfrm>
            <a:off x="2559696" y="18312295"/>
            <a:ext cx="27543443" cy="9451178"/>
          </a:xfrm>
        </p:spPr>
        <p:txBody>
          <a:bodyPr anchor="b"/>
          <a:lstStyle>
            <a:lvl1pPr marL="0" indent="0">
              <a:buNone/>
              <a:defRPr sz="9500">
                <a:solidFill>
                  <a:schemeClr val="tx1">
                    <a:tint val="75000"/>
                  </a:schemeClr>
                </a:solidFill>
              </a:defRPr>
            </a:lvl1pPr>
            <a:lvl2pPr marL="2160270" indent="0">
              <a:buNone/>
              <a:defRPr sz="8500">
                <a:solidFill>
                  <a:schemeClr val="tx1">
                    <a:tint val="75000"/>
                  </a:schemeClr>
                </a:solidFill>
              </a:defRPr>
            </a:lvl2pPr>
            <a:lvl3pPr marL="4320540" indent="0">
              <a:buNone/>
              <a:defRPr sz="7600">
                <a:solidFill>
                  <a:schemeClr val="tx1">
                    <a:tint val="75000"/>
                  </a:schemeClr>
                </a:solidFill>
              </a:defRPr>
            </a:lvl3pPr>
            <a:lvl4pPr marL="6480810" indent="0">
              <a:buNone/>
              <a:defRPr sz="6600">
                <a:solidFill>
                  <a:schemeClr val="tx1">
                    <a:tint val="75000"/>
                  </a:schemeClr>
                </a:solidFill>
              </a:defRPr>
            </a:lvl4pPr>
            <a:lvl5pPr marL="8641080" indent="0">
              <a:buNone/>
              <a:defRPr sz="6600">
                <a:solidFill>
                  <a:schemeClr val="tx1">
                    <a:tint val="75000"/>
                  </a:schemeClr>
                </a:solidFill>
              </a:defRPr>
            </a:lvl5pPr>
            <a:lvl6pPr marL="10801350" indent="0">
              <a:buNone/>
              <a:defRPr sz="6600">
                <a:solidFill>
                  <a:schemeClr val="tx1">
                    <a:tint val="75000"/>
                  </a:schemeClr>
                </a:solidFill>
              </a:defRPr>
            </a:lvl6pPr>
            <a:lvl7pPr marL="12961620" indent="0">
              <a:buNone/>
              <a:defRPr sz="6600">
                <a:solidFill>
                  <a:schemeClr val="tx1">
                    <a:tint val="75000"/>
                  </a:schemeClr>
                </a:solidFill>
              </a:defRPr>
            </a:lvl7pPr>
            <a:lvl8pPr marL="15121890" indent="0">
              <a:buNone/>
              <a:defRPr sz="6600">
                <a:solidFill>
                  <a:schemeClr val="tx1">
                    <a:tint val="75000"/>
                  </a:schemeClr>
                </a:solidFill>
              </a:defRPr>
            </a:lvl8pPr>
            <a:lvl9pPr marL="17282160" indent="0">
              <a:buNone/>
              <a:defRPr sz="6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A2AAC469-2410-4918-AF3E-716C17CCC89C}" type="datetimeFigureOut">
              <a:rPr lang="pt-BR" smtClean="0"/>
              <a:t>29/10/2023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2FA60BB-7F58-481B-8953-E384C93C1135}" type="slidenum">
              <a:rPr lang="pt-BR" smtClean="0"/>
              <a:t>‹nº›</a:t>
            </a:fld>
            <a:endParaRPr lang="pt-BR"/>
          </a:p>
        </p:txBody>
      </p:sp>
    </p:spTree>
    <p:extLst>
      <p:ext uri="{BB962C8B-B14F-4D97-AF65-F5344CB8AC3E}">
        <p14:creationId xmlns:p14="http://schemas.microsoft.com/office/powerpoint/2010/main" val="2197005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5743846" y="63507940"/>
            <a:ext cx="51402048"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57685960" y="63507940"/>
            <a:ext cx="51402051"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A2AAC469-2410-4918-AF3E-716C17CCC89C}" type="datetimeFigureOut">
              <a:rPr lang="pt-BR" smtClean="0"/>
              <a:t>29/10/2023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2FA60BB-7F58-481B-8953-E384C93C1135}" type="slidenum">
              <a:rPr lang="pt-BR" smtClean="0"/>
              <a:t>‹nº›</a:t>
            </a:fld>
            <a:endParaRPr lang="pt-BR"/>
          </a:p>
        </p:txBody>
      </p:sp>
    </p:spTree>
    <p:extLst>
      <p:ext uri="{BB962C8B-B14F-4D97-AF65-F5344CB8AC3E}">
        <p14:creationId xmlns:p14="http://schemas.microsoft.com/office/powerpoint/2010/main" val="2911275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1620203" y="1730219"/>
            <a:ext cx="29163645" cy="7200900"/>
          </a:xfrm>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1620203" y="9671212"/>
            <a:ext cx="14317416"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pt-BR"/>
              <a:t>Clique para editar o texto mestre</a:t>
            </a:r>
          </a:p>
        </p:txBody>
      </p:sp>
      <p:sp>
        <p:nvSpPr>
          <p:cNvPr id="4" name="Espaço Reservado para Conteúdo 3"/>
          <p:cNvSpPr>
            <a:spLocks noGrp="1"/>
          </p:cNvSpPr>
          <p:nvPr>
            <p:ph sz="half" idx="2"/>
          </p:nvPr>
        </p:nvSpPr>
        <p:spPr>
          <a:xfrm>
            <a:off x="1620203" y="13701713"/>
            <a:ext cx="14317416"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16460809" y="9671212"/>
            <a:ext cx="14323040"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pt-BR"/>
              <a:t>Clique para editar o texto mestre</a:t>
            </a:r>
          </a:p>
        </p:txBody>
      </p:sp>
      <p:sp>
        <p:nvSpPr>
          <p:cNvPr id="6" name="Espaço Reservado para Conteúdo 5"/>
          <p:cNvSpPr>
            <a:spLocks noGrp="1"/>
          </p:cNvSpPr>
          <p:nvPr>
            <p:ph sz="quarter" idx="4"/>
          </p:nvPr>
        </p:nvSpPr>
        <p:spPr>
          <a:xfrm>
            <a:off x="16460809" y="13701713"/>
            <a:ext cx="14323040"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A2AAC469-2410-4918-AF3E-716C17CCC89C}" type="datetimeFigureOut">
              <a:rPr lang="pt-BR" smtClean="0"/>
              <a:t>29/10/2023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C2FA60BB-7F58-481B-8953-E384C93C1135}" type="slidenum">
              <a:rPr lang="pt-BR" smtClean="0"/>
              <a:t>‹nº›</a:t>
            </a:fld>
            <a:endParaRPr lang="pt-BR"/>
          </a:p>
        </p:txBody>
      </p:sp>
    </p:spTree>
    <p:extLst>
      <p:ext uri="{BB962C8B-B14F-4D97-AF65-F5344CB8AC3E}">
        <p14:creationId xmlns:p14="http://schemas.microsoft.com/office/powerpoint/2010/main" val="98474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A2AAC469-2410-4918-AF3E-716C17CCC89C}" type="datetimeFigureOut">
              <a:rPr lang="pt-BR" smtClean="0"/>
              <a:t>29/10/2023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C2FA60BB-7F58-481B-8953-E384C93C1135}" type="slidenum">
              <a:rPr lang="pt-BR" smtClean="0"/>
              <a:t>‹nº›</a:t>
            </a:fld>
            <a:endParaRPr lang="pt-BR"/>
          </a:p>
        </p:txBody>
      </p:sp>
    </p:spTree>
    <p:extLst>
      <p:ext uri="{BB962C8B-B14F-4D97-AF65-F5344CB8AC3E}">
        <p14:creationId xmlns:p14="http://schemas.microsoft.com/office/powerpoint/2010/main" val="1247222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A2AAC469-2410-4918-AF3E-716C17CCC89C}" type="datetimeFigureOut">
              <a:rPr lang="pt-BR" smtClean="0"/>
              <a:t>29/10/2023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C2FA60BB-7F58-481B-8953-E384C93C1135}" type="slidenum">
              <a:rPr lang="pt-BR" smtClean="0"/>
              <a:t>‹nº›</a:t>
            </a:fld>
            <a:endParaRPr lang="pt-BR"/>
          </a:p>
        </p:txBody>
      </p:sp>
    </p:spTree>
    <p:extLst>
      <p:ext uri="{BB962C8B-B14F-4D97-AF65-F5344CB8AC3E}">
        <p14:creationId xmlns:p14="http://schemas.microsoft.com/office/powerpoint/2010/main" val="3143896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620204" y="1720215"/>
            <a:ext cx="10660709" cy="7320915"/>
          </a:xfrm>
        </p:spPr>
        <p:txBody>
          <a:bodyPr anchor="b"/>
          <a:lstStyle>
            <a:lvl1pPr algn="l">
              <a:defRPr sz="9500" b="1"/>
            </a:lvl1pPr>
          </a:lstStyle>
          <a:p>
            <a:r>
              <a:rPr lang="pt-BR"/>
              <a:t>Clique para editar o título mestre</a:t>
            </a:r>
          </a:p>
        </p:txBody>
      </p:sp>
      <p:sp>
        <p:nvSpPr>
          <p:cNvPr id="3" name="Espaço Reservado para Conteúdo 2"/>
          <p:cNvSpPr>
            <a:spLocks noGrp="1"/>
          </p:cNvSpPr>
          <p:nvPr>
            <p:ph idx="1"/>
          </p:nvPr>
        </p:nvSpPr>
        <p:spPr>
          <a:xfrm>
            <a:off x="12669083" y="1720218"/>
            <a:ext cx="18114764" cy="36874612"/>
          </a:xfrm>
        </p:spPr>
        <p:txBody>
          <a:bodyPr/>
          <a:lstStyle>
            <a:lvl1pPr>
              <a:defRPr sz="15100"/>
            </a:lvl1pPr>
            <a:lvl2pPr>
              <a:defRPr sz="13200"/>
            </a:lvl2pPr>
            <a:lvl3pPr>
              <a:defRPr sz="11300"/>
            </a:lvl3pPr>
            <a:lvl4pPr>
              <a:defRPr sz="9500"/>
            </a:lvl4pPr>
            <a:lvl5pPr>
              <a:defRPr sz="9500"/>
            </a:lvl5pPr>
            <a:lvl6pPr>
              <a:defRPr sz="9500"/>
            </a:lvl6pPr>
            <a:lvl7pPr>
              <a:defRPr sz="9500"/>
            </a:lvl7pPr>
            <a:lvl8pPr>
              <a:defRPr sz="9500"/>
            </a:lvl8pPr>
            <a:lvl9pPr>
              <a:defRPr sz="95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1620204" y="9041133"/>
            <a:ext cx="10660709" cy="29553697"/>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A2AAC469-2410-4918-AF3E-716C17CCC89C}" type="datetimeFigureOut">
              <a:rPr lang="pt-BR" smtClean="0"/>
              <a:t>29/10/2023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2FA60BB-7F58-481B-8953-E384C93C1135}" type="slidenum">
              <a:rPr lang="pt-BR" smtClean="0"/>
              <a:t>‹nº›</a:t>
            </a:fld>
            <a:endParaRPr lang="pt-BR"/>
          </a:p>
        </p:txBody>
      </p:sp>
    </p:spTree>
    <p:extLst>
      <p:ext uri="{BB962C8B-B14F-4D97-AF65-F5344CB8AC3E}">
        <p14:creationId xmlns:p14="http://schemas.microsoft.com/office/powerpoint/2010/main" val="2483724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51421" y="30243780"/>
            <a:ext cx="19442430" cy="3570449"/>
          </a:xfrm>
        </p:spPr>
        <p:txBody>
          <a:bodyPr anchor="b"/>
          <a:lstStyle>
            <a:lvl1pPr algn="l">
              <a:defRPr sz="9500" b="1"/>
            </a:lvl1pPr>
          </a:lstStyle>
          <a:p>
            <a:r>
              <a:rPr lang="pt-BR"/>
              <a:t>Clique para editar o título mestre</a:t>
            </a:r>
          </a:p>
        </p:txBody>
      </p:sp>
      <p:sp>
        <p:nvSpPr>
          <p:cNvPr id="3" name="Espaço Reservado para Imagem 2"/>
          <p:cNvSpPr>
            <a:spLocks noGrp="1"/>
          </p:cNvSpPr>
          <p:nvPr>
            <p:ph type="pic" idx="1"/>
          </p:nvPr>
        </p:nvSpPr>
        <p:spPr>
          <a:xfrm>
            <a:off x="6351421" y="3860483"/>
            <a:ext cx="19442430" cy="25923240"/>
          </a:xfrm>
        </p:spPr>
        <p:txBody>
          <a:bodyPr/>
          <a:lstStyle>
            <a:lvl1pPr marL="0" indent="0">
              <a:buNone/>
              <a:defRPr sz="15100"/>
            </a:lvl1pPr>
            <a:lvl2pPr marL="2160270" indent="0">
              <a:buNone/>
              <a:defRPr sz="13200"/>
            </a:lvl2pPr>
            <a:lvl3pPr marL="4320540" indent="0">
              <a:buNone/>
              <a:defRPr sz="11300"/>
            </a:lvl3pPr>
            <a:lvl4pPr marL="6480810" indent="0">
              <a:buNone/>
              <a:defRPr sz="9500"/>
            </a:lvl4pPr>
            <a:lvl5pPr marL="8641080" indent="0">
              <a:buNone/>
              <a:defRPr sz="9500"/>
            </a:lvl5pPr>
            <a:lvl6pPr marL="10801350" indent="0">
              <a:buNone/>
              <a:defRPr sz="9500"/>
            </a:lvl6pPr>
            <a:lvl7pPr marL="12961620" indent="0">
              <a:buNone/>
              <a:defRPr sz="9500"/>
            </a:lvl7pPr>
            <a:lvl8pPr marL="15121890" indent="0">
              <a:buNone/>
              <a:defRPr sz="9500"/>
            </a:lvl8pPr>
            <a:lvl9pPr marL="17282160" indent="0">
              <a:buNone/>
              <a:defRPr sz="9500"/>
            </a:lvl9pPr>
          </a:lstStyle>
          <a:p>
            <a:endParaRPr lang="pt-BR"/>
          </a:p>
        </p:txBody>
      </p:sp>
      <p:sp>
        <p:nvSpPr>
          <p:cNvPr id="4" name="Espaço Reservado para Texto 3"/>
          <p:cNvSpPr>
            <a:spLocks noGrp="1"/>
          </p:cNvSpPr>
          <p:nvPr>
            <p:ph type="body" sz="half" idx="2"/>
          </p:nvPr>
        </p:nvSpPr>
        <p:spPr>
          <a:xfrm>
            <a:off x="6351421" y="33814229"/>
            <a:ext cx="19442430" cy="5070631"/>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A2AAC469-2410-4918-AF3E-716C17CCC89C}" type="datetimeFigureOut">
              <a:rPr lang="pt-BR" smtClean="0"/>
              <a:t>29/10/2023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2FA60BB-7F58-481B-8953-E384C93C1135}" type="slidenum">
              <a:rPr lang="pt-BR" smtClean="0"/>
              <a:t>‹nº›</a:t>
            </a:fld>
            <a:endParaRPr lang="pt-BR"/>
          </a:p>
        </p:txBody>
      </p:sp>
    </p:spTree>
    <p:extLst>
      <p:ext uri="{BB962C8B-B14F-4D97-AF65-F5344CB8AC3E}">
        <p14:creationId xmlns:p14="http://schemas.microsoft.com/office/powerpoint/2010/main" val="596470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2">
                <a:lumMod val="20000"/>
                <a:lumOff val="80000"/>
              </a:schemeClr>
            </a:gs>
            <a:gs pos="12000">
              <a:schemeClr val="bg1"/>
            </a:gs>
          </a:gsLst>
          <a:lin ang="5400000" scaled="1"/>
          <a:tileRect/>
        </a:gra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1620203" y="1730219"/>
            <a:ext cx="29163645" cy="7200900"/>
          </a:xfrm>
          <a:prstGeom prst="rect">
            <a:avLst/>
          </a:prstGeom>
        </p:spPr>
        <p:txBody>
          <a:bodyPr vert="horz" lIns="432054" tIns="216027" rIns="432054" bIns="216027" rtlCol="0" anchor="ctr">
            <a:normAutofit/>
          </a:bodyPr>
          <a:lstStyle/>
          <a:p>
            <a:r>
              <a:rPr lang="pt-BR"/>
              <a:t>Clique para editar o título mestre</a:t>
            </a:r>
          </a:p>
        </p:txBody>
      </p:sp>
      <p:sp>
        <p:nvSpPr>
          <p:cNvPr id="3" name="Espaço Reservado para Texto 2"/>
          <p:cNvSpPr>
            <a:spLocks noGrp="1"/>
          </p:cNvSpPr>
          <p:nvPr>
            <p:ph type="body" idx="1"/>
          </p:nvPr>
        </p:nvSpPr>
        <p:spPr>
          <a:xfrm>
            <a:off x="1620203" y="10081263"/>
            <a:ext cx="29163645" cy="28513567"/>
          </a:xfrm>
          <a:prstGeom prst="rect">
            <a:avLst/>
          </a:prstGeom>
        </p:spPr>
        <p:txBody>
          <a:bodyPr vert="horz" lIns="432054" tIns="216027" rIns="432054" bIns="216027"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1620203" y="40045008"/>
            <a:ext cx="7560945" cy="2300288"/>
          </a:xfrm>
          <a:prstGeom prst="rect">
            <a:avLst/>
          </a:prstGeom>
        </p:spPr>
        <p:txBody>
          <a:bodyPr vert="horz" lIns="432054" tIns="216027" rIns="432054" bIns="216027" rtlCol="0" anchor="ctr"/>
          <a:lstStyle>
            <a:lvl1pPr algn="l">
              <a:defRPr sz="5700">
                <a:solidFill>
                  <a:schemeClr val="tx1">
                    <a:tint val="75000"/>
                  </a:schemeClr>
                </a:solidFill>
              </a:defRPr>
            </a:lvl1pPr>
          </a:lstStyle>
          <a:p>
            <a:fld id="{A2AAC469-2410-4918-AF3E-716C17CCC89C}" type="datetimeFigureOut">
              <a:rPr lang="pt-BR" smtClean="0"/>
              <a:t>29/10/2023</a:t>
            </a:fld>
            <a:endParaRPr lang="pt-BR"/>
          </a:p>
        </p:txBody>
      </p:sp>
      <p:sp>
        <p:nvSpPr>
          <p:cNvPr id="5" name="Espaço Reservado para Rodapé 4"/>
          <p:cNvSpPr>
            <a:spLocks noGrp="1"/>
          </p:cNvSpPr>
          <p:nvPr>
            <p:ph type="ftr" sz="quarter" idx="3"/>
          </p:nvPr>
        </p:nvSpPr>
        <p:spPr>
          <a:xfrm>
            <a:off x="11071384" y="40045008"/>
            <a:ext cx="10261283" cy="2300288"/>
          </a:xfrm>
          <a:prstGeom prst="rect">
            <a:avLst/>
          </a:prstGeom>
        </p:spPr>
        <p:txBody>
          <a:bodyPr vert="horz" lIns="432054" tIns="216027" rIns="432054" bIns="216027" rtlCol="0" anchor="ctr"/>
          <a:lstStyle>
            <a:lvl1pPr algn="ctr">
              <a:defRPr sz="57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23222903" y="40045008"/>
            <a:ext cx="7560945" cy="2300288"/>
          </a:xfrm>
          <a:prstGeom prst="rect">
            <a:avLst/>
          </a:prstGeom>
        </p:spPr>
        <p:txBody>
          <a:bodyPr vert="horz" lIns="432054" tIns="216027" rIns="432054" bIns="216027" rtlCol="0" anchor="ctr"/>
          <a:lstStyle>
            <a:lvl1pPr algn="r">
              <a:defRPr sz="5700">
                <a:solidFill>
                  <a:schemeClr val="tx1">
                    <a:tint val="75000"/>
                  </a:schemeClr>
                </a:solidFill>
              </a:defRPr>
            </a:lvl1pPr>
          </a:lstStyle>
          <a:p>
            <a:fld id="{C2FA60BB-7F58-481B-8953-E384C93C1135}" type="slidenum">
              <a:rPr lang="pt-BR" smtClean="0"/>
              <a:t>‹nº›</a:t>
            </a:fld>
            <a:endParaRPr lang="pt-BR"/>
          </a:p>
        </p:txBody>
      </p:sp>
    </p:spTree>
    <p:extLst>
      <p:ext uri="{BB962C8B-B14F-4D97-AF65-F5344CB8AC3E}">
        <p14:creationId xmlns:p14="http://schemas.microsoft.com/office/powerpoint/2010/main" val="2395205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20540" rtl="0" eaLnBrk="1" latinLnBrk="0" hangingPunct="1">
        <a:spcBef>
          <a:spcPct val="0"/>
        </a:spcBef>
        <a:buNone/>
        <a:defRPr sz="20800" kern="1200">
          <a:solidFill>
            <a:schemeClr val="tx1"/>
          </a:solidFill>
          <a:latin typeface="+mj-lt"/>
          <a:ea typeface="+mj-ea"/>
          <a:cs typeface="+mj-cs"/>
        </a:defRPr>
      </a:lvl1pPr>
    </p:titleStyle>
    <p:bodyStyle>
      <a:lvl1pPr marL="1620203" indent="-1620203" algn="l" defTabSz="4320540" rtl="0" eaLnBrk="1" latinLnBrk="0" hangingPunct="1">
        <a:spcBef>
          <a:spcPct val="20000"/>
        </a:spcBef>
        <a:buFont typeface="Arial" panose="020B0604020202020204" pitchFamily="34" charset="0"/>
        <a:buChar char="•"/>
        <a:defRPr sz="15100" kern="1200">
          <a:solidFill>
            <a:schemeClr val="tx1"/>
          </a:solidFill>
          <a:latin typeface="+mn-lt"/>
          <a:ea typeface="+mn-ea"/>
          <a:cs typeface="+mn-cs"/>
        </a:defRPr>
      </a:lvl1pPr>
      <a:lvl2pPr marL="3510439" indent="-1350169" algn="l" defTabSz="4320540" rtl="0" eaLnBrk="1" latinLnBrk="0" hangingPunct="1">
        <a:spcBef>
          <a:spcPct val="20000"/>
        </a:spcBef>
        <a:buFont typeface="Arial" panose="020B0604020202020204" pitchFamily="34" charset="0"/>
        <a:buChar char="–"/>
        <a:defRPr sz="13200" kern="1200">
          <a:solidFill>
            <a:schemeClr val="tx1"/>
          </a:solidFill>
          <a:latin typeface="+mn-lt"/>
          <a:ea typeface="+mn-ea"/>
          <a:cs typeface="+mn-cs"/>
        </a:defRPr>
      </a:lvl2pPr>
      <a:lvl3pPr marL="5400675" indent="-1080135" algn="l" defTabSz="4320540" rtl="0" eaLnBrk="1" latinLnBrk="0" hangingPunct="1">
        <a:spcBef>
          <a:spcPct val="20000"/>
        </a:spcBef>
        <a:buFont typeface="Arial" panose="020B0604020202020204" pitchFamily="34" charset="0"/>
        <a:buChar char="•"/>
        <a:defRPr sz="11300" kern="1200">
          <a:solidFill>
            <a:schemeClr val="tx1"/>
          </a:solidFill>
          <a:latin typeface="+mn-lt"/>
          <a:ea typeface="+mn-ea"/>
          <a:cs typeface="+mn-cs"/>
        </a:defRPr>
      </a:lvl3pPr>
      <a:lvl4pPr marL="7560945" indent="-1080135" algn="l" defTabSz="4320540"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4pPr>
      <a:lvl5pPr marL="9721215" indent="-1080135" algn="l" defTabSz="4320540"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5pPr>
      <a:lvl6pPr marL="11881485" indent="-1080135" algn="l" defTabSz="4320540"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6pPr>
      <a:lvl7pPr marL="14041755" indent="-1080135" algn="l" defTabSz="4320540"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7pPr>
      <a:lvl8pPr marL="16202025" indent="-1080135" algn="l" defTabSz="4320540"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8pPr>
      <a:lvl9pPr marL="18362295" indent="-1080135" algn="l" defTabSz="4320540"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9pPr>
    </p:bodyStyle>
    <p:otherStyle>
      <a:defPPr>
        <a:defRPr lang="pt-BR"/>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10789427" y="-116196"/>
            <a:ext cx="22116269" cy="3170099"/>
          </a:xfrm>
          <a:prstGeom prst="rect">
            <a:avLst/>
          </a:prstGeom>
          <a:noFill/>
        </p:spPr>
        <p:txBody>
          <a:bodyPr wrap="square" lIns="91440" tIns="45720" rIns="91440" bIns="45720">
            <a:spAutoFit/>
          </a:bodyPr>
          <a:lstStyle/>
          <a:p>
            <a:pPr indent="-476250" algn="ctr" defTabSz="950913"/>
            <a:r>
              <a:rPr lang="pt-BR" sz="10000" b="1" cap="small" dirty="0">
                <a:ln w="38100">
                  <a:noFill/>
                  <a:prstDash val="solid"/>
                </a:ln>
                <a:solidFill>
                  <a:schemeClr val="tx2">
                    <a:lumMod val="75000"/>
                  </a:schemeClr>
                </a:solidFill>
                <a:effectLst>
                  <a:outerShdw blurRad="38100" dist="38100" dir="2700000" algn="tl">
                    <a:srgbClr val="000000">
                      <a:alpha val="43137"/>
                    </a:srgbClr>
                  </a:outerShdw>
                </a:effectLst>
                <a:latin typeface="+mj-lt"/>
                <a:ea typeface="Adobe Gothic Std B" pitchFamily="34" charset="-128"/>
                <a:cs typeface="Arial" pitchFamily="34" charset="0"/>
              </a:rPr>
              <a:t>Análise de dados temporal de relação entre PIB e expectativa de vida</a:t>
            </a:r>
          </a:p>
        </p:txBody>
      </p:sp>
      <p:sp>
        <p:nvSpPr>
          <p:cNvPr id="6" name="Text Box 2"/>
          <p:cNvSpPr txBox="1">
            <a:spLocks noChangeArrowheads="1"/>
          </p:cNvSpPr>
          <p:nvPr/>
        </p:nvSpPr>
        <p:spPr bwMode="auto">
          <a:xfrm>
            <a:off x="12184005" y="3082931"/>
            <a:ext cx="18752116" cy="1019356"/>
          </a:xfrm>
          <a:prstGeom prst="rect">
            <a:avLst/>
          </a:prstGeom>
          <a:noFill/>
          <a:ln w="9525">
            <a:noFill/>
            <a:miter lim="800000"/>
            <a:headEnd/>
            <a:tailEnd/>
          </a:ln>
        </p:spPr>
        <p:txBody>
          <a:bodyPr wrap="square" lIns="95098" tIns="47549" rIns="95098" bIns="47549">
            <a:spAutoFit/>
          </a:bodyPr>
          <a:lstStyle/>
          <a:p>
            <a:pPr algn="ctr">
              <a:spcBef>
                <a:spcPts val="600"/>
              </a:spcBef>
              <a:spcAft>
                <a:spcPts val="600"/>
              </a:spcAft>
            </a:pPr>
            <a:r>
              <a:rPr lang="pt-BR" sz="6000" b="1" dirty="0">
                <a:latin typeface="Arial" pitchFamily="34" charset="0"/>
                <a:cs typeface="Arial" pitchFamily="34" charset="0"/>
              </a:rPr>
              <a:t>Orlando da Silva Roxo, </a:t>
            </a:r>
            <a:r>
              <a:rPr lang="pt-BR" sz="6000" b="1">
                <a:latin typeface="Arial" pitchFamily="34" charset="0"/>
                <a:cs typeface="Arial" pitchFamily="34" charset="0"/>
              </a:rPr>
              <a:t>Vitor Baptista</a:t>
            </a:r>
            <a:endParaRPr lang="pt-BR" sz="6000" b="1" dirty="0">
              <a:latin typeface="Arial" pitchFamily="34" charset="0"/>
              <a:cs typeface="Arial" pitchFamily="34" charset="0"/>
            </a:endParaRPr>
          </a:p>
        </p:txBody>
      </p:sp>
      <p:sp>
        <p:nvSpPr>
          <p:cNvPr id="7" name="Retângulo de cantos arredondados 6"/>
          <p:cNvSpPr/>
          <p:nvPr/>
        </p:nvSpPr>
        <p:spPr>
          <a:xfrm>
            <a:off x="387849" y="10543224"/>
            <a:ext cx="13261743" cy="6916099"/>
          </a:xfrm>
          <a:prstGeom prst="roundRect">
            <a:avLst>
              <a:gd name="adj" fmla="val 0"/>
            </a:avLst>
          </a:prstGeom>
          <a:no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4800" dirty="0">
                <a:solidFill>
                  <a:schemeClr val="tx1"/>
                </a:solidFill>
                <a:latin typeface="Arial Narrow" panose="020B0606020202030204" pitchFamily="34" charset="0"/>
              </a:rPr>
              <a:t>A interconexão entre a longevidade da população de um país e a prosperidade de sua força de trabalho um tema em voga na imprensa. Central para esta discussão está a relação entre o crescimento do Produto Interno Bruto (PIB) e a expectativa de vida. Este estudo procura desvendar essa relação no contexto do Brasil, utilizando dados históricos que abrangem uma década, de 2007 a 2016, apoiando-se em metodologias estatísticas robustas, como a regressão linear. O estudo visa oferecer insights sobre como as flutuações da saúde se traduzem em aumento de longevidade para a população.</a:t>
            </a:r>
          </a:p>
          <a:p>
            <a:pPr algn="just"/>
            <a:endParaRPr lang="pt-BR" sz="4800" dirty="0">
              <a:solidFill>
                <a:schemeClr val="tx1"/>
              </a:solidFill>
              <a:latin typeface="Arial Narrow" panose="020B0606020202030204" pitchFamily="34" charset="0"/>
            </a:endParaRPr>
          </a:p>
        </p:txBody>
      </p:sp>
      <p:sp>
        <p:nvSpPr>
          <p:cNvPr id="506" name="Retângulo de cantos arredondados 505"/>
          <p:cNvSpPr/>
          <p:nvPr/>
        </p:nvSpPr>
        <p:spPr>
          <a:xfrm>
            <a:off x="13973389" y="40884558"/>
            <a:ext cx="15428253" cy="2496919"/>
          </a:xfrm>
          <a:prstGeom prst="roundRect">
            <a:avLst>
              <a:gd name="adj" fmla="val 0"/>
            </a:avLst>
          </a:prstGeom>
          <a:no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just"/>
            <a:r>
              <a:rPr lang="pt-BR" sz="3600" dirty="0">
                <a:solidFill>
                  <a:schemeClr val="tx1"/>
                </a:solidFill>
                <a:latin typeface="Arial Narrow" panose="020B0606020202030204" pitchFamily="34" charset="0"/>
              </a:rPr>
              <a:t>[1] KREMER, Guilherme Mateus; DEINA, Carolina; SIQUEIRA, Hugo. Correlação e Regressão Linear de Variáveis que interferem no Produto Interno Bruto do Brasil: Uma Análise Estatística de Dados. Revista de Gestão Industrial, Ponta Grossa, v. 15, n. 2, p. 233-254, abr./jun. 2019. </a:t>
            </a:r>
            <a:endParaRPr lang="en-US" sz="3600" dirty="0">
              <a:solidFill>
                <a:schemeClr val="tx1"/>
              </a:solidFill>
              <a:latin typeface="Arial Narrow" panose="020B0606020202030204" pitchFamily="34" charset="0"/>
            </a:endParaRPr>
          </a:p>
        </p:txBody>
      </p:sp>
      <p:sp>
        <p:nvSpPr>
          <p:cNvPr id="238" name="Text Box 2"/>
          <p:cNvSpPr txBox="1">
            <a:spLocks noChangeArrowheads="1"/>
          </p:cNvSpPr>
          <p:nvPr/>
        </p:nvSpPr>
        <p:spPr bwMode="auto">
          <a:xfrm>
            <a:off x="365509" y="7839008"/>
            <a:ext cx="13360894" cy="1327133"/>
          </a:xfrm>
          <a:prstGeom prst="rect">
            <a:avLst/>
          </a:prstGeom>
          <a:gradFill flip="none" rotWithShape="1">
            <a:gsLst>
              <a:gs pos="0">
                <a:schemeClr val="accent5">
                  <a:lumMod val="20000"/>
                  <a:lumOff val="80000"/>
                  <a:shade val="30000"/>
                  <a:satMod val="115000"/>
                </a:schemeClr>
              </a:gs>
              <a:gs pos="50000">
                <a:schemeClr val="accent5">
                  <a:lumMod val="20000"/>
                  <a:lumOff val="80000"/>
                  <a:shade val="67500"/>
                  <a:satMod val="115000"/>
                </a:schemeClr>
              </a:gs>
              <a:gs pos="100000">
                <a:schemeClr val="accent5">
                  <a:lumMod val="20000"/>
                  <a:lumOff val="80000"/>
                  <a:shade val="100000"/>
                  <a:satMod val="115000"/>
                </a:schemeClr>
              </a:gs>
            </a:gsLst>
            <a:lin ang="18900000" scaled="1"/>
            <a:tileRect/>
          </a:gradFill>
          <a:ln w="9525">
            <a:noFill/>
            <a:miter lim="800000"/>
            <a:headEnd/>
            <a:tailEnd/>
          </a:ln>
        </p:spPr>
        <p:txBody>
          <a:bodyPr wrap="square" lIns="95098" tIns="47549" rIns="95098" bIns="47549">
            <a:spAutoFit/>
          </a:bodyPr>
          <a:lstStyle/>
          <a:p>
            <a:pPr algn="ctr">
              <a:spcBef>
                <a:spcPts val="600"/>
              </a:spcBef>
              <a:spcAft>
                <a:spcPts val="600"/>
              </a:spcAft>
            </a:pPr>
            <a:r>
              <a:rPr lang="pt-BR" sz="8000" b="1" dirty="0">
                <a:solidFill>
                  <a:schemeClr val="tx2">
                    <a:lumMod val="75000"/>
                  </a:schemeClr>
                </a:solidFill>
                <a:latin typeface="Arial" pitchFamily="34" charset="0"/>
                <a:cs typeface="Arial" pitchFamily="34" charset="0"/>
              </a:rPr>
              <a:t>Introdução</a:t>
            </a:r>
          </a:p>
        </p:txBody>
      </p:sp>
      <p:sp>
        <p:nvSpPr>
          <p:cNvPr id="3" name="Retângulo 2"/>
          <p:cNvSpPr/>
          <p:nvPr/>
        </p:nvSpPr>
        <p:spPr>
          <a:xfrm>
            <a:off x="12688420" y="4154690"/>
            <a:ext cx="19082120" cy="1938992"/>
          </a:xfrm>
          <a:prstGeom prst="rect">
            <a:avLst/>
          </a:prstGeom>
        </p:spPr>
        <p:txBody>
          <a:bodyPr wrap="square">
            <a:spAutoFit/>
          </a:bodyPr>
          <a:lstStyle/>
          <a:p>
            <a:pPr algn="ctr"/>
            <a:r>
              <a:rPr lang="pt-BR" sz="6000" b="1" dirty="0">
                <a:solidFill>
                  <a:srgbClr val="0070C0"/>
                </a:solidFill>
              </a:rPr>
              <a:t>I Exposição de Projetos de Extensão de Tecnologia da Informação do Campus UNESA - Niterói </a:t>
            </a:r>
          </a:p>
        </p:txBody>
      </p:sp>
      <p:sp>
        <p:nvSpPr>
          <p:cNvPr id="8" name="Retângulo 7"/>
          <p:cNvSpPr/>
          <p:nvPr/>
        </p:nvSpPr>
        <p:spPr>
          <a:xfrm>
            <a:off x="1150250" y="3391328"/>
            <a:ext cx="9639177" cy="1862048"/>
          </a:xfrm>
          <a:prstGeom prst="rect">
            <a:avLst/>
          </a:prstGeom>
        </p:spPr>
        <p:txBody>
          <a:bodyPr wrap="none">
            <a:spAutoFit/>
          </a:bodyPr>
          <a:lstStyle/>
          <a:p>
            <a:r>
              <a:rPr lang="pt-BR" sz="11500" b="1" dirty="0">
                <a:solidFill>
                  <a:srgbClr val="0070C0"/>
                </a:solidFill>
                <a:latin typeface="High Tower Text" panose="02040502050506030303" pitchFamily="18" charset="0"/>
              </a:rPr>
              <a:t>I EXPOTECH</a:t>
            </a:r>
            <a:endParaRPr lang="pt-BR" sz="11500" dirty="0">
              <a:solidFill>
                <a:srgbClr val="0070C0"/>
              </a:solidFill>
              <a:latin typeface="High Tower Text" panose="02040502050506030303" pitchFamily="18" charset="0"/>
            </a:endParaRPr>
          </a:p>
        </p:txBody>
      </p:sp>
      <p:pic>
        <p:nvPicPr>
          <p:cNvPr id="1028" name="Picture 4" descr="data visualization Icon - Free PNG &amp; SVG 3728132 - Noun Project"/>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8758" b="10802"/>
          <a:stretch/>
        </p:blipFill>
        <p:spPr bwMode="auto">
          <a:xfrm>
            <a:off x="3843867" y="415909"/>
            <a:ext cx="3849216" cy="3096344"/>
          </a:xfrm>
          <a:prstGeom prst="rect">
            <a:avLst/>
          </a:prstGeom>
          <a:noFill/>
          <a:extLst>
            <a:ext uri="{909E8E84-426E-40DD-AFC4-6F175D3DCCD1}">
              <a14:hiddenFill xmlns:a14="http://schemas.microsoft.com/office/drawing/2010/main">
                <a:solidFill>
                  <a:srgbClr val="FFFFFF"/>
                </a:solidFill>
              </a14:hiddenFill>
            </a:ext>
          </a:extLst>
        </p:spPr>
      </p:pic>
      <p:sp>
        <p:nvSpPr>
          <p:cNvPr id="11" name="Retângulo 10"/>
          <p:cNvSpPr/>
          <p:nvPr/>
        </p:nvSpPr>
        <p:spPr>
          <a:xfrm>
            <a:off x="1527057" y="5750596"/>
            <a:ext cx="8482836" cy="1323439"/>
          </a:xfrm>
          <a:prstGeom prst="rect">
            <a:avLst/>
          </a:prstGeom>
        </p:spPr>
        <p:txBody>
          <a:bodyPr wrap="none">
            <a:spAutoFit/>
          </a:bodyPr>
          <a:lstStyle/>
          <a:p>
            <a:pPr algn="ctr"/>
            <a:r>
              <a:rPr lang="pt-BR" sz="8000" dirty="0">
                <a:solidFill>
                  <a:schemeClr val="tx2">
                    <a:lumMod val="60000"/>
                    <a:lumOff val="40000"/>
                  </a:schemeClr>
                </a:solidFill>
              </a:rPr>
              <a:t>07-09 Novembro 23</a:t>
            </a:r>
          </a:p>
        </p:txBody>
      </p:sp>
      <p:sp>
        <p:nvSpPr>
          <p:cNvPr id="250" name="Text Box 2"/>
          <p:cNvSpPr txBox="1">
            <a:spLocks noChangeArrowheads="1"/>
          </p:cNvSpPr>
          <p:nvPr/>
        </p:nvSpPr>
        <p:spPr bwMode="auto">
          <a:xfrm>
            <a:off x="320253" y="33020983"/>
            <a:ext cx="13310083" cy="1327133"/>
          </a:xfrm>
          <a:prstGeom prst="rect">
            <a:avLst/>
          </a:prstGeom>
          <a:gradFill flip="none" rotWithShape="1">
            <a:gsLst>
              <a:gs pos="0">
                <a:schemeClr val="accent5">
                  <a:lumMod val="20000"/>
                  <a:lumOff val="80000"/>
                  <a:shade val="30000"/>
                  <a:satMod val="115000"/>
                </a:schemeClr>
              </a:gs>
              <a:gs pos="50000">
                <a:schemeClr val="accent5">
                  <a:lumMod val="20000"/>
                  <a:lumOff val="80000"/>
                  <a:shade val="67500"/>
                  <a:satMod val="115000"/>
                </a:schemeClr>
              </a:gs>
              <a:gs pos="100000">
                <a:schemeClr val="accent5">
                  <a:lumMod val="20000"/>
                  <a:lumOff val="80000"/>
                  <a:shade val="100000"/>
                  <a:satMod val="115000"/>
                </a:schemeClr>
              </a:gs>
            </a:gsLst>
            <a:lin ang="18900000" scaled="1"/>
            <a:tileRect/>
          </a:gradFill>
          <a:ln w="9525">
            <a:noFill/>
            <a:miter lim="800000"/>
            <a:headEnd/>
            <a:tailEnd/>
          </a:ln>
        </p:spPr>
        <p:txBody>
          <a:bodyPr wrap="square" lIns="95098" tIns="47549" rIns="95098" bIns="47549">
            <a:spAutoFit/>
          </a:bodyPr>
          <a:lstStyle/>
          <a:p>
            <a:pPr algn="ctr">
              <a:spcBef>
                <a:spcPts val="600"/>
              </a:spcBef>
              <a:spcAft>
                <a:spcPts val="600"/>
              </a:spcAft>
            </a:pPr>
            <a:r>
              <a:rPr lang="pt-BR" sz="8000" b="1" dirty="0">
                <a:solidFill>
                  <a:schemeClr val="tx2">
                    <a:lumMod val="75000"/>
                  </a:schemeClr>
                </a:solidFill>
                <a:latin typeface="Arial" pitchFamily="34" charset="0"/>
                <a:cs typeface="Arial" pitchFamily="34" charset="0"/>
              </a:rPr>
              <a:t>Metodologia</a:t>
            </a:r>
          </a:p>
        </p:txBody>
      </p:sp>
      <p:sp>
        <p:nvSpPr>
          <p:cNvPr id="275" name="Retângulo de cantos arredondados 6"/>
          <p:cNvSpPr/>
          <p:nvPr/>
        </p:nvSpPr>
        <p:spPr>
          <a:xfrm>
            <a:off x="320253" y="35040163"/>
            <a:ext cx="13329340" cy="7258474"/>
          </a:xfrm>
          <a:prstGeom prst="roundRect">
            <a:avLst>
              <a:gd name="adj" fmla="val 0"/>
            </a:avLst>
          </a:prstGeom>
          <a:no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4800" dirty="0">
                <a:solidFill>
                  <a:schemeClr val="tx1"/>
                </a:solidFill>
                <a:latin typeface="Arial Narrow" panose="020B0606020202030204" pitchFamily="34" charset="0"/>
              </a:rPr>
              <a:t>A análise é fundamentada na compilação e manipulação de séries temporais, utilizando ferramentas da ciência de dados, como Python e suas bibliotecas especializadas — Pandas para manipulação de dados, </a:t>
            </a:r>
            <a:r>
              <a:rPr lang="pt-BR" sz="4800" dirty="0" err="1">
                <a:solidFill>
                  <a:schemeClr val="tx1"/>
                </a:solidFill>
                <a:latin typeface="Arial Narrow" panose="020B0606020202030204" pitchFamily="34" charset="0"/>
              </a:rPr>
              <a:t>Matplotlib</a:t>
            </a:r>
            <a:r>
              <a:rPr lang="pt-BR" sz="4800" dirty="0">
                <a:solidFill>
                  <a:schemeClr val="tx1"/>
                </a:solidFill>
                <a:latin typeface="Arial Narrow" panose="020B0606020202030204" pitchFamily="34" charset="0"/>
              </a:rPr>
              <a:t> para visualização e </a:t>
            </a:r>
            <a:r>
              <a:rPr lang="pt-BR" sz="4800" dirty="0" err="1">
                <a:solidFill>
                  <a:schemeClr val="tx1"/>
                </a:solidFill>
                <a:latin typeface="Arial Narrow" panose="020B0606020202030204" pitchFamily="34" charset="0"/>
              </a:rPr>
              <a:t>scikit-learn</a:t>
            </a:r>
            <a:r>
              <a:rPr lang="pt-BR" sz="4800" dirty="0">
                <a:solidFill>
                  <a:schemeClr val="tx1"/>
                </a:solidFill>
                <a:latin typeface="Arial Narrow" panose="020B0606020202030204" pitchFamily="34" charset="0"/>
              </a:rPr>
              <a:t> para modelagem estatística. Através deste enquadramento analítico, o estudo apresenta uma imagem quantitativa da correlação entre crescimento do PIB e taxa de expectativa de vida, ilustrada através de gráficos e métricas de correlação, oferecendo uma base de evidências para decisões de política econômica e planejamento de recursos humanos e de saúde.</a:t>
            </a:r>
            <a:endParaRPr lang="pt-BR" sz="4800" b="1" dirty="0">
              <a:solidFill>
                <a:schemeClr val="tx1"/>
              </a:solidFill>
              <a:latin typeface="Arial Narrow" panose="020B0606020202030204" pitchFamily="34" charset="0"/>
            </a:endParaRPr>
          </a:p>
        </p:txBody>
      </p:sp>
      <p:sp>
        <p:nvSpPr>
          <p:cNvPr id="277" name="Text Box 2"/>
          <p:cNvSpPr txBox="1">
            <a:spLocks noChangeArrowheads="1"/>
          </p:cNvSpPr>
          <p:nvPr/>
        </p:nvSpPr>
        <p:spPr bwMode="auto">
          <a:xfrm>
            <a:off x="365510" y="17805687"/>
            <a:ext cx="13360894" cy="1204022"/>
          </a:xfrm>
          <a:prstGeom prst="rect">
            <a:avLst/>
          </a:prstGeom>
          <a:gradFill flip="none" rotWithShape="1">
            <a:gsLst>
              <a:gs pos="0">
                <a:schemeClr val="accent5">
                  <a:lumMod val="20000"/>
                  <a:lumOff val="80000"/>
                  <a:shade val="30000"/>
                  <a:satMod val="115000"/>
                </a:schemeClr>
              </a:gs>
              <a:gs pos="50000">
                <a:schemeClr val="accent5">
                  <a:lumMod val="20000"/>
                  <a:lumOff val="80000"/>
                  <a:shade val="67500"/>
                  <a:satMod val="115000"/>
                </a:schemeClr>
              </a:gs>
              <a:gs pos="100000">
                <a:schemeClr val="accent5">
                  <a:lumMod val="20000"/>
                  <a:lumOff val="80000"/>
                  <a:shade val="100000"/>
                  <a:satMod val="115000"/>
                </a:schemeClr>
              </a:gs>
            </a:gsLst>
            <a:lin ang="18900000" scaled="1"/>
            <a:tileRect/>
          </a:gradFill>
          <a:ln w="9525">
            <a:noFill/>
            <a:miter lim="800000"/>
            <a:headEnd/>
            <a:tailEnd/>
          </a:ln>
        </p:spPr>
        <p:txBody>
          <a:bodyPr wrap="square" lIns="95098" tIns="47549" rIns="95098" bIns="47549">
            <a:spAutoFit/>
          </a:bodyPr>
          <a:lstStyle/>
          <a:p>
            <a:pPr algn="ctr">
              <a:spcBef>
                <a:spcPts val="600"/>
              </a:spcBef>
              <a:spcAft>
                <a:spcPts val="600"/>
              </a:spcAft>
            </a:pPr>
            <a:r>
              <a:rPr lang="pt-BR" sz="7200" b="1" i="1" dirty="0">
                <a:solidFill>
                  <a:schemeClr val="tx2">
                    <a:lumMod val="75000"/>
                  </a:schemeClr>
                </a:solidFill>
                <a:latin typeface="Arial" pitchFamily="34" charset="0"/>
                <a:cs typeface="Arial" pitchFamily="34" charset="0"/>
              </a:rPr>
              <a:t>Big Data </a:t>
            </a:r>
            <a:r>
              <a:rPr lang="pt-BR" sz="7200" b="1" dirty="0">
                <a:solidFill>
                  <a:schemeClr val="tx2">
                    <a:lumMod val="75000"/>
                  </a:schemeClr>
                </a:solidFill>
                <a:latin typeface="Arial" pitchFamily="34" charset="0"/>
                <a:cs typeface="Arial" pitchFamily="34" charset="0"/>
              </a:rPr>
              <a:t>e Regressão Linear</a:t>
            </a:r>
          </a:p>
        </p:txBody>
      </p:sp>
      <p:sp>
        <p:nvSpPr>
          <p:cNvPr id="278" name="Retângulo de cantos arredondados 6"/>
          <p:cNvSpPr/>
          <p:nvPr/>
        </p:nvSpPr>
        <p:spPr>
          <a:xfrm>
            <a:off x="345917" y="21793297"/>
            <a:ext cx="13310083" cy="8437362"/>
          </a:xfrm>
          <a:prstGeom prst="roundRect">
            <a:avLst>
              <a:gd name="adj" fmla="val 0"/>
            </a:avLst>
          </a:prstGeom>
          <a:no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4800" dirty="0">
                <a:solidFill>
                  <a:schemeClr val="tx1"/>
                </a:solidFill>
                <a:latin typeface="Arial Narrow" panose="020B0606020202030204" pitchFamily="34" charset="0"/>
              </a:rPr>
              <a:t>No contexto do Big Data e da análise estatística moderna, a regressão linear surge como uma ferramenta poderosa para interpretar e prever padrões dentro de vastos conjuntos de dados. Neste estudo, a regressão linear é utilizada para investigar a relação entre o crescimento do Produto Interno Bruto (PIB) e a taxa de expectativa de vida no Brasil, com base em dados coletados ao longo dos últimos dez anos. Através da aplicação de técnicas avançadas de manipulação de dados, incorporadas na biblioteca Pandas do Python, e do poder computacional da regressão linear implementada via </a:t>
            </a:r>
            <a:r>
              <a:rPr lang="pt-BR" sz="4800" dirty="0" err="1">
                <a:solidFill>
                  <a:schemeClr val="tx1"/>
                </a:solidFill>
                <a:latin typeface="Arial Narrow" panose="020B0606020202030204" pitchFamily="34" charset="0"/>
              </a:rPr>
              <a:t>scikit-learn</a:t>
            </a:r>
            <a:r>
              <a:rPr lang="pt-BR" sz="4800" dirty="0">
                <a:solidFill>
                  <a:schemeClr val="tx1"/>
                </a:solidFill>
                <a:latin typeface="Arial Narrow" panose="020B0606020202030204" pitchFamily="34" charset="0"/>
              </a:rPr>
              <a:t>. Este trabalho busca quantificar e ilustrar como as variações percentuais no PIB podem influenciar as mudanças nas taxas de desemprego. Ao visualizar essas métricas de saúde com gráficos de dispersão e linhas de tendência, o estudo não apenas destaca a aplicabilidade da prática da regressão linear em contextos de Big Data, mas também fornece insights valiosos que podem informar políticas de saúde pública e crescimento econômico.</a:t>
            </a:r>
            <a:endParaRPr lang="pt-BR" sz="4800" b="1" dirty="0">
              <a:solidFill>
                <a:schemeClr val="tx1"/>
              </a:solidFill>
              <a:latin typeface="Arial Narrow" panose="020B0606020202030204" pitchFamily="34" charset="0"/>
            </a:endParaRPr>
          </a:p>
        </p:txBody>
      </p:sp>
      <p:pic>
        <p:nvPicPr>
          <p:cNvPr id="230" name="Imagem 229"/>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4535871">
            <a:off x="-286881" y="17989445"/>
            <a:ext cx="1627502" cy="1336117"/>
          </a:xfrm>
          <a:prstGeom prst="rect">
            <a:avLst/>
          </a:prstGeom>
        </p:spPr>
      </p:pic>
      <p:pic>
        <p:nvPicPr>
          <p:cNvPr id="281" name="Imagem 280"/>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4535871">
            <a:off x="-104275" y="32856085"/>
            <a:ext cx="2167363" cy="1510267"/>
          </a:xfrm>
          <a:prstGeom prst="rect">
            <a:avLst/>
          </a:prstGeom>
        </p:spPr>
      </p:pic>
      <p:sp>
        <p:nvSpPr>
          <p:cNvPr id="287" name="Retângulo de cantos arredondados 6"/>
          <p:cNvSpPr/>
          <p:nvPr/>
        </p:nvSpPr>
        <p:spPr>
          <a:xfrm>
            <a:off x="13899356" y="29170579"/>
            <a:ext cx="18153166" cy="7381221"/>
          </a:xfrm>
          <a:prstGeom prst="roundRect">
            <a:avLst>
              <a:gd name="adj" fmla="val 0"/>
            </a:avLst>
          </a:prstGeom>
          <a:no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pt-BR" sz="4800" dirty="0">
              <a:solidFill>
                <a:schemeClr val="tx1"/>
              </a:solidFill>
              <a:latin typeface="Arial Narrow" panose="020B0606020202030204" pitchFamily="34" charset="0"/>
            </a:endParaRPr>
          </a:p>
          <a:p>
            <a:pPr algn="just"/>
            <a:r>
              <a:rPr lang="pt-BR" sz="4800" dirty="0">
                <a:solidFill>
                  <a:schemeClr val="tx1"/>
                </a:solidFill>
                <a:latin typeface="Arial Narrow" panose="020B0606020202030204" pitchFamily="34" charset="0"/>
              </a:rPr>
              <a:t>A análise resultante revela insights intrigantes sobre a interação entre o crescimento do Produto Interno Bruto (PIB) e a expectativa de vida ajustada no Brasil ao longo da última década. O coeficiente de determinação R² de 0.53 sugere uma correlação moderada entre essas duas variáveis. Isso implica que cerca de 53% da variação na expectativa de vida ajustada pode ser explicada pela variação no crescimento do PIB. Observando o gráfico, é evidente que há uma tendência: à medida que o crescimento do PIB aumenta, parece haver uma mudança correspondente na expectativa de vida ajustada. A linha de regressão linear, traçada através do gráfico, oferece uma visualização clara dessa tendência, ajudando a quantificar a relação entre as duas variáveis. Além disso, a inclusão de constantes como a correlação entre expectativa de vida e população e os p-valores dos testes de normalidade, enriquece a análise, permitindo uma avaliação mais </a:t>
            </a:r>
            <a:r>
              <a:rPr lang="pt-BR" sz="4800" dirty="0" err="1">
                <a:solidFill>
                  <a:schemeClr val="tx1"/>
                </a:solidFill>
                <a:latin typeface="Arial Narrow" panose="020B0606020202030204" pitchFamily="34" charset="0"/>
              </a:rPr>
              <a:t>nuanciada</a:t>
            </a:r>
            <a:r>
              <a:rPr lang="pt-BR" sz="4800" dirty="0">
                <a:solidFill>
                  <a:schemeClr val="tx1"/>
                </a:solidFill>
                <a:latin typeface="Arial Narrow" panose="020B0606020202030204" pitchFamily="34" charset="0"/>
              </a:rPr>
              <a:t> da relação. Esses elementos adicionais fornecem uma camada extra de profundidade e robustez à análise, garantindo que as conclusões tiradas estejam bem fundamentadas e sejam o reflexo de uma investigação compreensiva e meticulosa.</a:t>
            </a:r>
            <a:endParaRPr lang="pt-BR" sz="4800" b="1" dirty="0">
              <a:solidFill>
                <a:schemeClr val="tx1"/>
              </a:solidFill>
              <a:latin typeface="Arial Narrow" panose="020B0606020202030204" pitchFamily="34" charset="0"/>
            </a:endParaRPr>
          </a:p>
        </p:txBody>
      </p:sp>
      <p:sp>
        <p:nvSpPr>
          <p:cNvPr id="288" name="Text Box 2"/>
          <p:cNvSpPr txBox="1">
            <a:spLocks noChangeArrowheads="1"/>
          </p:cNvSpPr>
          <p:nvPr/>
        </p:nvSpPr>
        <p:spPr bwMode="auto">
          <a:xfrm>
            <a:off x="14033243" y="5850417"/>
            <a:ext cx="18163601" cy="2558239"/>
          </a:xfrm>
          <a:prstGeom prst="rect">
            <a:avLst/>
          </a:prstGeom>
          <a:gradFill flip="none" rotWithShape="1">
            <a:gsLst>
              <a:gs pos="0">
                <a:schemeClr val="accent5">
                  <a:lumMod val="20000"/>
                  <a:lumOff val="80000"/>
                  <a:shade val="30000"/>
                  <a:satMod val="115000"/>
                </a:schemeClr>
              </a:gs>
              <a:gs pos="50000">
                <a:schemeClr val="accent5">
                  <a:lumMod val="20000"/>
                  <a:lumOff val="80000"/>
                  <a:shade val="67500"/>
                  <a:satMod val="115000"/>
                </a:schemeClr>
              </a:gs>
              <a:gs pos="100000">
                <a:schemeClr val="accent5">
                  <a:lumMod val="20000"/>
                  <a:lumOff val="80000"/>
                  <a:shade val="100000"/>
                  <a:satMod val="115000"/>
                </a:schemeClr>
              </a:gs>
            </a:gsLst>
            <a:lin ang="18900000" scaled="1"/>
            <a:tileRect/>
          </a:gradFill>
          <a:ln w="9525">
            <a:noFill/>
            <a:miter lim="800000"/>
            <a:headEnd/>
            <a:tailEnd/>
          </a:ln>
        </p:spPr>
        <p:txBody>
          <a:bodyPr wrap="square" lIns="95098" tIns="47549" rIns="95098" bIns="47549">
            <a:spAutoFit/>
          </a:bodyPr>
          <a:lstStyle/>
          <a:p>
            <a:pPr algn="ctr">
              <a:spcBef>
                <a:spcPts val="600"/>
              </a:spcBef>
              <a:spcAft>
                <a:spcPts val="600"/>
              </a:spcAft>
            </a:pPr>
            <a:r>
              <a:rPr lang="pt-BR" sz="8000" b="1" dirty="0">
                <a:solidFill>
                  <a:schemeClr val="tx2">
                    <a:lumMod val="75000"/>
                  </a:schemeClr>
                </a:solidFill>
                <a:latin typeface="Arial" pitchFamily="34" charset="0"/>
                <a:cs typeface="Arial" pitchFamily="34" charset="0"/>
              </a:rPr>
              <a:t>Resultados da Regressão Linear com Python</a:t>
            </a:r>
          </a:p>
        </p:txBody>
      </p:sp>
      <p:sp>
        <p:nvSpPr>
          <p:cNvPr id="12" name="Retângulo 11"/>
          <p:cNvSpPr/>
          <p:nvPr/>
        </p:nvSpPr>
        <p:spPr>
          <a:xfrm>
            <a:off x="17038680" y="26586349"/>
            <a:ext cx="11990783" cy="830997"/>
          </a:xfrm>
          <a:prstGeom prst="rect">
            <a:avLst/>
          </a:prstGeom>
        </p:spPr>
        <p:txBody>
          <a:bodyPr wrap="none">
            <a:spAutoFit/>
          </a:bodyPr>
          <a:lstStyle/>
          <a:p>
            <a:r>
              <a:rPr lang="en-US" sz="4800" b="1" dirty="0" err="1">
                <a:solidFill>
                  <a:schemeClr val="tx2">
                    <a:lumMod val="60000"/>
                    <a:lumOff val="40000"/>
                  </a:schemeClr>
                </a:solidFill>
                <a:latin typeface="Arial Narrow" panose="020B0606020202030204" pitchFamily="34" charset="0"/>
              </a:rPr>
              <a:t>Figura</a:t>
            </a:r>
            <a:r>
              <a:rPr lang="en-US" sz="4800" b="1" dirty="0">
                <a:solidFill>
                  <a:schemeClr val="tx2">
                    <a:lumMod val="60000"/>
                    <a:lumOff val="40000"/>
                  </a:schemeClr>
                </a:solidFill>
                <a:latin typeface="Arial Narrow" panose="020B0606020202030204" pitchFamily="34" charset="0"/>
              </a:rPr>
              <a:t> 1</a:t>
            </a:r>
            <a:r>
              <a:rPr lang="en-US" sz="4800" b="1" dirty="0">
                <a:latin typeface="Arial Narrow" panose="020B0606020202030204" pitchFamily="34" charset="0"/>
              </a:rPr>
              <a:t>. </a:t>
            </a:r>
            <a:r>
              <a:rPr lang="en-US" sz="4800" b="1" dirty="0" err="1">
                <a:latin typeface="Arial Narrow" panose="020B0606020202030204" pitchFamily="34" charset="0"/>
              </a:rPr>
              <a:t>Gráfico</a:t>
            </a:r>
            <a:r>
              <a:rPr lang="en-US" sz="4800" b="1" dirty="0">
                <a:latin typeface="Arial Narrow" panose="020B0606020202030204" pitchFamily="34" charset="0"/>
              </a:rPr>
              <a:t> de </a:t>
            </a:r>
            <a:r>
              <a:rPr lang="en-US" sz="4800" b="1" dirty="0" err="1">
                <a:latin typeface="Arial Narrow" panose="020B0606020202030204" pitchFamily="34" charset="0"/>
              </a:rPr>
              <a:t>Regressão</a:t>
            </a:r>
            <a:r>
              <a:rPr lang="en-US" sz="4800" b="1" dirty="0">
                <a:latin typeface="Arial Narrow" panose="020B0606020202030204" pitchFamily="34" charset="0"/>
              </a:rPr>
              <a:t> Linear </a:t>
            </a:r>
            <a:r>
              <a:rPr lang="en-US" sz="4800" b="1" dirty="0" err="1">
                <a:latin typeface="Arial Narrow" panose="020B0606020202030204" pitchFamily="34" charset="0"/>
              </a:rPr>
              <a:t>resultante</a:t>
            </a:r>
            <a:r>
              <a:rPr lang="en-US" sz="4800" b="1" dirty="0">
                <a:latin typeface="Arial Narrow" panose="020B0606020202030204" pitchFamily="34" charset="0"/>
              </a:rPr>
              <a:t>.</a:t>
            </a:r>
            <a:endParaRPr lang="pt-BR" sz="4800" dirty="0"/>
          </a:p>
        </p:txBody>
      </p:sp>
      <p:sp>
        <p:nvSpPr>
          <p:cNvPr id="290" name="Text Box 2"/>
          <p:cNvSpPr txBox="1">
            <a:spLocks noChangeArrowheads="1"/>
          </p:cNvSpPr>
          <p:nvPr/>
        </p:nvSpPr>
        <p:spPr bwMode="auto">
          <a:xfrm>
            <a:off x="13973389" y="39409289"/>
            <a:ext cx="18121367" cy="1204022"/>
          </a:xfrm>
          <a:prstGeom prst="rect">
            <a:avLst/>
          </a:prstGeom>
          <a:gradFill flip="none" rotWithShape="1">
            <a:gsLst>
              <a:gs pos="0">
                <a:schemeClr val="accent5">
                  <a:lumMod val="20000"/>
                  <a:lumOff val="80000"/>
                  <a:shade val="30000"/>
                  <a:satMod val="115000"/>
                </a:schemeClr>
              </a:gs>
              <a:gs pos="50000">
                <a:schemeClr val="accent5">
                  <a:lumMod val="20000"/>
                  <a:lumOff val="80000"/>
                  <a:shade val="67500"/>
                  <a:satMod val="115000"/>
                </a:schemeClr>
              </a:gs>
              <a:gs pos="100000">
                <a:schemeClr val="accent5">
                  <a:lumMod val="20000"/>
                  <a:lumOff val="80000"/>
                  <a:shade val="100000"/>
                  <a:satMod val="115000"/>
                </a:schemeClr>
              </a:gs>
            </a:gsLst>
            <a:lin ang="18900000" scaled="1"/>
            <a:tileRect/>
          </a:gradFill>
          <a:ln w="9525">
            <a:noFill/>
            <a:miter lim="800000"/>
            <a:headEnd/>
            <a:tailEnd/>
          </a:ln>
        </p:spPr>
        <p:txBody>
          <a:bodyPr wrap="square" lIns="95098" tIns="47549" rIns="95098" bIns="47549">
            <a:spAutoFit/>
          </a:bodyPr>
          <a:lstStyle/>
          <a:p>
            <a:pPr algn="ctr">
              <a:spcBef>
                <a:spcPts val="600"/>
              </a:spcBef>
              <a:spcAft>
                <a:spcPts val="600"/>
              </a:spcAft>
            </a:pPr>
            <a:r>
              <a:rPr lang="pt-BR" sz="7200" b="1" dirty="0">
                <a:solidFill>
                  <a:schemeClr val="tx2">
                    <a:lumMod val="75000"/>
                  </a:schemeClr>
                </a:solidFill>
                <a:latin typeface="Arial" pitchFamily="34" charset="0"/>
                <a:cs typeface="Arial" pitchFamily="34" charset="0"/>
              </a:rPr>
              <a:t>Referências</a:t>
            </a:r>
          </a:p>
        </p:txBody>
      </p:sp>
      <p:pic>
        <p:nvPicPr>
          <p:cNvPr id="292" name="Imagem 291"/>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4535871">
            <a:off x="13205749" y="6726381"/>
            <a:ext cx="2417518" cy="1789273"/>
          </a:xfrm>
          <a:prstGeom prst="rect">
            <a:avLst/>
          </a:prstGeom>
        </p:spPr>
      </p:pic>
      <p:pic>
        <p:nvPicPr>
          <p:cNvPr id="293" name="Imagem 292"/>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4535871">
            <a:off x="-363052" y="7595519"/>
            <a:ext cx="2351782" cy="1740620"/>
          </a:xfrm>
          <a:prstGeom prst="rect">
            <a:avLst/>
          </a:prstGeom>
        </p:spPr>
      </p:pic>
      <p:pic>
        <p:nvPicPr>
          <p:cNvPr id="332" name="Imagem 331"/>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4535871">
            <a:off x="13890699" y="39252159"/>
            <a:ext cx="2351782" cy="1740620"/>
          </a:xfrm>
          <a:prstGeom prst="rect">
            <a:avLst/>
          </a:prstGeom>
        </p:spPr>
      </p:pic>
      <p:pic>
        <p:nvPicPr>
          <p:cNvPr id="1034" name="Picture 10" descr="Artplan assume conta da Estácio"/>
          <p:cNvPicPr>
            <a:picLocks noChangeAspect="1" noChangeArrowheads="1"/>
          </p:cNvPicPr>
          <p:nvPr/>
        </p:nvPicPr>
        <p:blipFill rotWithShape="1">
          <a:blip r:embed="rId5">
            <a:extLst>
              <a:ext uri="{28A0092B-C50C-407E-A947-70E740481C1C}">
                <a14:useLocalDpi xmlns:a14="http://schemas.microsoft.com/office/drawing/2010/main" val="0"/>
              </a:ext>
            </a:extLst>
          </a:blip>
          <a:srcRect l="17784" t="7183" r="18037"/>
          <a:stretch/>
        </p:blipFill>
        <p:spPr bwMode="auto">
          <a:xfrm>
            <a:off x="30002074" y="41060637"/>
            <a:ext cx="2375778" cy="2144763"/>
          </a:xfrm>
          <a:prstGeom prst="rect">
            <a:avLst/>
          </a:prstGeom>
          <a:noFill/>
          <a:extLst>
            <a:ext uri="{909E8E84-426E-40DD-AFC4-6F175D3DCCD1}">
              <a14:hiddenFill xmlns:a14="http://schemas.microsoft.com/office/drawing/2010/main">
                <a:solidFill>
                  <a:srgbClr val="FFFFFF"/>
                </a:solidFill>
              </a14:hiddenFill>
            </a:ext>
          </a:extLst>
        </p:spPr>
      </p:pic>
      <p:pic>
        <p:nvPicPr>
          <p:cNvPr id="333" name="Picture 2" descr="Adesivo de Parede MAC Niterói - Cole Decore">
            <a:extLst>
              <a:ext uri="{FF2B5EF4-FFF2-40B4-BE49-F238E27FC236}">
                <a16:creationId xmlns:a16="http://schemas.microsoft.com/office/drawing/2014/main" id="{5E52BBD5-1069-AD59-3A42-810CF3070845}"/>
              </a:ext>
            </a:extLst>
          </p:cNvPr>
          <p:cNvPicPr>
            <a:picLocks noChangeAspect="1" noChangeArrowheads="1"/>
          </p:cNvPicPr>
          <p:nvPr/>
        </p:nvPicPr>
        <p:blipFill rotWithShape="1">
          <a:blip r:embed="rId6">
            <a:duotone>
              <a:schemeClr val="accent5">
                <a:shade val="45000"/>
                <a:satMod val="135000"/>
              </a:schemeClr>
              <a:prstClr val="white"/>
            </a:duotone>
            <a:extLst>
              <a:ext uri="{28A0092B-C50C-407E-A947-70E740481C1C}">
                <a14:useLocalDpi xmlns:a14="http://schemas.microsoft.com/office/drawing/2010/main" val="0"/>
              </a:ext>
            </a:extLst>
          </a:blip>
          <a:srcRect t="1" b="30776"/>
          <a:stretch/>
        </p:blipFill>
        <p:spPr bwMode="auto">
          <a:xfrm>
            <a:off x="11111937" y="6114147"/>
            <a:ext cx="2915702" cy="1543455"/>
          </a:xfrm>
          <a:prstGeom prst="rect">
            <a:avLst/>
          </a:prstGeom>
          <a:noFill/>
          <a:extLst>
            <a:ext uri="{909E8E84-426E-40DD-AFC4-6F175D3DCCD1}">
              <a14:hiddenFill xmlns:a14="http://schemas.microsoft.com/office/drawing/2010/main">
                <a:solidFill>
                  <a:srgbClr val="FFFFFF"/>
                </a:solidFill>
              </a14:hiddenFill>
            </a:ext>
          </a:extLst>
        </p:spPr>
      </p:pic>
      <p:sp>
        <p:nvSpPr>
          <p:cNvPr id="334" name="Retângulo 333"/>
          <p:cNvSpPr/>
          <p:nvPr/>
        </p:nvSpPr>
        <p:spPr>
          <a:xfrm>
            <a:off x="365509" y="4888007"/>
            <a:ext cx="11588044" cy="923330"/>
          </a:xfrm>
          <a:prstGeom prst="rect">
            <a:avLst/>
          </a:prstGeom>
        </p:spPr>
        <p:txBody>
          <a:bodyPr wrap="none">
            <a:spAutoFit/>
          </a:bodyPr>
          <a:lstStyle/>
          <a:p>
            <a:pPr algn="ctr"/>
            <a:r>
              <a:rPr lang="pt-BR" sz="5400" dirty="0">
                <a:solidFill>
                  <a:schemeClr val="tx2">
                    <a:lumMod val="60000"/>
                    <a:lumOff val="40000"/>
                  </a:schemeClr>
                </a:solidFill>
              </a:rPr>
              <a:t>Ênfase em Análise de Dados em </a:t>
            </a:r>
            <a:r>
              <a:rPr lang="pt-BR" sz="5400" i="1" dirty="0">
                <a:solidFill>
                  <a:schemeClr val="tx2">
                    <a:lumMod val="60000"/>
                    <a:lumOff val="40000"/>
                  </a:schemeClr>
                </a:solidFill>
              </a:rPr>
              <a:t>Big Data</a:t>
            </a:r>
          </a:p>
        </p:txBody>
      </p:sp>
      <p:sp>
        <p:nvSpPr>
          <p:cNvPr id="4" name="Retângulo de cantos arredondados 6">
            <a:extLst>
              <a:ext uri="{FF2B5EF4-FFF2-40B4-BE49-F238E27FC236}">
                <a16:creationId xmlns:a16="http://schemas.microsoft.com/office/drawing/2014/main" id="{8369DABE-02E8-B6ED-1794-8B88D8E4F98B}"/>
              </a:ext>
            </a:extLst>
          </p:cNvPr>
          <p:cNvSpPr/>
          <p:nvPr/>
        </p:nvSpPr>
        <p:spPr>
          <a:xfrm>
            <a:off x="13973389" y="9093422"/>
            <a:ext cx="18153167" cy="7381221"/>
          </a:xfrm>
          <a:prstGeom prst="roundRect">
            <a:avLst>
              <a:gd name="adj" fmla="val 0"/>
            </a:avLst>
          </a:prstGeom>
          <a:no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4800" dirty="0">
                <a:solidFill>
                  <a:schemeClr val="tx1"/>
                </a:solidFill>
                <a:latin typeface="Arial Narrow" panose="020B0606020202030204" pitchFamily="34" charset="0"/>
              </a:rPr>
              <a:t>Este código, utilizando bibliotecas Python como Pandas, </a:t>
            </a:r>
            <a:r>
              <a:rPr lang="pt-BR" sz="4800" dirty="0" err="1">
                <a:solidFill>
                  <a:schemeClr val="tx1"/>
                </a:solidFill>
                <a:latin typeface="Arial Narrow" panose="020B0606020202030204" pitchFamily="34" charset="0"/>
              </a:rPr>
              <a:t>Matplotlib</a:t>
            </a:r>
            <a:r>
              <a:rPr lang="pt-BR" sz="4800" dirty="0">
                <a:solidFill>
                  <a:schemeClr val="tx1"/>
                </a:solidFill>
                <a:latin typeface="Arial Narrow" panose="020B0606020202030204" pitchFamily="34" charset="0"/>
              </a:rPr>
              <a:t> e </a:t>
            </a:r>
            <a:r>
              <a:rPr lang="pt-BR" sz="4800" dirty="0" err="1">
                <a:solidFill>
                  <a:schemeClr val="tx1"/>
                </a:solidFill>
                <a:latin typeface="Arial Narrow" panose="020B0606020202030204" pitchFamily="34" charset="0"/>
              </a:rPr>
              <a:t>scikit-learn</a:t>
            </a:r>
            <a:r>
              <a:rPr lang="pt-BR" sz="4800" dirty="0">
                <a:solidFill>
                  <a:schemeClr val="tx1"/>
                </a:solidFill>
                <a:latin typeface="Arial Narrow" panose="020B0606020202030204" pitchFamily="34" charset="0"/>
              </a:rPr>
              <a:t>, realiza uma análise exploratória para investigar a relação entre o crescimento do Produto Interno Bruto (PIB) e a expectativa de vida no Brasil ao longo dos últimos dez anos. O coeficiente de determinação (R²) calculado é 0.53, sugerindo que o modelo de regressão linear explica aproximadamente 53% da variação na expectativa de vida ajustada pelos valores do PIB. O gráfico gerado ilustra essa relação, onde a linha de regressão linear mostra uma tendência descendente moderada. Além disso, constantes adicionais, como a correlação entre expectativa de vida e população e os p-valores dos testes de normalidade, foram usadas para aprimorar a análise, assegurando uma investigação mais robusta e precisa das tendências e correlações entre o crescimento do PIB e a expectativa de vida ajustada.</a:t>
            </a:r>
            <a:endParaRPr lang="pt-BR" sz="4800" b="1" dirty="0">
              <a:solidFill>
                <a:schemeClr val="tx1"/>
              </a:solidFill>
              <a:latin typeface="Arial Narrow" panose="020B0606020202030204" pitchFamily="34" charset="0"/>
            </a:endParaRPr>
          </a:p>
        </p:txBody>
      </p:sp>
      <p:pic>
        <p:nvPicPr>
          <p:cNvPr id="13" name="Imagem 12" descr="Gráfico, Gráfico de dispersão&#10;&#10;Descrição gerada automaticamente">
            <a:extLst>
              <a:ext uri="{FF2B5EF4-FFF2-40B4-BE49-F238E27FC236}">
                <a16:creationId xmlns:a16="http://schemas.microsoft.com/office/drawing/2014/main" id="{3CA53545-B270-4E23-3599-676F24E1AEBE}"/>
              </a:ext>
            </a:extLst>
          </p:cNvPr>
          <p:cNvPicPr>
            <a:picLocks noChangeAspect="1"/>
          </p:cNvPicPr>
          <p:nvPr/>
        </p:nvPicPr>
        <p:blipFill rotWithShape="1">
          <a:blip r:embed="rId7">
            <a:extLst>
              <a:ext uri="{28A0092B-C50C-407E-A947-70E740481C1C}">
                <a14:useLocalDpi xmlns:a14="http://schemas.microsoft.com/office/drawing/2010/main" val="0"/>
              </a:ext>
            </a:extLst>
          </a:blip>
          <a:srcRect t="11404" r="9193" b="1953"/>
          <a:stretch/>
        </p:blipFill>
        <p:spPr>
          <a:xfrm>
            <a:off x="13630336" y="17236972"/>
            <a:ext cx="18566508" cy="9493786"/>
          </a:xfrm>
          <a:prstGeom prst="rect">
            <a:avLst/>
          </a:prstGeom>
        </p:spPr>
      </p:pic>
    </p:spTree>
    <p:extLst>
      <p:ext uri="{BB962C8B-B14F-4D97-AF65-F5344CB8AC3E}">
        <p14:creationId xmlns:p14="http://schemas.microsoft.com/office/powerpoint/2010/main" val="2203518260"/>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2298</TotalTime>
  <Words>856</Words>
  <Application>Microsoft Office PowerPoint</Application>
  <PresentationFormat>Personalizar</PresentationFormat>
  <Paragraphs>19</Paragraphs>
  <Slides>1</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vt:i4>
      </vt:variant>
    </vt:vector>
  </HeadingPairs>
  <TitlesOfParts>
    <vt:vector size="6" baseType="lpstr">
      <vt:lpstr>Arial</vt:lpstr>
      <vt:lpstr>Arial Narrow</vt:lpstr>
      <vt:lpstr>Calibri</vt:lpstr>
      <vt:lpstr>High Tower Text</vt:lpstr>
      <vt:lpstr>Tema do Office</vt:lpstr>
      <vt:lpstr>Apresentação do PowerPoint</vt:lpstr>
    </vt:vector>
  </TitlesOfParts>
  <Company>Secretaria da Educação, Ciência e Tecnologia - 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Simone Gama</dc:creator>
  <cp:lastModifiedBy>Orlando Roxo</cp:lastModifiedBy>
  <cp:revision>100</cp:revision>
  <cp:lastPrinted>2023-10-29T02:19:17Z</cp:lastPrinted>
  <dcterms:created xsi:type="dcterms:W3CDTF">2018-02-21T14:38:50Z</dcterms:created>
  <dcterms:modified xsi:type="dcterms:W3CDTF">2023-10-29T03:31:13Z</dcterms:modified>
</cp:coreProperties>
</file>