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6" r:id="rId2"/>
    <p:sldId id="320" r:id="rId3"/>
    <p:sldId id="321" r:id="rId4"/>
    <p:sldId id="322" r:id="rId5"/>
    <p:sldId id="326" r:id="rId6"/>
    <p:sldId id="347" r:id="rId7"/>
    <p:sldId id="328" r:id="rId8"/>
    <p:sldId id="332" r:id="rId9"/>
    <p:sldId id="329" r:id="rId10"/>
    <p:sldId id="330" r:id="rId11"/>
    <p:sldId id="324" r:id="rId12"/>
    <p:sldId id="331" r:id="rId13"/>
    <p:sldId id="333" r:id="rId14"/>
    <p:sldId id="336" r:id="rId15"/>
    <p:sldId id="337" r:id="rId16"/>
    <p:sldId id="334" r:id="rId17"/>
    <p:sldId id="338" r:id="rId18"/>
    <p:sldId id="339" r:id="rId19"/>
    <p:sldId id="340" r:id="rId20"/>
    <p:sldId id="342" r:id="rId21"/>
    <p:sldId id="341" r:id="rId22"/>
    <p:sldId id="343" r:id="rId23"/>
    <p:sldId id="344" r:id="rId24"/>
    <p:sldId id="345" r:id="rId25"/>
    <p:sldId id="346" r:id="rId26"/>
    <p:sldId id="319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C04"/>
    <a:srgbClr val="E65FFF"/>
    <a:srgbClr val="F901FF"/>
    <a:srgbClr val="FF9900"/>
    <a:srgbClr val="EC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DBFE-6B13-49CB-A5DC-D5A44C9C7369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ABF8-C718-4371-BC09-8969B658E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14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CAB4C-F4B5-4A7C-A1D5-BF756314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09451-8A40-4EB1-B8C2-094DE0DD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20CE92-732C-45D2-865F-4AA6FF97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5A173-DC43-4AC4-9692-42271E14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D79CA-E498-46DF-BAB8-F916DD80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4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D9B66-CCA0-4CB3-809A-DC040AE5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EB5CB9-5A9A-4384-A6D9-5AB76910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4E569-2309-4429-86AD-A71948AD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8B269-40CB-4CA6-916E-A0BC620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D4847-4B6C-42A2-B78C-A245800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A5225-A13B-4578-843B-33A610D58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706418-07B2-4E10-97E2-5F06D531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7F0DC-6826-4AF6-BF35-CD76410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8861C-1C81-4060-B89B-2362C515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FB67D1-D99D-458C-A6EF-39DBE459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DA57-4C8D-48C7-8746-B4257D2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B0D8B-4562-4F10-936F-9B3EE194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33793-BF93-42B8-9354-453FE789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A0A33-BDE0-4D19-90A0-D695729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7196-EC51-4C91-9988-622D4861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86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727D-B03B-45CB-9373-DA05CB0B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669BE-6E55-42BA-856A-37BB469A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988A8-DAA6-49C3-83C8-D3B4FBF6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C571A-B2D4-444F-AC0B-295ED4F6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7DA8E-E443-4CE3-86AF-981B7637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4401E-60AC-447B-940A-D6AA7CE4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98D82-06E1-4CD5-95E0-0E71CA99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B46CD-000B-43E4-B810-9944B9506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8CD504-9F56-402C-B95F-318EA3FE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34262-61AC-4481-95BE-7BC4B7EF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EB37D-5E4F-4E32-8431-3B4FF41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8A023-43AB-4CF1-B33A-09220625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117A0-5B29-4FA1-BB89-E590A1F3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185308-5CB8-4968-A689-5C0CC474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B86CD-C238-4375-9779-BD542C15F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E9EF21-A612-4FF9-B21A-903D6442C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6D536-A6C6-4453-B1EE-CD93B8E2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BE70AD-3866-4C82-80B5-67A89BC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B83DFB-E4E0-4ADD-9C97-76F469C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DAF8-5D8C-4D7A-AF85-7DE8A67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B2231B-5F1E-4DDD-A6E3-CA27A58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8484AF-5FD4-49F8-AED8-E088C940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B1676A-43AF-4EDD-89CA-02F73A65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0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4D04A4-3356-4E1C-AE60-9EFB99A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C391B9-534B-4A7D-B824-92D83457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361384-082C-43CC-A7AC-87DFE9C0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31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C80D4-E97B-458D-9BA1-DAE52643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44BD2-A1FD-4B3E-AEA3-3F5FF783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7FAF7-6353-4BDE-A650-C4BD538F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48A69B-3E00-4B3D-9874-ED7FBCD1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DBC51-A94B-4D01-9C5F-07C6BBF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1B320-3D99-40F2-A729-4878281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3FDF-C549-4A5E-BEE9-4B1B88DE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114805-A85F-48E8-946D-28F487D4E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C70714-AEF9-4307-9BEE-77A7701A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A2A2D4-E2F0-4C0F-8252-587BDB95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8FC1D-59BD-4BA9-81CB-4E04699A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4FD675-8372-4A01-B715-51DEDED3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2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027972-6E59-4B2A-8AFA-7A016BAD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2A594-5315-42E7-A496-EFAE5C3D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5861D-5828-43FB-9F49-138B3154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843F-86E7-4B4C-8B56-9E9690E67514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B0E81-8466-471A-8D28-C31887498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E866E-6452-430B-8D39-E7F0C34E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41F6-B5E3-4ECD-B697-AE52D3518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4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099-4300/21/4/35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AdaBoostClassifier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649941" y="2356108"/>
            <a:ext cx="10892118" cy="818373"/>
            <a:chOff x="654437" y="2234099"/>
            <a:chExt cx="9972899" cy="818373"/>
          </a:xfrm>
        </p:grpSpPr>
        <p:sp>
          <p:nvSpPr>
            <p:cNvPr id="9" name="CuadroTexto 8"/>
            <p:cNvSpPr txBox="1"/>
            <p:nvPr/>
          </p:nvSpPr>
          <p:spPr>
            <a:xfrm>
              <a:off x="654437" y="2234099"/>
              <a:ext cx="99728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4000" b="1" spc="300" dirty="0">
                  <a:latin typeface="Garamond" charset="0"/>
                  <a:ea typeface="Garamond" charset="0"/>
                  <a:cs typeface="Garamond" charset="0"/>
                </a:rPr>
                <a:t>A</a:t>
              </a:r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PRENDIZAJE</a:t>
              </a:r>
              <a:r>
                <a:rPr lang="es-ES" sz="4000" b="1" spc="300" dirty="0">
                  <a:latin typeface="Garamond" charset="0"/>
                  <a:ea typeface="Garamond" charset="0"/>
                  <a:cs typeface="Garamond" charset="0"/>
                </a:rPr>
                <a:t> S</a:t>
              </a:r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UPERVISADO</a:t>
              </a:r>
              <a:endParaRPr lang="es" sz="3600" b="1" spc="300" dirty="0">
                <a:latin typeface="Garamond" charset="0"/>
                <a:ea typeface="Garamond" charset="0"/>
                <a:cs typeface="Garamond" charset="0"/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 flipV="1">
              <a:off x="1355536" y="3019628"/>
              <a:ext cx="8425565" cy="328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uadroTexto 13"/>
          <p:cNvSpPr txBox="1"/>
          <p:nvPr/>
        </p:nvSpPr>
        <p:spPr>
          <a:xfrm>
            <a:off x="5788250" y="5196928"/>
            <a:ext cx="7272114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spc="300" dirty="0">
                <a:latin typeface="Garamond"/>
                <a:cs typeface="Garamond"/>
              </a:rPr>
              <a:t>José Gabriel García Pardo</a:t>
            </a:r>
          </a:p>
          <a:p>
            <a:pPr algn="ctr"/>
            <a:endParaRPr lang="es-ES" sz="500" spc="300" dirty="0">
              <a:latin typeface="Garamond"/>
              <a:cs typeface="Garamond"/>
            </a:endParaRPr>
          </a:p>
          <a:p>
            <a:pPr algn="ctr"/>
            <a:r>
              <a:rPr lang="es-ES" sz="2000" spc="300" dirty="0">
                <a:latin typeface="Garamond"/>
                <a:cs typeface="Garamond"/>
              </a:rPr>
              <a:t>josegabriel.garciap@campusviu.es</a:t>
            </a:r>
            <a:endParaRPr lang="es" sz="2000" spc="300" dirty="0">
              <a:latin typeface="Garamond"/>
              <a:cs typeface="Garamond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95FF7E-353D-4BDD-BAF2-67102EE6F6EC}"/>
              </a:ext>
            </a:extLst>
          </p:cNvPr>
          <p:cNvSpPr txBox="1"/>
          <p:nvPr/>
        </p:nvSpPr>
        <p:spPr>
          <a:xfrm>
            <a:off x="649941" y="3325956"/>
            <a:ext cx="108921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i="1" dirty="0">
                <a:latin typeface="Times New Roman" panose="02020603050405020304" pitchFamily="18" charset="0"/>
                <a:ea typeface="Garamond" charset="0"/>
                <a:cs typeface="Times New Roman" panose="02020603050405020304" pitchFamily="18" charset="0"/>
              </a:rPr>
              <a:t>Tema 5.3 – Otros algoritmos de clasificación</a:t>
            </a:r>
            <a:endParaRPr lang="es" sz="2400" i="1" dirty="0">
              <a:latin typeface="Times New Roman" panose="02020603050405020304" pitchFamily="18" charset="0"/>
              <a:ea typeface="Garamond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6AF493-036E-4EB4-AC9D-B66205E3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1" y="556574"/>
            <a:ext cx="3936959" cy="15505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BC28B2F1-9E57-45E9-A9A0-82160038165F}"/>
              </a:ext>
            </a:extLst>
          </p:cNvPr>
          <p:cNvGrpSpPr/>
          <p:nvPr/>
        </p:nvGrpSpPr>
        <p:grpSpPr>
          <a:xfrm>
            <a:off x="9701413" y="298018"/>
            <a:ext cx="2329543" cy="1906615"/>
            <a:chOff x="9587113" y="200549"/>
            <a:chExt cx="2329543" cy="1906615"/>
          </a:xfrm>
        </p:grpSpPr>
        <p:sp>
          <p:nvSpPr>
            <p:cNvPr id="5" name="Rombo 4">
              <a:extLst>
                <a:ext uri="{FF2B5EF4-FFF2-40B4-BE49-F238E27FC236}">
                  <a16:creationId xmlns:a16="http://schemas.microsoft.com/office/drawing/2014/main" id="{D21E6A39-F261-4256-AE3B-94756F546F43}"/>
                </a:ext>
              </a:extLst>
            </p:cNvPr>
            <p:cNvSpPr/>
            <p:nvPr/>
          </p:nvSpPr>
          <p:spPr>
            <a:xfrm>
              <a:off x="9655629" y="200549"/>
              <a:ext cx="2089630" cy="1906615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E448C37-89E2-4BF5-A477-FA916023BE4E}"/>
                </a:ext>
              </a:extLst>
            </p:cNvPr>
            <p:cNvSpPr txBox="1"/>
            <p:nvPr/>
          </p:nvSpPr>
          <p:spPr>
            <a:xfrm>
              <a:off x="9587113" y="892247"/>
              <a:ext cx="23295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05MIAR</a:t>
              </a:r>
            </a:p>
          </p:txBody>
        </p:sp>
      </p:grpSp>
      <p:pic>
        <p:nvPicPr>
          <p:cNvPr id="16" name="Picture 26" descr="José Gabriel García">
            <a:extLst>
              <a:ext uri="{FF2B5EF4-FFF2-40B4-BE49-F238E27FC236}">
                <a16:creationId xmlns:a16="http://schemas.microsoft.com/office/drawing/2014/main" id="{47C5F9D9-4888-4176-B3B8-F78282EB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603" y="3949262"/>
            <a:ext cx="2217654" cy="22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FD855D-D90A-41E4-964A-3227C764E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29"/>
          <a:stretch/>
        </p:blipFill>
        <p:spPr>
          <a:xfrm>
            <a:off x="1822191" y="1741972"/>
            <a:ext cx="8909941" cy="3758942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B4CAFC8B-1671-4FD0-A673-2CDDB2E8AEBF}"/>
              </a:ext>
            </a:extLst>
          </p:cNvPr>
          <p:cNvSpPr txBox="1"/>
          <p:nvPr/>
        </p:nvSpPr>
        <p:spPr>
          <a:xfrm>
            <a:off x="3225533" y="5709381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https://www.mdpi.com/1099-4300/21/4/356</a:t>
            </a:r>
            <a:endParaRPr lang="es-ES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68DEB08-1B27-407F-BB4F-9FD67D8FFC46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HIPERPARÁMETROS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98CEF-AB7F-4AEC-98AF-A34FA3D03FA9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5E454F-E1BC-4C1A-9143-12168A55FB70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E4AF26-0E66-45D7-AC52-6679EF7DC1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7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970E2450-4E4E-4C52-916D-6884FEE45955}"/>
              </a:ext>
            </a:extLst>
          </p:cNvPr>
          <p:cNvSpPr txBox="1"/>
          <p:nvPr/>
        </p:nvSpPr>
        <p:spPr>
          <a:xfrm>
            <a:off x="637205" y="1588084"/>
            <a:ext cx="224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VENTAJAS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325436B8-9ADE-463E-8915-4040CB53F118}"/>
              </a:ext>
            </a:extLst>
          </p:cNvPr>
          <p:cNvSpPr txBox="1"/>
          <p:nvPr/>
        </p:nvSpPr>
        <p:spPr>
          <a:xfrm>
            <a:off x="928221" y="1974068"/>
            <a:ext cx="10543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clasificador SVM </a:t>
            </a:r>
            <a:r>
              <a:rPr lang="es-ES" sz="1400" dirty="0"/>
              <a:t>utiliza un </a:t>
            </a:r>
            <a:r>
              <a:rPr lang="es-ES" sz="1400" b="1" dirty="0"/>
              <a:t>método de optimización convexa </a:t>
            </a:r>
            <a:r>
              <a:rPr lang="es-ES" sz="1400" dirty="0"/>
              <a:t>(</a:t>
            </a:r>
            <a:r>
              <a:rPr lang="es-ES" sz="1400" i="1" dirty="0" err="1"/>
              <a:t>convex</a:t>
            </a:r>
            <a:r>
              <a:rPr lang="es-ES" sz="1400" i="1" dirty="0"/>
              <a:t> </a:t>
            </a:r>
            <a:r>
              <a:rPr lang="es-ES" sz="1400" i="1" dirty="0" err="1"/>
              <a:t>optimization</a:t>
            </a:r>
            <a:r>
              <a:rPr lang="es-ES" sz="1400" dirty="0"/>
              <a:t>) que </a:t>
            </a:r>
            <a:r>
              <a:rPr lang="es-ES" sz="1400" b="1" dirty="0"/>
              <a:t>garantiza una convergencia a un mínimo global </a:t>
            </a:r>
            <a:r>
              <a:rPr lang="es-ES" sz="1400" dirty="0"/>
              <a:t>y no a un mínimo local.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algoritmo SVM </a:t>
            </a:r>
            <a:r>
              <a:rPr lang="es-ES" sz="1400" dirty="0"/>
              <a:t>es </a:t>
            </a:r>
            <a:r>
              <a:rPr lang="es-ES" sz="1400" b="1" dirty="0"/>
              <a:t>adecuado tanto para problemas lineales como no lineales </a:t>
            </a:r>
            <a:r>
              <a:rPr lang="es-ES" sz="1400" dirty="0"/>
              <a:t>usando el </a:t>
            </a:r>
            <a:r>
              <a:rPr lang="es-ES" sz="1400" b="1" dirty="0" err="1"/>
              <a:t>kernel</a:t>
            </a:r>
            <a:r>
              <a:rPr lang="es-ES" sz="1400" b="1" dirty="0"/>
              <a:t> </a:t>
            </a:r>
            <a:r>
              <a:rPr lang="es-ES" sz="1400" b="1" dirty="0" err="1"/>
              <a:t>trick</a:t>
            </a:r>
            <a:r>
              <a:rPr lang="es-ES" sz="1400" b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Modelos basados en </a:t>
            </a:r>
            <a:r>
              <a:rPr lang="es-ES" sz="1400" b="1" dirty="0"/>
              <a:t>SVM funcionan bien independientemente de la dimensionalidad del espacio de características</a:t>
            </a:r>
            <a:r>
              <a:rPr lang="es-E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SVM funciona de manera eficaz en conjuntos de datos pequeños</a:t>
            </a:r>
            <a:r>
              <a:rPr lang="es-ES" sz="1400" dirty="0"/>
              <a:t>, ya que su rendimiento no está supeditado al uso de todos los datos. 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E125E545-550F-4275-91A5-F98D00EA9E7F}"/>
              </a:ext>
            </a:extLst>
          </p:cNvPr>
          <p:cNvSpPr txBox="1"/>
          <p:nvPr/>
        </p:nvSpPr>
        <p:spPr>
          <a:xfrm>
            <a:off x="637204" y="4263672"/>
            <a:ext cx="224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INCONVENIENTES</a:t>
            </a: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554A17DE-0E08-4144-AE31-FC99692CCB07}"/>
              </a:ext>
            </a:extLst>
          </p:cNvPr>
          <p:cNvSpPr txBox="1"/>
          <p:nvPr/>
        </p:nvSpPr>
        <p:spPr>
          <a:xfrm>
            <a:off x="928221" y="4675839"/>
            <a:ext cx="10543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SVM no es adecuado para conjuntos de datos muy grandes</a:t>
            </a:r>
            <a:r>
              <a:rPr lang="es-ES" sz="1400" dirty="0"/>
              <a:t> ya que presentan un coste </a:t>
            </a:r>
            <a:r>
              <a:rPr lang="es-ES" sz="1400" b="1" dirty="0"/>
              <a:t>computacional elevado.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SVM es menos efectivo en conjuntos de datos más ruidosos</a:t>
            </a:r>
            <a:r>
              <a:rPr lang="es-ES" sz="1400" dirty="0"/>
              <a:t>, cuando existen </a:t>
            </a:r>
            <a:r>
              <a:rPr lang="es-ES" sz="1400" b="1" dirty="0"/>
              <a:t>clases</a:t>
            </a:r>
            <a:r>
              <a:rPr lang="es-ES" sz="1400" dirty="0"/>
              <a:t> </a:t>
            </a:r>
            <a:r>
              <a:rPr lang="es-ES" sz="1400" b="1" dirty="0"/>
              <a:t>superpuestas</a:t>
            </a:r>
            <a:r>
              <a:rPr lang="es-ES" sz="1400" dirty="0"/>
              <a:t>. </a:t>
            </a:r>
            <a:endParaRPr lang="es-ES" sz="1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E26C79-471A-45C1-A91A-9294054E9EEC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C5AF20-9F94-4D1D-AC8D-795485CE16B3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31E16B-D093-4ED9-BBCB-FC3C936DA0B8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BAGGING – </a:t>
            </a:r>
            <a:r>
              <a:rPr lang="es-ES" sz="1400" b="1" i="1" dirty="0"/>
              <a:t>Bootstrap </a:t>
            </a:r>
            <a:r>
              <a:rPr lang="es-ES" sz="1400" b="1" i="1" dirty="0" err="1"/>
              <a:t>aggregating</a:t>
            </a:r>
            <a:endParaRPr lang="es-ES" sz="1400" b="1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EEB24F-5E59-4CB5-B845-F924941D16C6}"/>
              </a:ext>
            </a:extLst>
          </p:cNvPr>
          <p:cNvSpPr txBox="1"/>
          <p:nvPr/>
        </p:nvSpPr>
        <p:spPr>
          <a:xfrm>
            <a:off x="948037" y="2281845"/>
            <a:ext cx="61953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 una técnica de clasificación que consiste en </a:t>
            </a:r>
            <a:r>
              <a:rPr lang="es-ES" sz="1400" b="1" dirty="0"/>
              <a:t>dividir el conjunto de entrenamiento en varios subconjuntos </a:t>
            </a:r>
            <a:r>
              <a:rPr lang="es-ES" sz="1400" dirty="0"/>
              <a:t>con repetición (</a:t>
            </a:r>
            <a:r>
              <a:rPr lang="es-ES" sz="1400" i="1" dirty="0" err="1"/>
              <a:t>boostrapped</a:t>
            </a:r>
            <a:r>
              <a:rPr lang="es-ES" sz="1400" i="1" dirty="0"/>
              <a:t> </a:t>
            </a:r>
            <a:r>
              <a:rPr lang="es-ES" sz="1400" i="1" dirty="0" err="1"/>
              <a:t>datasets</a:t>
            </a:r>
            <a:r>
              <a:rPr lang="es-ES" sz="1400" i="1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 entrenan </a:t>
            </a:r>
            <a:r>
              <a:rPr lang="es-ES" sz="1400" b="1" dirty="0"/>
              <a:t>tantos clasificadores como subconjuntos </a:t>
            </a:r>
            <a:r>
              <a:rPr lang="es-ES" sz="1400" dirty="0"/>
              <a:t>haya.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</a:t>
            </a:r>
            <a:r>
              <a:rPr lang="es-ES" sz="1400" b="1" dirty="0"/>
              <a:t>clasificación final </a:t>
            </a:r>
            <a:r>
              <a:rPr lang="es-ES" sz="1400" dirty="0"/>
              <a:t>se obtiene </a:t>
            </a:r>
            <a:r>
              <a:rPr lang="es-ES" sz="1400" b="1" dirty="0"/>
              <a:t>promediando </a:t>
            </a:r>
            <a:r>
              <a:rPr lang="es-ES" sz="1400" dirty="0"/>
              <a:t>los resultados de todos los clasificadores.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Esta técnica permite </a:t>
            </a:r>
            <a:r>
              <a:rPr lang="es-ES" sz="1400" b="1" dirty="0"/>
              <a:t>reducir la varianza</a:t>
            </a:r>
            <a:r>
              <a:rPr lang="es-ES" sz="1400" dirty="0"/>
              <a:t> y </a:t>
            </a:r>
            <a:r>
              <a:rPr lang="es-ES" sz="1400" b="1" dirty="0"/>
              <a:t>minimizar el </a:t>
            </a:r>
            <a:r>
              <a:rPr lang="es-ES" sz="1400" b="1" i="1" dirty="0" err="1"/>
              <a:t>overfitting</a:t>
            </a:r>
            <a:r>
              <a:rPr lang="es-ES" sz="1400" dirty="0"/>
              <a:t>. </a:t>
            </a:r>
            <a:endParaRPr lang="es-ES" sz="14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 puede usar </a:t>
            </a:r>
            <a:r>
              <a:rPr lang="es-ES" sz="1400" b="1" dirty="0"/>
              <a:t>cualquier clasificador</a:t>
            </a:r>
            <a:r>
              <a:rPr lang="es-ES" sz="1400" dirty="0"/>
              <a:t>, pero los </a:t>
            </a:r>
            <a:r>
              <a:rPr lang="es-ES" sz="1400" b="1" dirty="0"/>
              <a:t>más utilizados </a:t>
            </a:r>
            <a:r>
              <a:rPr lang="es-ES" sz="1400" dirty="0"/>
              <a:t>son los </a:t>
            </a:r>
            <a:r>
              <a:rPr lang="es-ES" sz="1400" b="1" dirty="0"/>
              <a:t>árboles de decisión.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método más conocido </a:t>
            </a:r>
            <a:r>
              <a:rPr lang="es-ES" sz="1400" dirty="0"/>
              <a:t>dentro de las </a:t>
            </a:r>
            <a:r>
              <a:rPr lang="es-ES" sz="1400" b="1" dirty="0"/>
              <a:t>técnicas de </a:t>
            </a:r>
            <a:r>
              <a:rPr lang="es-ES" sz="1400" b="1" i="1" dirty="0" err="1"/>
              <a:t>bagging</a:t>
            </a:r>
            <a:r>
              <a:rPr lang="es-ES" sz="1400" b="1" dirty="0"/>
              <a:t> </a:t>
            </a:r>
            <a:r>
              <a:rPr lang="es-ES" sz="1400" dirty="0"/>
              <a:t>es el llamado </a:t>
            </a:r>
            <a:r>
              <a:rPr lang="es-ES" sz="1400" b="1" i="1" dirty="0" err="1"/>
              <a:t>random</a:t>
            </a:r>
            <a:r>
              <a:rPr lang="es-ES" sz="1400" b="1" i="1" dirty="0"/>
              <a:t> </a:t>
            </a:r>
            <a:r>
              <a:rPr lang="es-ES" sz="1400" b="1" i="1" dirty="0" err="1"/>
              <a:t>forest</a:t>
            </a:r>
            <a:r>
              <a:rPr lang="es-ES" sz="1400" b="1" i="1" dirty="0"/>
              <a:t>. </a:t>
            </a:r>
            <a:endParaRPr lang="es-ES" sz="14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DE5AAB-3429-4A3D-9F99-513FD3F7005F}"/>
              </a:ext>
            </a:extLst>
          </p:cNvPr>
          <p:cNvGrpSpPr/>
          <p:nvPr/>
        </p:nvGrpSpPr>
        <p:grpSpPr>
          <a:xfrm>
            <a:off x="7486795" y="1392352"/>
            <a:ext cx="4068000" cy="4755838"/>
            <a:chOff x="7763753" y="1477852"/>
            <a:chExt cx="4068000" cy="475583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AC61B8EB-F0F2-4E46-B78A-425B4A8A3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18"/>
            <a:stretch/>
          </p:blipFill>
          <p:spPr>
            <a:xfrm>
              <a:off x="7763753" y="3143693"/>
              <a:ext cx="4068000" cy="3089997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78D81EE-35E4-46A3-84E7-5189D2BE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213" b="56001"/>
            <a:stretch/>
          </p:blipFill>
          <p:spPr>
            <a:xfrm>
              <a:off x="8127604" y="1604450"/>
              <a:ext cx="1839580" cy="1359548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2207F5E-97D8-4730-8310-D69B07D02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50830" r="74540"/>
            <a:stretch/>
          </p:blipFill>
          <p:spPr>
            <a:xfrm>
              <a:off x="10310547" y="1477852"/>
              <a:ext cx="1521206" cy="1519348"/>
            </a:xfrm>
            <a:prstGeom prst="rect">
              <a:avLst/>
            </a:prstGeom>
          </p:spPr>
        </p:pic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CC60F5-FF0D-4CE2-BA90-41FD03DCE72B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3D3D1D-567F-44C4-AC7F-8563AB09F071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D1A848-59D5-4A8A-941A-59484165F6F4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BAGGING – </a:t>
            </a:r>
            <a:r>
              <a:rPr lang="es-ES" sz="1400" b="1" i="1" dirty="0"/>
              <a:t>Bootstrap </a:t>
            </a:r>
            <a:r>
              <a:rPr lang="es-ES" sz="1400" b="1" i="1" dirty="0" err="1"/>
              <a:t>aggregating</a:t>
            </a:r>
            <a:endParaRPr lang="es-ES" sz="1400" b="1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EEB24F-5E59-4CB5-B845-F924941D16C6}"/>
              </a:ext>
            </a:extLst>
          </p:cNvPr>
          <p:cNvSpPr txBox="1"/>
          <p:nvPr/>
        </p:nvSpPr>
        <p:spPr>
          <a:xfrm>
            <a:off x="899886" y="2118553"/>
            <a:ext cx="1076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algoritmo </a:t>
            </a:r>
            <a:r>
              <a:rPr lang="es-ES" sz="1400" b="1" i="1" dirty="0"/>
              <a:t>RANDOM FOREST</a:t>
            </a:r>
            <a:r>
              <a:rPr lang="es-ES" sz="1400" dirty="0"/>
              <a:t> no solo utiliza el concepto de </a:t>
            </a:r>
            <a:r>
              <a:rPr lang="es-ES" sz="1400" i="1" dirty="0" err="1"/>
              <a:t>bagging</a:t>
            </a:r>
            <a:r>
              <a:rPr lang="es-ES" sz="1400" dirty="0"/>
              <a:t> al utilizar </a:t>
            </a:r>
            <a:r>
              <a:rPr lang="es-ES" sz="1400" b="1" dirty="0"/>
              <a:t>distintos subconjuntos de datos</a:t>
            </a:r>
            <a:r>
              <a:rPr lang="es-ES" sz="1400" dirty="0"/>
              <a:t>, sino que también </a:t>
            </a:r>
            <a:r>
              <a:rPr lang="es-ES" sz="1400" b="1" dirty="0"/>
              <a:t>utiliza distinto número de características</a:t>
            </a:r>
            <a:r>
              <a:rPr lang="es-ES" sz="1400" dirty="0"/>
              <a:t> en cada clasificador. De esta manera, se realiza un </a:t>
            </a:r>
            <a:r>
              <a:rPr lang="es-ES" sz="1400" b="1" i="1" dirty="0" err="1"/>
              <a:t>feature</a:t>
            </a:r>
            <a:r>
              <a:rPr lang="es-ES" sz="1400" b="1" i="1" dirty="0"/>
              <a:t> </a:t>
            </a:r>
            <a:r>
              <a:rPr lang="es-ES" sz="1400" b="1" i="1" dirty="0" err="1"/>
              <a:t>selection</a:t>
            </a:r>
            <a:r>
              <a:rPr lang="es-ES" sz="1400" b="1" dirty="0"/>
              <a:t> </a:t>
            </a:r>
            <a:r>
              <a:rPr lang="es-ES" sz="1400" dirty="0"/>
              <a:t>de forma </a:t>
            </a:r>
            <a:r>
              <a:rPr lang="es-ES" sz="1400" b="1" dirty="0"/>
              <a:t>automática</a:t>
            </a:r>
            <a:r>
              <a:rPr lang="es-ES" sz="1400" dirty="0"/>
              <a:t>. 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método </a:t>
            </a:r>
            <a:r>
              <a:rPr lang="es-ES" sz="1400" b="1" i="1" dirty="0" err="1"/>
              <a:t>random</a:t>
            </a:r>
            <a:r>
              <a:rPr lang="es-ES" sz="1400" b="1" i="1" dirty="0"/>
              <a:t> </a:t>
            </a:r>
            <a:r>
              <a:rPr lang="es-ES" sz="1400" b="1" i="1" dirty="0" err="1"/>
              <a:t>forest</a:t>
            </a:r>
            <a:r>
              <a:rPr lang="es-ES" sz="1400" dirty="0"/>
              <a:t> se basa en el uso de </a:t>
            </a:r>
            <a:r>
              <a:rPr lang="es-ES" sz="1400" b="1" i="1" dirty="0" err="1"/>
              <a:t>weak</a:t>
            </a:r>
            <a:r>
              <a:rPr lang="es-ES" sz="1400" b="1" i="1" dirty="0"/>
              <a:t> </a:t>
            </a:r>
            <a:r>
              <a:rPr lang="es-ES" sz="1400" b="1" i="1" dirty="0" err="1"/>
              <a:t>learners</a:t>
            </a:r>
            <a:r>
              <a:rPr lang="es-ES" sz="1400" b="1" dirty="0"/>
              <a:t> </a:t>
            </a:r>
            <a:r>
              <a:rPr lang="es-ES" sz="1400" dirty="0"/>
              <a:t>(clasificadores con al menos un 51% de éxito) para construir el </a:t>
            </a:r>
            <a:r>
              <a:rPr lang="es-ES" sz="1400" b="1" i="1" dirty="0" err="1"/>
              <a:t>strong</a:t>
            </a:r>
            <a:r>
              <a:rPr lang="es-ES" sz="1400" b="1" i="1" dirty="0"/>
              <a:t> </a:t>
            </a:r>
            <a:r>
              <a:rPr lang="es-ES" sz="1400" b="1" i="1" dirty="0" err="1"/>
              <a:t>learner</a:t>
            </a:r>
            <a:r>
              <a:rPr lang="es-ES" sz="1400" b="1" i="1" dirty="0"/>
              <a:t>. </a:t>
            </a:r>
            <a:endParaRPr lang="es-ES" sz="1400" dirty="0"/>
          </a:p>
        </p:txBody>
      </p:sp>
      <p:pic>
        <p:nvPicPr>
          <p:cNvPr id="1026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8717D8CE-D85F-4311-A75A-83CC278F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6" y="3740205"/>
            <a:ext cx="5009062" cy="23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A171E0A-C603-4DD7-A342-3AD6328468B2}"/>
              </a:ext>
            </a:extLst>
          </p:cNvPr>
          <p:cNvSpPr/>
          <p:nvPr/>
        </p:nvSpPr>
        <p:spPr>
          <a:xfrm>
            <a:off x="899886" y="3964227"/>
            <a:ext cx="5009062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92521D-0392-4316-AD22-000F9A7050A3}"/>
              </a:ext>
            </a:extLst>
          </p:cNvPr>
          <p:cNvSpPr/>
          <p:nvPr/>
        </p:nvSpPr>
        <p:spPr>
          <a:xfrm>
            <a:off x="899886" y="4433966"/>
            <a:ext cx="5009062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3037635-FE62-471C-A838-C17BE9D200F8}"/>
              </a:ext>
            </a:extLst>
          </p:cNvPr>
          <p:cNvSpPr/>
          <p:nvPr/>
        </p:nvSpPr>
        <p:spPr>
          <a:xfrm>
            <a:off x="895409" y="4778406"/>
            <a:ext cx="5009062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8D8A51-265F-427E-8FC7-35010470BA10}"/>
              </a:ext>
            </a:extLst>
          </p:cNvPr>
          <p:cNvSpPr/>
          <p:nvPr/>
        </p:nvSpPr>
        <p:spPr>
          <a:xfrm>
            <a:off x="904363" y="5007345"/>
            <a:ext cx="5009062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B59BAB-F19D-41EE-8FAA-DF7FA8FDF730}"/>
              </a:ext>
            </a:extLst>
          </p:cNvPr>
          <p:cNvSpPr/>
          <p:nvPr/>
        </p:nvSpPr>
        <p:spPr>
          <a:xfrm>
            <a:off x="904363" y="5821524"/>
            <a:ext cx="5009062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DF247C7B-4BB3-431D-949D-5C01E299E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52"/>
          <a:stretch/>
        </p:blipFill>
        <p:spPr bwMode="auto">
          <a:xfrm>
            <a:off x="6660423" y="4545735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EF4A969C-A1AF-4B21-8A52-F975E8D97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85060"/>
          <a:stretch/>
        </p:blipFill>
        <p:spPr bwMode="auto">
          <a:xfrm>
            <a:off x="6660423" y="4656551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D90108C5-4291-4E4C-BBE2-B30E47C5C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30435" r="-89" b="64317"/>
          <a:stretch/>
        </p:blipFill>
        <p:spPr bwMode="auto">
          <a:xfrm>
            <a:off x="6660423" y="4773714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B0E0DF06-97DD-404C-A21D-F3C620AB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45337" r="-89" b="49415"/>
          <a:stretch/>
        </p:blipFill>
        <p:spPr bwMode="auto">
          <a:xfrm>
            <a:off x="6660423" y="4889222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C7FCC0B7-DD1B-4A83-B35D-0AB6A7029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54951" r="-89" b="39801"/>
          <a:stretch/>
        </p:blipFill>
        <p:spPr bwMode="auto">
          <a:xfrm>
            <a:off x="6660423" y="4995346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A7E42AC7-1B93-44C3-ABAC-0D062A442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89759" r="-89" b="4993"/>
          <a:stretch/>
        </p:blipFill>
        <p:spPr bwMode="auto">
          <a:xfrm>
            <a:off x="6660423" y="5105417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2D920BF-A5CE-4C2B-BE25-197BB1E2EE3C}"/>
              </a:ext>
            </a:extLst>
          </p:cNvPr>
          <p:cNvSpPr txBox="1"/>
          <p:nvPr/>
        </p:nvSpPr>
        <p:spPr>
          <a:xfrm>
            <a:off x="7922442" y="4145738"/>
            <a:ext cx="268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err="1"/>
              <a:t>Bootstrapped</a:t>
            </a:r>
            <a:r>
              <a:rPr lang="es-ES" sz="1400" b="1" i="1" dirty="0"/>
              <a:t> </a:t>
            </a:r>
            <a:r>
              <a:rPr lang="es-ES" sz="1400" b="1" i="1" dirty="0" err="1"/>
              <a:t>dataset</a:t>
            </a:r>
            <a:endParaRPr lang="es-ES" sz="1400" b="1" i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46F3795-5B5E-405C-9B0F-57C8230A2187}"/>
              </a:ext>
            </a:extLst>
          </p:cNvPr>
          <p:cNvSpPr txBox="1"/>
          <p:nvPr/>
        </p:nvSpPr>
        <p:spPr>
          <a:xfrm>
            <a:off x="895409" y="3297627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Paso 1 – Crear un </a:t>
            </a:r>
            <a:r>
              <a:rPr lang="es-ES" sz="1400" b="1" i="1" dirty="0" err="1"/>
              <a:t>bootstrapped</a:t>
            </a:r>
            <a:r>
              <a:rPr lang="es-ES" sz="1400" b="1" i="1" dirty="0"/>
              <a:t> </a:t>
            </a:r>
            <a:r>
              <a:rPr lang="es-ES" sz="1400" b="1" i="1" dirty="0" err="1"/>
              <a:t>dataset</a:t>
            </a:r>
            <a:endParaRPr lang="es-ES" sz="1400" b="1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4F35E5-137E-4002-8B71-5A4E106171DE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6FBA2E-A24E-46B2-B17A-45822A8614B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21937C1-DCCC-40D5-A01B-EDF51114E539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BAGGING – </a:t>
            </a:r>
            <a:r>
              <a:rPr lang="es-ES" sz="1400" b="1" i="1" dirty="0"/>
              <a:t>Bootstrap </a:t>
            </a:r>
            <a:r>
              <a:rPr lang="es-ES" sz="1400" b="1" i="1" dirty="0" err="1"/>
              <a:t>aggregating</a:t>
            </a:r>
            <a:endParaRPr lang="es-ES" sz="1400" b="1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00F930C-FADD-4AB7-A790-581906CA74D6}"/>
              </a:ext>
            </a:extLst>
          </p:cNvPr>
          <p:cNvSpPr txBox="1"/>
          <p:nvPr/>
        </p:nvSpPr>
        <p:spPr>
          <a:xfrm>
            <a:off x="895409" y="2127956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Paso 2 – Considerar solo un subconjunto de variables en cada etapa</a:t>
            </a:r>
            <a:endParaRPr lang="es-ES" sz="1400" b="1" i="1" dirty="0"/>
          </a:p>
        </p:txBody>
      </p:sp>
      <p:pic>
        <p:nvPicPr>
          <p:cNvPr id="12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0DB21F11-7C79-4DDE-9925-DB8163D30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52"/>
          <a:stretch/>
        </p:blipFill>
        <p:spPr bwMode="auto">
          <a:xfrm>
            <a:off x="895409" y="3050472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7BA97914-B917-458A-BC56-B4EC8587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85060"/>
          <a:stretch/>
        </p:blipFill>
        <p:spPr bwMode="auto">
          <a:xfrm>
            <a:off x="895409" y="3161288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460FDA7F-2FE5-4766-9056-9F0F611E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30435" r="-89" b="64317"/>
          <a:stretch/>
        </p:blipFill>
        <p:spPr bwMode="auto">
          <a:xfrm>
            <a:off x="895409" y="3278451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594BEDC3-E828-4EA0-8E9F-091EB8C9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45337" r="-89" b="49415"/>
          <a:stretch/>
        </p:blipFill>
        <p:spPr bwMode="auto">
          <a:xfrm>
            <a:off x="895409" y="3393959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4E61DAE7-1BDB-4BAF-8A83-A33DA8703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54951" r="-89" b="39801"/>
          <a:stretch/>
        </p:blipFill>
        <p:spPr bwMode="auto">
          <a:xfrm>
            <a:off x="895409" y="3500083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ython - Basics of Pandas using Iris Dataset - GeeksforGeeks">
            <a:extLst>
              <a:ext uri="{FF2B5EF4-FFF2-40B4-BE49-F238E27FC236}">
                <a16:creationId xmlns:a16="http://schemas.microsoft.com/office/drawing/2014/main" id="{28729C95-EF4C-4599-ACAB-5A7E81883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89759" r="-89" b="4993"/>
          <a:stretch/>
        </p:blipFill>
        <p:spPr bwMode="auto">
          <a:xfrm>
            <a:off x="895409" y="3610154"/>
            <a:ext cx="5009062" cy="1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D7587EAE-0A46-4E2A-B7C0-49FECCFD6AAF}"/>
              </a:ext>
            </a:extLst>
          </p:cNvPr>
          <p:cNvSpPr/>
          <p:nvPr/>
        </p:nvSpPr>
        <p:spPr>
          <a:xfrm>
            <a:off x="1778243" y="3050472"/>
            <a:ext cx="686343" cy="128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DB6CF95-02BB-4427-8DFE-1469B97C8BD0}"/>
              </a:ext>
            </a:extLst>
          </p:cNvPr>
          <p:cNvSpPr/>
          <p:nvPr/>
        </p:nvSpPr>
        <p:spPr>
          <a:xfrm>
            <a:off x="3498185" y="3050472"/>
            <a:ext cx="686343" cy="128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EF93FF-5417-4BE8-9A5E-5B9EB550950C}"/>
              </a:ext>
            </a:extLst>
          </p:cNvPr>
          <p:cNvSpPr txBox="1"/>
          <p:nvPr/>
        </p:nvSpPr>
        <p:spPr>
          <a:xfrm>
            <a:off x="2157428" y="2650475"/>
            <a:ext cx="268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err="1"/>
              <a:t>Bootstrapped</a:t>
            </a:r>
            <a:r>
              <a:rPr lang="es-ES" sz="1400" b="1" i="1" dirty="0"/>
              <a:t> </a:t>
            </a:r>
            <a:r>
              <a:rPr lang="es-ES" sz="1400" b="1" i="1" dirty="0" err="1"/>
              <a:t>dataset</a:t>
            </a:r>
            <a:endParaRPr lang="es-ES" sz="1400" b="1" i="1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55D3896-4436-4612-B312-BCF683898760}"/>
              </a:ext>
            </a:extLst>
          </p:cNvPr>
          <p:cNvGrpSpPr/>
          <p:nvPr/>
        </p:nvGrpSpPr>
        <p:grpSpPr>
          <a:xfrm>
            <a:off x="7722659" y="1563390"/>
            <a:ext cx="3140471" cy="1137938"/>
            <a:chOff x="7722659" y="1857177"/>
            <a:chExt cx="3140471" cy="1137938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88BE6D5-9A12-44E8-9555-52C49C5724DD}"/>
                </a:ext>
              </a:extLst>
            </p:cNvPr>
            <p:cNvGrpSpPr/>
            <p:nvPr/>
          </p:nvGrpSpPr>
          <p:grpSpPr>
            <a:xfrm>
              <a:off x="8341784" y="1857177"/>
              <a:ext cx="1902221" cy="769639"/>
              <a:chOff x="8582025" y="1857177"/>
              <a:chExt cx="1902221" cy="769639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7597F959-95E0-45F3-BFA1-2EB4698C7A89}"/>
                  </a:ext>
                </a:extLst>
              </p:cNvPr>
              <p:cNvSpPr/>
              <p:nvPr/>
            </p:nvSpPr>
            <p:spPr>
              <a:xfrm>
                <a:off x="8848725" y="1857177"/>
                <a:ext cx="1238250" cy="3682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7C9DC22-2051-4217-83CF-23ED95335B3B}"/>
                  </a:ext>
                </a:extLst>
              </p:cNvPr>
              <p:cNvSpPr txBox="1"/>
              <p:nvPr/>
            </p:nvSpPr>
            <p:spPr>
              <a:xfrm>
                <a:off x="8848725" y="1876613"/>
                <a:ext cx="1635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 err="1"/>
                  <a:t>PetalLengthCm</a:t>
                </a:r>
                <a:endParaRPr lang="es-ES" sz="1400" i="1" dirty="0"/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D33D5494-0BD9-4E94-82B1-5A1F8283CDCB}"/>
                  </a:ext>
                </a:extLst>
              </p:cNvPr>
              <p:cNvCxnSpPr>
                <a:cxnSpLocks/>
                <a:stCxn id="2" idx="2"/>
                <a:endCxn id="28" idx="0"/>
              </p:cNvCxnSpPr>
              <p:nvPr/>
            </p:nvCxnSpPr>
            <p:spPr>
              <a:xfrm flipH="1">
                <a:off x="8582025" y="2225476"/>
                <a:ext cx="885825" cy="401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25D913A9-E6B5-4184-920A-DF0F79ABC2F2}"/>
                  </a:ext>
                </a:extLst>
              </p:cNvPr>
              <p:cNvCxnSpPr>
                <a:cxnSpLocks/>
                <a:stCxn id="2" idx="2"/>
                <a:endCxn id="31" idx="0"/>
              </p:cNvCxnSpPr>
              <p:nvPr/>
            </p:nvCxnSpPr>
            <p:spPr>
              <a:xfrm>
                <a:off x="9467850" y="2225476"/>
                <a:ext cx="1016396" cy="401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3521A4C3-D09F-4AF2-9FD7-7C8A8CE90015}"/>
                </a:ext>
              </a:extLst>
            </p:cNvPr>
            <p:cNvSpPr/>
            <p:nvPr/>
          </p:nvSpPr>
          <p:spPr>
            <a:xfrm>
              <a:off x="7722659" y="2626816"/>
              <a:ext cx="1238250" cy="3682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7B1EB92F-621D-4D4D-80DF-9D6440411B46}"/>
                </a:ext>
              </a:extLst>
            </p:cNvPr>
            <p:cNvSpPr/>
            <p:nvPr/>
          </p:nvSpPr>
          <p:spPr>
            <a:xfrm>
              <a:off x="9624880" y="2626816"/>
              <a:ext cx="1238250" cy="3682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E8B01AF2-874A-4FF1-865A-3318F4096A4A}"/>
              </a:ext>
            </a:extLst>
          </p:cNvPr>
          <p:cNvSpPr/>
          <p:nvPr/>
        </p:nvSpPr>
        <p:spPr>
          <a:xfrm>
            <a:off x="2713597" y="3048372"/>
            <a:ext cx="686343" cy="128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4955DAB-6F78-4780-9537-7D3044EA9B98}"/>
              </a:ext>
            </a:extLst>
          </p:cNvPr>
          <p:cNvSpPr/>
          <p:nvPr/>
        </p:nvSpPr>
        <p:spPr>
          <a:xfrm>
            <a:off x="4230254" y="3041779"/>
            <a:ext cx="686343" cy="128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A36FDC5-FB3B-4A71-8E98-5B0E8F13583C}"/>
              </a:ext>
            </a:extLst>
          </p:cNvPr>
          <p:cNvGrpSpPr/>
          <p:nvPr/>
        </p:nvGrpSpPr>
        <p:grpSpPr>
          <a:xfrm>
            <a:off x="6541559" y="2701328"/>
            <a:ext cx="5302191" cy="1945927"/>
            <a:chOff x="6541559" y="2701328"/>
            <a:chExt cx="5302191" cy="1945927"/>
          </a:xfrm>
        </p:grpSpPr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AEF62FB8-E1BF-4994-A256-85B6FE9F5F3A}"/>
                </a:ext>
              </a:extLst>
            </p:cNvPr>
            <p:cNvSpPr/>
            <p:nvPr/>
          </p:nvSpPr>
          <p:spPr>
            <a:xfrm>
              <a:off x="7328959" y="3426004"/>
              <a:ext cx="787400" cy="3682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C81E8621-1AC0-4B66-A31A-A343BC97E8D1}"/>
                </a:ext>
              </a:extLst>
            </p:cNvPr>
            <p:cNvSpPr/>
            <p:nvPr/>
          </p:nvSpPr>
          <p:spPr>
            <a:xfrm>
              <a:off x="8567209" y="3426785"/>
              <a:ext cx="787400" cy="368299"/>
            </a:xfrm>
            <a:prstGeom prst="roundRect">
              <a:avLst/>
            </a:prstGeom>
            <a:solidFill>
              <a:srgbClr val="10F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BB278DFD-3742-44AC-B093-804DB8C40242}"/>
                </a:ext>
              </a:extLst>
            </p:cNvPr>
            <p:cNvSpPr/>
            <p:nvPr/>
          </p:nvSpPr>
          <p:spPr>
            <a:xfrm>
              <a:off x="6541559" y="4278175"/>
              <a:ext cx="787400" cy="368299"/>
            </a:xfrm>
            <a:prstGeom prst="roundRect">
              <a:avLst/>
            </a:prstGeom>
            <a:solidFill>
              <a:srgbClr val="10F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B5B2C81-D316-4E38-AE32-E0E701DE303B}"/>
                </a:ext>
              </a:extLst>
            </p:cNvPr>
            <p:cNvSpPr/>
            <p:nvPr/>
          </p:nvSpPr>
          <p:spPr>
            <a:xfrm>
              <a:off x="7779809" y="4278956"/>
              <a:ext cx="787400" cy="368299"/>
            </a:xfrm>
            <a:prstGeom prst="roundRect">
              <a:avLst/>
            </a:prstGeom>
            <a:solidFill>
              <a:srgbClr val="10F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E1A7C9A8-FDEC-4218-99B9-8D0F87D6F656}"/>
                </a:ext>
              </a:extLst>
            </p:cNvPr>
            <p:cNvSpPr/>
            <p:nvPr/>
          </p:nvSpPr>
          <p:spPr>
            <a:xfrm>
              <a:off x="9818100" y="3416020"/>
              <a:ext cx="787400" cy="368299"/>
            </a:xfrm>
            <a:prstGeom prst="roundRect">
              <a:avLst/>
            </a:prstGeom>
            <a:solidFill>
              <a:srgbClr val="10F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E337BF6A-0940-49D6-A544-19A19B3F2FE6}"/>
                </a:ext>
              </a:extLst>
            </p:cNvPr>
            <p:cNvSpPr/>
            <p:nvPr/>
          </p:nvSpPr>
          <p:spPr>
            <a:xfrm>
              <a:off x="11056350" y="3416801"/>
              <a:ext cx="787400" cy="368299"/>
            </a:xfrm>
            <a:prstGeom prst="roundRect">
              <a:avLst/>
            </a:prstGeom>
            <a:solidFill>
              <a:srgbClr val="10F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A7524218-D710-41AF-B8D9-2A992AA09993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 flipH="1">
              <a:off x="7722659" y="2701328"/>
              <a:ext cx="619125" cy="724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97A42A75-3C05-4B6A-ABC8-748438C3BC18}"/>
                </a:ext>
              </a:extLst>
            </p:cNvPr>
            <p:cNvCxnSpPr>
              <a:cxnSpLocks/>
              <a:stCxn id="28" idx="2"/>
              <a:endCxn id="38" idx="0"/>
            </p:cNvCxnSpPr>
            <p:nvPr/>
          </p:nvCxnSpPr>
          <p:spPr>
            <a:xfrm>
              <a:off x="8341784" y="2701328"/>
              <a:ext cx="619125" cy="725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FA90141-F337-4791-B947-551700A01F4E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6935259" y="3794303"/>
              <a:ext cx="787400" cy="483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15A8854-CBF1-4421-BF38-F3427EDDC392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7722659" y="3794303"/>
              <a:ext cx="450850" cy="484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7D13A8E-101C-4B14-B14E-FCD1C501AFBD}"/>
                </a:ext>
              </a:extLst>
            </p:cNvPr>
            <p:cNvCxnSpPr>
              <a:cxnSpLocks/>
              <a:stCxn id="31" idx="2"/>
              <a:endCxn id="41" idx="0"/>
            </p:cNvCxnSpPr>
            <p:nvPr/>
          </p:nvCxnSpPr>
          <p:spPr>
            <a:xfrm flipH="1">
              <a:off x="10211800" y="2701328"/>
              <a:ext cx="32205" cy="714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551CD857-5532-4849-81EC-3D5C6749CDDC}"/>
                </a:ext>
              </a:extLst>
            </p:cNvPr>
            <p:cNvCxnSpPr>
              <a:cxnSpLocks/>
              <a:stCxn id="31" idx="2"/>
              <a:endCxn id="42" idx="0"/>
            </p:cNvCxnSpPr>
            <p:nvPr/>
          </p:nvCxnSpPr>
          <p:spPr>
            <a:xfrm>
              <a:off x="10244005" y="2701328"/>
              <a:ext cx="1206045" cy="715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C48F730-D13A-4016-A4F1-E8D7FC8AD31E}"/>
              </a:ext>
            </a:extLst>
          </p:cNvPr>
          <p:cNvSpPr/>
          <p:nvPr/>
        </p:nvSpPr>
        <p:spPr>
          <a:xfrm>
            <a:off x="7722659" y="2333029"/>
            <a:ext cx="1238250" cy="36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20E23E-0A5A-47CB-A199-179CD7076492}"/>
              </a:ext>
            </a:extLst>
          </p:cNvPr>
          <p:cNvSpPr txBox="1"/>
          <p:nvPr/>
        </p:nvSpPr>
        <p:spPr>
          <a:xfrm>
            <a:off x="910286" y="4217923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Paso 3 – Repetir pasos 1 y 2 muchas veces</a:t>
            </a:r>
            <a:endParaRPr lang="es-ES" sz="1400" b="1" i="1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3F04B2-EAF1-4D36-A4BB-DDADE63986BE}"/>
              </a:ext>
            </a:extLst>
          </p:cNvPr>
          <p:cNvGrpSpPr/>
          <p:nvPr/>
        </p:nvGrpSpPr>
        <p:grpSpPr>
          <a:xfrm>
            <a:off x="858453" y="4686196"/>
            <a:ext cx="10985297" cy="1519348"/>
            <a:chOff x="858453" y="4686196"/>
            <a:chExt cx="10985297" cy="1519348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4326FB97-5A41-4DC0-9C85-9570F9E6F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542" b="63039"/>
            <a:stretch/>
          </p:blipFill>
          <p:spPr>
            <a:xfrm>
              <a:off x="6337223" y="4978535"/>
              <a:ext cx="1521206" cy="1142086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C8E3EA6F-D2E1-495B-BEC2-C1471357A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9213" b="56001"/>
            <a:stretch/>
          </p:blipFill>
          <p:spPr>
            <a:xfrm>
              <a:off x="858453" y="4821946"/>
              <a:ext cx="1839580" cy="1359548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C1646F9-9B18-487B-B97E-92B7BD98E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0830" r="74540"/>
            <a:stretch/>
          </p:blipFill>
          <p:spPr>
            <a:xfrm>
              <a:off x="2698033" y="4686196"/>
              <a:ext cx="1521206" cy="1519348"/>
            </a:xfrm>
            <a:prstGeom prst="rect">
              <a:avLst/>
            </a:prstGeom>
          </p:spPr>
        </p:pic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68AA8A1D-BCEA-4EEA-A366-3A1171AC2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97" t="53914" r="30962" b="2819"/>
            <a:stretch/>
          </p:blipFill>
          <p:spPr>
            <a:xfrm>
              <a:off x="8210005" y="4854288"/>
              <a:ext cx="2034000" cy="1336941"/>
            </a:xfrm>
            <a:prstGeom prst="rect">
              <a:avLst/>
            </a:prstGeom>
          </p:spPr>
        </p:pic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C1992B93-BA3F-4B2F-B850-38829C07A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025" t="57135" r="31523" b="4853"/>
            <a:stretch/>
          </p:blipFill>
          <p:spPr>
            <a:xfrm>
              <a:off x="4274009" y="4962306"/>
              <a:ext cx="1819595" cy="1174543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20C56800-8C33-444A-BB4F-78F804276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09" t="54037" r="-1195" b="2696"/>
            <a:stretch/>
          </p:blipFill>
          <p:spPr>
            <a:xfrm>
              <a:off x="10332849" y="4854288"/>
              <a:ext cx="1510901" cy="1336941"/>
            </a:xfrm>
            <a:prstGeom prst="rect">
              <a:avLst/>
            </a:prstGeom>
          </p:spPr>
        </p:pic>
      </p:grp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6E46FE1-FC47-48EB-8F01-944B3920FCF7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9D382D5-3C92-478C-B5F7-2A56C8D85682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324D3527-CBEE-4A36-934B-BB94DFF787AB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33" grpId="0" animBg="1"/>
      <p:bldP spid="34" grpId="0" animBg="1"/>
      <p:bldP spid="61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BAGGING – </a:t>
            </a:r>
            <a:r>
              <a:rPr lang="es-ES" sz="1400" b="1" i="1" dirty="0"/>
              <a:t>Bootstrap </a:t>
            </a:r>
            <a:r>
              <a:rPr lang="es-ES" sz="1400" b="1" i="1" dirty="0" err="1"/>
              <a:t>aggregating</a:t>
            </a:r>
            <a:endParaRPr lang="es-ES" sz="1400" b="1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00F930C-FADD-4AB7-A790-581906CA74D6}"/>
              </a:ext>
            </a:extLst>
          </p:cNvPr>
          <p:cNvSpPr txBox="1"/>
          <p:nvPr/>
        </p:nvSpPr>
        <p:spPr>
          <a:xfrm>
            <a:off x="895409" y="2127956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Paso 4 – Predicción de un nuevo registro</a:t>
            </a:r>
            <a:endParaRPr lang="es-ES" sz="1400" b="1" i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099536C-CBCC-40D2-8E70-EEDAD052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83" y="3073718"/>
            <a:ext cx="8245122" cy="457216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F11AA-749C-48FF-AB1F-FF9477D6B73A}"/>
              </a:ext>
            </a:extLst>
          </p:cNvPr>
          <p:cNvGrpSpPr/>
          <p:nvPr/>
        </p:nvGrpSpPr>
        <p:grpSpPr>
          <a:xfrm>
            <a:off x="8470479" y="3088462"/>
            <a:ext cx="1792111" cy="457216"/>
            <a:chOff x="8426449" y="2667828"/>
            <a:chExt cx="1792111" cy="457216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A7230927-365D-40F1-8B71-0A6A604543E6}"/>
                </a:ext>
              </a:extLst>
            </p:cNvPr>
            <p:cNvSpPr/>
            <p:nvPr/>
          </p:nvSpPr>
          <p:spPr>
            <a:xfrm>
              <a:off x="8426449" y="2667828"/>
              <a:ext cx="1792111" cy="457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F38CE6-E2F0-450D-A493-A6E5D0DE194D}"/>
                </a:ext>
              </a:extLst>
            </p:cNvPr>
            <p:cNvSpPr txBox="1"/>
            <p:nvPr/>
          </p:nvSpPr>
          <p:spPr>
            <a:xfrm>
              <a:off x="8485204" y="2862729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?????</a:t>
              </a:r>
            </a:p>
          </p:txBody>
        </p:sp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11CDFFD-0B29-450C-8E45-EAF235E31B65}"/>
              </a:ext>
            </a:extLst>
          </p:cNvPr>
          <p:cNvSpPr txBox="1"/>
          <p:nvPr/>
        </p:nvSpPr>
        <p:spPr>
          <a:xfrm>
            <a:off x="899603" y="2588659"/>
            <a:ext cx="1076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Se aplica una técnica de </a:t>
            </a:r>
            <a:r>
              <a:rPr lang="es-ES" sz="1400" i="1" dirty="0" err="1"/>
              <a:t>majority</a:t>
            </a:r>
            <a:r>
              <a:rPr lang="es-ES" sz="1400" i="1" dirty="0"/>
              <a:t> </a:t>
            </a:r>
            <a:r>
              <a:rPr lang="es-ES" sz="1400" i="1" dirty="0" err="1"/>
              <a:t>voting</a:t>
            </a:r>
            <a:r>
              <a:rPr lang="es-ES" sz="1400" i="1" dirty="0"/>
              <a:t> </a:t>
            </a:r>
            <a:r>
              <a:rPr lang="es-ES" sz="1400" dirty="0"/>
              <a:t>teniendo en cuenta todos los árboles construidos para determinar la predicción final.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21229FD-D327-4F71-9CFD-8D9C98948FB6}"/>
              </a:ext>
            </a:extLst>
          </p:cNvPr>
          <p:cNvGrpSpPr/>
          <p:nvPr/>
        </p:nvGrpSpPr>
        <p:grpSpPr>
          <a:xfrm>
            <a:off x="1019221" y="3582609"/>
            <a:ext cx="10387583" cy="2551213"/>
            <a:chOff x="1019221" y="3582609"/>
            <a:chExt cx="10387583" cy="255121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6F3E11D6-9559-4C02-B454-97DF12D2B4A4}"/>
                </a:ext>
              </a:extLst>
            </p:cNvPr>
            <p:cNvGrpSpPr/>
            <p:nvPr/>
          </p:nvGrpSpPr>
          <p:grpSpPr>
            <a:xfrm>
              <a:off x="1019221" y="3582609"/>
              <a:ext cx="10387583" cy="1620504"/>
              <a:chOff x="1544016" y="3635563"/>
              <a:chExt cx="9480772" cy="1310052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271E27CF-8A99-40AB-AA03-9ED595794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016" y="3635563"/>
                <a:ext cx="9480772" cy="1310052"/>
              </a:xfrm>
              <a:prstGeom prst="rect">
                <a:avLst/>
              </a:prstGeom>
            </p:spPr>
          </p:pic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D6948081-598F-4F61-AA5F-4E898BA8B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0083" y="3961510"/>
                <a:ext cx="319929" cy="1937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75">
                <a:extLst>
                  <a:ext uri="{FF2B5EF4-FFF2-40B4-BE49-F238E27FC236}">
                    <a16:creationId xmlns:a16="http://schemas.microsoft.com/office/drawing/2014/main" id="{701E61CB-144C-474A-8D96-91C52CFC6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7050" y="4238681"/>
                <a:ext cx="155576" cy="2018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>
                <a:extLst>
                  <a:ext uri="{FF2B5EF4-FFF2-40B4-BE49-F238E27FC236}">
                    <a16:creationId xmlns:a16="http://schemas.microsoft.com/office/drawing/2014/main" id="{C0ABED59-D30B-4DBF-9694-6608E9B93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450" y="4516073"/>
                <a:ext cx="130176" cy="1797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1F48FE61-4D07-404F-BA92-60687B949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3143" y="3945166"/>
                <a:ext cx="319929" cy="1937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>
                <a:extLst>
                  <a:ext uri="{FF2B5EF4-FFF2-40B4-BE49-F238E27FC236}">
                    <a16:creationId xmlns:a16="http://schemas.microsoft.com/office/drawing/2014/main" id="{0D1303DF-FEC4-4874-88AE-0589F9ADD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686" y="4206094"/>
                <a:ext cx="128236" cy="2069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CF2EAB31-806F-40C1-A8DB-A72CA8A44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456" y="4028572"/>
                <a:ext cx="254112" cy="1775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769A45DC-FB3D-43DB-8DD3-81493BBA5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8088" y="4238681"/>
                <a:ext cx="149292" cy="2362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>
                <a:extLst>
                  <a:ext uri="{FF2B5EF4-FFF2-40B4-BE49-F238E27FC236}">
                    <a16:creationId xmlns:a16="http://schemas.microsoft.com/office/drawing/2014/main" id="{B5F1A562-14AC-43E1-9377-F6466CBA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281" y="4551012"/>
                <a:ext cx="168599" cy="1797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>
                <a:extLst>
                  <a:ext uri="{FF2B5EF4-FFF2-40B4-BE49-F238E27FC236}">
                    <a16:creationId xmlns:a16="http://schemas.microsoft.com/office/drawing/2014/main" id="{6B226676-9492-42AA-AE40-F16A790DE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530" y="4385664"/>
                <a:ext cx="130176" cy="1797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A60910-1971-464B-9B7C-95C1312D7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3530" y="4119538"/>
                <a:ext cx="319929" cy="1937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9EAA23C0-E97F-4F30-A150-0AE80F1C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7390" y="4015259"/>
                <a:ext cx="254112" cy="1775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>
                <a:extLst>
                  <a:ext uri="{FF2B5EF4-FFF2-40B4-BE49-F238E27FC236}">
                    <a16:creationId xmlns:a16="http://schemas.microsoft.com/office/drawing/2014/main" id="{B19B3F60-4629-4824-A36C-87BEB0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4447" y="4268333"/>
                <a:ext cx="158278" cy="1721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BA9460D2-B3F8-43F4-B8AF-0F1772AB1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3067" y="4015259"/>
                <a:ext cx="278850" cy="14001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40CF27AE-007B-4F6A-ACA0-4721C22BDE4D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478212" y="5072226"/>
              <a:ext cx="318170" cy="6550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BB3BF2DD-A6A1-4A28-BFAC-D3861F0E9820}"/>
                </a:ext>
              </a:extLst>
            </p:cNvPr>
            <p:cNvSpPr txBox="1"/>
            <p:nvPr/>
          </p:nvSpPr>
          <p:spPr>
            <a:xfrm>
              <a:off x="1395599" y="5727297"/>
              <a:ext cx="801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E65FFF"/>
                  </a:solidFill>
                </a:rPr>
                <a:t>Setosa</a:t>
              </a:r>
              <a:endParaRPr lang="es-ES" dirty="0">
                <a:solidFill>
                  <a:srgbClr val="E65FFF"/>
                </a:solidFill>
              </a:endParaRP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B08FA74-8938-44DA-AADB-9F56203FC0B9}"/>
                </a:ext>
              </a:extLst>
            </p:cNvPr>
            <p:cNvSpPr txBox="1"/>
            <p:nvPr/>
          </p:nvSpPr>
          <p:spPr>
            <a:xfrm>
              <a:off x="2825205" y="5738763"/>
              <a:ext cx="1121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0070C0"/>
                  </a:solidFill>
                </a:rPr>
                <a:t>Versicolor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4FB12342-2415-4CC5-9754-1B76FC6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16" y="4675573"/>
              <a:ext cx="0" cy="100598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7AC666ED-243A-4BE4-80CA-5F05A59DB70B}"/>
                </a:ext>
              </a:extLst>
            </p:cNvPr>
            <p:cNvSpPr txBox="1"/>
            <p:nvPr/>
          </p:nvSpPr>
          <p:spPr>
            <a:xfrm>
              <a:off x="4668499" y="5764490"/>
              <a:ext cx="1121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0070C0"/>
                  </a:solidFill>
                </a:rPr>
                <a:t>Versicolor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5EB28CA4-A3B4-448C-972B-F241C05F5612}"/>
                </a:ext>
              </a:extLst>
            </p:cNvPr>
            <p:cNvSpPr txBox="1"/>
            <p:nvPr/>
          </p:nvSpPr>
          <p:spPr>
            <a:xfrm>
              <a:off x="8470479" y="5738763"/>
              <a:ext cx="1121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0070C0"/>
                  </a:solidFill>
                </a:rPr>
                <a:t>Versicolor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02E55E6F-2F69-42EF-9BB8-B14B676BA602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flipH="1">
              <a:off x="5229010" y="5045911"/>
              <a:ext cx="560512" cy="71857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93AAEE9D-AD84-4081-9786-D251CD60DAEA}"/>
                </a:ext>
              </a:extLst>
            </p:cNvPr>
            <p:cNvSpPr txBox="1"/>
            <p:nvPr/>
          </p:nvSpPr>
          <p:spPr>
            <a:xfrm>
              <a:off x="10235890" y="5738763"/>
              <a:ext cx="1121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0070C0"/>
                  </a:solidFill>
                </a:rPr>
                <a:t>Versicolor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DAFFF9E4-DACC-48F5-87B2-D7FB92662F5F}"/>
                </a:ext>
              </a:extLst>
            </p:cNvPr>
            <p:cNvSpPr txBox="1"/>
            <p:nvPr/>
          </p:nvSpPr>
          <p:spPr>
            <a:xfrm>
              <a:off x="6466752" y="5764226"/>
              <a:ext cx="11210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solidFill>
                    <a:srgbClr val="FF0000"/>
                  </a:solidFill>
                </a:rPr>
                <a:t>Virginica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0D22FE85-630D-444D-A1F4-06EE6C34CDCF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6792712" y="4849720"/>
              <a:ext cx="234551" cy="91450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2CB276EF-07D8-4F62-B5AE-50808900FF0D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flipH="1">
              <a:off x="9030990" y="4694837"/>
              <a:ext cx="65926" cy="104392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425AB72C-93C5-4975-A8BF-4F19E0EBD7F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10152012" y="4301033"/>
              <a:ext cx="644389" cy="14377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7" name="Tabla 118">
            <a:extLst>
              <a:ext uri="{FF2B5EF4-FFF2-40B4-BE49-F238E27FC236}">
                <a16:creationId xmlns:a16="http://schemas.microsoft.com/office/drawing/2014/main" id="{E4130FE8-84AD-43BB-BAF1-7A858D612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18393"/>
              </p:ext>
            </p:extLst>
          </p:nvPr>
        </p:nvGraphicFramePr>
        <p:xfrm>
          <a:off x="5789521" y="1572190"/>
          <a:ext cx="2922402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134">
                  <a:extLst>
                    <a:ext uri="{9D8B030D-6E8A-4147-A177-3AD203B41FA5}">
                      <a16:colId xmlns:a16="http://schemas.microsoft.com/office/drawing/2014/main" val="1158479318"/>
                    </a:ext>
                  </a:extLst>
                </a:gridCol>
                <a:gridCol w="974134">
                  <a:extLst>
                    <a:ext uri="{9D8B030D-6E8A-4147-A177-3AD203B41FA5}">
                      <a16:colId xmlns:a16="http://schemas.microsoft.com/office/drawing/2014/main" val="1051807448"/>
                    </a:ext>
                  </a:extLst>
                </a:gridCol>
                <a:gridCol w="974134">
                  <a:extLst>
                    <a:ext uri="{9D8B030D-6E8A-4147-A177-3AD203B41FA5}">
                      <a16:colId xmlns:a16="http://schemas.microsoft.com/office/drawing/2014/main" val="2865905720"/>
                    </a:ext>
                  </a:extLst>
                </a:gridCol>
              </a:tblGrid>
              <a:tr h="276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Setosa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Versicolor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Virginica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18364"/>
                  </a:ext>
                </a:extLst>
              </a:tr>
              <a:tr h="276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62429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16E113D5-7E6E-4F55-AE77-58028D35E7EE}"/>
              </a:ext>
            </a:extLst>
          </p:cNvPr>
          <p:cNvGrpSpPr/>
          <p:nvPr/>
        </p:nvGrpSpPr>
        <p:grpSpPr>
          <a:xfrm>
            <a:off x="9003331" y="1594573"/>
            <a:ext cx="2569863" cy="460414"/>
            <a:chOff x="9003331" y="1594573"/>
            <a:chExt cx="2569863" cy="460414"/>
          </a:xfrm>
        </p:grpSpPr>
        <p:sp>
          <p:nvSpPr>
            <p:cNvPr id="119" name="Flecha: a la derecha 118">
              <a:extLst>
                <a:ext uri="{FF2B5EF4-FFF2-40B4-BE49-F238E27FC236}">
                  <a16:creationId xmlns:a16="http://schemas.microsoft.com/office/drawing/2014/main" id="{2404D517-065E-4151-9B65-D04B30B4F11A}"/>
                </a:ext>
              </a:extLst>
            </p:cNvPr>
            <p:cNvSpPr/>
            <p:nvPr/>
          </p:nvSpPr>
          <p:spPr>
            <a:xfrm>
              <a:off x="9063953" y="1811373"/>
              <a:ext cx="918247" cy="17508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E8A0AAFC-ADDE-4A04-A73A-4DDEF1EDC440}"/>
                </a:ext>
              </a:extLst>
            </p:cNvPr>
            <p:cNvSpPr txBox="1"/>
            <p:nvPr/>
          </p:nvSpPr>
          <p:spPr>
            <a:xfrm>
              <a:off x="9003331" y="1594573"/>
              <a:ext cx="119637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i="1" dirty="0"/>
                <a:t>Predicción final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C2E93BD4-939C-4116-BAE6-32730637722E}"/>
                </a:ext>
              </a:extLst>
            </p:cNvPr>
            <p:cNvSpPr txBox="1"/>
            <p:nvPr/>
          </p:nvSpPr>
          <p:spPr>
            <a:xfrm>
              <a:off x="10260327" y="1685655"/>
              <a:ext cx="13128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/>
                <a:t>Versicolor</a:t>
              </a:r>
              <a:endParaRPr lang="es-ES" b="1" dirty="0"/>
            </a:p>
          </p:txBody>
        </p:sp>
      </p:grp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87D6AE7-6D36-4014-A745-508B5AEE0DCB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1D287209-F2A7-4483-A13F-5AF17A05F304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0425E3B-3260-48E5-B2AF-B9A5DCF1C1B9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BAGGING – </a:t>
            </a:r>
            <a:r>
              <a:rPr lang="es-ES" sz="1400" b="1" i="1" dirty="0"/>
              <a:t>Bootstrap </a:t>
            </a:r>
            <a:r>
              <a:rPr lang="es-ES" sz="1400" b="1" i="1" dirty="0" err="1"/>
              <a:t>aggregating</a:t>
            </a:r>
            <a:endParaRPr lang="es-ES" sz="1400" b="1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EEB24F-5E59-4CB5-B845-F924941D16C6}"/>
              </a:ext>
            </a:extLst>
          </p:cNvPr>
          <p:cNvSpPr txBox="1"/>
          <p:nvPr/>
        </p:nvSpPr>
        <p:spPr>
          <a:xfrm>
            <a:off x="899886" y="2118553"/>
            <a:ext cx="10769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i="1" dirty="0"/>
              <a:t>VENTAJAS: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Eficiente sin ajustar </a:t>
            </a:r>
            <a:r>
              <a:rPr lang="es-ES" sz="1400" dirty="0" err="1"/>
              <a:t>hiperparámetros</a:t>
            </a:r>
            <a:r>
              <a:rPr lang="es-ES" sz="1400" dirty="0"/>
              <a:t> en problemas de clasificación y regresión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Estabilidad y robustez en la predicción, ya que al utilizar muchos árboles prevalece el promedio de las votaciones.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Posibilidad de utilizar gran cantidad de características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Tiende a reducir el riesgo de </a:t>
            </a:r>
            <a:r>
              <a:rPr lang="es-ES" sz="1400" i="1" dirty="0" err="1"/>
              <a:t>overfitting</a:t>
            </a:r>
            <a:r>
              <a:rPr lang="es-ES" sz="1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INCONVENIENTES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Coste computacional más elevado que construir un solo árbol de decisión.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Inconsistencia cuando se utilizan </a:t>
            </a:r>
            <a:r>
              <a:rPr lang="es-ES" sz="1400" dirty="0" err="1"/>
              <a:t>datasets</a:t>
            </a:r>
            <a:r>
              <a:rPr lang="es-ES" sz="1400" dirty="0"/>
              <a:t> pequeños.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Difícil interpretabilidad.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59A931-1EDE-4753-B855-3B0BFC2DD4DC}"/>
              </a:ext>
            </a:extLst>
          </p:cNvPr>
          <p:cNvSpPr txBox="1"/>
          <p:nvPr/>
        </p:nvSpPr>
        <p:spPr>
          <a:xfrm>
            <a:off x="1720412" y="5088957"/>
            <a:ext cx="8667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hlinkClick r:id="rId2"/>
              </a:rPr>
              <a:t>https://scikit-learn.org/stable/modules/generated/sklearn.ensemble.RandomForestClassifier.html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5460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132F04-8E97-472C-91FE-78D64D77BA95}"/>
              </a:ext>
            </a:extLst>
          </p:cNvPr>
          <p:cNvSpPr txBox="1"/>
          <p:nvPr/>
        </p:nvSpPr>
        <p:spPr>
          <a:xfrm>
            <a:off x="948037" y="2281845"/>
            <a:ext cx="68025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 una </a:t>
            </a:r>
            <a:r>
              <a:rPr lang="es-ES" sz="1400" b="1" dirty="0"/>
              <a:t>técnica de clasificación </a:t>
            </a:r>
            <a:r>
              <a:rPr lang="es-ES" sz="1400" dirty="0"/>
              <a:t>similar al método </a:t>
            </a:r>
            <a:r>
              <a:rPr lang="es-ES" sz="1400" i="1" dirty="0" err="1"/>
              <a:t>bagging</a:t>
            </a:r>
            <a:r>
              <a:rPr lang="es-ES" sz="1400" i="1" dirty="0"/>
              <a:t>, </a:t>
            </a:r>
            <a:r>
              <a:rPr lang="es-ES" sz="1400" dirty="0"/>
              <a:t>pero el </a:t>
            </a:r>
            <a:r>
              <a:rPr lang="es-ES" sz="1400" b="1" dirty="0"/>
              <a:t>entrenamiento</a:t>
            </a:r>
            <a:r>
              <a:rPr lang="es-ES" sz="1400" dirty="0"/>
              <a:t> se lleva a cabo </a:t>
            </a:r>
            <a:r>
              <a:rPr lang="es-ES" sz="1400" b="1" dirty="0"/>
              <a:t>en serie</a:t>
            </a:r>
            <a:r>
              <a:rPr lang="es-ES" sz="1400" dirty="0"/>
              <a:t>, en lugar de en paralelo. </a:t>
            </a:r>
            <a:endParaRPr lang="es-ES" sz="1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algoritmo </a:t>
            </a:r>
            <a:r>
              <a:rPr lang="es-ES" sz="1400" b="1" dirty="0"/>
              <a:t>se entrena de manera iterativa </a:t>
            </a:r>
            <a:r>
              <a:rPr lang="es-ES" sz="1400" dirty="0"/>
              <a:t>dando </a:t>
            </a:r>
            <a:r>
              <a:rPr lang="es-ES" sz="1400" b="1" dirty="0"/>
              <a:t>más peso en cada iteración al error cometido durante la iteración anterior.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</a:t>
            </a:r>
            <a:r>
              <a:rPr lang="es-ES" sz="1400" b="1" dirty="0"/>
              <a:t>clasificación final </a:t>
            </a:r>
            <a:r>
              <a:rPr lang="es-ES" sz="1400" dirty="0"/>
              <a:t>se obtiene </a:t>
            </a:r>
            <a:r>
              <a:rPr lang="es-ES" sz="1400" b="1" dirty="0"/>
              <a:t>promediando </a:t>
            </a:r>
            <a:r>
              <a:rPr lang="es-ES" sz="1400" dirty="0"/>
              <a:t>los resultados de todos los clasificadores </a:t>
            </a:r>
            <a:r>
              <a:rPr lang="es-ES" sz="1400" b="1" dirty="0"/>
              <a:t>de manera ponderada</a:t>
            </a:r>
            <a:r>
              <a:rPr lang="es-ES" sz="1400" dirty="0"/>
              <a:t>, a diferencia del método </a:t>
            </a:r>
            <a:r>
              <a:rPr lang="es-ES" sz="1400" i="1" dirty="0" err="1"/>
              <a:t>bagging</a:t>
            </a:r>
            <a:r>
              <a:rPr lang="es-E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Esta técnica permite </a:t>
            </a:r>
            <a:r>
              <a:rPr lang="es-ES" sz="1400" b="1" dirty="0"/>
              <a:t>reducir la varianza</a:t>
            </a:r>
            <a:r>
              <a:rPr lang="es-ES" sz="1400" dirty="0"/>
              <a:t> y el </a:t>
            </a:r>
            <a:r>
              <a:rPr lang="es-ES" sz="1400" b="1" dirty="0"/>
              <a:t>sesgo </a:t>
            </a:r>
            <a:r>
              <a:rPr lang="es-ES" sz="1400" dirty="0"/>
              <a:t>(</a:t>
            </a:r>
            <a:r>
              <a:rPr lang="es-ES" sz="1400" dirty="0" err="1"/>
              <a:t>bias</a:t>
            </a:r>
            <a:r>
              <a:rPr lang="es-ES" sz="1400" dirty="0"/>
              <a:t>). </a:t>
            </a:r>
            <a:endParaRPr lang="es-ES" sz="14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 puede usar </a:t>
            </a:r>
            <a:r>
              <a:rPr lang="es-ES" sz="1400" b="1" dirty="0"/>
              <a:t>cualquier clasificador</a:t>
            </a:r>
            <a:r>
              <a:rPr lang="es-ES" sz="1400" dirty="0"/>
              <a:t>, pero los </a:t>
            </a:r>
            <a:r>
              <a:rPr lang="es-ES" sz="1400" b="1" dirty="0"/>
              <a:t>más utilizados </a:t>
            </a:r>
            <a:r>
              <a:rPr lang="es-ES" sz="1400" dirty="0"/>
              <a:t>son los </a:t>
            </a:r>
            <a:r>
              <a:rPr lang="es-ES" sz="1400" b="1" dirty="0"/>
              <a:t>árboles de decisión.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método más conocido </a:t>
            </a:r>
            <a:r>
              <a:rPr lang="es-ES" sz="1400" dirty="0"/>
              <a:t>dentro de las </a:t>
            </a:r>
            <a:r>
              <a:rPr lang="es-ES" sz="1400" b="1" dirty="0"/>
              <a:t>técnicas de </a:t>
            </a:r>
            <a:r>
              <a:rPr lang="es-ES" sz="1400" b="1" i="1" dirty="0" err="1"/>
              <a:t>boosting</a:t>
            </a:r>
            <a:r>
              <a:rPr lang="es-ES" sz="1400" b="1" dirty="0"/>
              <a:t> </a:t>
            </a:r>
            <a:r>
              <a:rPr lang="es-ES" sz="1400" dirty="0"/>
              <a:t>es el llamado </a:t>
            </a:r>
            <a:r>
              <a:rPr lang="es-ES" sz="1400" b="1" i="1" dirty="0" err="1"/>
              <a:t>Adaboost</a:t>
            </a:r>
            <a:r>
              <a:rPr lang="es-ES" sz="1400" b="1" i="1" dirty="0"/>
              <a:t>. </a:t>
            </a: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6A6698-9A13-4150-A3ED-954ADE35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1741972"/>
            <a:ext cx="2421572" cy="7286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9E2B94-2370-4D6E-9A18-47C70BEE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2847301"/>
            <a:ext cx="2421572" cy="7286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543534-D29E-46A9-BE04-DC512C41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4020348"/>
            <a:ext cx="2421572" cy="72866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95CC0B4-EAD6-449F-9CB5-CDE6CE9B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391" y="5125677"/>
            <a:ext cx="2421572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132F04-8E97-472C-91FE-78D64D77BA95}"/>
              </a:ext>
            </a:extLst>
          </p:cNvPr>
          <p:cNvSpPr txBox="1"/>
          <p:nvPr/>
        </p:nvSpPr>
        <p:spPr>
          <a:xfrm>
            <a:off x="948037" y="2281845"/>
            <a:ext cx="6802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400" dirty="0"/>
              <a:t>A diferencia del algoritmo </a:t>
            </a:r>
            <a:r>
              <a:rPr lang="es-ES" sz="1400" i="1" dirty="0" err="1"/>
              <a:t>RandomForest</a:t>
            </a:r>
            <a:r>
              <a:rPr lang="es-ES" sz="1400" dirty="0"/>
              <a:t>, que crea árboles de diferentes tamaños, en el algoritmo </a:t>
            </a:r>
            <a:r>
              <a:rPr lang="es-ES" sz="1400" b="1" i="1" dirty="0" err="1"/>
              <a:t>Adaboost</a:t>
            </a:r>
            <a:r>
              <a:rPr lang="es-ES" sz="1400" dirty="0"/>
              <a:t> solo se crean </a:t>
            </a:r>
            <a:r>
              <a:rPr lang="es-ES" sz="1400" b="1" dirty="0"/>
              <a:t>árboles compuestos por un solo nodo </a:t>
            </a:r>
            <a:r>
              <a:rPr lang="es-ES" sz="1400" dirty="0"/>
              <a:t>(cuadro azul) </a:t>
            </a:r>
            <a:r>
              <a:rPr lang="es-ES" sz="1400" b="1" dirty="0"/>
              <a:t>y dos hojas </a:t>
            </a:r>
            <a:r>
              <a:rPr lang="es-ES" sz="1400" dirty="0"/>
              <a:t>(cuadros verdes), lo que se denomina </a:t>
            </a:r>
            <a:r>
              <a:rPr lang="es-ES" sz="1400" b="1" i="1" dirty="0" err="1"/>
              <a:t>stump</a:t>
            </a:r>
            <a:r>
              <a:rPr lang="es-ES" sz="1400" b="1" i="1" dirty="0"/>
              <a:t>. </a:t>
            </a:r>
            <a:r>
              <a:rPr lang="es-ES" sz="1400" dirty="0"/>
              <a:t>De esta manera, se crea lo que se conoce como </a:t>
            </a:r>
            <a:r>
              <a:rPr lang="es-ES" sz="1400" b="1" i="1" dirty="0"/>
              <a:t>Forest </a:t>
            </a:r>
            <a:r>
              <a:rPr lang="es-ES" sz="1400" b="1" i="1" dirty="0" err="1"/>
              <a:t>of</a:t>
            </a:r>
            <a:r>
              <a:rPr lang="es-ES" sz="1400" b="1" i="1" dirty="0"/>
              <a:t> </a:t>
            </a:r>
            <a:r>
              <a:rPr lang="es-ES" sz="1400" b="1" i="1" dirty="0" err="1"/>
              <a:t>Stumps</a:t>
            </a:r>
            <a:r>
              <a:rPr lang="es-ES" sz="1400" b="1" i="1" dirty="0"/>
              <a:t>.  </a:t>
            </a:r>
            <a:r>
              <a:rPr lang="es-ES" sz="1400" dirty="0"/>
              <a:t>Los </a:t>
            </a:r>
            <a:r>
              <a:rPr lang="es-ES" sz="1400" b="1" i="1" dirty="0" err="1"/>
              <a:t>stumps</a:t>
            </a:r>
            <a:r>
              <a:rPr lang="es-ES" sz="1400" i="1" dirty="0"/>
              <a:t> </a:t>
            </a:r>
            <a:r>
              <a:rPr lang="es-ES" sz="1400" dirty="0"/>
              <a:t>no son buenos clasificadores por sí solos, por eso </a:t>
            </a:r>
            <a:r>
              <a:rPr lang="es-ES" sz="1400" b="1" dirty="0"/>
              <a:t>son </a:t>
            </a:r>
            <a:r>
              <a:rPr lang="es-ES" sz="1400" b="1" i="1" dirty="0" err="1"/>
              <a:t>weak</a:t>
            </a:r>
            <a:r>
              <a:rPr lang="es-ES" sz="1400" b="1" i="1" dirty="0"/>
              <a:t> </a:t>
            </a:r>
            <a:r>
              <a:rPr lang="es-ES" sz="1400" b="1" i="1" dirty="0" err="1"/>
              <a:t>learners</a:t>
            </a:r>
            <a:r>
              <a:rPr lang="es-ES" sz="1400" b="1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400" b="1" dirty="0"/>
          </a:p>
          <a:p>
            <a:pPr marL="342900" indent="-342900" algn="just">
              <a:buFont typeface="+mj-lt"/>
              <a:buAutoNum type="arabicPeriod"/>
            </a:pPr>
            <a:endParaRPr lang="es-ES" sz="14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/>
              <a:t>En el algoritmo </a:t>
            </a:r>
            <a:r>
              <a:rPr lang="es-ES" sz="1400" i="1" dirty="0" err="1"/>
              <a:t>RandomForest</a:t>
            </a:r>
            <a:r>
              <a:rPr lang="es-ES" sz="1400" dirty="0"/>
              <a:t> todos los árboles contribuían equitativamente en la predicción final, mientras que </a:t>
            </a:r>
            <a:r>
              <a:rPr lang="es-ES" sz="1400" b="1" i="1" dirty="0" err="1"/>
              <a:t>Adaboost</a:t>
            </a:r>
            <a:r>
              <a:rPr lang="es-ES" sz="1400" b="1" i="1" dirty="0"/>
              <a:t> </a:t>
            </a:r>
            <a:r>
              <a:rPr lang="es-ES" sz="1400" dirty="0"/>
              <a:t>aplica la técnica de </a:t>
            </a:r>
            <a:r>
              <a:rPr lang="es-ES" sz="1400" b="1" i="1" dirty="0" err="1"/>
              <a:t>majority</a:t>
            </a:r>
            <a:r>
              <a:rPr lang="es-ES" sz="1400" b="1" i="1" dirty="0"/>
              <a:t> </a:t>
            </a:r>
            <a:r>
              <a:rPr lang="es-ES" sz="1400" b="1" i="1" dirty="0" err="1"/>
              <a:t>voting</a:t>
            </a:r>
            <a:r>
              <a:rPr lang="es-ES" sz="1400" i="1" dirty="0"/>
              <a:t> </a:t>
            </a:r>
            <a:r>
              <a:rPr lang="es-ES" sz="1400" dirty="0"/>
              <a:t>de manera </a:t>
            </a:r>
            <a:r>
              <a:rPr lang="es-ES" sz="1400" b="1" dirty="0"/>
              <a:t>ponderada, </a:t>
            </a:r>
            <a:r>
              <a:rPr lang="es-ES" sz="1400" dirty="0"/>
              <a:t>por lo que algunos árboles contribuyen más que otros en la decisión final.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400" dirty="0"/>
          </a:p>
          <a:p>
            <a:pPr marL="342900" indent="-342900" algn="just">
              <a:buFont typeface="+mj-lt"/>
              <a:buAutoNum type="arabicPeriod"/>
            </a:pPr>
            <a:endParaRPr lang="es-E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s-ES" sz="1400" dirty="0"/>
              <a:t>A diferencia del algoritmo </a:t>
            </a:r>
            <a:r>
              <a:rPr lang="es-ES" sz="1400" i="1" dirty="0" err="1"/>
              <a:t>RandomForest</a:t>
            </a:r>
            <a:r>
              <a:rPr lang="es-ES" sz="1400" dirty="0"/>
              <a:t>, donde cada árbol proporcionaba una predicción independiente, en </a:t>
            </a:r>
            <a:r>
              <a:rPr lang="es-ES" sz="1400" b="1" i="1" dirty="0" err="1"/>
              <a:t>Adaboost</a:t>
            </a:r>
            <a:r>
              <a:rPr lang="es-ES" sz="1400" b="1" i="1" dirty="0"/>
              <a:t> </a:t>
            </a:r>
            <a:r>
              <a:rPr lang="es-ES" sz="1400" dirty="0"/>
              <a:t>la metodología es secuencial. Es decir, el </a:t>
            </a:r>
            <a:r>
              <a:rPr lang="es-ES" sz="1400" b="1" dirty="0"/>
              <a:t>error cometido en uno de los </a:t>
            </a:r>
            <a:r>
              <a:rPr lang="es-ES" sz="1400" b="1" dirty="0" err="1"/>
              <a:t>stumps</a:t>
            </a:r>
            <a:r>
              <a:rPr lang="es-ES" sz="1400" b="1" dirty="0"/>
              <a:t> repercute en</a:t>
            </a:r>
            <a:r>
              <a:rPr lang="es-ES" sz="1400" dirty="0"/>
              <a:t> </a:t>
            </a:r>
            <a:r>
              <a:rPr lang="es-ES" sz="1400" b="1" dirty="0"/>
              <a:t>el comportamiento del siguiente. </a:t>
            </a: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6A6698-9A13-4150-A3ED-954ADE35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1741972"/>
            <a:ext cx="2421572" cy="7286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9E2B94-2370-4D6E-9A18-47C70BEE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2847301"/>
            <a:ext cx="2421572" cy="7286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543534-D29E-46A9-BE04-DC512C41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66" y="4020348"/>
            <a:ext cx="2421572" cy="72866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95CC0B4-EAD6-449F-9CB5-CDE6CE9B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391" y="5125677"/>
            <a:ext cx="2421572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D3EC9C-2805-4AC0-AC04-4DE4AB8F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63"/>
          <a:stretch/>
        </p:blipFill>
        <p:spPr>
          <a:xfrm>
            <a:off x="7749559" y="1856053"/>
            <a:ext cx="2924788" cy="390414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16DE7ED-B4B5-4E92-AED2-2E34601BD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85" t="458" r="1592" b="1367"/>
          <a:stretch/>
        </p:blipFill>
        <p:spPr>
          <a:xfrm>
            <a:off x="10902002" y="1856053"/>
            <a:ext cx="720490" cy="388001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E2E9429-E3FC-447F-B617-ED406D5FFD1F}"/>
              </a:ext>
            </a:extLst>
          </p:cNvPr>
          <p:cNvSpPr txBox="1"/>
          <p:nvPr/>
        </p:nvSpPr>
        <p:spPr>
          <a:xfrm>
            <a:off x="883948" y="2035037"/>
            <a:ext cx="6271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Intentamos </a:t>
            </a:r>
            <a:r>
              <a:rPr lang="es-ES" sz="1400" b="1" dirty="0"/>
              <a:t>predecir si el paciente tendrá una enfermedad cardiaca o no</a:t>
            </a:r>
            <a:r>
              <a:rPr lang="es-ES" sz="1400" dirty="0"/>
              <a:t>, es decir, un </a:t>
            </a:r>
            <a:r>
              <a:rPr lang="es-ES" sz="1400" b="1" dirty="0"/>
              <a:t>problema de clasificación binario</a:t>
            </a:r>
            <a:r>
              <a:rPr lang="es-ES" sz="1400" dirty="0"/>
              <a:t>. Para eso, se tienen en cuenta </a:t>
            </a:r>
            <a:r>
              <a:rPr lang="es-ES" sz="1400" b="1" dirty="0"/>
              <a:t>3 atributos </a:t>
            </a:r>
            <a:r>
              <a:rPr lang="es-ES" sz="1400" dirty="0"/>
              <a:t>(dolor de pecho, bloqueo de arterias y peso del paciente).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899A5E-D03F-4323-A0A7-3204F8C78284}"/>
              </a:ext>
            </a:extLst>
          </p:cNvPr>
          <p:cNvSpPr txBox="1"/>
          <p:nvPr/>
        </p:nvSpPr>
        <p:spPr>
          <a:xfrm>
            <a:off x="883947" y="2867803"/>
            <a:ext cx="627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una </a:t>
            </a:r>
            <a:r>
              <a:rPr lang="es-ES" sz="1400" b="1" dirty="0"/>
              <a:t>primera iteración</a:t>
            </a:r>
            <a:r>
              <a:rPr lang="es-ES" sz="1400" dirty="0"/>
              <a:t>, </a:t>
            </a:r>
            <a:r>
              <a:rPr lang="es-ES" sz="1400" b="1" dirty="0"/>
              <a:t>todas las instancias tienen la misma ponderación</a:t>
            </a:r>
            <a:r>
              <a:rPr lang="es-ES" sz="1400" dirty="0"/>
              <a:t>. Como hay 8 instancias en nuestro </a:t>
            </a:r>
            <a:r>
              <a:rPr lang="es-ES" sz="1400" i="1" dirty="0" err="1"/>
              <a:t>dataset</a:t>
            </a:r>
            <a:r>
              <a:rPr lang="es-ES" sz="1400" dirty="0"/>
              <a:t>, cada instancia tiene una importancia de 1/8.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AFD3EF-525C-4BF6-8BBB-AA62AADAB516}"/>
              </a:ext>
            </a:extLst>
          </p:cNvPr>
          <p:cNvSpPr txBox="1"/>
          <p:nvPr/>
        </p:nvSpPr>
        <p:spPr>
          <a:xfrm>
            <a:off x="883946" y="3497970"/>
            <a:ext cx="627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El </a:t>
            </a:r>
            <a:r>
              <a:rPr lang="es-ES" sz="1400" b="1" dirty="0"/>
              <a:t>primer </a:t>
            </a:r>
            <a:r>
              <a:rPr lang="es-ES" sz="1400" b="1" dirty="0" err="1"/>
              <a:t>stump</a:t>
            </a:r>
            <a:r>
              <a:rPr lang="es-ES" sz="1400" b="1" dirty="0"/>
              <a:t> se </a:t>
            </a:r>
            <a:r>
              <a:rPr lang="es-ES" sz="1400" b="1" dirty="0" err="1"/>
              <a:t>constuiría</a:t>
            </a:r>
            <a:r>
              <a:rPr lang="es-ES" sz="1400" b="1" dirty="0"/>
              <a:t> analizando el valor que toma el primer atributo</a:t>
            </a:r>
            <a:r>
              <a:rPr lang="es-ES" sz="1400" dirty="0"/>
              <a:t>, en este caso </a:t>
            </a:r>
            <a:r>
              <a:rPr lang="es-ES" sz="1400" i="1" dirty="0" err="1"/>
              <a:t>Chest</a:t>
            </a:r>
            <a:r>
              <a:rPr lang="es-ES" sz="1400" i="1" dirty="0"/>
              <a:t> </a:t>
            </a:r>
            <a:r>
              <a:rPr lang="es-ES" sz="1400" i="1" dirty="0" err="1"/>
              <a:t>Pain</a:t>
            </a:r>
            <a:r>
              <a:rPr lang="es-ES" sz="1400" i="1" dirty="0"/>
              <a:t> </a:t>
            </a:r>
            <a:r>
              <a:rPr lang="es-ES" sz="1400" dirty="0"/>
              <a:t>(dolor de pecho). 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6DF0A79-A5AD-43F9-A2AE-EDCD050AA75C}"/>
              </a:ext>
            </a:extLst>
          </p:cNvPr>
          <p:cNvGrpSpPr/>
          <p:nvPr/>
        </p:nvGrpSpPr>
        <p:grpSpPr>
          <a:xfrm>
            <a:off x="1517653" y="4185840"/>
            <a:ext cx="4928410" cy="1482983"/>
            <a:chOff x="1517653" y="4430146"/>
            <a:chExt cx="4928410" cy="1482983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2C8D008-779E-40BC-BDC6-3641EF87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653" y="4430146"/>
              <a:ext cx="4928410" cy="1482983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A2681F1-4994-4CF5-A61A-2B6836B43039}"/>
                </a:ext>
              </a:extLst>
            </p:cNvPr>
            <p:cNvSpPr txBox="1"/>
            <p:nvPr/>
          </p:nvSpPr>
          <p:spPr>
            <a:xfrm>
              <a:off x="3169848" y="4492047"/>
              <a:ext cx="166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>
                  <a:solidFill>
                    <a:schemeClr val="bg1"/>
                  </a:solidFill>
                </a:rPr>
                <a:t>Chest</a:t>
              </a:r>
              <a:r>
                <a:rPr lang="es-ES" sz="2000" b="1" dirty="0">
                  <a:solidFill>
                    <a:schemeClr val="bg1"/>
                  </a:solidFill>
                </a:rPr>
                <a:t> </a:t>
              </a:r>
              <a:r>
                <a:rPr lang="es-ES" sz="2000" b="1" dirty="0" err="1">
                  <a:solidFill>
                    <a:schemeClr val="bg1"/>
                  </a:solidFill>
                </a:rPr>
                <a:t>Pain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FCF2F581-051C-4A5F-B1D9-45AE12D3B746}"/>
              </a:ext>
            </a:extLst>
          </p:cNvPr>
          <p:cNvSpPr/>
          <p:nvPr/>
        </p:nvSpPr>
        <p:spPr>
          <a:xfrm>
            <a:off x="8509000" y="1891797"/>
            <a:ext cx="1473200" cy="38442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C8A215-446A-461A-9E56-3F7A896CA532}"/>
              </a:ext>
            </a:extLst>
          </p:cNvPr>
          <p:cNvSpPr/>
          <p:nvPr/>
        </p:nvSpPr>
        <p:spPr>
          <a:xfrm>
            <a:off x="7749559" y="2349500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8D7FA3B-6478-482A-9B53-DA49F2B5C00A}"/>
              </a:ext>
            </a:extLst>
          </p:cNvPr>
          <p:cNvSpPr/>
          <p:nvPr/>
        </p:nvSpPr>
        <p:spPr>
          <a:xfrm>
            <a:off x="7751838" y="3133225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FAECFA5-4BB1-4A5D-800C-7C686F3CF0F0}"/>
              </a:ext>
            </a:extLst>
          </p:cNvPr>
          <p:cNvSpPr/>
          <p:nvPr/>
        </p:nvSpPr>
        <p:spPr>
          <a:xfrm>
            <a:off x="7766383" y="3609352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AC2C48E-7C4B-4853-BCF8-AFAFD9191135}"/>
              </a:ext>
            </a:extLst>
          </p:cNvPr>
          <p:cNvSpPr/>
          <p:nvPr/>
        </p:nvSpPr>
        <p:spPr>
          <a:xfrm>
            <a:off x="7726314" y="4857943"/>
            <a:ext cx="2924788" cy="418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0FEA98E-17CC-4878-A1C1-9C9F93C142B1}"/>
              </a:ext>
            </a:extLst>
          </p:cNvPr>
          <p:cNvSpPr/>
          <p:nvPr/>
        </p:nvSpPr>
        <p:spPr>
          <a:xfrm>
            <a:off x="7732735" y="5353063"/>
            <a:ext cx="2924788" cy="418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17BF828-7656-49D1-87A0-07ABBB037D8C}"/>
              </a:ext>
            </a:extLst>
          </p:cNvPr>
          <p:cNvGrpSpPr/>
          <p:nvPr/>
        </p:nvGrpSpPr>
        <p:grpSpPr>
          <a:xfrm>
            <a:off x="1491872" y="5108757"/>
            <a:ext cx="1665332" cy="908881"/>
            <a:chOff x="1491872" y="5353063"/>
            <a:chExt cx="1665332" cy="908881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C35EB45A-4F84-441A-B678-8587B2FD0E16}"/>
                </a:ext>
              </a:extLst>
            </p:cNvPr>
            <p:cNvSpPr/>
            <p:nvPr/>
          </p:nvSpPr>
          <p:spPr>
            <a:xfrm>
              <a:off x="1657350" y="5353063"/>
              <a:ext cx="1304925" cy="908881"/>
            </a:xfrm>
            <a:prstGeom prst="roundRect">
              <a:avLst/>
            </a:prstGeom>
            <a:solidFill>
              <a:srgbClr val="10FC04"/>
            </a:solidFill>
            <a:ln>
              <a:solidFill>
                <a:srgbClr val="10F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51E39EE7-D796-436F-863F-4F1FC295CB7C}"/>
                </a:ext>
              </a:extLst>
            </p:cNvPr>
            <p:cNvGrpSpPr/>
            <p:nvPr/>
          </p:nvGrpSpPr>
          <p:grpSpPr>
            <a:xfrm>
              <a:off x="1491872" y="5407482"/>
              <a:ext cx="1665332" cy="756351"/>
              <a:chOff x="1517653" y="5292060"/>
              <a:chExt cx="1665332" cy="756351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A2247CBA-CFBE-4484-9BFC-9AD6FE3C9DE5}"/>
                  </a:ext>
                </a:extLst>
              </p:cNvPr>
              <p:cNvSpPr txBox="1"/>
              <p:nvPr/>
            </p:nvSpPr>
            <p:spPr>
              <a:xfrm>
                <a:off x="1517653" y="5292060"/>
                <a:ext cx="166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3 aciertos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05401A1-9750-4FFF-A4D2-402B07027F9C}"/>
                  </a:ext>
                </a:extLst>
              </p:cNvPr>
              <p:cNvSpPr txBox="1"/>
              <p:nvPr/>
            </p:nvSpPr>
            <p:spPr>
              <a:xfrm>
                <a:off x="1517653" y="5679079"/>
                <a:ext cx="166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2 fallos</a:t>
                </a:r>
              </a:p>
            </p:txBody>
          </p:sp>
        </p:grp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ED89ADE-CEC6-4DD4-ABE3-52A95841EB4A}"/>
              </a:ext>
            </a:extLst>
          </p:cNvPr>
          <p:cNvSpPr/>
          <p:nvPr/>
        </p:nvSpPr>
        <p:spPr>
          <a:xfrm>
            <a:off x="7757971" y="4024270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DF45A5E-F564-47A7-9A4B-C7621778464D}"/>
              </a:ext>
            </a:extLst>
          </p:cNvPr>
          <p:cNvSpPr/>
          <p:nvPr/>
        </p:nvSpPr>
        <p:spPr>
          <a:xfrm>
            <a:off x="7766383" y="4438474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3F401FD-B5C9-4DC4-8950-3AE56141EE0F}"/>
              </a:ext>
            </a:extLst>
          </p:cNvPr>
          <p:cNvSpPr/>
          <p:nvPr/>
        </p:nvSpPr>
        <p:spPr>
          <a:xfrm>
            <a:off x="7757971" y="2750340"/>
            <a:ext cx="2924788" cy="418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0FB9065-0288-46D6-8D58-DDC51BC099DA}"/>
              </a:ext>
            </a:extLst>
          </p:cNvPr>
          <p:cNvSpPr txBox="1"/>
          <p:nvPr/>
        </p:nvSpPr>
        <p:spPr>
          <a:xfrm>
            <a:off x="1769690" y="4532186"/>
            <a:ext cx="166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YES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AD34121-F75A-4787-B6C3-E6480F9D289B}"/>
              </a:ext>
            </a:extLst>
          </p:cNvPr>
          <p:cNvSpPr txBox="1"/>
          <p:nvPr/>
        </p:nvSpPr>
        <p:spPr>
          <a:xfrm>
            <a:off x="4396629" y="4554397"/>
            <a:ext cx="166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25300F69-C59F-4598-9DEE-66ECBA642429}"/>
              </a:ext>
            </a:extLst>
          </p:cNvPr>
          <p:cNvGrpSpPr/>
          <p:nvPr/>
        </p:nvGrpSpPr>
        <p:grpSpPr>
          <a:xfrm>
            <a:off x="4739232" y="5108757"/>
            <a:ext cx="1665332" cy="908881"/>
            <a:chOff x="4739232" y="5353063"/>
            <a:chExt cx="1665332" cy="908881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1E1EF301-F9EA-494F-8357-63954E8B9484}"/>
                </a:ext>
              </a:extLst>
            </p:cNvPr>
            <p:cNvSpPr/>
            <p:nvPr/>
          </p:nvSpPr>
          <p:spPr>
            <a:xfrm>
              <a:off x="4919436" y="5353063"/>
              <a:ext cx="1304925" cy="908881"/>
            </a:xfrm>
            <a:prstGeom prst="roundRect">
              <a:avLst/>
            </a:prstGeom>
            <a:solidFill>
              <a:srgbClr val="10FC04"/>
            </a:solidFill>
            <a:ln>
              <a:solidFill>
                <a:srgbClr val="10FC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24288372-3CA7-4271-80D6-EA324885FF5C}"/>
                </a:ext>
              </a:extLst>
            </p:cNvPr>
            <p:cNvGrpSpPr/>
            <p:nvPr/>
          </p:nvGrpSpPr>
          <p:grpSpPr>
            <a:xfrm>
              <a:off x="4739232" y="5429327"/>
              <a:ext cx="1665332" cy="756351"/>
              <a:chOff x="1517653" y="5292060"/>
              <a:chExt cx="1665332" cy="756351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EDFA01B-9947-4FF0-BB87-BF8223E0FFB6}"/>
                  </a:ext>
                </a:extLst>
              </p:cNvPr>
              <p:cNvSpPr txBox="1"/>
              <p:nvPr/>
            </p:nvSpPr>
            <p:spPr>
              <a:xfrm>
                <a:off x="1517653" y="5292060"/>
                <a:ext cx="166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2 aciertos</a:t>
                </a:r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014832A-353C-4C01-BC5C-D9A78204EBB6}"/>
                  </a:ext>
                </a:extLst>
              </p:cNvPr>
              <p:cNvSpPr txBox="1"/>
              <p:nvPr/>
            </p:nvSpPr>
            <p:spPr>
              <a:xfrm>
                <a:off x="1517653" y="5679079"/>
                <a:ext cx="166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1 fallo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5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8" grpId="0" animBg="1"/>
      <p:bldP spid="10" grpId="0" animBg="1"/>
      <p:bldP spid="10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CE056A-DA69-4E7E-A519-D0E8EA940521}"/>
              </a:ext>
            </a:extLst>
          </p:cNvPr>
          <p:cNvSpPr txBox="1"/>
          <p:nvPr/>
        </p:nvSpPr>
        <p:spPr>
          <a:xfrm>
            <a:off x="637205" y="1588084"/>
            <a:ext cx="58302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Las </a:t>
            </a:r>
            <a:r>
              <a:rPr lang="es-ES" sz="1400" b="1" dirty="0"/>
              <a:t>máquinas de vectores soporte (SVM</a:t>
            </a:r>
            <a:r>
              <a:rPr lang="es-ES" sz="1400" dirty="0"/>
              <a:t>) son clasificadores no paramétricos basados en funciones discriminantes linearles.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Son </a:t>
            </a:r>
            <a:r>
              <a:rPr lang="es-ES" sz="1400" b="1" dirty="0"/>
              <a:t>clasificadores dicotómicos</a:t>
            </a:r>
            <a:r>
              <a:rPr lang="es-ES" sz="1400" dirty="0"/>
              <a:t>, ya que se limitan a </a:t>
            </a:r>
            <a:r>
              <a:rPr lang="es-ES" sz="1400" b="1" dirty="0"/>
              <a:t>discriminar entre 2 clase distintas.</a:t>
            </a:r>
            <a:r>
              <a:rPr lang="es-ES" sz="1400" dirty="0"/>
              <a:t> No obstante, esto </a:t>
            </a:r>
            <a:r>
              <a:rPr lang="es-ES" sz="1400" b="1" dirty="0"/>
              <a:t>no implica que no se puedan abordar problemas multiclase </a:t>
            </a:r>
            <a:r>
              <a:rPr lang="es-ES" sz="1400" dirty="0"/>
              <a:t>utilizando este tipo de algoritmo.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Los clasificadores SVM consisten </a:t>
            </a:r>
            <a:r>
              <a:rPr lang="es-ES" sz="1400" b="1" dirty="0"/>
              <a:t>en hallar un hiperplano óptimo </a:t>
            </a:r>
            <a:r>
              <a:rPr lang="es-ES" sz="1400" dirty="0"/>
              <a:t>capaz de </a:t>
            </a:r>
            <a:r>
              <a:rPr lang="es-ES" sz="1400" b="1" dirty="0"/>
              <a:t>separar el espacio muestral en dos regiones</a:t>
            </a:r>
            <a:r>
              <a:rPr lang="es-ES" sz="1400" dirty="0"/>
              <a:t>, de manera que cada región pertenezca a una clase.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Para cada hiperplano se calcula el </a:t>
            </a:r>
            <a:r>
              <a:rPr lang="es-ES" sz="1400" b="1" dirty="0"/>
              <a:t>margen</a:t>
            </a:r>
            <a:r>
              <a:rPr lang="es-ES" sz="1400" dirty="0"/>
              <a:t>, que se define como la distancia entre el hiperplano y los dos puntos más cercanos de cada 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hiperplano óptimo </a:t>
            </a:r>
            <a:r>
              <a:rPr lang="es-ES" sz="1400" dirty="0"/>
              <a:t>es aquel que maximiza el margen.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 los dos puntos más cercanos de cada clase (los que tocan con el límite del margen) se les llama </a:t>
            </a:r>
            <a:r>
              <a:rPr lang="es-ES" sz="1400" b="1" dirty="0"/>
              <a:t>vectores soporte</a:t>
            </a:r>
            <a:r>
              <a:rPr lang="es-E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De esta manera, quedan definidos un </a:t>
            </a:r>
            <a:r>
              <a:rPr lang="es-ES" sz="1400" b="1" dirty="0"/>
              <a:t>hiperplano positivo </a:t>
            </a:r>
            <a:r>
              <a:rPr lang="es-ES" sz="1400" dirty="0"/>
              <a:t>y un </a:t>
            </a:r>
            <a:r>
              <a:rPr lang="es-ES" sz="1400" b="1" dirty="0"/>
              <a:t>hiperplano negativo.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6425D76-6AAC-4209-A5A2-B2794078FCC9}"/>
              </a:ext>
            </a:extLst>
          </p:cNvPr>
          <p:cNvGrpSpPr/>
          <p:nvPr/>
        </p:nvGrpSpPr>
        <p:grpSpPr>
          <a:xfrm>
            <a:off x="7442434" y="1769059"/>
            <a:ext cx="4139965" cy="3879266"/>
            <a:chOff x="7442434" y="1769059"/>
            <a:chExt cx="4139965" cy="3879266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3BA78349-1A85-49F2-9A1F-D0A09243C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69059"/>
              <a:ext cx="0" cy="3879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67915BF4-E51B-4C8E-8C54-74B23A74903B}"/>
                </a:ext>
              </a:extLst>
            </p:cNvPr>
            <p:cNvCxnSpPr>
              <a:cxnSpLocks/>
            </p:cNvCxnSpPr>
            <p:nvPr/>
          </p:nvCxnSpPr>
          <p:spPr>
            <a:xfrm>
              <a:off x="7442434" y="5276850"/>
              <a:ext cx="41399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CB35EF9-EB0B-4EDD-BEDC-685A6CEDAFB6}"/>
                </a:ext>
              </a:extLst>
            </p:cNvPr>
            <p:cNvSpPr/>
            <p:nvPr/>
          </p:nvSpPr>
          <p:spPr>
            <a:xfrm>
              <a:off x="8127604" y="3429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BFD87819-D02C-4C2A-AA17-8C671B68180A}"/>
                </a:ext>
              </a:extLst>
            </p:cNvPr>
            <p:cNvSpPr/>
            <p:nvPr/>
          </p:nvSpPr>
          <p:spPr>
            <a:xfrm>
              <a:off x="9281869" y="4064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B1003398-6B9E-481E-892D-ACEAD31F205C}"/>
                </a:ext>
              </a:extLst>
            </p:cNvPr>
            <p:cNvSpPr/>
            <p:nvPr/>
          </p:nvSpPr>
          <p:spPr>
            <a:xfrm>
              <a:off x="8425659" y="391160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2A3FF47B-9E0E-4A39-9367-E1A63F47826B}"/>
                </a:ext>
              </a:extLst>
            </p:cNvPr>
            <p:cNvSpPr/>
            <p:nvPr/>
          </p:nvSpPr>
          <p:spPr>
            <a:xfrm>
              <a:off x="8299367" y="4318066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49A76FDC-3C8C-423C-B057-4ED1B137CF00}"/>
                </a:ext>
              </a:extLst>
            </p:cNvPr>
            <p:cNvSpPr/>
            <p:nvPr/>
          </p:nvSpPr>
          <p:spPr>
            <a:xfrm>
              <a:off x="8078311" y="476331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621383F9-E7AD-4FB4-81E1-5A8C77757B15}"/>
                </a:ext>
              </a:extLst>
            </p:cNvPr>
            <p:cNvSpPr/>
            <p:nvPr/>
          </p:nvSpPr>
          <p:spPr>
            <a:xfrm>
              <a:off x="8810347" y="373185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8E6D03BD-86CC-4F30-A6F6-488F0D5ADA58}"/>
                </a:ext>
              </a:extLst>
            </p:cNvPr>
            <p:cNvSpPr/>
            <p:nvPr/>
          </p:nvSpPr>
          <p:spPr>
            <a:xfrm>
              <a:off x="8651201" y="461091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9F843C44-C5D1-4053-9D15-235A0FFE582E}"/>
                </a:ext>
              </a:extLst>
            </p:cNvPr>
            <p:cNvSpPr/>
            <p:nvPr/>
          </p:nvSpPr>
          <p:spPr>
            <a:xfrm>
              <a:off x="8810346" y="4211684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DD0F1EC6-300B-4C00-A0F2-8EAC3D9F4B62}"/>
                </a:ext>
              </a:extLst>
            </p:cNvPr>
            <p:cNvSpPr/>
            <p:nvPr/>
          </p:nvSpPr>
          <p:spPr>
            <a:xfrm>
              <a:off x="9232818" y="466807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C68A8163-849D-4604-80EE-C08BC0C0CA8B}"/>
                </a:ext>
              </a:extLst>
            </p:cNvPr>
            <p:cNvSpPr/>
            <p:nvPr/>
          </p:nvSpPr>
          <p:spPr>
            <a:xfrm>
              <a:off x="8969491" y="48745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1396724E-1DAC-480F-9133-DD273585D53F}"/>
                </a:ext>
              </a:extLst>
            </p:cNvPr>
            <p:cNvSpPr/>
            <p:nvPr/>
          </p:nvSpPr>
          <p:spPr>
            <a:xfrm>
              <a:off x="9810750" y="2400300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Triángulo isósceles 282">
              <a:extLst>
                <a:ext uri="{FF2B5EF4-FFF2-40B4-BE49-F238E27FC236}">
                  <a16:creationId xmlns:a16="http://schemas.microsoft.com/office/drawing/2014/main" id="{90BE1101-599D-4A94-A56C-F89A3C1E0E6D}"/>
                </a:ext>
              </a:extLst>
            </p:cNvPr>
            <p:cNvSpPr/>
            <p:nvPr/>
          </p:nvSpPr>
          <p:spPr>
            <a:xfrm>
              <a:off x="9985433" y="356234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Triángulo isósceles 283">
              <a:extLst>
                <a:ext uri="{FF2B5EF4-FFF2-40B4-BE49-F238E27FC236}">
                  <a16:creationId xmlns:a16="http://schemas.microsoft.com/office/drawing/2014/main" id="{769C3CC4-A401-4C1D-86DB-F6BDC76C43A1}"/>
                </a:ext>
              </a:extLst>
            </p:cNvPr>
            <p:cNvSpPr/>
            <p:nvPr/>
          </p:nvSpPr>
          <p:spPr>
            <a:xfrm>
              <a:off x="9686925" y="2951937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Triángulo isósceles 284">
              <a:extLst>
                <a:ext uri="{FF2B5EF4-FFF2-40B4-BE49-F238E27FC236}">
                  <a16:creationId xmlns:a16="http://schemas.microsoft.com/office/drawing/2014/main" id="{A14613C5-DBD8-4360-AFC3-5B932455F9B1}"/>
                </a:ext>
              </a:extLst>
            </p:cNvPr>
            <p:cNvSpPr/>
            <p:nvPr/>
          </p:nvSpPr>
          <p:spPr>
            <a:xfrm>
              <a:off x="10144125" y="304718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Triángulo isósceles 285">
              <a:extLst>
                <a:ext uri="{FF2B5EF4-FFF2-40B4-BE49-F238E27FC236}">
                  <a16:creationId xmlns:a16="http://schemas.microsoft.com/office/drawing/2014/main" id="{395EDAE7-FFB8-4E40-ADA9-F44DB279E800}"/>
                </a:ext>
              </a:extLst>
            </p:cNvPr>
            <p:cNvSpPr/>
            <p:nvPr/>
          </p:nvSpPr>
          <p:spPr>
            <a:xfrm>
              <a:off x="10487025" y="261900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Triángulo isósceles 286">
              <a:extLst>
                <a:ext uri="{FF2B5EF4-FFF2-40B4-BE49-F238E27FC236}">
                  <a16:creationId xmlns:a16="http://schemas.microsoft.com/office/drawing/2014/main" id="{D1DFDC48-103B-4D07-99D2-033F148F48CC}"/>
                </a:ext>
              </a:extLst>
            </p:cNvPr>
            <p:cNvSpPr/>
            <p:nvPr/>
          </p:nvSpPr>
          <p:spPr>
            <a:xfrm>
              <a:off x="10848974" y="29436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Triángulo isósceles 287">
              <a:extLst>
                <a:ext uri="{FF2B5EF4-FFF2-40B4-BE49-F238E27FC236}">
                  <a16:creationId xmlns:a16="http://schemas.microsoft.com/office/drawing/2014/main" id="{88BD2AF7-1238-44DB-8AAB-07F920E2C566}"/>
                </a:ext>
              </a:extLst>
            </p:cNvPr>
            <p:cNvSpPr/>
            <p:nvPr/>
          </p:nvSpPr>
          <p:spPr>
            <a:xfrm>
              <a:off x="10610849" y="321520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Triángulo isósceles 288">
              <a:extLst>
                <a:ext uri="{FF2B5EF4-FFF2-40B4-BE49-F238E27FC236}">
                  <a16:creationId xmlns:a16="http://schemas.microsoft.com/office/drawing/2014/main" id="{FECB36A8-98E0-4DD1-87F0-CD0A9B75389B}"/>
                </a:ext>
              </a:extLst>
            </p:cNvPr>
            <p:cNvSpPr/>
            <p:nvPr/>
          </p:nvSpPr>
          <p:spPr>
            <a:xfrm>
              <a:off x="10544351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Triángulo isósceles 289">
              <a:extLst>
                <a:ext uri="{FF2B5EF4-FFF2-40B4-BE49-F238E27FC236}">
                  <a16:creationId xmlns:a16="http://schemas.microsoft.com/office/drawing/2014/main" id="{5A787397-2C4F-4C02-B480-FA2F75E24798}"/>
                </a:ext>
              </a:extLst>
            </p:cNvPr>
            <p:cNvSpPr/>
            <p:nvPr/>
          </p:nvSpPr>
          <p:spPr>
            <a:xfrm>
              <a:off x="11057335" y="3370777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Triángulo isósceles 290">
              <a:extLst>
                <a:ext uri="{FF2B5EF4-FFF2-40B4-BE49-F238E27FC236}">
                  <a16:creationId xmlns:a16="http://schemas.microsoft.com/office/drawing/2014/main" id="{DCBA7176-5A4A-4910-8F51-E231A1CB8D53}"/>
                </a:ext>
              </a:extLst>
            </p:cNvPr>
            <p:cNvSpPr/>
            <p:nvPr/>
          </p:nvSpPr>
          <p:spPr>
            <a:xfrm>
              <a:off x="11010899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Triángulo isósceles 291">
              <a:extLst>
                <a:ext uri="{FF2B5EF4-FFF2-40B4-BE49-F238E27FC236}">
                  <a16:creationId xmlns:a16="http://schemas.microsoft.com/office/drawing/2014/main" id="{9530E4B7-9BC0-4259-9318-36F7D8683C3A}"/>
                </a:ext>
              </a:extLst>
            </p:cNvPr>
            <p:cNvSpPr/>
            <p:nvPr/>
          </p:nvSpPr>
          <p:spPr>
            <a:xfrm>
              <a:off x="10887073" y="411372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Triángulo isósceles 292">
              <a:extLst>
                <a:ext uri="{FF2B5EF4-FFF2-40B4-BE49-F238E27FC236}">
                  <a16:creationId xmlns:a16="http://schemas.microsoft.com/office/drawing/2014/main" id="{6846094F-B38F-4E38-9B34-0C47BD1CF0D6}"/>
                </a:ext>
              </a:extLst>
            </p:cNvPr>
            <p:cNvSpPr/>
            <p:nvPr/>
          </p:nvSpPr>
          <p:spPr>
            <a:xfrm>
              <a:off x="10870670" y="24088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00" name="Conector recto 299">
            <a:extLst>
              <a:ext uri="{FF2B5EF4-FFF2-40B4-BE49-F238E27FC236}">
                <a16:creationId xmlns:a16="http://schemas.microsoft.com/office/drawing/2014/main" id="{BAA36EDE-A899-4672-A315-25EBC8F8C47A}"/>
              </a:ext>
            </a:extLst>
          </p:cNvPr>
          <p:cNvCxnSpPr>
            <a:cxnSpLocks/>
          </p:cNvCxnSpPr>
          <p:nvPr/>
        </p:nvCxnSpPr>
        <p:spPr>
          <a:xfrm>
            <a:off x="9379918" y="2132615"/>
            <a:ext cx="565798" cy="3019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011BC541-6A64-480A-82F5-33F40E6E2033}"/>
              </a:ext>
            </a:extLst>
          </p:cNvPr>
          <p:cNvCxnSpPr>
            <a:cxnSpLocks/>
          </p:cNvCxnSpPr>
          <p:nvPr/>
        </p:nvCxnSpPr>
        <p:spPr>
          <a:xfrm>
            <a:off x="9532318" y="2285015"/>
            <a:ext cx="239949" cy="2741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8AB80A13-55FF-444D-B8D7-060F925ACFB9}"/>
              </a:ext>
            </a:extLst>
          </p:cNvPr>
          <p:cNvCxnSpPr>
            <a:cxnSpLocks/>
          </p:cNvCxnSpPr>
          <p:nvPr/>
        </p:nvCxnSpPr>
        <p:spPr>
          <a:xfrm>
            <a:off x="9169186" y="2495052"/>
            <a:ext cx="755481" cy="26842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9CF2CA8E-F252-406E-8218-BA79C79EEA30}"/>
              </a:ext>
            </a:extLst>
          </p:cNvPr>
          <p:cNvCxnSpPr>
            <a:cxnSpLocks/>
          </p:cNvCxnSpPr>
          <p:nvPr/>
        </p:nvCxnSpPr>
        <p:spPr>
          <a:xfrm>
            <a:off x="9274551" y="2356363"/>
            <a:ext cx="755481" cy="2684243"/>
          </a:xfrm>
          <a:prstGeom prst="line">
            <a:avLst/>
          </a:prstGeom>
          <a:ln>
            <a:solidFill>
              <a:srgbClr val="E6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BA27557B-D7D1-4C83-8BCD-1D044B80C7FE}"/>
              </a:ext>
            </a:extLst>
          </p:cNvPr>
          <p:cNvCxnSpPr>
            <a:cxnSpLocks/>
          </p:cNvCxnSpPr>
          <p:nvPr/>
        </p:nvCxnSpPr>
        <p:spPr>
          <a:xfrm>
            <a:off x="8908395" y="2619003"/>
            <a:ext cx="1978678" cy="2560292"/>
          </a:xfrm>
          <a:prstGeom prst="line">
            <a:avLst/>
          </a:prstGeom>
          <a:ln>
            <a:solidFill>
              <a:srgbClr val="10F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3F992244-6EEA-4DD8-82B9-F95BA7C9DF2F}"/>
              </a:ext>
            </a:extLst>
          </p:cNvPr>
          <p:cNvCxnSpPr>
            <a:cxnSpLocks/>
          </p:cNvCxnSpPr>
          <p:nvPr/>
        </p:nvCxnSpPr>
        <p:spPr>
          <a:xfrm>
            <a:off x="8084927" y="2879019"/>
            <a:ext cx="3297445" cy="2285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A48685B8-2B00-45CD-9CA3-1843DF6A40B4}"/>
              </a:ext>
            </a:extLst>
          </p:cNvPr>
          <p:cNvCxnSpPr>
            <a:cxnSpLocks/>
          </p:cNvCxnSpPr>
          <p:nvPr/>
        </p:nvCxnSpPr>
        <p:spPr>
          <a:xfrm>
            <a:off x="8458512" y="2619003"/>
            <a:ext cx="2028513" cy="240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CuadroTexto 315">
                <a:extLst>
                  <a:ext uri="{FF2B5EF4-FFF2-40B4-BE49-F238E27FC236}">
                    <a16:creationId xmlns:a16="http://schemas.microsoft.com/office/drawing/2014/main" id="{C70AE28C-BEA1-444A-9B51-F0F39978FFB6}"/>
                  </a:ext>
                </a:extLst>
              </p:cNvPr>
              <p:cNvSpPr txBox="1"/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16" name="CuadroTexto 315">
                <a:extLst>
                  <a:ext uri="{FF2B5EF4-FFF2-40B4-BE49-F238E27FC236}">
                    <a16:creationId xmlns:a16="http://schemas.microsoft.com/office/drawing/2014/main" id="{C70AE28C-BEA1-444A-9B51-F0F39978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uadroTexto 43">
            <a:extLst>
              <a:ext uri="{FF2B5EF4-FFF2-40B4-BE49-F238E27FC236}">
                <a16:creationId xmlns:a16="http://schemas.microsoft.com/office/drawing/2014/main" id="{75D0B570-40C8-422E-955F-AACAC693FD1E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58B2DC-5A93-49BB-9D18-80CBABFFDB73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5D808D5-9FC0-46C1-A6B8-A874BC86E020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C2574C3-FC62-4712-876E-ED6B44335719}"/>
                  </a:ext>
                </a:extLst>
              </p:cNvPr>
              <p:cNvSpPr txBox="1"/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C2574C3-FC62-4712-876E-ED6B4433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4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2E9429-E3FC-447F-B617-ED406D5FFD1F}"/>
              </a:ext>
            </a:extLst>
          </p:cNvPr>
          <p:cNvSpPr txBox="1"/>
          <p:nvPr/>
        </p:nvSpPr>
        <p:spPr>
          <a:xfrm>
            <a:off x="883948" y="2147076"/>
            <a:ext cx="1008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Se repite el </a:t>
            </a:r>
            <a:r>
              <a:rPr lang="es-ES" sz="1400" b="1" dirty="0"/>
              <a:t>mismo procedimiento para todas las variables </a:t>
            </a:r>
            <a:r>
              <a:rPr lang="es-ES" sz="1400" dirty="0"/>
              <a:t>y se calcula el </a:t>
            </a:r>
            <a:r>
              <a:rPr lang="es-ES" sz="1400" b="1" dirty="0"/>
              <a:t>índice de Gini para cada uno </a:t>
            </a:r>
            <a:r>
              <a:rPr lang="es-ES" sz="1400" dirty="0"/>
              <a:t>de los </a:t>
            </a:r>
            <a:r>
              <a:rPr lang="es-ES" sz="1400" b="1" i="1" dirty="0" err="1"/>
              <a:t>stumps</a:t>
            </a:r>
            <a:r>
              <a:rPr lang="es-ES" sz="1400" i="1" dirty="0"/>
              <a:t>. </a:t>
            </a: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5CBB9B-146F-4341-8397-FF6FA382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603" y="2673623"/>
            <a:ext cx="3699331" cy="13787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DDA9B9-A47B-4C92-B877-316C50F4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" y="2789094"/>
            <a:ext cx="3389504" cy="1263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64F0378-9EEC-4CD2-AB21-C9FE071F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43" y="2784170"/>
            <a:ext cx="3402714" cy="126817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4A2BD16C-5E19-4546-A677-5352F6901C0A}"/>
              </a:ext>
            </a:extLst>
          </p:cNvPr>
          <p:cNvSpPr txBox="1"/>
          <p:nvPr/>
        </p:nvSpPr>
        <p:spPr>
          <a:xfrm>
            <a:off x="883948" y="4771578"/>
            <a:ext cx="1008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El </a:t>
            </a:r>
            <a:r>
              <a:rPr lang="es-ES" sz="1400" b="1" dirty="0" err="1"/>
              <a:t>s</a:t>
            </a:r>
            <a:r>
              <a:rPr lang="es-ES" sz="1400" b="1" i="1" dirty="0" err="1"/>
              <a:t>tump</a:t>
            </a:r>
            <a:r>
              <a:rPr lang="es-ES" sz="1400" i="1" dirty="0"/>
              <a:t> </a:t>
            </a:r>
            <a:r>
              <a:rPr lang="es-ES" sz="1400" dirty="0"/>
              <a:t>que tenga un </a:t>
            </a:r>
            <a:r>
              <a:rPr lang="es-ES" sz="1400" b="1" dirty="0"/>
              <a:t>menor índice de Gini </a:t>
            </a:r>
            <a:r>
              <a:rPr lang="es-ES" sz="1400" dirty="0"/>
              <a:t>será el </a:t>
            </a:r>
            <a:r>
              <a:rPr lang="es-ES" sz="1400" b="1" dirty="0"/>
              <a:t>primer </a:t>
            </a:r>
            <a:r>
              <a:rPr lang="es-ES" sz="1400" b="1" i="1" dirty="0" err="1"/>
              <a:t>stump</a:t>
            </a:r>
            <a:r>
              <a:rPr lang="es-ES" sz="1400" b="1" i="1" dirty="0"/>
              <a:t> </a:t>
            </a:r>
            <a:r>
              <a:rPr lang="es-ES" sz="1400" b="1" dirty="0"/>
              <a:t>del </a:t>
            </a:r>
            <a:r>
              <a:rPr lang="es-ES" sz="1400" b="1" i="1" dirty="0"/>
              <a:t>Forest </a:t>
            </a:r>
            <a:r>
              <a:rPr lang="es-ES" sz="1400" b="1" i="1" dirty="0" err="1"/>
              <a:t>of</a:t>
            </a:r>
            <a:r>
              <a:rPr lang="es-ES" sz="1400" b="1" i="1" dirty="0"/>
              <a:t> </a:t>
            </a:r>
            <a:r>
              <a:rPr lang="es-ES" sz="1400" b="1" i="1" dirty="0" err="1"/>
              <a:t>Stumps</a:t>
            </a:r>
            <a:r>
              <a:rPr lang="es-ES" sz="1400" b="1" i="1" dirty="0"/>
              <a:t>. </a:t>
            </a:r>
            <a:r>
              <a:rPr lang="es-ES" sz="1400" dirty="0"/>
              <a:t>En este caso, el </a:t>
            </a:r>
            <a:r>
              <a:rPr lang="es-ES" sz="1400" i="1" dirty="0" err="1"/>
              <a:t>stump</a:t>
            </a:r>
            <a:r>
              <a:rPr lang="es-ES" sz="1400" i="1" dirty="0"/>
              <a:t> “</a:t>
            </a:r>
            <a:r>
              <a:rPr lang="es-ES" sz="1400" i="1" dirty="0" err="1"/>
              <a:t>weight</a:t>
            </a:r>
            <a:r>
              <a:rPr lang="es-ES" sz="1400" i="1" dirty="0"/>
              <a:t>&gt;176”. </a:t>
            </a:r>
            <a:r>
              <a:rPr lang="es-ES" sz="1400" b="1" i="1" dirty="0"/>
              <a:t> </a:t>
            </a:r>
            <a:endParaRPr lang="es-ES" sz="1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3B22DE0-E289-412F-9ED9-B0849F5DC30E}"/>
              </a:ext>
            </a:extLst>
          </p:cNvPr>
          <p:cNvGrpSpPr/>
          <p:nvPr/>
        </p:nvGrpSpPr>
        <p:grpSpPr>
          <a:xfrm>
            <a:off x="1330298" y="4127892"/>
            <a:ext cx="9702290" cy="338554"/>
            <a:chOff x="1330298" y="4127892"/>
            <a:chExt cx="9702290" cy="338554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13F34D72-740D-4C5B-AD48-D7286DF1AF62}"/>
                </a:ext>
              </a:extLst>
            </p:cNvPr>
            <p:cNvSpPr txBox="1"/>
            <p:nvPr/>
          </p:nvSpPr>
          <p:spPr>
            <a:xfrm>
              <a:off x="1330298" y="4127892"/>
              <a:ext cx="211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Gini </a:t>
              </a:r>
              <a:r>
                <a:rPr lang="es-ES" sz="1600" b="1" dirty="0" err="1"/>
                <a:t>index</a:t>
              </a:r>
              <a:r>
                <a:rPr lang="es-ES" sz="1600" b="1" dirty="0"/>
                <a:t> = 0.47 </a:t>
              </a:r>
              <a:endParaRPr lang="es-ES" sz="1600" dirty="0"/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C44E6D30-F8BB-4937-B420-7AC39D9147F1}"/>
                </a:ext>
              </a:extLst>
            </p:cNvPr>
            <p:cNvSpPr txBox="1"/>
            <p:nvPr/>
          </p:nvSpPr>
          <p:spPr>
            <a:xfrm>
              <a:off x="5038284" y="4127892"/>
              <a:ext cx="211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Gini </a:t>
              </a:r>
              <a:r>
                <a:rPr lang="es-ES" sz="1600" b="1" dirty="0" err="1"/>
                <a:t>index</a:t>
              </a:r>
              <a:r>
                <a:rPr lang="es-ES" sz="1600" b="1" dirty="0"/>
                <a:t> = 0.5 </a:t>
              </a:r>
              <a:endParaRPr lang="es-ES" sz="1600" dirty="0"/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564CFDEA-8A57-4A76-A468-1EAC453FA9DD}"/>
                </a:ext>
              </a:extLst>
            </p:cNvPr>
            <p:cNvSpPr txBox="1"/>
            <p:nvPr/>
          </p:nvSpPr>
          <p:spPr>
            <a:xfrm>
              <a:off x="8921948" y="4127892"/>
              <a:ext cx="2110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Gini </a:t>
              </a:r>
              <a:r>
                <a:rPr lang="es-ES" sz="1600" b="1" dirty="0" err="1"/>
                <a:t>index</a:t>
              </a:r>
              <a:r>
                <a:rPr lang="es-ES" sz="1600" b="1" dirty="0"/>
                <a:t> = 0.2 </a:t>
              </a:r>
              <a:endParaRPr lang="es-ES" sz="1600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0DAA8ED-FA87-4CE3-B345-E2D817FC5EA1}"/>
              </a:ext>
            </a:extLst>
          </p:cNvPr>
          <p:cNvGrpSpPr/>
          <p:nvPr/>
        </p:nvGrpSpPr>
        <p:grpSpPr>
          <a:xfrm>
            <a:off x="912976" y="5154908"/>
            <a:ext cx="10271048" cy="1020322"/>
            <a:chOff x="912976" y="5154908"/>
            <a:chExt cx="10271048" cy="102032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CB2AA426-860A-44EF-B51E-2DE157637163}"/>
                </a:ext>
              </a:extLst>
            </p:cNvPr>
            <p:cNvSpPr txBox="1"/>
            <p:nvPr/>
          </p:nvSpPr>
          <p:spPr>
            <a:xfrm>
              <a:off x="912976" y="5154908"/>
              <a:ext cx="1008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dirty="0"/>
                <a:t>Para </a:t>
              </a:r>
              <a:r>
                <a:rPr lang="es-ES" sz="1400" b="1" dirty="0"/>
                <a:t>ponderar cada </a:t>
              </a:r>
              <a:r>
                <a:rPr lang="es-ES" sz="1400" b="1" i="1" dirty="0" err="1"/>
                <a:t>stump</a:t>
              </a:r>
              <a:r>
                <a:rPr lang="es-ES" sz="1400" b="1" dirty="0"/>
                <a:t> </a:t>
              </a:r>
              <a:r>
                <a:rPr lang="es-ES" sz="1400" dirty="0"/>
                <a:t>y determinar </a:t>
              </a:r>
              <a:r>
                <a:rPr lang="es-ES" sz="1400" b="1" dirty="0"/>
                <a:t>cómo de importante es cada uno en la predicción de la clase</a:t>
              </a:r>
              <a:r>
                <a:rPr lang="es-ES" sz="1400" dirty="0"/>
                <a:t>, se utiliza la siguiente ecuación: </a:t>
              </a: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8B91725-05CB-40EA-9C27-1CA733BEA85B}"/>
                </a:ext>
              </a:extLst>
            </p:cNvPr>
            <p:cNvGrpSpPr/>
            <p:nvPr/>
          </p:nvGrpSpPr>
          <p:grpSpPr>
            <a:xfrm>
              <a:off x="1007976" y="5557242"/>
              <a:ext cx="3514186" cy="617988"/>
              <a:chOff x="1007976" y="5557242"/>
              <a:chExt cx="3514186" cy="617988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3D2CF3E0-3BAE-4493-BE31-26B104406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3543" y="5557242"/>
                <a:ext cx="1938619" cy="617988"/>
              </a:xfrm>
              <a:prstGeom prst="rect">
                <a:avLst/>
              </a:prstGeom>
            </p:spPr>
          </p:pic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89D62580-5BAF-4B30-9A60-B9C2A56FED44}"/>
                  </a:ext>
                </a:extLst>
              </p:cNvPr>
              <p:cNvSpPr txBox="1"/>
              <p:nvPr/>
            </p:nvSpPr>
            <p:spPr>
              <a:xfrm>
                <a:off x="1007976" y="5681570"/>
                <a:ext cx="1575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1" dirty="0"/>
                  <a:t>Importancia  =</a:t>
                </a:r>
                <a:endParaRPr lang="es-ES" dirty="0"/>
              </a:p>
            </p:txBody>
          </p:sp>
        </p:grp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C33839A-2612-45E4-BC82-AC4D71EBA444}"/>
                </a:ext>
              </a:extLst>
            </p:cNvPr>
            <p:cNvSpPr txBox="1"/>
            <p:nvPr/>
          </p:nvSpPr>
          <p:spPr>
            <a:xfrm>
              <a:off x="4677228" y="5722902"/>
              <a:ext cx="6506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i="1" dirty="0"/>
                <a:t>siendo el error total igual al número de fallos cometidos entre el total de los registros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1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5CBB9B-146F-4341-8397-FF6FA382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9" y="4833323"/>
            <a:ext cx="2827355" cy="1053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DDA9B9-A47B-4C92-B877-316C50F4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16" y="2179650"/>
            <a:ext cx="2590558" cy="965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64F0378-9EEC-4CD2-AB21-C9FE071F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19" y="3497375"/>
            <a:ext cx="2600654" cy="969247"/>
          </a:xfrm>
          <a:prstGeom prst="rect">
            <a:avLst/>
          </a:prstGeom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A5A3F8F-232E-443D-B3E5-01FFE76853B4}"/>
              </a:ext>
            </a:extLst>
          </p:cNvPr>
          <p:cNvSpPr/>
          <p:nvPr/>
        </p:nvSpPr>
        <p:spPr>
          <a:xfrm>
            <a:off x="3889829" y="2510971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DB958E-CFF6-4288-A5D8-50AD7F969B65}"/>
                  </a:ext>
                </a:extLst>
              </p:cNvPr>
              <p:cNvSpPr txBox="1"/>
              <p:nvPr/>
            </p:nvSpPr>
            <p:spPr>
              <a:xfrm>
                <a:off x="4528457" y="2352371"/>
                <a:ext cx="1603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DB958E-CFF6-4288-A5D8-50AD7F969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2352371"/>
                <a:ext cx="160383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Flecha: a la derecha 105">
            <a:extLst>
              <a:ext uri="{FF2B5EF4-FFF2-40B4-BE49-F238E27FC236}">
                <a16:creationId xmlns:a16="http://schemas.microsoft.com/office/drawing/2014/main" id="{F0D4FFBC-8154-4FC1-AE59-00AA969BFBAD}"/>
              </a:ext>
            </a:extLst>
          </p:cNvPr>
          <p:cNvSpPr/>
          <p:nvPr/>
        </p:nvSpPr>
        <p:spPr>
          <a:xfrm>
            <a:off x="6451608" y="2528465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34A523B2-4E70-41CD-BADD-F37F5D12D5EA}"/>
                  </a:ext>
                </a:extLst>
              </p:cNvPr>
              <p:cNvSpPr txBox="1"/>
              <p:nvPr/>
            </p:nvSpPr>
            <p:spPr>
              <a:xfrm>
                <a:off x="7099548" y="2352370"/>
                <a:ext cx="4252436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𝐼𝑚𝑝𝑜𝑟𝑡𝑎𝑛𝑐𝑖𝑎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1−0.37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0.375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=0.255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34A523B2-4E70-41CD-BADD-F37F5D12D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8" y="2352370"/>
                <a:ext cx="4252436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Flecha: a la derecha 111">
            <a:extLst>
              <a:ext uri="{FF2B5EF4-FFF2-40B4-BE49-F238E27FC236}">
                <a16:creationId xmlns:a16="http://schemas.microsoft.com/office/drawing/2014/main" id="{C4661E06-8EB3-42A4-829F-BA2B7FA3FE2C}"/>
              </a:ext>
            </a:extLst>
          </p:cNvPr>
          <p:cNvSpPr/>
          <p:nvPr/>
        </p:nvSpPr>
        <p:spPr>
          <a:xfrm>
            <a:off x="3889829" y="3840780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B89DD5FB-5067-497C-9E33-F824073E13DA}"/>
                  </a:ext>
                </a:extLst>
              </p:cNvPr>
              <p:cNvSpPr txBox="1"/>
              <p:nvPr/>
            </p:nvSpPr>
            <p:spPr>
              <a:xfrm>
                <a:off x="4528457" y="3682180"/>
                <a:ext cx="1347357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B89DD5FB-5067-497C-9E33-F824073E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3682180"/>
                <a:ext cx="1347357" cy="519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lecha: a la derecha 113">
            <a:extLst>
              <a:ext uri="{FF2B5EF4-FFF2-40B4-BE49-F238E27FC236}">
                <a16:creationId xmlns:a16="http://schemas.microsoft.com/office/drawing/2014/main" id="{E574570F-3D3E-4F1F-8BD9-8E315CB7FD40}"/>
              </a:ext>
            </a:extLst>
          </p:cNvPr>
          <p:cNvSpPr/>
          <p:nvPr/>
        </p:nvSpPr>
        <p:spPr>
          <a:xfrm>
            <a:off x="6451608" y="3858274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E0F161DC-42EA-4F75-83E7-19CFA4F84B8D}"/>
                  </a:ext>
                </a:extLst>
              </p:cNvPr>
              <p:cNvSpPr txBox="1"/>
              <p:nvPr/>
            </p:nvSpPr>
            <p:spPr>
              <a:xfrm>
                <a:off x="7099548" y="3682179"/>
                <a:ext cx="35694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𝐼𝑚𝑝𝑜𝑟𝑡𝑎𝑛𝑐𝑖𝑎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1−0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E0F161DC-42EA-4F75-83E7-19CFA4F8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8" y="3682179"/>
                <a:ext cx="356943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Flecha: a la derecha 115">
            <a:extLst>
              <a:ext uri="{FF2B5EF4-FFF2-40B4-BE49-F238E27FC236}">
                <a16:creationId xmlns:a16="http://schemas.microsoft.com/office/drawing/2014/main" id="{730E783B-14C8-49D8-8B25-9DA861F8EFF3}"/>
              </a:ext>
            </a:extLst>
          </p:cNvPr>
          <p:cNvSpPr/>
          <p:nvPr/>
        </p:nvSpPr>
        <p:spPr>
          <a:xfrm>
            <a:off x="3889829" y="5441305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uadroTexto 116">
                <a:extLst>
                  <a:ext uri="{FF2B5EF4-FFF2-40B4-BE49-F238E27FC236}">
                    <a16:creationId xmlns:a16="http://schemas.microsoft.com/office/drawing/2014/main" id="{903CFEFF-D8B7-4028-A5D9-64EF06C879D8}"/>
                  </a:ext>
                </a:extLst>
              </p:cNvPr>
              <p:cNvSpPr txBox="1"/>
              <p:nvPr/>
            </p:nvSpPr>
            <p:spPr>
              <a:xfrm>
                <a:off x="4528457" y="5282705"/>
                <a:ext cx="1603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7" name="CuadroTexto 116">
                <a:extLst>
                  <a:ext uri="{FF2B5EF4-FFF2-40B4-BE49-F238E27FC236}">
                    <a16:creationId xmlns:a16="http://schemas.microsoft.com/office/drawing/2014/main" id="{903CFEFF-D8B7-4028-A5D9-64EF06C8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5282705"/>
                <a:ext cx="1603837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F4E590DC-549C-47D9-BC0B-5745C94EF177}"/>
              </a:ext>
            </a:extLst>
          </p:cNvPr>
          <p:cNvSpPr/>
          <p:nvPr/>
        </p:nvSpPr>
        <p:spPr>
          <a:xfrm>
            <a:off x="6451608" y="5458799"/>
            <a:ext cx="319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32016444-3811-40A9-AADF-7D0FF9C747C1}"/>
                  </a:ext>
                </a:extLst>
              </p:cNvPr>
              <p:cNvSpPr txBox="1"/>
              <p:nvPr/>
            </p:nvSpPr>
            <p:spPr>
              <a:xfrm>
                <a:off x="7099548" y="5282704"/>
                <a:ext cx="379385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𝐼𝑚𝑝𝑜𝑟𝑡𝑎𝑛𝑐𝑖𝑎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1−0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.125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.973</a:t>
                </a:r>
              </a:p>
            </p:txBody>
          </p:sp>
        </mc:Choice>
        <mc:Fallback xmlns=""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32016444-3811-40A9-AADF-7D0FF9C7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8" y="5282704"/>
                <a:ext cx="3793859" cy="414537"/>
              </a:xfrm>
              <a:prstGeom prst="rect">
                <a:avLst/>
              </a:prstGeom>
              <a:blipFill>
                <a:blip r:embed="rId10"/>
                <a:stretch>
                  <a:fillRect l="-2894" t="-1471" r="-2894" b="-17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13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2E46ECB-D4F8-414E-B5CA-B58F9478DF28}"/>
                  </a:ext>
                </a:extLst>
              </p:cNvPr>
              <p:cNvSpPr txBox="1"/>
              <p:nvPr/>
            </p:nvSpPr>
            <p:spPr>
              <a:xfrm>
                <a:off x="883948" y="2147076"/>
                <a:ext cx="5278727" cy="414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400" dirty="0"/>
                  <a:t>Para </a:t>
                </a:r>
                <a:r>
                  <a:rPr lang="es-ES" sz="1400" b="1" dirty="0"/>
                  <a:t>ponderar el algoritmo de manera que se le otorgue mayor peso al error cometido que a los aciertos </a:t>
                </a:r>
                <a:r>
                  <a:rPr lang="es-ES" sz="1400" dirty="0"/>
                  <a:t>se aplica el siguiente algoritmo:</a:t>
                </a:r>
              </a:p>
              <a:p>
                <a:pPr algn="just"/>
                <a:endParaRPr lang="es-ES" sz="1400" dirty="0"/>
              </a:p>
              <a:p>
                <a:pPr algn="just"/>
                <a:r>
                  <a:rPr lang="es-ES" sz="1400" dirty="0"/>
                  <a:t>En los registros donde </a:t>
                </a:r>
                <a:r>
                  <a:rPr lang="es-ES" sz="1400" b="1" dirty="0"/>
                  <a:t>se cometen errores</a:t>
                </a:r>
                <a:r>
                  <a:rPr lang="es-ES" sz="1400" dirty="0"/>
                  <a:t>:</a:t>
                </a:r>
              </a:p>
              <a:p>
                <a:pPr algn="just"/>
                <a:endParaRPr lang="es-ES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𝑤𝑒𝑖𝑔𝑡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𝑖𝑚𝑝𝑜𝑟𝑡𝑎𝑛𝑐𝑖𝑎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/>
                  <a:t> </a:t>
                </a:r>
              </a:p>
              <a:p>
                <a:pPr algn="ctr"/>
                <a:endParaRPr lang="es-ES" sz="1400" dirty="0"/>
              </a:p>
              <a:p>
                <a:pPr algn="just"/>
                <a:r>
                  <a:rPr lang="es-ES" sz="1400" dirty="0"/>
                  <a:t>En los registros donde </a:t>
                </a:r>
                <a:r>
                  <a:rPr lang="es-ES" sz="1400" b="1" dirty="0"/>
                  <a:t>no se cometen errores</a:t>
                </a:r>
                <a:r>
                  <a:rPr lang="es-ES" sz="1400" dirty="0"/>
                  <a:t>:</a:t>
                </a:r>
              </a:p>
              <a:p>
                <a:pPr algn="just"/>
                <a:endParaRPr lang="es-ES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𝑤𝑒𝑖𝑔𝑡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𝑖𝑚𝑝𝑜𝑟𝑡𝑎𝑛𝑐𝑖𝑎</m:t>
                          </m:r>
                        </m:sup>
                      </m:sSup>
                    </m:oMath>
                  </m:oMathPara>
                </a14:m>
                <a:endParaRPr lang="es-ES" sz="1400" dirty="0"/>
              </a:p>
              <a:p>
                <a:pPr algn="just"/>
                <a:endParaRPr lang="es-ES" sz="1400" dirty="0"/>
              </a:p>
              <a:p>
                <a:pPr algn="just"/>
                <a:r>
                  <a:rPr lang="es-ES" sz="1400" dirty="0"/>
                  <a:t>En el caso que estamos viendo, sería:</a:t>
                </a:r>
              </a:p>
              <a:p>
                <a:pPr algn="just"/>
                <a:endParaRPr lang="es-ES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0.97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=0.33,     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𝑐𝑎𝑠𝑜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𝑖𝑛𝑐𝑜𝑟𝑟𝑒𝑐𝑡𝑜</m:t>
                      </m:r>
                    </m:oMath>
                  </m:oMathPara>
                </a14:m>
                <a:endParaRPr lang="es-ES" sz="1400" b="0" dirty="0"/>
              </a:p>
              <a:p>
                <a:pPr algn="just"/>
                <a:endParaRPr lang="es-ES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−0.97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=0.05,     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𝑐𝑜𝑟𝑟𝑒𝑐𝑡𝑜𝑠</m:t>
                      </m:r>
                    </m:oMath>
                  </m:oMathPara>
                </a14:m>
                <a:endParaRPr lang="es-ES" sz="1400" dirty="0"/>
              </a:p>
              <a:p>
                <a:pPr algn="just"/>
                <a:endParaRPr lang="es-ES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2E46ECB-D4F8-414E-B5CA-B58F9478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48" y="2147076"/>
                <a:ext cx="5278727" cy="4147289"/>
              </a:xfrm>
              <a:prstGeom prst="rect">
                <a:avLst/>
              </a:prstGeom>
              <a:blipFill>
                <a:blip r:embed="rId2"/>
                <a:stretch>
                  <a:fillRect l="-346" t="-294" r="-3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id="{EC927C1A-5DCB-456E-928C-541D5EBA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3"/>
          <a:stretch/>
        </p:blipFill>
        <p:spPr>
          <a:xfrm>
            <a:off x="7158696" y="1893330"/>
            <a:ext cx="2924788" cy="3904142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9EC05C0E-9272-42BB-AE76-05DCF3DF97DD}"/>
              </a:ext>
            </a:extLst>
          </p:cNvPr>
          <p:cNvSpPr/>
          <p:nvPr/>
        </p:nvSpPr>
        <p:spPr>
          <a:xfrm>
            <a:off x="7164099" y="2367776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DEE1152-46A4-458A-A0E3-ED2934CCA068}"/>
              </a:ext>
            </a:extLst>
          </p:cNvPr>
          <p:cNvSpPr/>
          <p:nvPr/>
        </p:nvSpPr>
        <p:spPr>
          <a:xfrm>
            <a:off x="7169502" y="2786084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31F9DF4-6F94-4D86-99F9-21A3E7EAC224}"/>
              </a:ext>
            </a:extLst>
          </p:cNvPr>
          <p:cNvSpPr/>
          <p:nvPr/>
        </p:nvSpPr>
        <p:spPr>
          <a:xfrm>
            <a:off x="7169502" y="4067657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4F6BAAC-76E3-4684-818A-EF013B433830}"/>
              </a:ext>
            </a:extLst>
          </p:cNvPr>
          <p:cNvSpPr/>
          <p:nvPr/>
        </p:nvSpPr>
        <p:spPr>
          <a:xfrm>
            <a:off x="7169502" y="4508278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D55D20-3EBA-4AB3-9D7F-1AE7395ACF23}"/>
              </a:ext>
            </a:extLst>
          </p:cNvPr>
          <p:cNvSpPr/>
          <p:nvPr/>
        </p:nvSpPr>
        <p:spPr>
          <a:xfrm>
            <a:off x="7165684" y="4927031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C915304-B8BF-41D8-854B-D278B92E8AAC}"/>
              </a:ext>
            </a:extLst>
          </p:cNvPr>
          <p:cNvSpPr/>
          <p:nvPr/>
        </p:nvSpPr>
        <p:spPr>
          <a:xfrm>
            <a:off x="7154592" y="5357826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A5F2105-3813-49B0-A8F7-94CF2F7BDACB}"/>
              </a:ext>
            </a:extLst>
          </p:cNvPr>
          <p:cNvSpPr/>
          <p:nvPr/>
        </p:nvSpPr>
        <p:spPr>
          <a:xfrm>
            <a:off x="7169502" y="3220108"/>
            <a:ext cx="2924788" cy="418753"/>
          </a:xfrm>
          <a:prstGeom prst="rect">
            <a:avLst/>
          </a:prstGeom>
          <a:noFill/>
          <a:ln w="38100">
            <a:solidFill>
              <a:srgbClr val="10F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BDD932A-087D-493B-A7A3-85FEB0D64AEC}"/>
              </a:ext>
            </a:extLst>
          </p:cNvPr>
          <p:cNvSpPr/>
          <p:nvPr/>
        </p:nvSpPr>
        <p:spPr>
          <a:xfrm>
            <a:off x="7169502" y="3649795"/>
            <a:ext cx="2924788" cy="418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AA4F65-8EE1-4618-B885-693438E7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655" y="1893330"/>
            <a:ext cx="1598409" cy="3902609"/>
          </a:xfrm>
          <a:prstGeom prst="rect">
            <a:avLst/>
          </a:prstGeo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E4E89BD6-F33C-4CC9-ABE9-9528C213C90A}"/>
              </a:ext>
            </a:extLst>
          </p:cNvPr>
          <p:cNvSpPr/>
          <p:nvPr/>
        </p:nvSpPr>
        <p:spPr>
          <a:xfrm>
            <a:off x="7143786" y="1923263"/>
            <a:ext cx="1473200" cy="38442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8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BOOSTING - ADABOOST</a:t>
            </a:r>
            <a:endParaRPr lang="es-E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1D3EEA-2E85-4898-A48E-7106D6A86135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6BD11D-05EE-4644-BE41-615E91E863C8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FA0AB8-0FAD-4558-BBB2-BCAB1C2FB32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E46ECB-D4F8-414E-B5CA-B58F9478DF28}"/>
              </a:ext>
            </a:extLst>
          </p:cNvPr>
          <p:cNvSpPr txBox="1"/>
          <p:nvPr/>
        </p:nvSpPr>
        <p:spPr>
          <a:xfrm>
            <a:off x="947448" y="2088618"/>
            <a:ext cx="842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Para </a:t>
            </a:r>
            <a:r>
              <a:rPr lang="es-ES" sz="1400" b="1" dirty="0"/>
              <a:t>normalizar </a:t>
            </a:r>
            <a:r>
              <a:rPr lang="es-ES" sz="1400" dirty="0"/>
              <a:t>los pesos, </a:t>
            </a:r>
            <a:r>
              <a:rPr lang="es-ES" sz="1400" b="1" dirty="0"/>
              <a:t>se divide cada valor entre el sumatorio de los “</a:t>
            </a:r>
            <a:r>
              <a:rPr lang="es-ES" sz="1400" b="1" i="1" dirty="0"/>
              <a:t>new </a:t>
            </a:r>
            <a:r>
              <a:rPr lang="es-ES" sz="1400" b="1" i="1" dirty="0" err="1"/>
              <a:t>weights</a:t>
            </a:r>
            <a:r>
              <a:rPr lang="es-ES" sz="1400" b="1" i="1" dirty="0"/>
              <a:t>” </a:t>
            </a:r>
            <a:r>
              <a:rPr lang="es-ES" sz="1400" dirty="0"/>
              <a:t>para dar lugar a la nueva columna “</a:t>
            </a:r>
            <a:r>
              <a:rPr lang="es-ES" sz="1400" b="1" i="1" dirty="0" err="1"/>
              <a:t>norm</a:t>
            </a:r>
            <a:r>
              <a:rPr lang="es-ES" sz="1400" b="1" i="1" dirty="0"/>
              <a:t> </a:t>
            </a:r>
            <a:r>
              <a:rPr lang="es-ES" sz="1400" b="1" i="1" dirty="0" err="1"/>
              <a:t>weight</a:t>
            </a:r>
            <a:r>
              <a:rPr lang="es-ES" sz="1400" b="1" i="1" dirty="0"/>
              <a:t>”. </a:t>
            </a:r>
            <a:r>
              <a:rPr lang="es-ES" sz="1400" dirty="0"/>
              <a:t>De esta manera, los </a:t>
            </a:r>
            <a:r>
              <a:rPr lang="es-ES" sz="1400" b="1" dirty="0"/>
              <a:t>pesos normalizados constituirán el nuevo “</a:t>
            </a:r>
            <a:r>
              <a:rPr lang="es-ES" sz="1400" b="1" i="1" dirty="0" err="1"/>
              <a:t>sample</a:t>
            </a:r>
            <a:r>
              <a:rPr lang="es-ES" sz="1400" b="1" i="1" dirty="0"/>
              <a:t> </a:t>
            </a:r>
            <a:r>
              <a:rPr lang="es-ES" sz="1400" b="1" i="1" dirty="0" err="1"/>
              <a:t>weight</a:t>
            </a:r>
            <a:r>
              <a:rPr lang="es-ES" sz="1400" b="1" i="1" dirty="0"/>
              <a:t>”</a:t>
            </a:r>
            <a:r>
              <a:rPr lang="es-ES" sz="1400" b="1" dirty="0"/>
              <a:t> </a:t>
            </a:r>
            <a:r>
              <a:rPr lang="es-ES" sz="1400" dirty="0"/>
              <a:t>que se </a:t>
            </a:r>
            <a:r>
              <a:rPr lang="es-ES" sz="1400" b="1" dirty="0"/>
              <a:t>utilizará para construir el siguiente </a:t>
            </a:r>
            <a:r>
              <a:rPr lang="es-ES" sz="1400" b="1" i="1" dirty="0" err="1"/>
              <a:t>stump</a:t>
            </a:r>
            <a:r>
              <a:rPr lang="es-ES" sz="1400" b="1" i="1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AA4F65-8EE1-4618-B885-693438E70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81"/>
          <a:stretch/>
        </p:blipFill>
        <p:spPr>
          <a:xfrm>
            <a:off x="9853066" y="1765712"/>
            <a:ext cx="781924" cy="39026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B756AE-6609-4EAA-B6D5-6A73DC6A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521" y="1819043"/>
            <a:ext cx="772590" cy="38492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6C33D2-F0B5-46F1-878C-19A36E61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75" y="3993586"/>
            <a:ext cx="2024430" cy="2106150"/>
          </a:xfrm>
          <a:prstGeom prst="rect">
            <a:avLst/>
          </a:prstGeom>
        </p:spPr>
      </p:pic>
      <p:graphicFrame>
        <p:nvGraphicFramePr>
          <p:cNvPr id="8" name="Tabla 14">
            <a:extLst>
              <a:ext uri="{FF2B5EF4-FFF2-40B4-BE49-F238E27FC236}">
                <a16:creationId xmlns:a16="http://schemas.microsoft.com/office/drawing/2014/main" id="{A2B18E40-346C-43F4-A524-6085AA236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66723"/>
              </p:ext>
            </p:extLst>
          </p:nvPr>
        </p:nvGraphicFramePr>
        <p:xfrm>
          <a:off x="3132977" y="4257399"/>
          <a:ext cx="78192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23">
                  <a:extLst>
                    <a:ext uri="{9D8B030D-6E8A-4147-A177-3AD203B41FA5}">
                      <a16:colId xmlns:a16="http://schemas.microsoft.com/office/drawing/2014/main" val="1449772566"/>
                    </a:ext>
                  </a:extLst>
                </a:gridCol>
              </a:tblGrid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0 - 0.07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92004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0.07 - 0.14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73065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0.14 – 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69251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0.21 –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50989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0.70 - 0.77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05613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0.77 - 0.84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47774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0.84 –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5114"/>
                  </a:ext>
                </a:extLst>
              </a:tr>
              <a:tr h="214209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0.91 - 1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02768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66858B9B-2657-4D1B-953B-9D7E780B6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134" y="3775574"/>
            <a:ext cx="1768940" cy="231062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134F129-FEC2-46EA-9232-36CA56B8659A}"/>
              </a:ext>
            </a:extLst>
          </p:cNvPr>
          <p:cNvSpPr txBox="1"/>
          <p:nvPr/>
        </p:nvSpPr>
        <p:spPr>
          <a:xfrm>
            <a:off x="906861" y="2849907"/>
            <a:ext cx="84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Para </a:t>
            </a:r>
            <a:r>
              <a:rPr lang="es-ES" sz="1400" b="1" dirty="0"/>
              <a:t>construir el siguiente </a:t>
            </a:r>
            <a:r>
              <a:rPr lang="es-ES" sz="1400" b="1" i="1" dirty="0" err="1"/>
              <a:t>stump</a:t>
            </a:r>
            <a:r>
              <a:rPr lang="es-ES" sz="1400" dirty="0"/>
              <a:t>, se define un </a:t>
            </a:r>
            <a:r>
              <a:rPr lang="es-ES" sz="1400" b="1" dirty="0"/>
              <a:t>conjunto de datos vacío </a:t>
            </a:r>
            <a:r>
              <a:rPr lang="es-ES" sz="1400" dirty="0"/>
              <a:t>de las </a:t>
            </a:r>
            <a:r>
              <a:rPr lang="es-ES" sz="1400" b="1" dirty="0"/>
              <a:t>mismas</a:t>
            </a:r>
            <a:r>
              <a:rPr lang="es-ES" sz="1400" dirty="0"/>
              <a:t> </a:t>
            </a:r>
            <a:r>
              <a:rPr lang="es-ES" sz="1400" b="1" dirty="0"/>
              <a:t>dimensiones que el original</a:t>
            </a:r>
            <a:r>
              <a:rPr lang="es-ES" sz="1400" dirty="0"/>
              <a:t>.  Después, se </a:t>
            </a:r>
            <a:r>
              <a:rPr lang="es-ES" sz="1400" b="1" dirty="0"/>
              <a:t>selecciona aleatoriamente </a:t>
            </a:r>
            <a:r>
              <a:rPr lang="es-ES" sz="1400" dirty="0"/>
              <a:t>un </a:t>
            </a:r>
            <a:r>
              <a:rPr lang="es-ES" sz="1400" b="1" dirty="0"/>
              <a:t>valor entre 0 y 1</a:t>
            </a:r>
            <a:r>
              <a:rPr lang="es-ES" sz="1400" dirty="0"/>
              <a:t>, y se </a:t>
            </a:r>
            <a:r>
              <a:rPr lang="es-ES" sz="1400" b="1" dirty="0"/>
              <a:t>añade el registro correspondiente </a:t>
            </a:r>
            <a:r>
              <a:rPr lang="es-ES" sz="1400" dirty="0"/>
              <a:t>en función de la </a:t>
            </a:r>
            <a:r>
              <a:rPr lang="es-ES" sz="1400" b="1" dirty="0"/>
              <a:t>suma ponderada </a:t>
            </a:r>
            <a:r>
              <a:rPr lang="es-ES" sz="1400" dirty="0"/>
              <a:t>de la </a:t>
            </a:r>
            <a:r>
              <a:rPr lang="es-ES" sz="1400" b="1" dirty="0"/>
              <a:t>columna de </a:t>
            </a:r>
            <a:r>
              <a:rPr lang="es-ES" sz="1400" b="1" dirty="0" err="1"/>
              <a:t>sample</a:t>
            </a:r>
            <a:r>
              <a:rPr lang="es-ES" sz="1400" b="1" dirty="0"/>
              <a:t> </a:t>
            </a:r>
            <a:r>
              <a:rPr lang="es-ES" sz="1400" b="1" dirty="0" err="1"/>
              <a:t>weight</a:t>
            </a:r>
            <a:r>
              <a:rPr lang="es-ES" sz="1400" dirty="0"/>
              <a:t>. Por ejemplo, si el valor aleatorio es 0.13, se añadirá al nuevo </a:t>
            </a:r>
            <a:r>
              <a:rPr lang="es-ES" sz="1400" i="1" dirty="0" err="1"/>
              <a:t>dataset</a:t>
            </a:r>
            <a:r>
              <a:rPr lang="es-ES" sz="1400" dirty="0"/>
              <a:t> el registro 2.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7672876-5222-4E10-B344-F5A303680210}"/>
              </a:ext>
            </a:extLst>
          </p:cNvPr>
          <p:cNvSpPr txBox="1"/>
          <p:nvPr/>
        </p:nvSpPr>
        <p:spPr>
          <a:xfrm>
            <a:off x="4729862" y="3927244"/>
            <a:ext cx="231382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Finalmente, </a:t>
            </a:r>
            <a:r>
              <a:rPr lang="es-ES" sz="1200" b="1" dirty="0"/>
              <a:t>se obtiene un nuevo </a:t>
            </a:r>
            <a:r>
              <a:rPr lang="es-ES" sz="1200" b="1" i="1" dirty="0" err="1"/>
              <a:t>dataset</a:t>
            </a:r>
            <a:r>
              <a:rPr lang="es-ES" sz="1200" dirty="0"/>
              <a:t> donde aparece, con una </a:t>
            </a:r>
            <a:r>
              <a:rPr lang="es-ES" sz="1200" b="1" dirty="0"/>
              <a:t>frecuencia mayor</a:t>
            </a:r>
            <a:r>
              <a:rPr lang="es-ES" sz="1200" dirty="0"/>
              <a:t>, </a:t>
            </a:r>
            <a:r>
              <a:rPr lang="es-ES" sz="1200" b="1" dirty="0"/>
              <a:t>los registros predichos de manera errónea </a:t>
            </a:r>
            <a:r>
              <a:rPr lang="es-ES" sz="1200" dirty="0"/>
              <a:t>durante el paso anterior.</a:t>
            </a:r>
          </a:p>
          <a:p>
            <a:endParaRPr lang="es-ES" sz="1200" dirty="0"/>
          </a:p>
          <a:p>
            <a:r>
              <a:rPr lang="es-ES" sz="1200" dirty="0"/>
              <a:t>A partir de aquí, se repiten todos los pasos y, de esta manera, </a:t>
            </a:r>
            <a:r>
              <a:rPr lang="es-ES" sz="1200" b="1" dirty="0"/>
              <a:t>el error cometido por un </a:t>
            </a:r>
            <a:r>
              <a:rPr lang="es-ES" sz="1200" b="1" i="1" dirty="0" err="1"/>
              <a:t>stump</a:t>
            </a:r>
            <a:r>
              <a:rPr lang="es-ES" sz="1200" b="1" dirty="0"/>
              <a:t> repercute en la construcción del siguiente </a:t>
            </a:r>
            <a:r>
              <a:rPr lang="es-ES" sz="1200" b="1" i="1" dirty="0" err="1"/>
              <a:t>stump</a:t>
            </a:r>
            <a:r>
              <a:rPr lang="es-E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3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020776-3AC1-41A1-B7E4-9ECE1CDA4E0F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 err="1"/>
              <a:t>Boosting</a:t>
            </a:r>
            <a:r>
              <a:rPr lang="es-ES" sz="1400" b="1" dirty="0"/>
              <a:t> – </a:t>
            </a:r>
            <a:r>
              <a:rPr lang="es-ES" sz="1400" b="1" i="1" dirty="0" err="1"/>
              <a:t>Adaboost</a:t>
            </a:r>
            <a:endParaRPr lang="es-ES" sz="1400" b="1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EEB24F-5E59-4CB5-B845-F924941D16C6}"/>
              </a:ext>
            </a:extLst>
          </p:cNvPr>
          <p:cNvSpPr txBox="1"/>
          <p:nvPr/>
        </p:nvSpPr>
        <p:spPr>
          <a:xfrm>
            <a:off x="899886" y="2118553"/>
            <a:ext cx="10769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i="1" dirty="0"/>
              <a:t>VENTAJAS: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Fácil implementación.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Permite corregir errores de manera iterativa usando </a:t>
            </a:r>
            <a:r>
              <a:rPr lang="es-ES" sz="1400" i="1" dirty="0" err="1"/>
              <a:t>weak</a:t>
            </a:r>
            <a:r>
              <a:rPr lang="es-ES" sz="1400" i="1" dirty="0"/>
              <a:t> </a:t>
            </a:r>
            <a:r>
              <a:rPr lang="es-ES" sz="1400" i="1" dirty="0" err="1"/>
              <a:t>classifiers</a:t>
            </a:r>
            <a:r>
              <a:rPr lang="es-ES" sz="1400" i="1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Mejora el rendimiento combinando </a:t>
            </a:r>
            <a:r>
              <a:rPr lang="es-ES" sz="1400" i="1" dirty="0" err="1"/>
              <a:t>weak</a:t>
            </a:r>
            <a:r>
              <a:rPr lang="es-ES" sz="1400" i="1" dirty="0"/>
              <a:t> </a:t>
            </a:r>
            <a:r>
              <a:rPr lang="es-ES" sz="1400" i="1" dirty="0" err="1"/>
              <a:t>learners</a:t>
            </a:r>
            <a:r>
              <a:rPr lang="es-ES" sz="1400" i="1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No produce </a:t>
            </a:r>
            <a:r>
              <a:rPr lang="es-ES" sz="1400" i="1" dirty="0" err="1"/>
              <a:t>overfitting</a:t>
            </a:r>
            <a:r>
              <a:rPr lang="es-ES" sz="1400" i="1" dirty="0"/>
              <a:t>.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INCONVENIENTES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 sensible a datos ruidosos.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 poco robusto frente a </a:t>
            </a:r>
            <a:r>
              <a:rPr lang="es-ES" sz="1400" dirty="0" err="1"/>
              <a:t>outliers</a:t>
            </a:r>
            <a:endParaRPr lang="es-E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Es computacionalmente menos eficiente que otros algoritmos debido a su entrenamiento iterativo.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232957-FADB-4C8F-A8DB-CF7DBEA7032F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95909B-4539-4081-85FE-B94C9CFC1B79}"/>
              </a:ext>
            </a:extLst>
          </p:cNvPr>
          <p:cNvSpPr txBox="1"/>
          <p:nvPr/>
        </p:nvSpPr>
        <p:spPr>
          <a:xfrm>
            <a:off x="4059604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E95692-8718-4543-BBB7-E4EA03AC2A72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A97892-9D4F-45F3-8813-D2487ABC6FA7}"/>
              </a:ext>
            </a:extLst>
          </p:cNvPr>
          <p:cNvSpPr txBox="1"/>
          <p:nvPr/>
        </p:nvSpPr>
        <p:spPr>
          <a:xfrm>
            <a:off x="1493044" y="5096111"/>
            <a:ext cx="933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https://scikit-learn.org/stable/modules/generated/sklearn.ensemble.AdaBoostClassifier.html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6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C56E731-4245-4E0B-B84E-5AE967C02054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A35A6D90-DC4A-4F1D-A3DB-5AA42673AD4D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232957-FADB-4C8F-A8DB-CF7DBEA7032F}"/>
              </a:ext>
            </a:extLst>
          </p:cNvPr>
          <p:cNvSpPr txBox="1"/>
          <p:nvPr/>
        </p:nvSpPr>
        <p:spPr>
          <a:xfrm>
            <a:off x="-7206" y="807098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Support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Vector Machine (SVM)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95909B-4539-4081-85FE-B94C9CFC1B79}"/>
              </a:ext>
            </a:extLst>
          </p:cNvPr>
          <p:cNvSpPr txBox="1"/>
          <p:nvPr/>
        </p:nvSpPr>
        <p:spPr>
          <a:xfrm>
            <a:off x="4060199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2. </a:t>
            </a:r>
            <a:r>
              <a:rPr lang="es-ES" sz="1600" b="1" dirty="0" err="1">
                <a:solidFill>
                  <a:schemeClr val="tx1"/>
                </a:solidFill>
              </a:rPr>
              <a:t>Bagging</a:t>
            </a:r>
            <a:r>
              <a:rPr lang="es-ES" sz="1600" b="1" dirty="0">
                <a:solidFill>
                  <a:schemeClr val="tx1"/>
                </a:solidFill>
              </a:rPr>
              <a:t> – </a:t>
            </a:r>
            <a:r>
              <a:rPr lang="es-ES" sz="1600" b="1" dirty="0" err="1">
                <a:solidFill>
                  <a:schemeClr val="tx1"/>
                </a:solidFill>
              </a:rPr>
              <a:t>Random</a:t>
            </a:r>
            <a:r>
              <a:rPr lang="es-ES" sz="1600" b="1" dirty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E95692-8718-4543-BBB7-E4EA03AC2A72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3. </a:t>
            </a:r>
            <a:r>
              <a:rPr lang="es-ES" sz="1600" b="1" dirty="0" err="1">
                <a:solidFill>
                  <a:schemeClr val="tx1"/>
                </a:solidFill>
              </a:rPr>
              <a:t>Boosting</a:t>
            </a:r>
            <a:r>
              <a:rPr lang="es-ES" sz="1600" b="1" dirty="0">
                <a:solidFill>
                  <a:schemeClr val="tx1"/>
                </a:solidFill>
              </a:rPr>
              <a:t> - </a:t>
            </a:r>
            <a:r>
              <a:rPr lang="es-ES" sz="1600" b="1" dirty="0" err="1">
                <a:solidFill>
                  <a:schemeClr val="tx1"/>
                </a:solidFill>
              </a:rPr>
              <a:t>Adaboost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A822C-6257-47A1-A5AD-200BBC5A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29" y="1792763"/>
            <a:ext cx="7600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649941" y="2356108"/>
            <a:ext cx="10892118" cy="818373"/>
            <a:chOff x="654437" y="2234099"/>
            <a:chExt cx="9972899" cy="818373"/>
          </a:xfrm>
        </p:grpSpPr>
        <p:sp>
          <p:nvSpPr>
            <p:cNvPr id="9" name="CuadroTexto 8"/>
            <p:cNvSpPr txBox="1"/>
            <p:nvPr/>
          </p:nvSpPr>
          <p:spPr>
            <a:xfrm>
              <a:off x="654437" y="2234099"/>
              <a:ext cx="99728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4000" b="1" spc="300" dirty="0">
                  <a:latin typeface="Garamond" charset="0"/>
                  <a:ea typeface="Garamond" charset="0"/>
                  <a:cs typeface="Garamond" charset="0"/>
                </a:rPr>
                <a:t>A</a:t>
              </a:r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PRENDIZAJE</a:t>
              </a:r>
              <a:r>
                <a:rPr lang="es-ES" sz="4000" b="1" spc="300" dirty="0">
                  <a:latin typeface="Garamond" charset="0"/>
                  <a:ea typeface="Garamond" charset="0"/>
                  <a:cs typeface="Garamond" charset="0"/>
                </a:rPr>
                <a:t> S</a:t>
              </a:r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UPERVISADO</a:t>
              </a:r>
              <a:endParaRPr lang="es" sz="3600" b="1" spc="300" dirty="0">
                <a:latin typeface="Garamond" charset="0"/>
                <a:ea typeface="Garamond" charset="0"/>
                <a:cs typeface="Garamond" charset="0"/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 flipV="1">
              <a:off x="1355536" y="3019628"/>
              <a:ext cx="8425565" cy="328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uadroTexto 13"/>
          <p:cNvSpPr txBox="1"/>
          <p:nvPr/>
        </p:nvSpPr>
        <p:spPr>
          <a:xfrm>
            <a:off x="5788250" y="5196928"/>
            <a:ext cx="7272114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spc="300" dirty="0">
                <a:latin typeface="Garamond"/>
                <a:cs typeface="Garamond"/>
              </a:rPr>
              <a:t>José Gabriel García Pardo</a:t>
            </a:r>
          </a:p>
          <a:p>
            <a:pPr algn="ctr"/>
            <a:endParaRPr lang="es-ES" sz="500" spc="300" dirty="0">
              <a:latin typeface="Garamond"/>
              <a:cs typeface="Garamond"/>
            </a:endParaRPr>
          </a:p>
          <a:p>
            <a:pPr algn="ctr"/>
            <a:r>
              <a:rPr lang="es-ES" sz="2000" spc="300" dirty="0">
                <a:latin typeface="Garamond"/>
                <a:cs typeface="Garamond"/>
              </a:rPr>
              <a:t>josegabriel.garciap@campusviu.es</a:t>
            </a:r>
            <a:endParaRPr lang="es" sz="2000" spc="300" dirty="0">
              <a:latin typeface="Garamond"/>
              <a:cs typeface="Garamond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6AF493-036E-4EB4-AC9D-B66205E3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1" y="556574"/>
            <a:ext cx="3936959" cy="155059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BC28B2F1-9E57-45E9-A9A0-82160038165F}"/>
              </a:ext>
            </a:extLst>
          </p:cNvPr>
          <p:cNvGrpSpPr/>
          <p:nvPr/>
        </p:nvGrpSpPr>
        <p:grpSpPr>
          <a:xfrm>
            <a:off x="9701413" y="298018"/>
            <a:ext cx="2329543" cy="1906615"/>
            <a:chOff x="9587113" y="200549"/>
            <a:chExt cx="2329543" cy="1906615"/>
          </a:xfrm>
        </p:grpSpPr>
        <p:sp>
          <p:nvSpPr>
            <p:cNvPr id="5" name="Rombo 4">
              <a:extLst>
                <a:ext uri="{FF2B5EF4-FFF2-40B4-BE49-F238E27FC236}">
                  <a16:creationId xmlns:a16="http://schemas.microsoft.com/office/drawing/2014/main" id="{D21E6A39-F261-4256-AE3B-94756F546F43}"/>
                </a:ext>
              </a:extLst>
            </p:cNvPr>
            <p:cNvSpPr/>
            <p:nvPr/>
          </p:nvSpPr>
          <p:spPr>
            <a:xfrm>
              <a:off x="9655629" y="200549"/>
              <a:ext cx="2089630" cy="1906615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E448C37-89E2-4BF5-A477-FA916023BE4E}"/>
                </a:ext>
              </a:extLst>
            </p:cNvPr>
            <p:cNvSpPr txBox="1"/>
            <p:nvPr/>
          </p:nvSpPr>
          <p:spPr>
            <a:xfrm>
              <a:off x="9587113" y="892247"/>
              <a:ext cx="23295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800" b="1" spc="300" dirty="0">
                  <a:latin typeface="Garamond" charset="0"/>
                  <a:ea typeface="Garamond" charset="0"/>
                  <a:cs typeface="Garamond" charset="0"/>
                </a:rPr>
                <a:t>05MIAR</a:t>
              </a:r>
            </a:p>
          </p:txBody>
        </p:sp>
      </p:grpSp>
      <p:pic>
        <p:nvPicPr>
          <p:cNvPr id="16" name="Picture 26" descr="José Gabriel García">
            <a:extLst>
              <a:ext uri="{FF2B5EF4-FFF2-40B4-BE49-F238E27FC236}">
                <a16:creationId xmlns:a16="http://schemas.microsoft.com/office/drawing/2014/main" id="{47C5F9D9-4888-4176-B3B8-F78282EB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603" y="3949262"/>
            <a:ext cx="2217654" cy="22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69DEC08-D8F9-42BF-923E-9433050DC3AD}"/>
              </a:ext>
            </a:extLst>
          </p:cNvPr>
          <p:cNvSpPr txBox="1"/>
          <p:nvPr/>
        </p:nvSpPr>
        <p:spPr>
          <a:xfrm>
            <a:off x="649941" y="3325956"/>
            <a:ext cx="108921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i="1" dirty="0">
                <a:latin typeface="Times New Roman" panose="02020603050405020304" pitchFamily="18" charset="0"/>
                <a:ea typeface="Garamond" charset="0"/>
                <a:cs typeface="Times New Roman" panose="02020603050405020304" pitchFamily="18" charset="0"/>
              </a:rPr>
              <a:t>Tema 5.3 – Otros algoritmos de clasificación</a:t>
            </a:r>
            <a:endParaRPr lang="es" sz="2400" i="1" dirty="0">
              <a:latin typeface="Times New Roman" panose="02020603050405020304" pitchFamily="18" charset="0"/>
              <a:ea typeface="Garamond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CE056A-DA69-4E7E-A519-D0E8EA940521}"/>
              </a:ext>
            </a:extLst>
          </p:cNvPr>
          <p:cNvSpPr txBox="1"/>
          <p:nvPr/>
        </p:nvSpPr>
        <p:spPr>
          <a:xfrm>
            <a:off x="637205" y="1588084"/>
            <a:ext cx="58302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Las </a:t>
            </a:r>
            <a:r>
              <a:rPr lang="es-ES" sz="1400" b="1" dirty="0"/>
              <a:t>máquinas de vectores soporte (SVM</a:t>
            </a:r>
            <a:r>
              <a:rPr lang="es-ES" sz="1400" dirty="0"/>
              <a:t>) son clasificadores no paramétricos basados en funciones discriminantes linearles.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Son </a:t>
            </a:r>
            <a:r>
              <a:rPr lang="es-ES" sz="1400" b="1" dirty="0"/>
              <a:t>clasificadores dicotómicos</a:t>
            </a:r>
            <a:r>
              <a:rPr lang="es-ES" sz="1400" dirty="0"/>
              <a:t>, ya que se limitan a </a:t>
            </a:r>
            <a:r>
              <a:rPr lang="es-ES" sz="1400" b="1" dirty="0"/>
              <a:t>discriminar entre 2 clase distintas.</a:t>
            </a:r>
            <a:r>
              <a:rPr lang="es-ES" sz="1400" dirty="0"/>
              <a:t> No obstante, esto </a:t>
            </a:r>
            <a:r>
              <a:rPr lang="es-ES" sz="1400" b="1" dirty="0"/>
              <a:t>no implica que no se puedan abordar problemas multiclase </a:t>
            </a:r>
            <a:r>
              <a:rPr lang="es-ES" sz="1400" dirty="0"/>
              <a:t>utilizando este tipo de algoritmo.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Los clasificadores SVM consisten </a:t>
            </a:r>
            <a:r>
              <a:rPr lang="es-ES" sz="1400" b="1" dirty="0"/>
              <a:t>en hallar un hiperplano óptimo </a:t>
            </a:r>
            <a:r>
              <a:rPr lang="es-ES" sz="1400" dirty="0"/>
              <a:t>capaz de </a:t>
            </a:r>
            <a:r>
              <a:rPr lang="es-ES" sz="1400" b="1" dirty="0"/>
              <a:t>separar el espacio muestral en dos regiones</a:t>
            </a:r>
            <a:r>
              <a:rPr lang="es-ES" sz="1400" dirty="0"/>
              <a:t>, de manera que cada región pertenezca a una clase.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Para cada hiperplano se calcula el </a:t>
            </a:r>
            <a:r>
              <a:rPr lang="es-ES" sz="1400" b="1" dirty="0"/>
              <a:t>margen</a:t>
            </a:r>
            <a:r>
              <a:rPr lang="es-ES" sz="1400" dirty="0"/>
              <a:t>, que se define como la distancia entre el hiperplano y los dos puntos más cercanos de cada 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hiperplano óptimo </a:t>
            </a:r>
            <a:r>
              <a:rPr lang="es-ES" sz="1400" dirty="0"/>
              <a:t>es aquel que maximiza el margen.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 los dos puntos más cercanos de cada clase (los que tocan con el límite del margen) se les llama </a:t>
            </a:r>
            <a:r>
              <a:rPr lang="es-ES" sz="1400" b="1" dirty="0"/>
              <a:t>vectores soporte</a:t>
            </a:r>
            <a:r>
              <a:rPr lang="es-E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De esta manera, quedan definidos un </a:t>
            </a:r>
            <a:r>
              <a:rPr lang="es-ES" sz="1400" b="1" dirty="0"/>
              <a:t>hiperplano positivo </a:t>
            </a:r>
            <a:r>
              <a:rPr lang="es-ES" sz="1400" dirty="0"/>
              <a:t>y un </a:t>
            </a:r>
            <a:r>
              <a:rPr lang="es-ES" sz="1400" b="1" dirty="0"/>
              <a:t>hiperplano negativo.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6425D76-6AAC-4209-A5A2-B2794078FCC9}"/>
              </a:ext>
            </a:extLst>
          </p:cNvPr>
          <p:cNvGrpSpPr/>
          <p:nvPr/>
        </p:nvGrpSpPr>
        <p:grpSpPr>
          <a:xfrm>
            <a:off x="7442434" y="1769059"/>
            <a:ext cx="4139965" cy="3879266"/>
            <a:chOff x="7442434" y="1769059"/>
            <a:chExt cx="4139965" cy="3879266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3BA78349-1A85-49F2-9A1F-D0A09243C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69059"/>
              <a:ext cx="0" cy="3879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67915BF4-E51B-4C8E-8C54-74B23A74903B}"/>
                </a:ext>
              </a:extLst>
            </p:cNvPr>
            <p:cNvCxnSpPr>
              <a:cxnSpLocks/>
            </p:cNvCxnSpPr>
            <p:nvPr/>
          </p:nvCxnSpPr>
          <p:spPr>
            <a:xfrm>
              <a:off x="7442434" y="5276850"/>
              <a:ext cx="41399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CB35EF9-EB0B-4EDD-BEDC-685A6CEDAFB6}"/>
                </a:ext>
              </a:extLst>
            </p:cNvPr>
            <p:cNvSpPr/>
            <p:nvPr/>
          </p:nvSpPr>
          <p:spPr>
            <a:xfrm>
              <a:off x="8127604" y="3429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BFD87819-D02C-4C2A-AA17-8C671B68180A}"/>
                </a:ext>
              </a:extLst>
            </p:cNvPr>
            <p:cNvSpPr/>
            <p:nvPr/>
          </p:nvSpPr>
          <p:spPr>
            <a:xfrm>
              <a:off x="9281869" y="4064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B1003398-6B9E-481E-892D-ACEAD31F205C}"/>
                </a:ext>
              </a:extLst>
            </p:cNvPr>
            <p:cNvSpPr/>
            <p:nvPr/>
          </p:nvSpPr>
          <p:spPr>
            <a:xfrm>
              <a:off x="8425659" y="391160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2A3FF47B-9E0E-4A39-9367-E1A63F47826B}"/>
                </a:ext>
              </a:extLst>
            </p:cNvPr>
            <p:cNvSpPr/>
            <p:nvPr/>
          </p:nvSpPr>
          <p:spPr>
            <a:xfrm>
              <a:off x="8299367" y="4318066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49A76FDC-3C8C-423C-B057-4ED1B137CF00}"/>
                </a:ext>
              </a:extLst>
            </p:cNvPr>
            <p:cNvSpPr/>
            <p:nvPr/>
          </p:nvSpPr>
          <p:spPr>
            <a:xfrm>
              <a:off x="8078311" y="476331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621383F9-E7AD-4FB4-81E1-5A8C77757B15}"/>
                </a:ext>
              </a:extLst>
            </p:cNvPr>
            <p:cNvSpPr/>
            <p:nvPr/>
          </p:nvSpPr>
          <p:spPr>
            <a:xfrm>
              <a:off x="8810347" y="373185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8E6D03BD-86CC-4F30-A6F6-488F0D5ADA58}"/>
                </a:ext>
              </a:extLst>
            </p:cNvPr>
            <p:cNvSpPr/>
            <p:nvPr/>
          </p:nvSpPr>
          <p:spPr>
            <a:xfrm>
              <a:off x="8651201" y="461091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9F843C44-C5D1-4053-9D15-235A0FFE582E}"/>
                </a:ext>
              </a:extLst>
            </p:cNvPr>
            <p:cNvSpPr/>
            <p:nvPr/>
          </p:nvSpPr>
          <p:spPr>
            <a:xfrm>
              <a:off x="8810346" y="4211684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DD0F1EC6-300B-4C00-A0F2-8EAC3D9F4B62}"/>
                </a:ext>
              </a:extLst>
            </p:cNvPr>
            <p:cNvSpPr/>
            <p:nvPr/>
          </p:nvSpPr>
          <p:spPr>
            <a:xfrm>
              <a:off x="9232818" y="466807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C68A8163-849D-4604-80EE-C08BC0C0CA8B}"/>
                </a:ext>
              </a:extLst>
            </p:cNvPr>
            <p:cNvSpPr/>
            <p:nvPr/>
          </p:nvSpPr>
          <p:spPr>
            <a:xfrm>
              <a:off x="8969491" y="48745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1396724E-1DAC-480F-9133-DD273585D53F}"/>
                </a:ext>
              </a:extLst>
            </p:cNvPr>
            <p:cNvSpPr/>
            <p:nvPr/>
          </p:nvSpPr>
          <p:spPr>
            <a:xfrm>
              <a:off x="9810750" y="2400300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Triángulo isósceles 282">
              <a:extLst>
                <a:ext uri="{FF2B5EF4-FFF2-40B4-BE49-F238E27FC236}">
                  <a16:creationId xmlns:a16="http://schemas.microsoft.com/office/drawing/2014/main" id="{90BE1101-599D-4A94-A56C-F89A3C1E0E6D}"/>
                </a:ext>
              </a:extLst>
            </p:cNvPr>
            <p:cNvSpPr/>
            <p:nvPr/>
          </p:nvSpPr>
          <p:spPr>
            <a:xfrm>
              <a:off x="9985433" y="356234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Triángulo isósceles 283">
              <a:extLst>
                <a:ext uri="{FF2B5EF4-FFF2-40B4-BE49-F238E27FC236}">
                  <a16:creationId xmlns:a16="http://schemas.microsoft.com/office/drawing/2014/main" id="{769C3CC4-A401-4C1D-86DB-F6BDC76C43A1}"/>
                </a:ext>
              </a:extLst>
            </p:cNvPr>
            <p:cNvSpPr/>
            <p:nvPr/>
          </p:nvSpPr>
          <p:spPr>
            <a:xfrm>
              <a:off x="9686925" y="2951937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Triángulo isósceles 284">
              <a:extLst>
                <a:ext uri="{FF2B5EF4-FFF2-40B4-BE49-F238E27FC236}">
                  <a16:creationId xmlns:a16="http://schemas.microsoft.com/office/drawing/2014/main" id="{A14613C5-DBD8-4360-AFC3-5B932455F9B1}"/>
                </a:ext>
              </a:extLst>
            </p:cNvPr>
            <p:cNvSpPr/>
            <p:nvPr/>
          </p:nvSpPr>
          <p:spPr>
            <a:xfrm>
              <a:off x="10144125" y="304718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Triángulo isósceles 285">
              <a:extLst>
                <a:ext uri="{FF2B5EF4-FFF2-40B4-BE49-F238E27FC236}">
                  <a16:creationId xmlns:a16="http://schemas.microsoft.com/office/drawing/2014/main" id="{395EDAE7-FFB8-4E40-ADA9-F44DB279E800}"/>
                </a:ext>
              </a:extLst>
            </p:cNvPr>
            <p:cNvSpPr/>
            <p:nvPr/>
          </p:nvSpPr>
          <p:spPr>
            <a:xfrm>
              <a:off x="10487025" y="261900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Triángulo isósceles 286">
              <a:extLst>
                <a:ext uri="{FF2B5EF4-FFF2-40B4-BE49-F238E27FC236}">
                  <a16:creationId xmlns:a16="http://schemas.microsoft.com/office/drawing/2014/main" id="{D1DFDC48-103B-4D07-99D2-033F148F48CC}"/>
                </a:ext>
              </a:extLst>
            </p:cNvPr>
            <p:cNvSpPr/>
            <p:nvPr/>
          </p:nvSpPr>
          <p:spPr>
            <a:xfrm>
              <a:off x="10848974" y="29436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Triángulo isósceles 287">
              <a:extLst>
                <a:ext uri="{FF2B5EF4-FFF2-40B4-BE49-F238E27FC236}">
                  <a16:creationId xmlns:a16="http://schemas.microsoft.com/office/drawing/2014/main" id="{88BD2AF7-1238-44DB-8AAB-07F920E2C566}"/>
                </a:ext>
              </a:extLst>
            </p:cNvPr>
            <p:cNvSpPr/>
            <p:nvPr/>
          </p:nvSpPr>
          <p:spPr>
            <a:xfrm>
              <a:off x="10610849" y="321520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Triángulo isósceles 288">
              <a:extLst>
                <a:ext uri="{FF2B5EF4-FFF2-40B4-BE49-F238E27FC236}">
                  <a16:creationId xmlns:a16="http://schemas.microsoft.com/office/drawing/2014/main" id="{FECB36A8-98E0-4DD1-87F0-CD0A9B75389B}"/>
                </a:ext>
              </a:extLst>
            </p:cNvPr>
            <p:cNvSpPr/>
            <p:nvPr/>
          </p:nvSpPr>
          <p:spPr>
            <a:xfrm>
              <a:off x="10544351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Triángulo isósceles 289">
              <a:extLst>
                <a:ext uri="{FF2B5EF4-FFF2-40B4-BE49-F238E27FC236}">
                  <a16:creationId xmlns:a16="http://schemas.microsoft.com/office/drawing/2014/main" id="{5A787397-2C4F-4C02-B480-FA2F75E24798}"/>
                </a:ext>
              </a:extLst>
            </p:cNvPr>
            <p:cNvSpPr/>
            <p:nvPr/>
          </p:nvSpPr>
          <p:spPr>
            <a:xfrm>
              <a:off x="11070381" y="3371854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1" name="Triángulo isósceles 290">
              <a:extLst>
                <a:ext uri="{FF2B5EF4-FFF2-40B4-BE49-F238E27FC236}">
                  <a16:creationId xmlns:a16="http://schemas.microsoft.com/office/drawing/2014/main" id="{DCBA7176-5A4A-4910-8F51-E231A1CB8D53}"/>
                </a:ext>
              </a:extLst>
            </p:cNvPr>
            <p:cNvSpPr/>
            <p:nvPr/>
          </p:nvSpPr>
          <p:spPr>
            <a:xfrm>
              <a:off x="11010899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Triángulo isósceles 291">
              <a:extLst>
                <a:ext uri="{FF2B5EF4-FFF2-40B4-BE49-F238E27FC236}">
                  <a16:creationId xmlns:a16="http://schemas.microsoft.com/office/drawing/2014/main" id="{9530E4B7-9BC0-4259-9318-36F7D8683C3A}"/>
                </a:ext>
              </a:extLst>
            </p:cNvPr>
            <p:cNvSpPr/>
            <p:nvPr/>
          </p:nvSpPr>
          <p:spPr>
            <a:xfrm>
              <a:off x="10887073" y="411372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Triángulo isósceles 292">
              <a:extLst>
                <a:ext uri="{FF2B5EF4-FFF2-40B4-BE49-F238E27FC236}">
                  <a16:creationId xmlns:a16="http://schemas.microsoft.com/office/drawing/2014/main" id="{6846094F-B38F-4E38-9B34-0C47BD1CF0D6}"/>
                </a:ext>
              </a:extLst>
            </p:cNvPr>
            <p:cNvSpPr/>
            <p:nvPr/>
          </p:nvSpPr>
          <p:spPr>
            <a:xfrm>
              <a:off x="10870670" y="24088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9173F3C-F93C-4024-B01A-ACDB7179F34B}"/>
              </a:ext>
            </a:extLst>
          </p:cNvPr>
          <p:cNvSpPr/>
          <p:nvPr/>
        </p:nvSpPr>
        <p:spPr>
          <a:xfrm rot="3711962">
            <a:off x="8124465" y="3408915"/>
            <a:ext cx="2985804" cy="6148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46F3A88-D557-450F-8DB8-B6E52FF3496E}"/>
              </a:ext>
            </a:extLst>
          </p:cNvPr>
          <p:cNvCxnSpPr>
            <a:cxnSpLocks/>
            <a:endCxn id="45" idx="3"/>
          </p:cNvCxnSpPr>
          <p:nvPr/>
        </p:nvCxnSpPr>
        <p:spPr>
          <a:xfrm>
            <a:off x="8901872" y="2420141"/>
            <a:ext cx="1419450" cy="261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12DD92DA-E74F-4737-94FF-27D7B68D3EC4}"/>
              </a:ext>
            </a:extLst>
          </p:cNvPr>
          <p:cNvSpPr/>
          <p:nvPr/>
        </p:nvSpPr>
        <p:spPr>
          <a:xfrm>
            <a:off x="9649801" y="2916450"/>
            <a:ext cx="318976" cy="317804"/>
          </a:xfrm>
          <a:prstGeom prst="ellipse">
            <a:avLst/>
          </a:prstGeom>
          <a:noFill/>
          <a:ln w="19050">
            <a:solidFill>
              <a:srgbClr val="F90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C7E066D-B5FC-487E-BC62-6536E3F5851B}"/>
              </a:ext>
            </a:extLst>
          </p:cNvPr>
          <p:cNvSpPr/>
          <p:nvPr/>
        </p:nvSpPr>
        <p:spPr>
          <a:xfrm>
            <a:off x="9955040" y="3522874"/>
            <a:ext cx="318976" cy="317804"/>
          </a:xfrm>
          <a:prstGeom prst="ellipse">
            <a:avLst/>
          </a:prstGeom>
          <a:noFill/>
          <a:ln w="19050">
            <a:solidFill>
              <a:srgbClr val="F90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2720A4E-D792-424B-B8CA-FBD36C37F6FB}"/>
              </a:ext>
            </a:extLst>
          </p:cNvPr>
          <p:cNvSpPr/>
          <p:nvPr/>
        </p:nvSpPr>
        <p:spPr>
          <a:xfrm>
            <a:off x="9192950" y="3992158"/>
            <a:ext cx="318976" cy="317804"/>
          </a:xfrm>
          <a:prstGeom prst="ellipse">
            <a:avLst/>
          </a:prstGeom>
          <a:noFill/>
          <a:ln w="19050">
            <a:solidFill>
              <a:srgbClr val="F90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53D473-CD17-4D5A-8190-9B40156D0455}"/>
              </a:ext>
            </a:extLst>
          </p:cNvPr>
          <p:cNvSpPr txBox="1"/>
          <p:nvPr/>
        </p:nvSpPr>
        <p:spPr>
          <a:xfrm>
            <a:off x="9088254" y="5691611"/>
            <a:ext cx="171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Vectores soporte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627235C-EE6C-425B-8880-D15FCDFAC7AE}"/>
              </a:ext>
            </a:extLst>
          </p:cNvPr>
          <p:cNvSpPr txBox="1"/>
          <p:nvPr/>
        </p:nvSpPr>
        <p:spPr>
          <a:xfrm rot="19804611">
            <a:off x="8386489" y="1886642"/>
            <a:ext cx="171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Margen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138ED0-3733-4614-B932-F06D86891665}"/>
              </a:ext>
            </a:extLst>
          </p:cNvPr>
          <p:cNvCxnSpPr>
            <a:cxnSpLocks/>
            <a:stCxn id="17" idx="0"/>
            <a:endCxn id="52" idx="5"/>
          </p:cNvCxnSpPr>
          <p:nvPr/>
        </p:nvCxnSpPr>
        <p:spPr>
          <a:xfrm flipH="1" flipV="1">
            <a:off x="9465213" y="4263421"/>
            <a:ext cx="479690" cy="142819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25E87-50FC-4959-BD18-32377DF06A6F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FE2F5BA-FCBC-47C9-AF11-261E379242EA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3FE54B0-4F4B-4F80-90AF-997E67D28D4A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49AE51A-A9BD-4FBC-B8CF-A885F51DD1DE}"/>
                  </a:ext>
                </a:extLst>
              </p:cNvPr>
              <p:cNvSpPr txBox="1"/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49AE51A-A9BD-4FBC-B8CF-A885F51D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FE0B8C0D-67E1-4753-87C6-3EA86881F796}"/>
                  </a:ext>
                </a:extLst>
              </p:cNvPr>
              <p:cNvSpPr txBox="1"/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FE0B8C0D-67E1-4753-87C6-3EA86881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42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CE056A-DA69-4E7E-A519-D0E8EA940521}"/>
              </a:ext>
            </a:extLst>
          </p:cNvPr>
          <p:cNvSpPr txBox="1"/>
          <p:nvPr/>
        </p:nvSpPr>
        <p:spPr>
          <a:xfrm>
            <a:off x="637205" y="1588084"/>
            <a:ext cx="58302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Las </a:t>
            </a:r>
            <a:r>
              <a:rPr lang="es-ES" sz="1400" b="1" dirty="0"/>
              <a:t>máquinas de vectores soporte (SVM</a:t>
            </a:r>
            <a:r>
              <a:rPr lang="es-ES" sz="1400" dirty="0"/>
              <a:t>) son clasificadores no paramétricos basados en funciones discriminantes linearles.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Son </a:t>
            </a:r>
            <a:r>
              <a:rPr lang="es-ES" sz="1400" b="1" dirty="0"/>
              <a:t>clasificadores dicotómicos</a:t>
            </a:r>
            <a:r>
              <a:rPr lang="es-ES" sz="1400" dirty="0"/>
              <a:t>, ya que se limitan a </a:t>
            </a:r>
            <a:r>
              <a:rPr lang="es-ES" sz="1400" b="1" dirty="0"/>
              <a:t>discriminar entre 2 clase distintas.</a:t>
            </a:r>
            <a:r>
              <a:rPr lang="es-ES" sz="1400" dirty="0"/>
              <a:t> No obstante, esto </a:t>
            </a:r>
            <a:r>
              <a:rPr lang="es-ES" sz="1400" b="1" dirty="0"/>
              <a:t>no implica que no se puedan abordar problemas multiclase </a:t>
            </a:r>
            <a:r>
              <a:rPr lang="es-ES" sz="1400" dirty="0"/>
              <a:t>utilizando este tipo de algoritmo.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Los clasificadores SVM consisten </a:t>
            </a:r>
            <a:r>
              <a:rPr lang="es-ES" sz="1400" b="1" dirty="0"/>
              <a:t>en hallar un hiperplano óptimo </a:t>
            </a:r>
            <a:r>
              <a:rPr lang="es-ES" sz="1400" dirty="0"/>
              <a:t>capaz de </a:t>
            </a:r>
            <a:r>
              <a:rPr lang="es-ES" sz="1400" b="1" dirty="0"/>
              <a:t>separar el espacio muestral en dos regiones</a:t>
            </a:r>
            <a:r>
              <a:rPr lang="es-ES" sz="1400" dirty="0"/>
              <a:t>, de manera que cada región pertenezca a una clase.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Para cada hiperplano se calcula el </a:t>
            </a:r>
            <a:r>
              <a:rPr lang="es-ES" sz="1400" b="1" dirty="0"/>
              <a:t>margen</a:t>
            </a:r>
            <a:r>
              <a:rPr lang="es-ES" sz="1400" dirty="0"/>
              <a:t>, que se define como la distancia entre el hiperplano y los dos puntos más cercanos de cada 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hiperplano óptimo </a:t>
            </a:r>
            <a:r>
              <a:rPr lang="es-ES" sz="1400" dirty="0"/>
              <a:t>es aquel que maximiza el margen.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 los dos puntos más cercanos de cada clase (los que tocan con el límite del margen) se les llama </a:t>
            </a:r>
            <a:r>
              <a:rPr lang="es-ES" sz="1400" b="1" dirty="0"/>
              <a:t>vectores soporte</a:t>
            </a:r>
            <a:r>
              <a:rPr lang="es-E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De esta manera, quedan definidos un </a:t>
            </a:r>
            <a:r>
              <a:rPr lang="es-ES" sz="1400" b="1" dirty="0"/>
              <a:t>hiperplano positivo </a:t>
            </a:r>
            <a:r>
              <a:rPr lang="es-ES" sz="1400" dirty="0"/>
              <a:t>y un </a:t>
            </a:r>
            <a:r>
              <a:rPr lang="es-ES" sz="1400" b="1" dirty="0"/>
              <a:t>hiperplano negativo.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6425D76-6AAC-4209-A5A2-B2794078FCC9}"/>
              </a:ext>
            </a:extLst>
          </p:cNvPr>
          <p:cNvGrpSpPr/>
          <p:nvPr/>
        </p:nvGrpSpPr>
        <p:grpSpPr>
          <a:xfrm>
            <a:off x="7442434" y="1769059"/>
            <a:ext cx="4139965" cy="3879266"/>
            <a:chOff x="7442434" y="1769059"/>
            <a:chExt cx="4139965" cy="3879266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3BA78349-1A85-49F2-9A1F-D0A09243C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69059"/>
              <a:ext cx="0" cy="3879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67915BF4-E51B-4C8E-8C54-74B23A74903B}"/>
                </a:ext>
              </a:extLst>
            </p:cNvPr>
            <p:cNvCxnSpPr>
              <a:cxnSpLocks/>
            </p:cNvCxnSpPr>
            <p:nvPr/>
          </p:nvCxnSpPr>
          <p:spPr>
            <a:xfrm>
              <a:off x="7442434" y="5276850"/>
              <a:ext cx="41399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CB35EF9-EB0B-4EDD-BEDC-685A6CEDAFB6}"/>
                </a:ext>
              </a:extLst>
            </p:cNvPr>
            <p:cNvSpPr/>
            <p:nvPr/>
          </p:nvSpPr>
          <p:spPr>
            <a:xfrm>
              <a:off x="8127604" y="3429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BFD87819-D02C-4C2A-AA17-8C671B68180A}"/>
                </a:ext>
              </a:extLst>
            </p:cNvPr>
            <p:cNvSpPr/>
            <p:nvPr/>
          </p:nvSpPr>
          <p:spPr>
            <a:xfrm>
              <a:off x="9281869" y="40640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B1003398-6B9E-481E-892D-ACEAD31F205C}"/>
                </a:ext>
              </a:extLst>
            </p:cNvPr>
            <p:cNvSpPr/>
            <p:nvPr/>
          </p:nvSpPr>
          <p:spPr>
            <a:xfrm>
              <a:off x="8425659" y="391160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2A3FF47B-9E0E-4A39-9367-E1A63F47826B}"/>
                </a:ext>
              </a:extLst>
            </p:cNvPr>
            <p:cNvSpPr/>
            <p:nvPr/>
          </p:nvSpPr>
          <p:spPr>
            <a:xfrm>
              <a:off x="8299367" y="4318066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49A76FDC-3C8C-423C-B057-4ED1B137CF00}"/>
                </a:ext>
              </a:extLst>
            </p:cNvPr>
            <p:cNvSpPr/>
            <p:nvPr/>
          </p:nvSpPr>
          <p:spPr>
            <a:xfrm>
              <a:off x="8078311" y="476331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621383F9-E7AD-4FB4-81E1-5A8C77757B15}"/>
                </a:ext>
              </a:extLst>
            </p:cNvPr>
            <p:cNvSpPr/>
            <p:nvPr/>
          </p:nvSpPr>
          <p:spPr>
            <a:xfrm>
              <a:off x="8810347" y="373185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8E6D03BD-86CC-4F30-A6F6-488F0D5ADA58}"/>
                </a:ext>
              </a:extLst>
            </p:cNvPr>
            <p:cNvSpPr/>
            <p:nvPr/>
          </p:nvSpPr>
          <p:spPr>
            <a:xfrm>
              <a:off x="8651201" y="4610917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9F843C44-C5D1-4053-9D15-235A0FFE582E}"/>
                </a:ext>
              </a:extLst>
            </p:cNvPr>
            <p:cNvSpPr/>
            <p:nvPr/>
          </p:nvSpPr>
          <p:spPr>
            <a:xfrm>
              <a:off x="8810346" y="4211684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DD0F1EC6-300B-4C00-A0F2-8EAC3D9F4B62}"/>
                </a:ext>
              </a:extLst>
            </p:cNvPr>
            <p:cNvSpPr/>
            <p:nvPr/>
          </p:nvSpPr>
          <p:spPr>
            <a:xfrm>
              <a:off x="9232818" y="4668070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C68A8163-849D-4604-80EE-C08BC0C0CA8B}"/>
                </a:ext>
              </a:extLst>
            </p:cNvPr>
            <p:cNvSpPr/>
            <p:nvPr/>
          </p:nvSpPr>
          <p:spPr>
            <a:xfrm>
              <a:off x="8969491" y="4874501"/>
              <a:ext cx="159145" cy="15239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1396724E-1DAC-480F-9133-DD273585D53F}"/>
                </a:ext>
              </a:extLst>
            </p:cNvPr>
            <p:cNvSpPr/>
            <p:nvPr/>
          </p:nvSpPr>
          <p:spPr>
            <a:xfrm>
              <a:off x="9810750" y="2400300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Triángulo isósceles 282">
              <a:extLst>
                <a:ext uri="{FF2B5EF4-FFF2-40B4-BE49-F238E27FC236}">
                  <a16:creationId xmlns:a16="http://schemas.microsoft.com/office/drawing/2014/main" id="{90BE1101-599D-4A94-A56C-F89A3C1E0E6D}"/>
                </a:ext>
              </a:extLst>
            </p:cNvPr>
            <p:cNvSpPr/>
            <p:nvPr/>
          </p:nvSpPr>
          <p:spPr>
            <a:xfrm>
              <a:off x="9985433" y="356234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Triángulo isósceles 283">
              <a:extLst>
                <a:ext uri="{FF2B5EF4-FFF2-40B4-BE49-F238E27FC236}">
                  <a16:creationId xmlns:a16="http://schemas.microsoft.com/office/drawing/2014/main" id="{769C3CC4-A401-4C1D-86DB-F6BDC76C43A1}"/>
                </a:ext>
              </a:extLst>
            </p:cNvPr>
            <p:cNvSpPr/>
            <p:nvPr/>
          </p:nvSpPr>
          <p:spPr>
            <a:xfrm>
              <a:off x="9686925" y="2951937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Triángulo isósceles 284">
              <a:extLst>
                <a:ext uri="{FF2B5EF4-FFF2-40B4-BE49-F238E27FC236}">
                  <a16:creationId xmlns:a16="http://schemas.microsoft.com/office/drawing/2014/main" id="{A14613C5-DBD8-4360-AFC3-5B932455F9B1}"/>
                </a:ext>
              </a:extLst>
            </p:cNvPr>
            <p:cNvSpPr/>
            <p:nvPr/>
          </p:nvSpPr>
          <p:spPr>
            <a:xfrm>
              <a:off x="10144125" y="304718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Triángulo isósceles 285">
              <a:extLst>
                <a:ext uri="{FF2B5EF4-FFF2-40B4-BE49-F238E27FC236}">
                  <a16:creationId xmlns:a16="http://schemas.microsoft.com/office/drawing/2014/main" id="{395EDAE7-FFB8-4E40-ADA9-F44DB279E800}"/>
                </a:ext>
              </a:extLst>
            </p:cNvPr>
            <p:cNvSpPr/>
            <p:nvPr/>
          </p:nvSpPr>
          <p:spPr>
            <a:xfrm>
              <a:off x="10487025" y="2619003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Triángulo isósceles 286">
              <a:extLst>
                <a:ext uri="{FF2B5EF4-FFF2-40B4-BE49-F238E27FC236}">
                  <a16:creationId xmlns:a16="http://schemas.microsoft.com/office/drawing/2014/main" id="{D1DFDC48-103B-4D07-99D2-033F148F48CC}"/>
                </a:ext>
              </a:extLst>
            </p:cNvPr>
            <p:cNvSpPr/>
            <p:nvPr/>
          </p:nvSpPr>
          <p:spPr>
            <a:xfrm>
              <a:off x="10848974" y="29436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Triángulo isósceles 287">
              <a:extLst>
                <a:ext uri="{FF2B5EF4-FFF2-40B4-BE49-F238E27FC236}">
                  <a16:creationId xmlns:a16="http://schemas.microsoft.com/office/drawing/2014/main" id="{88BD2AF7-1238-44DB-8AAB-07F920E2C566}"/>
                </a:ext>
              </a:extLst>
            </p:cNvPr>
            <p:cNvSpPr/>
            <p:nvPr/>
          </p:nvSpPr>
          <p:spPr>
            <a:xfrm>
              <a:off x="10610849" y="321520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Triángulo isósceles 288">
              <a:extLst>
                <a:ext uri="{FF2B5EF4-FFF2-40B4-BE49-F238E27FC236}">
                  <a16:creationId xmlns:a16="http://schemas.microsoft.com/office/drawing/2014/main" id="{FECB36A8-98E0-4DD1-87F0-CD0A9B75389B}"/>
                </a:ext>
              </a:extLst>
            </p:cNvPr>
            <p:cNvSpPr/>
            <p:nvPr/>
          </p:nvSpPr>
          <p:spPr>
            <a:xfrm>
              <a:off x="10544351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Triángulo isósceles 289">
              <a:extLst>
                <a:ext uri="{FF2B5EF4-FFF2-40B4-BE49-F238E27FC236}">
                  <a16:creationId xmlns:a16="http://schemas.microsoft.com/office/drawing/2014/main" id="{5A787397-2C4F-4C02-B480-FA2F75E24798}"/>
                </a:ext>
              </a:extLst>
            </p:cNvPr>
            <p:cNvSpPr/>
            <p:nvPr/>
          </p:nvSpPr>
          <p:spPr>
            <a:xfrm>
              <a:off x="11070381" y="3371854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1" name="Triángulo isósceles 290">
              <a:extLst>
                <a:ext uri="{FF2B5EF4-FFF2-40B4-BE49-F238E27FC236}">
                  <a16:creationId xmlns:a16="http://schemas.microsoft.com/office/drawing/2014/main" id="{DCBA7176-5A4A-4910-8F51-E231A1CB8D53}"/>
                </a:ext>
              </a:extLst>
            </p:cNvPr>
            <p:cNvSpPr/>
            <p:nvPr/>
          </p:nvSpPr>
          <p:spPr>
            <a:xfrm>
              <a:off x="11010899" y="376643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Triángulo isósceles 291">
              <a:extLst>
                <a:ext uri="{FF2B5EF4-FFF2-40B4-BE49-F238E27FC236}">
                  <a16:creationId xmlns:a16="http://schemas.microsoft.com/office/drawing/2014/main" id="{9530E4B7-9BC0-4259-9318-36F7D8683C3A}"/>
                </a:ext>
              </a:extLst>
            </p:cNvPr>
            <p:cNvSpPr/>
            <p:nvPr/>
          </p:nvSpPr>
          <p:spPr>
            <a:xfrm>
              <a:off x="10887073" y="4113722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Triángulo isósceles 292">
              <a:extLst>
                <a:ext uri="{FF2B5EF4-FFF2-40B4-BE49-F238E27FC236}">
                  <a16:creationId xmlns:a16="http://schemas.microsoft.com/office/drawing/2014/main" id="{6846094F-B38F-4E38-9B34-0C47BD1CF0D6}"/>
                </a:ext>
              </a:extLst>
            </p:cNvPr>
            <p:cNvSpPr/>
            <p:nvPr/>
          </p:nvSpPr>
          <p:spPr>
            <a:xfrm>
              <a:off x="10870670" y="2408836"/>
              <a:ext cx="247649" cy="1904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46F3A88-D557-450F-8DB8-B6E52FF3496E}"/>
              </a:ext>
            </a:extLst>
          </p:cNvPr>
          <p:cNvCxnSpPr>
            <a:cxnSpLocks/>
          </p:cNvCxnSpPr>
          <p:nvPr/>
        </p:nvCxnSpPr>
        <p:spPr>
          <a:xfrm>
            <a:off x="8901872" y="2420141"/>
            <a:ext cx="1419450" cy="261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8FA148C-9DB1-4852-94D8-435AD2660ED6}"/>
              </a:ext>
            </a:extLst>
          </p:cNvPr>
          <p:cNvCxnSpPr>
            <a:cxnSpLocks/>
          </p:cNvCxnSpPr>
          <p:nvPr/>
        </p:nvCxnSpPr>
        <p:spPr>
          <a:xfrm>
            <a:off x="8477029" y="2247083"/>
            <a:ext cx="1770333" cy="325856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A19FAEB-BD6C-4F8D-9C6F-ECE8D6CD7D41}"/>
              </a:ext>
            </a:extLst>
          </p:cNvPr>
          <p:cNvCxnSpPr>
            <a:cxnSpLocks/>
          </p:cNvCxnSpPr>
          <p:nvPr/>
        </p:nvCxnSpPr>
        <p:spPr>
          <a:xfrm>
            <a:off x="9046597" y="2043321"/>
            <a:ext cx="1770333" cy="32585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7588A0C-4CEC-4D91-98E4-9523671890CA}"/>
              </a:ext>
            </a:extLst>
          </p:cNvPr>
          <p:cNvSpPr txBox="1"/>
          <p:nvPr/>
        </p:nvSpPr>
        <p:spPr>
          <a:xfrm>
            <a:off x="7423053" y="2594553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Negativo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F4574AB-9A90-467B-ACD2-664FA56AAFDF}"/>
              </a:ext>
            </a:extLst>
          </p:cNvPr>
          <p:cNvSpPr txBox="1"/>
          <p:nvPr/>
        </p:nvSpPr>
        <p:spPr>
          <a:xfrm>
            <a:off x="10674257" y="4585196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Óptimo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FA6911D-6762-48A3-A1B3-6151A5F0353F}"/>
              </a:ext>
            </a:extLst>
          </p:cNvPr>
          <p:cNvSpPr txBox="1"/>
          <p:nvPr/>
        </p:nvSpPr>
        <p:spPr>
          <a:xfrm>
            <a:off x="8651201" y="1765740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Positivo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BBBD15B-6A06-4B48-9D87-612DB1D8EC7F}"/>
              </a:ext>
            </a:extLst>
          </p:cNvPr>
          <p:cNvCxnSpPr>
            <a:cxnSpLocks/>
          </p:cNvCxnSpPr>
          <p:nvPr/>
        </p:nvCxnSpPr>
        <p:spPr>
          <a:xfrm flipH="1" flipV="1">
            <a:off x="10144125" y="4668071"/>
            <a:ext cx="926256" cy="15239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103EC60-6150-4233-B20C-3DAB87010700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75FFCD-D5BD-4E45-B4AB-F6F1ED3DAEFE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5A93E5E-FD2F-4BDE-A197-BC88B564CFAB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5FB2C27-7416-4DCE-944B-3301840B4F82}"/>
                  </a:ext>
                </a:extLst>
              </p:cNvPr>
              <p:cNvSpPr txBox="1"/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5FB2C27-7416-4DCE-944B-3301840B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1D01A2F-0723-46BC-B32E-39422758BFEB}"/>
                  </a:ext>
                </a:extLst>
              </p:cNvPr>
              <p:cNvSpPr txBox="1"/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1D01A2F-0723-46BC-B32E-39422758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826" y="1735856"/>
                <a:ext cx="573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CE056A-DA69-4E7E-A519-D0E8EA940521}"/>
              </a:ext>
            </a:extLst>
          </p:cNvPr>
          <p:cNvSpPr txBox="1"/>
          <p:nvPr/>
        </p:nvSpPr>
        <p:spPr>
          <a:xfrm>
            <a:off x="637205" y="1563501"/>
            <a:ext cx="58302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¿Cómo calcular el hiperplano óptimo?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b="1" i="1" dirty="0"/>
              <a:t>Support Vector Machines Succinctly by Alexandre Kowalczyk</a:t>
            </a:r>
          </a:p>
          <a:p>
            <a:pPr lvl="2" algn="just"/>
            <a:r>
              <a:rPr lang="en-US" sz="1200" i="1" dirty="0" err="1"/>
              <a:t>Páginas</a:t>
            </a:r>
            <a:r>
              <a:rPr lang="en-US" sz="1200" i="1" dirty="0"/>
              <a:t> 39-43</a:t>
            </a:r>
          </a:p>
          <a:p>
            <a:pPr lvl="2" algn="just"/>
            <a:endParaRPr lang="en-US" sz="1200" i="1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i="1" dirty="0" err="1"/>
              <a:t>Colgado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el</a:t>
            </a:r>
            <a:r>
              <a:rPr lang="en-US" sz="1200" i="1" dirty="0"/>
              <a:t> aula del campus virtual: </a:t>
            </a:r>
          </a:p>
          <a:p>
            <a:pPr lvl="2" algn="just"/>
            <a:r>
              <a:rPr lang="en-US" sz="1200" i="1" dirty="0" err="1"/>
              <a:t>Recursos</a:t>
            </a:r>
            <a:r>
              <a:rPr lang="en-US" sz="1200" i="1" dirty="0"/>
              <a:t> y </a:t>
            </a:r>
            <a:r>
              <a:rPr lang="en-US" sz="1200" i="1" dirty="0" err="1"/>
              <a:t>Materiales</a:t>
            </a:r>
            <a:r>
              <a:rPr lang="en-US" sz="1200" i="1" dirty="0"/>
              <a:t> / 03. </a:t>
            </a:r>
            <a:r>
              <a:rPr lang="en-US" sz="1200" i="1" dirty="0" err="1"/>
              <a:t>Materiales</a:t>
            </a:r>
            <a:r>
              <a:rPr lang="en-US" sz="1200" i="1" dirty="0"/>
              <a:t> del professor / </a:t>
            </a:r>
            <a:r>
              <a:rPr lang="en-US" sz="1200" i="1" dirty="0" err="1"/>
              <a:t>Recursos</a:t>
            </a:r>
            <a:r>
              <a:rPr lang="en-US" sz="1200" i="1" dirty="0"/>
              <a:t> </a:t>
            </a:r>
            <a:r>
              <a:rPr lang="en-US" sz="1200" i="1" dirty="0" err="1"/>
              <a:t>adicionales</a:t>
            </a:r>
            <a:r>
              <a:rPr lang="en-US" sz="1200" i="1" dirty="0"/>
              <a:t> / </a:t>
            </a:r>
            <a:r>
              <a:rPr lang="en-US" sz="1200" i="1" dirty="0" err="1"/>
              <a:t>Algoritmos</a:t>
            </a:r>
            <a:r>
              <a:rPr lang="en-US" sz="1200" i="1" dirty="0"/>
              <a:t>/ Support Vector Machines Succinctly</a:t>
            </a:r>
            <a:endParaRPr lang="es-ES" sz="1200" i="1" dirty="0"/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C7F8B9-F1F1-4620-BC41-DFA0ED4EAF3C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1719538-5D87-4DB1-BC0D-D5C7053AB808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C2DE05-A370-433F-B094-85843DE95D95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4AA98D1-9CC8-4CE4-8B8D-45FB20561574}"/>
                  </a:ext>
                </a:extLst>
              </p:cNvPr>
              <p:cNvSpPr txBox="1"/>
              <p:nvPr/>
            </p:nvSpPr>
            <p:spPr>
              <a:xfrm>
                <a:off x="634427" y="3293059"/>
                <a:ext cx="5525470" cy="319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En casos más complejos, el algoritmo SVM introduce una </a:t>
                </a:r>
                <a:r>
                  <a:rPr lang="es-ES" sz="1200" b="1" dirty="0"/>
                  <a:t>variable de holgura </a:t>
                </a:r>
                <a:r>
                  <a:rPr lang="es-ES" sz="1200" dirty="0"/>
                  <a:t>capaz de </a:t>
                </a:r>
                <a:r>
                  <a:rPr lang="es-ES" sz="1200" b="1" dirty="0"/>
                  <a:t>minimizar </a:t>
                </a:r>
                <a:r>
                  <a:rPr lang="es-ES" sz="1200" dirty="0"/>
                  <a:t>los</a:t>
                </a:r>
                <a:r>
                  <a:rPr lang="es-ES" sz="1200" b="1" dirty="0"/>
                  <a:t> errores de predicción, permitiendo</a:t>
                </a:r>
                <a:r>
                  <a:rPr lang="es-ES" sz="1200" dirty="0"/>
                  <a:t> </a:t>
                </a:r>
                <a:r>
                  <a:rPr lang="es-ES" sz="1200" b="1" dirty="0"/>
                  <a:t>cometer</a:t>
                </a:r>
                <a:r>
                  <a:rPr lang="es-ES" sz="1200" dirty="0"/>
                  <a:t> </a:t>
                </a:r>
                <a:r>
                  <a:rPr lang="es-ES" sz="1200" b="1" dirty="0"/>
                  <a:t>errores</a:t>
                </a:r>
                <a:r>
                  <a:rPr lang="es-ES" sz="1200" dirty="0"/>
                  <a:t> </a:t>
                </a:r>
                <a:r>
                  <a:rPr lang="es-ES" sz="1200" b="1" dirty="0"/>
                  <a:t>de</a:t>
                </a:r>
                <a:r>
                  <a:rPr lang="es-ES" sz="1200" dirty="0"/>
                  <a:t> </a:t>
                </a:r>
                <a:r>
                  <a:rPr lang="es-ES" sz="1200" b="1" dirty="0"/>
                  <a:t>clasificación</a:t>
                </a:r>
                <a:r>
                  <a:rPr lang="es-ES" sz="1200" dirty="0"/>
                  <a:t> durante el entrenamiento.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sz="1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De esta manera, la optimización del margen sería: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200" dirty="0"/>
              </a:p>
              <a:p>
                <a:pPr algn="just"/>
                <a:endParaRPr lang="es-ES" sz="1200" dirty="0"/>
              </a:p>
              <a:p>
                <a:pPr algn="just"/>
                <a:r>
                  <a:rPr lang="es-ES" sz="1200" dirty="0"/>
                  <a:t>Aquí, </a:t>
                </a:r>
                <a:r>
                  <a:rPr lang="es-ES" sz="1200" i="1" dirty="0"/>
                  <a:t>C</a:t>
                </a:r>
                <a:r>
                  <a:rPr lang="es-ES" sz="1200" dirty="0"/>
                  <a:t> es un </a:t>
                </a:r>
                <a:r>
                  <a:rPr lang="es-ES" sz="1200" dirty="0" err="1"/>
                  <a:t>hiperparámetro</a:t>
                </a:r>
                <a:r>
                  <a:rPr lang="es-ES" sz="1200" dirty="0"/>
                  <a:t> de regularización que controla la compensación entre la penalización de las clasificaciones erróneas (teniendo en cuenta las variables de holgura) y el ancho del margen.</a:t>
                </a:r>
              </a:p>
              <a:p>
                <a:pPr algn="just"/>
                <a:endParaRPr lang="es-ES" sz="1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Como se puede observar, valores pequeños de </a:t>
                </a:r>
                <a:r>
                  <a:rPr lang="es-ES" sz="1200" i="1" dirty="0"/>
                  <a:t>C</a:t>
                </a:r>
                <a:r>
                  <a:rPr lang="es-ES" sz="1200" dirty="0"/>
                  <a:t> permiten que los errores de clasificación tengan menos peso, mientras que valores grandes de </a:t>
                </a:r>
                <a:r>
                  <a:rPr lang="es-ES" sz="1200" i="1" dirty="0"/>
                  <a:t>C</a:t>
                </a:r>
                <a:r>
                  <a:rPr lang="es-ES" sz="1200" dirty="0"/>
                  <a:t> le dan más peso a los errores.</a:t>
                </a:r>
              </a:p>
              <a:p>
                <a:pPr algn="just"/>
                <a:endParaRPr lang="es-ES" sz="12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4AA98D1-9CC8-4CE4-8B8D-45FB2056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" y="3293059"/>
                <a:ext cx="5525470" cy="3196965"/>
              </a:xfrm>
              <a:prstGeom prst="rect">
                <a:avLst/>
              </a:prstGeom>
              <a:blipFill>
                <a:blip r:embed="rId2"/>
                <a:stretch>
                  <a:fillRect r="-1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4E2840C-44A1-424B-85BC-AB9688A94390}"/>
              </a:ext>
            </a:extLst>
          </p:cNvPr>
          <p:cNvCxnSpPr>
            <a:cxnSpLocks/>
          </p:cNvCxnSpPr>
          <p:nvPr/>
        </p:nvCxnSpPr>
        <p:spPr>
          <a:xfrm flipV="1">
            <a:off x="7798963" y="1775050"/>
            <a:ext cx="0" cy="3879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0343688-412A-41D7-8586-E9B92A8C1C5E}"/>
              </a:ext>
            </a:extLst>
          </p:cNvPr>
          <p:cNvCxnSpPr>
            <a:cxnSpLocks/>
          </p:cNvCxnSpPr>
          <p:nvPr/>
        </p:nvCxnSpPr>
        <p:spPr>
          <a:xfrm>
            <a:off x="7356709" y="5282841"/>
            <a:ext cx="4139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093D1C0-51B2-4188-AF87-6A30F812ADB8}"/>
              </a:ext>
            </a:extLst>
          </p:cNvPr>
          <p:cNvSpPr/>
          <p:nvPr/>
        </p:nvSpPr>
        <p:spPr>
          <a:xfrm>
            <a:off x="8419506" y="421732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2FCAEE-FDAA-443D-BFA3-34781DF4A459}"/>
              </a:ext>
            </a:extLst>
          </p:cNvPr>
          <p:cNvSpPr/>
          <p:nvPr/>
        </p:nvSpPr>
        <p:spPr>
          <a:xfrm>
            <a:off x="9070762" y="431291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BC4D65-8DBB-4C6F-B484-8A8C341DB268}"/>
              </a:ext>
            </a:extLst>
          </p:cNvPr>
          <p:cNvSpPr/>
          <p:nvPr/>
        </p:nvSpPr>
        <p:spPr>
          <a:xfrm>
            <a:off x="8339934" y="3917598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72415CF-F7C5-4536-B392-212694323A49}"/>
              </a:ext>
            </a:extLst>
          </p:cNvPr>
          <p:cNvSpPr/>
          <p:nvPr/>
        </p:nvSpPr>
        <p:spPr>
          <a:xfrm>
            <a:off x="8213642" y="4324057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73D52D-9B8E-45A6-9379-3D1F3EE83188}"/>
              </a:ext>
            </a:extLst>
          </p:cNvPr>
          <p:cNvSpPr/>
          <p:nvPr/>
        </p:nvSpPr>
        <p:spPr>
          <a:xfrm>
            <a:off x="8244641" y="4644078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A84D695-ABE1-40E0-B4D9-77855A0411A1}"/>
              </a:ext>
            </a:extLst>
          </p:cNvPr>
          <p:cNvSpPr/>
          <p:nvPr/>
        </p:nvSpPr>
        <p:spPr>
          <a:xfrm>
            <a:off x="8599240" y="3980765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014B472-9133-4711-9B5B-273EE04134EF}"/>
              </a:ext>
            </a:extLst>
          </p:cNvPr>
          <p:cNvSpPr/>
          <p:nvPr/>
        </p:nvSpPr>
        <p:spPr>
          <a:xfrm>
            <a:off x="8574366" y="454274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667AF61-A460-47EC-8C7B-66EC8DEB7F7D}"/>
              </a:ext>
            </a:extLst>
          </p:cNvPr>
          <p:cNvSpPr/>
          <p:nvPr/>
        </p:nvSpPr>
        <p:spPr>
          <a:xfrm>
            <a:off x="8724621" y="4217675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87B9F8F-A9BD-475E-B6C3-57A1C14868B4}"/>
              </a:ext>
            </a:extLst>
          </p:cNvPr>
          <p:cNvSpPr/>
          <p:nvPr/>
        </p:nvSpPr>
        <p:spPr>
          <a:xfrm>
            <a:off x="8854322" y="454752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B467444-8012-46CE-B6DC-034E63A94AA2}"/>
              </a:ext>
            </a:extLst>
          </p:cNvPr>
          <p:cNvSpPr/>
          <p:nvPr/>
        </p:nvSpPr>
        <p:spPr>
          <a:xfrm>
            <a:off x="8707302" y="485124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8621E2FD-1BDD-4C2A-B8FC-9C8D72765060}"/>
              </a:ext>
            </a:extLst>
          </p:cNvPr>
          <p:cNvSpPr/>
          <p:nvPr/>
        </p:nvSpPr>
        <p:spPr>
          <a:xfrm>
            <a:off x="10387686" y="2583108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6854E502-6C85-46AB-8BFE-C3AD6EA90019}"/>
              </a:ext>
            </a:extLst>
          </p:cNvPr>
          <p:cNvSpPr/>
          <p:nvPr/>
        </p:nvSpPr>
        <p:spPr>
          <a:xfrm>
            <a:off x="10073210" y="3332469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B86A8AFF-DBCF-4FF7-AB7C-BCC498F370DF}"/>
              </a:ext>
            </a:extLst>
          </p:cNvPr>
          <p:cNvSpPr/>
          <p:nvPr/>
        </p:nvSpPr>
        <p:spPr>
          <a:xfrm>
            <a:off x="9724358" y="2649475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F9BF4968-954F-4CCF-AB72-75D731E83185}"/>
              </a:ext>
            </a:extLst>
          </p:cNvPr>
          <p:cNvSpPr/>
          <p:nvPr/>
        </p:nvSpPr>
        <p:spPr>
          <a:xfrm>
            <a:off x="10208058" y="277559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C41117F8-A5AC-4C08-B103-E036D315F672}"/>
              </a:ext>
            </a:extLst>
          </p:cNvPr>
          <p:cNvSpPr/>
          <p:nvPr/>
        </p:nvSpPr>
        <p:spPr>
          <a:xfrm>
            <a:off x="10550958" y="234741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7FEDDC2-6342-458F-921B-2E431C4B0409}"/>
              </a:ext>
            </a:extLst>
          </p:cNvPr>
          <p:cNvSpPr/>
          <p:nvPr/>
        </p:nvSpPr>
        <p:spPr>
          <a:xfrm>
            <a:off x="10829006" y="2762354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C95C753-5116-4B96-9CE4-8D71E26838B4}"/>
              </a:ext>
            </a:extLst>
          </p:cNvPr>
          <p:cNvSpPr/>
          <p:nvPr/>
        </p:nvSpPr>
        <p:spPr>
          <a:xfrm>
            <a:off x="10501904" y="3046088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7C1BEF64-3919-467F-8DA8-1007B5FDA4D6}"/>
              </a:ext>
            </a:extLst>
          </p:cNvPr>
          <p:cNvSpPr/>
          <p:nvPr/>
        </p:nvSpPr>
        <p:spPr>
          <a:xfrm>
            <a:off x="10037779" y="305015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D67BA77F-EDED-4178-B5C7-217A08E0D220}"/>
              </a:ext>
            </a:extLst>
          </p:cNvPr>
          <p:cNvSpPr/>
          <p:nvPr/>
        </p:nvSpPr>
        <p:spPr>
          <a:xfrm>
            <a:off x="10913639" y="305015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B23E82F9-A82C-42BE-A681-6B237C816F0E}"/>
              </a:ext>
            </a:extLst>
          </p:cNvPr>
          <p:cNvSpPr/>
          <p:nvPr/>
        </p:nvSpPr>
        <p:spPr>
          <a:xfrm>
            <a:off x="10722016" y="3292824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CE0B8EDD-431F-46C5-AA4D-614E58370F3C}"/>
              </a:ext>
            </a:extLst>
          </p:cNvPr>
          <p:cNvSpPr/>
          <p:nvPr/>
        </p:nvSpPr>
        <p:spPr>
          <a:xfrm>
            <a:off x="10427838" y="3483316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54E4946C-88C9-4F8F-A55A-70776E10806A}"/>
              </a:ext>
            </a:extLst>
          </p:cNvPr>
          <p:cNvSpPr/>
          <p:nvPr/>
        </p:nvSpPr>
        <p:spPr>
          <a:xfrm>
            <a:off x="10012570" y="2447821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934D6B9-B6DF-48D3-BEA3-6F3EBD5E3944}"/>
              </a:ext>
            </a:extLst>
          </p:cNvPr>
          <p:cNvCxnSpPr>
            <a:cxnSpLocks/>
          </p:cNvCxnSpPr>
          <p:nvPr/>
        </p:nvCxnSpPr>
        <p:spPr>
          <a:xfrm>
            <a:off x="9321769" y="2252434"/>
            <a:ext cx="1419450" cy="261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620712D-BFCB-4939-86B4-AFC4BBE6A770}"/>
              </a:ext>
            </a:extLst>
          </p:cNvPr>
          <p:cNvCxnSpPr>
            <a:cxnSpLocks/>
          </p:cNvCxnSpPr>
          <p:nvPr/>
        </p:nvCxnSpPr>
        <p:spPr>
          <a:xfrm>
            <a:off x="9074670" y="1899296"/>
            <a:ext cx="1770333" cy="325856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33737F0-C234-4C79-B463-763FEA64DFD8}"/>
              </a:ext>
            </a:extLst>
          </p:cNvPr>
          <p:cNvCxnSpPr>
            <a:cxnSpLocks/>
          </p:cNvCxnSpPr>
          <p:nvPr/>
        </p:nvCxnSpPr>
        <p:spPr>
          <a:xfrm>
            <a:off x="9119470" y="1775050"/>
            <a:ext cx="1770333" cy="32585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5C42160-6371-4EFC-9C6D-CF03E8DEE24F}"/>
              </a:ext>
            </a:extLst>
          </p:cNvPr>
          <p:cNvSpPr txBox="1"/>
          <p:nvPr/>
        </p:nvSpPr>
        <p:spPr>
          <a:xfrm>
            <a:off x="7833315" y="1937179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Negativo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D9FF243-891A-4A18-B70C-59AAF101F736}"/>
              </a:ext>
            </a:extLst>
          </p:cNvPr>
          <p:cNvSpPr txBox="1"/>
          <p:nvPr/>
        </p:nvSpPr>
        <p:spPr>
          <a:xfrm>
            <a:off x="8877849" y="1588084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Positivo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1BE1378-21F8-4953-8AA0-DA7FE79EE903}"/>
              </a:ext>
            </a:extLst>
          </p:cNvPr>
          <p:cNvSpPr/>
          <p:nvPr/>
        </p:nvSpPr>
        <p:spPr>
          <a:xfrm>
            <a:off x="9410118" y="2839745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F9FC2E3-00F7-4ECD-BA01-A84EBAA9D556}"/>
              </a:ext>
            </a:extLst>
          </p:cNvPr>
          <p:cNvSpPr/>
          <p:nvPr/>
        </p:nvSpPr>
        <p:spPr>
          <a:xfrm>
            <a:off x="9584016" y="3220463"/>
            <a:ext cx="159145" cy="152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7A69C86-8D38-4434-901B-F4C29F722327}"/>
                  </a:ext>
                </a:extLst>
              </p:cNvPr>
              <p:cNvSpPr txBox="1"/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7A69C86-8D38-4434-901B-F4C29F72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CABD4CB-B34E-4464-8A73-8A2E35ED3E98}"/>
                  </a:ext>
                </a:extLst>
              </p:cNvPr>
              <p:cNvSpPr txBox="1"/>
              <p:nvPr/>
            </p:nvSpPr>
            <p:spPr>
              <a:xfrm>
                <a:off x="7259406" y="173357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CABD4CB-B34E-4464-8A73-8A2E35ED3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06" y="1733572"/>
                <a:ext cx="573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671" name="Conector recto de flecha 670">
            <a:extLst>
              <a:ext uri="{FF2B5EF4-FFF2-40B4-BE49-F238E27FC236}">
                <a16:creationId xmlns:a16="http://schemas.microsoft.com/office/drawing/2014/main" id="{2A1110D9-E840-4366-AB32-6CD811F40697}"/>
              </a:ext>
            </a:extLst>
          </p:cNvPr>
          <p:cNvCxnSpPr>
            <a:cxnSpLocks/>
          </p:cNvCxnSpPr>
          <p:nvPr/>
        </p:nvCxnSpPr>
        <p:spPr>
          <a:xfrm flipV="1">
            <a:off x="7686675" y="1775050"/>
            <a:ext cx="0" cy="3879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ector recto de flecha 671">
            <a:extLst>
              <a:ext uri="{FF2B5EF4-FFF2-40B4-BE49-F238E27FC236}">
                <a16:creationId xmlns:a16="http://schemas.microsoft.com/office/drawing/2014/main" id="{9DCFCFC6-F5CC-4997-99E4-2EC1361DF1C5}"/>
              </a:ext>
            </a:extLst>
          </p:cNvPr>
          <p:cNvCxnSpPr>
            <a:cxnSpLocks/>
          </p:cNvCxnSpPr>
          <p:nvPr/>
        </p:nvCxnSpPr>
        <p:spPr>
          <a:xfrm>
            <a:off x="7356709" y="5282841"/>
            <a:ext cx="41399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Conector recto 694">
            <a:extLst>
              <a:ext uri="{FF2B5EF4-FFF2-40B4-BE49-F238E27FC236}">
                <a16:creationId xmlns:a16="http://schemas.microsoft.com/office/drawing/2014/main" id="{E78A0085-AA79-4CDC-9580-95B60205660C}"/>
              </a:ext>
            </a:extLst>
          </p:cNvPr>
          <p:cNvCxnSpPr>
            <a:cxnSpLocks/>
          </p:cNvCxnSpPr>
          <p:nvPr/>
        </p:nvCxnSpPr>
        <p:spPr>
          <a:xfrm>
            <a:off x="8845692" y="2436795"/>
            <a:ext cx="1419450" cy="2612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ector recto 695">
            <a:extLst>
              <a:ext uri="{FF2B5EF4-FFF2-40B4-BE49-F238E27FC236}">
                <a16:creationId xmlns:a16="http://schemas.microsoft.com/office/drawing/2014/main" id="{06E84022-C3B1-478C-9178-71ECFFFD5F67}"/>
              </a:ext>
            </a:extLst>
          </p:cNvPr>
          <p:cNvCxnSpPr>
            <a:cxnSpLocks/>
          </p:cNvCxnSpPr>
          <p:nvPr/>
        </p:nvCxnSpPr>
        <p:spPr>
          <a:xfrm>
            <a:off x="8201030" y="2334771"/>
            <a:ext cx="1770333" cy="325856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ector recto 696">
            <a:extLst>
              <a:ext uri="{FF2B5EF4-FFF2-40B4-BE49-F238E27FC236}">
                <a16:creationId xmlns:a16="http://schemas.microsoft.com/office/drawing/2014/main" id="{FAEB4F37-E725-43DD-A6C1-02DE818ED5EF}"/>
              </a:ext>
            </a:extLst>
          </p:cNvPr>
          <p:cNvCxnSpPr>
            <a:cxnSpLocks/>
          </p:cNvCxnSpPr>
          <p:nvPr/>
        </p:nvCxnSpPr>
        <p:spPr>
          <a:xfrm>
            <a:off x="9110530" y="1771731"/>
            <a:ext cx="1770333" cy="32585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CuadroTexto 697">
            <a:extLst>
              <a:ext uri="{FF2B5EF4-FFF2-40B4-BE49-F238E27FC236}">
                <a16:creationId xmlns:a16="http://schemas.microsoft.com/office/drawing/2014/main" id="{748282CC-A429-4318-810B-912099A8C35C}"/>
              </a:ext>
            </a:extLst>
          </p:cNvPr>
          <p:cNvSpPr txBox="1"/>
          <p:nvPr/>
        </p:nvSpPr>
        <p:spPr>
          <a:xfrm>
            <a:off x="7341515" y="3197408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Negativo</a:t>
            </a:r>
          </a:p>
        </p:txBody>
      </p:sp>
      <p:sp>
        <p:nvSpPr>
          <p:cNvPr id="699" name="CuadroTexto 698">
            <a:extLst>
              <a:ext uri="{FF2B5EF4-FFF2-40B4-BE49-F238E27FC236}">
                <a16:creationId xmlns:a16="http://schemas.microsoft.com/office/drawing/2014/main" id="{8351FE6F-E511-4FD2-B934-8953246E983C}"/>
              </a:ext>
            </a:extLst>
          </p:cNvPr>
          <p:cNvSpPr txBox="1"/>
          <p:nvPr/>
        </p:nvSpPr>
        <p:spPr>
          <a:xfrm>
            <a:off x="8877849" y="1588084"/>
            <a:ext cx="171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Hiperplano</a:t>
            </a:r>
          </a:p>
          <a:p>
            <a:pPr algn="ctr"/>
            <a:r>
              <a:rPr lang="es-ES" sz="1400" dirty="0"/>
              <a:t> Positivo</a:t>
            </a:r>
          </a:p>
        </p:txBody>
      </p: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A1E0A452-C76B-432A-83CC-F8680E7164AA}"/>
              </a:ext>
            </a:extLst>
          </p:cNvPr>
          <p:cNvCxnSpPr>
            <a:cxnSpLocks/>
          </p:cNvCxnSpPr>
          <p:nvPr/>
        </p:nvCxnSpPr>
        <p:spPr>
          <a:xfrm flipV="1">
            <a:off x="9210676" y="2888856"/>
            <a:ext cx="386722" cy="19523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ángulo 704">
            <a:extLst>
              <a:ext uri="{FF2B5EF4-FFF2-40B4-BE49-F238E27FC236}">
                <a16:creationId xmlns:a16="http://schemas.microsoft.com/office/drawing/2014/main" id="{4CBC1C52-827B-474B-8F06-6B6958F649E0}"/>
              </a:ext>
            </a:extLst>
          </p:cNvPr>
          <p:cNvSpPr/>
          <p:nvPr/>
        </p:nvSpPr>
        <p:spPr>
          <a:xfrm>
            <a:off x="9425978" y="2813691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CuadroTexto 278">
                <a:extLst>
                  <a:ext uri="{FF2B5EF4-FFF2-40B4-BE49-F238E27FC236}">
                    <a16:creationId xmlns:a16="http://schemas.microsoft.com/office/drawing/2014/main" id="{420B3758-AEFC-4FDF-9AA4-5F570649B910}"/>
                  </a:ext>
                </a:extLst>
              </p:cNvPr>
              <p:cNvSpPr txBox="1"/>
              <p:nvPr/>
            </p:nvSpPr>
            <p:spPr>
              <a:xfrm>
                <a:off x="9238884" y="2791480"/>
                <a:ext cx="1513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279" name="CuadroTexto 278">
                <a:extLst>
                  <a:ext uri="{FF2B5EF4-FFF2-40B4-BE49-F238E27FC236}">
                    <a16:creationId xmlns:a16="http://schemas.microsoft.com/office/drawing/2014/main" id="{420B3758-AEFC-4FDF-9AA4-5F570649B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84" y="2791480"/>
                <a:ext cx="151323" cy="184666"/>
              </a:xfrm>
              <a:prstGeom prst="rect">
                <a:avLst/>
              </a:prstGeom>
              <a:blipFill>
                <a:blip r:embed="rId3"/>
                <a:stretch>
                  <a:fillRect l="-25000" r="-12500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84E140C7-1FAF-466B-A67F-C7461098DCEE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E5A442-1BA7-4F71-9087-943282D7E8BD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13959BE-8494-4F59-89E4-7047A095B436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E3E2367-51FD-43BB-9494-847238E4A55A}"/>
              </a:ext>
            </a:extLst>
          </p:cNvPr>
          <p:cNvSpPr/>
          <p:nvPr/>
        </p:nvSpPr>
        <p:spPr>
          <a:xfrm>
            <a:off x="9584016" y="3220463"/>
            <a:ext cx="159145" cy="152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FAB4A07C-464D-4986-9030-E43F92F46F21}"/>
              </a:ext>
            </a:extLst>
          </p:cNvPr>
          <p:cNvSpPr/>
          <p:nvPr/>
        </p:nvSpPr>
        <p:spPr>
          <a:xfrm>
            <a:off x="10387686" y="2583108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5D162ECA-24AB-4CA7-AB3B-CF62BED13E3B}"/>
              </a:ext>
            </a:extLst>
          </p:cNvPr>
          <p:cNvSpPr/>
          <p:nvPr/>
        </p:nvSpPr>
        <p:spPr>
          <a:xfrm>
            <a:off x="10073210" y="3332469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B867B043-AF33-4E8F-8E4E-9AD728E1C82B}"/>
              </a:ext>
            </a:extLst>
          </p:cNvPr>
          <p:cNvSpPr/>
          <p:nvPr/>
        </p:nvSpPr>
        <p:spPr>
          <a:xfrm>
            <a:off x="9724358" y="2649475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5A376E5A-A808-480C-82F5-44B7CEA2A3B5}"/>
              </a:ext>
            </a:extLst>
          </p:cNvPr>
          <p:cNvSpPr/>
          <p:nvPr/>
        </p:nvSpPr>
        <p:spPr>
          <a:xfrm>
            <a:off x="10208058" y="277559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D4BC7C0B-5531-4BC5-9DF7-264C11271B91}"/>
              </a:ext>
            </a:extLst>
          </p:cNvPr>
          <p:cNvSpPr/>
          <p:nvPr/>
        </p:nvSpPr>
        <p:spPr>
          <a:xfrm>
            <a:off x="10550958" y="234741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78B79DC8-BFDB-4027-A2CF-AAD5FE2E0A93}"/>
              </a:ext>
            </a:extLst>
          </p:cNvPr>
          <p:cNvSpPr/>
          <p:nvPr/>
        </p:nvSpPr>
        <p:spPr>
          <a:xfrm>
            <a:off x="10829006" y="2762354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87860A6C-0693-4DF2-9B61-ECA7FB5E1559}"/>
              </a:ext>
            </a:extLst>
          </p:cNvPr>
          <p:cNvSpPr/>
          <p:nvPr/>
        </p:nvSpPr>
        <p:spPr>
          <a:xfrm>
            <a:off x="10501904" y="3046088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86F6DD53-B1E4-4EC5-844C-DD92E692B017}"/>
              </a:ext>
            </a:extLst>
          </p:cNvPr>
          <p:cNvSpPr/>
          <p:nvPr/>
        </p:nvSpPr>
        <p:spPr>
          <a:xfrm>
            <a:off x="10037779" y="305015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F4B38940-0267-493A-9D90-B58C1A20353D}"/>
              </a:ext>
            </a:extLst>
          </p:cNvPr>
          <p:cNvSpPr/>
          <p:nvPr/>
        </p:nvSpPr>
        <p:spPr>
          <a:xfrm>
            <a:off x="10913639" y="3050153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Triángulo isósceles 60">
            <a:extLst>
              <a:ext uri="{FF2B5EF4-FFF2-40B4-BE49-F238E27FC236}">
                <a16:creationId xmlns:a16="http://schemas.microsoft.com/office/drawing/2014/main" id="{2A72823D-8A26-474D-8B99-8BA0FCFC226B}"/>
              </a:ext>
            </a:extLst>
          </p:cNvPr>
          <p:cNvSpPr/>
          <p:nvPr/>
        </p:nvSpPr>
        <p:spPr>
          <a:xfrm>
            <a:off x="10722016" y="3292824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D875DA4E-5F9C-4EB3-9E8D-280643003C00}"/>
              </a:ext>
            </a:extLst>
          </p:cNvPr>
          <p:cNvSpPr/>
          <p:nvPr/>
        </p:nvSpPr>
        <p:spPr>
          <a:xfrm>
            <a:off x="10427838" y="3483316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ADAF9A95-B033-446B-B68C-42DA8A5A8BE7}"/>
              </a:ext>
            </a:extLst>
          </p:cNvPr>
          <p:cNvSpPr/>
          <p:nvPr/>
        </p:nvSpPr>
        <p:spPr>
          <a:xfrm>
            <a:off x="10012570" y="2447821"/>
            <a:ext cx="247649" cy="190492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E6D0456-2456-438E-BABE-09E3C76C5FD4}"/>
              </a:ext>
            </a:extLst>
          </p:cNvPr>
          <p:cNvSpPr/>
          <p:nvPr/>
        </p:nvSpPr>
        <p:spPr>
          <a:xfrm>
            <a:off x="8419506" y="421732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86A4FF2-9B83-4D53-AF37-0082C0E83D88}"/>
              </a:ext>
            </a:extLst>
          </p:cNvPr>
          <p:cNvSpPr/>
          <p:nvPr/>
        </p:nvSpPr>
        <p:spPr>
          <a:xfrm>
            <a:off x="9070762" y="431291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4FEB20AE-38F3-491A-9E0F-263EA70AB5B2}"/>
              </a:ext>
            </a:extLst>
          </p:cNvPr>
          <p:cNvSpPr/>
          <p:nvPr/>
        </p:nvSpPr>
        <p:spPr>
          <a:xfrm>
            <a:off x="8339934" y="3917598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84671DB-B4A3-4E47-94F2-DE339895703C}"/>
              </a:ext>
            </a:extLst>
          </p:cNvPr>
          <p:cNvSpPr/>
          <p:nvPr/>
        </p:nvSpPr>
        <p:spPr>
          <a:xfrm>
            <a:off x="8213642" y="4324057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3EBE7478-6036-4A9D-B24E-335F4562EFA4}"/>
              </a:ext>
            </a:extLst>
          </p:cNvPr>
          <p:cNvSpPr/>
          <p:nvPr/>
        </p:nvSpPr>
        <p:spPr>
          <a:xfrm>
            <a:off x="8244641" y="4644078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E49DE67-25ED-443A-AE75-04740ACAC3D1}"/>
              </a:ext>
            </a:extLst>
          </p:cNvPr>
          <p:cNvSpPr/>
          <p:nvPr/>
        </p:nvSpPr>
        <p:spPr>
          <a:xfrm>
            <a:off x="8599240" y="3980765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B7FAF27E-E228-4F67-984C-8385D45B23D0}"/>
              </a:ext>
            </a:extLst>
          </p:cNvPr>
          <p:cNvSpPr/>
          <p:nvPr/>
        </p:nvSpPr>
        <p:spPr>
          <a:xfrm>
            <a:off x="8574366" y="454274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BB29DF9-6590-4652-A802-874D84B56B1E}"/>
              </a:ext>
            </a:extLst>
          </p:cNvPr>
          <p:cNvSpPr/>
          <p:nvPr/>
        </p:nvSpPr>
        <p:spPr>
          <a:xfrm>
            <a:off x="8724621" y="4217675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76B38D2-7240-450F-AC5C-DF80CBB400C3}"/>
              </a:ext>
            </a:extLst>
          </p:cNvPr>
          <p:cNvSpPr/>
          <p:nvPr/>
        </p:nvSpPr>
        <p:spPr>
          <a:xfrm>
            <a:off x="8854322" y="454752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945E71E-AC2A-4DD1-BF9D-DFFB8C1CD88D}"/>
              </a:ext>
            </a:extLst>
          </p:cNvPr>
          <p:cNvSpPr/>
          <p:nvPr/>
        </p:nvSpPr>
        <p:spPr>
          <a:xfrm>
            <a:off x="8707302" y="4851246"/>
            <a:ext cx="159145" cy="15239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1B0359F5-D78C-43C9-B8A5-8EA3031D12A6}"/>
                  </a:ext>
                </a:extLst>
              </p:cNvPr>
              <p:cNvSpPr txBox="1"/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1B0359F5-D78C-43C9-B8A5-8EA3031D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51" y="5325962"/>
                <a:ext cx="573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8588738-14E5-4313-8DB8-4B5C3D281029}"/>
                  </a:ext>
                </a:extLst>
              </p:cNvPr>
              <p:cNvSpPr txBox="1"/>
              <p:nvPr/>
            </p:nvSpPr>
            <p:spPr>
              <a:xfrm>
                <a:off x="7259406" y="1733572"/>
                <a:ext cx="573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8588738-14E5-4313-8DB8-4B5C3D28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06" y="1733572"/>
                <a:ext cx="573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adroTexto 44">
            <a:extLst>
              <a:ext uri="{FF2B5EF4-FFF2-40B4-BE49-F238E27FC236}">
                <a16:creationId xmlns:a16="http://schemas.microsoft.com/office/drawing/2014/main" id="{3E30F260-0232-4904-A5C3-25AD9189CCAE}"/>
              </a:ext>
            </a:extLst>
          </p:cNvPr>
          <p:cNvSpPr txBox="1"/>
          <p:nvPr/>
        </p:nvSpPr>
        <p:spPr>
          <a:xfrm>
            <a:off x="637205" y="1563501"/>
            <a:ext cx="58302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b="1" dirty="0"/>
              <a:t>¿Cómo calcular el hiperplano óptimo?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i="1" dirty="0"/>
              <a:t>Support Vector Machines Succinctly by Alexandre Kowalczyk</a:t>
            </a:r>
          </a:p>
          <a:p>
            <a:pPr lvl="2" algn="just"/>
            <a:r>
              <a:rPr lang="en-US" sz="1200" i="1" dirty="0" err="1"/>
              <a:t>Páginas</a:t>
            </a:r>
            <a:r>
              <a:rPr lang="en-US" sz="1200" i="1" dirty="0"/>
              <a:t> 39-43</a:t>
            </a:r>
          </a:p>
          <a:p>
            <a:pPr lvl="2" algn="just"/>
            <a:endParaRPr lang="en-US" sz="1200" i="1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i="1" dirty="0" err="1"/>
              <a:t>Colgado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el</a:t>
            </a:r>
            <a:r>
              <a:rPr lang="en-US" sz="1200" i="1" dirty="0"/>
              <a:t> aula del campus virtual: </a:t>
            </a:r>
          </a:p>
          <a:p>
            <a:pPr lvl="2" algn="just"/>
            <a:r>
              <a:rPr lang="en-US" sz="1200" i="1" dirty="0" err="1"/>
              <a:t>Recursos</a:t>
            </a:r>
            <a:r>
              <a:rPr lang="en-US" sz="1200" i="1" dirty="0"/>
              <a:t> y </a:t>
            </a:r>
            <a:r>
              <a:rPr lang="en-US" sz="1200" i="1" dirty="0" err="1"/>
              <a:t>Materiales</a:t>
            </a:r>
            <a:r>
              <a:rPr lang="en-US" sz="1200" i="1" dirty="0"/>
              <a:t> / 03. </a:t>
            </a:r>
            <a:r>
              <a:rPr lang="en-US" sz="1200" i="1" dirty="0" err="1"/>
              <a:t>Materiales</a:t>
            </a:r>
            <a:r>
              <a:rPr lang="en-US" sz="1200" i="1" dirty="0"/>
              <a:t> del professor / </a:t>
            </a:r>
            <a:r>
              <a:rPr lang="en-US" sz="1200" i="1" dirty="0" err="1"/>
              <a:t>Recursos</a:t>
            </a:r>
            <a:r>
              <a:rPr lang="en-US" sz="1200" i="1" dirty="0"/>
              <a:t> </a:t>
            </a:r>
            <a:r>
              <a:rPr lang="en-US" sz="1200" i="1" dirty="0" err="1"/>
              <a:t>adicionales</a:t>
            </a:r>
            <a:r>
              <a:rPr lang="en-US" sz="1200" i="1" dirty="0"/>
              <a:t> / </a:t>
            </a:r>
            <a:r>
              <a:rPr lang="en-US" sz="1200" i="1" dirty="0" err="1"/>
              <a:t>Algoritmos</a:t>
            </a:r>
            <a:r>
              <a:rPr lang="en-US" sz="1200" i="1" dirty="0"/>
              <a:t>/ Support Vector Machines Succinctly</a:t>
            </a:r>
            <a:endParaRPr lang="es-ES" sz="1200" i="1" dirty="0"/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7BB88FC-AE59-4ABD-A30F-5EE421A6800A}"/>
                  </a:ext>
                </a:extLst>
              </p:cNvPr>
              <p:cNvSpPr txBox="1"/>
              <p:nvPr/>
            </p:nvSpPr>
            <p:spPr>
              <a:xfrm>
                <a:off x="634427" y="3293059"/>
                <a:ext cx="5525470" cy="319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En casos más complejos, el algoritmo SVM introduce una </a:t>
                </a:r>
                <a:r>
                  <a:rPr lang="es-ES" sz="1200" b="1" dirty="0"/>
                  <a:t>variable de holgura </a:t>
                </a:r>
                <a:r>
                  <a:rPr lang="es-ES" sz="1200" dirty="0"/>
                  <a:t>capaz de </a:t>
                </a:r>
                <a:r>
                  <a:rPr lang="es-ES" sz="1200" b="1" dirty="0"/>
                  <a:t>minimizar </a:t>
                </a:r>
                <a:r>
                  <a:rPr lang="es-ES" sz="1200" dirty="0"/>
                  <a:t>los</a:t>
                </a:r>
                <a:r>
                  <a:rPr lang="es-ES" sz="1200" b="1" dirty="0"/>
                  <a:t> errores de predicción, permitiendo</a:t>
                </a:r>
                <a:r>
                  <a:rPr lang="es-ES" sz="1200" dirty="0"/>
                  <a:t> </a:t>
                </a:r>
                <a:r>
                  <a:rPr lang="es-ES" sz="1200" b="1" dirty="0"/>
                  <a:t>cometer</a:t>
                </a:r>
                <a:r>
                  <a:rPr lang="es-ES" sz="1200" dirty="0"/>
                  <a:t> </a:t>
                </a:r>
                <a:r>
                  <a:rPr lang="es-ES" sz="1200" b="1" dirty="0"/>
                  <a:t>errores</a:t>
                </a:r>
                <a:r>
                  <a:rPr lang="es-ES" sz="1200" dirty="0"/>
                  <a:t> </a:t>
                </a:r>
                <a:r>
                  <a:rPr lang="es-ES" sz="1200" b="1" dirty="0"/>
                  <a:t>de</a:t>
                </a:r>
                <a:r>
                  <a:rPr lang="es-ES" sz="1200" dirty="0"/>
                  <a:t> </a:t>
                </a:r>
                <a:r>
                  <a:rPr lang="es-ES" sz="1200" b="1" dirty="0"/>
                  <a:t>clasificación</a:t>
                </a:r>
                <a:r>
                  <a:rPr lang="es-ES" sz="1200" dirty="0"/>
                  <a:t> durante el entrenamiento.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sz="1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De esta manera, la optimización del margen sería: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200" dirty="0"/>
              </a:p>
              <a:p>
                <a:pPr algn="just"/>
                <a:endParaRPr lang="es-ES" sz="1200" dirty="0"/>
              </a:p>
              <a:p>
                <a:pPr algn="just"/>
                <a:r>
                  <a:rPr lang="es-ES" sz="1200" dirty="0"/>
                  <a:t>Aquí, </a:t>
                </a:r>
                <a:r>
                  <a:rPr lang="es-ES" sz="1200" i="1" dirty="0"/>
                  <a:t>C</a:t>
                </a:r>
                <a:r>
                  <a:rPr lang="es-ES" sz="1200" dirty="0"/>
                  <a:t> es un </a:t>
                </a:r>
                <a:r>
                  <a:rPr lang="es-ES" sz="1200" dirty="0" err="1"/>
                  <a:t>hiperparámetro</a:t>
                </a:r>
                <a:r>
                  <a:rPr lang="es-ES" sz="1200" dirty="0"/>
                  <a:t> de regularización que controla la compensación entre la penalización de las clasificaciones erróneas (teniendo en cuenta las variables de holgura) y el ancho del margen.</a:t>
                </a:r>
              </a:p>
              <a:p>
                <a:pPr algn="just"/>
                <a:endParaRPr lang="es-ES" sz="1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Como se puede observar, valores pequeños de </a:t>
                </a:r>
                <a:r>
                  <a:rPr lang="es-ES" sz="1200" i="1" dirty="0"/>
                  <a:t>C</a:t>
                </a:r>
                <a:r>
                  <a:rPr lang="es-ES" sz="1200" dirty="0"/>
                  <a:t> permiten que los errores de clasificación tengan menos peso, mientras que valores grandes de </a:t>
                </a:r>
                <a:r>
                  <a:rPr lang="es-ES" sz="1200" i="1" dirty="0"/>
                  <a:t>C</a:t>
                </a:r>
                <a:r>
                  <a:rPr lang="es-ES" sz="1200" dirty="0"/>
                  <a:t> le dan más peso a los errores.</a:t>
                </a:r>
              </a:p>
              <a:p>
                <a:pPr algn="just"/>
                <a:endParaRPr lang="es-ES" sz="12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7BB88FC-AE59-4ABD-A30F-5EE421A68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7" y="3293059"/>
                <a:ext cx="5525470" cy="3196965"/>
              </a:xfrm>
              <a:prstGeom prst="rect">
                <a:avLst/>
              </a:prstGeom>
              <a:blipFill>
                <a:blip r:embed="rId6"/>
                <a:stretch>
                  <a:fillRect r="-1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rupo 643">
            <a:extLst>
              <a:ext uri="{FF2B5EF4-FFF2-40B4-BE49-F238E27FC236}">
                <a16:creationId xmlns:a16="http://schemas.microsoft.com/office/drawing/2014/main" id="{472F23EB-6C6B-4082-B0F8-CA9E2E80EEC4}"/>
              </a:ext>
            </a:extLst>
          </p:cNvPr>
          <p:cNvGrpSpPr/>
          <p:nvPr/>
        </p:nvGrpSpPr>
        <p:grpSpPr>
          <a:xfrm>
            <a:off x="6781433" y="1427369"/>
            <a:ext cx="4618274" cy="4338510"/>
            <a:chOff x="-4667819" y="-4216335"/>
            <a:chExt cx="4898250" cy="4558988"/>
          </a:xfrm>
        </p:grpSpPr>
        <p:pic>
          <p:nvPicPr>
            <p:cNvPr id="645" name="Imagen 644">
              <a:extLst>
                <a:ext uri="{FF2B5EF4-FFF2-40B4-BE49-F238E27FC236}">
                  <a16:creationId xmlns:a16="http://schemas.microsoft.com/office/drawing/2014/main" id="{C0B86836-1EAB-4E0D-AB5F-8187847F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80" b="12644"/>
            <a:stretch/>
          </p:blipFill>
          <p:spPr>
            <a:xfrm>
              <a:off x="-4667819" y="-4216335"/>
              <a:ext cx="4898250" cy="4558988"/>
            </a:xfrm>
            <a:prstGeom prst="rect">
              <a:avLst/>
            </a:prstGeom>
          </p:spPr>
        </p:pic>
        <p:grpSp>
          <p:nvGrpSpPr>
            <p:cNvPr id="646" name="Grupo 645">
              <a:extLst>
                <a:ext uri="{FF2B5EF4-FFF2-40B4-BE49-F238E27FC236}">
                  <a16:creationId xmlns:a16="http://schemas.microsoft.com/office/drawing/2014/main" id="{3A867CE0-3CEA-4FAB-957B-0D68BCE87820}"/>
                </a:ext>
              </a:extLst>
            </p:cNvPr>
            <p:cNvGrpSpPr/>
            <p:nvPr/>
          </p:nvGrpSpPr>
          <p:grpSpPr>
            <a:xfrm>
              <a:off x="-3153519" y="-3143044"/>
              <a:ext cx="1975421" cy="2485727"/>
              <a:chOff x="-3153519" y="-3143044"/>
              <a:chExt cx="1975421" cy="2485727"/>
            </a:xfrm>
          </p:grpSpPr>
          <p:sp>
            <p:nvSpPr>
              <p:cNvPr id="647" name="Triángulo 398">
                <a:extLst>
                  <a:ext uri="{FF2B5EF4-FFF2-40B4-BE49-F238E27FC236}">
                    <a16:creationId xmlns:a16="http://schemas.microsoft.com/office/drawing/2014/main" id="{563AC902-0779-43D7-B9FD-F1683763F7C7}"/>
                  </a:ext>
                </a:extLst>
              </p:cNvPr>
              <p:cNvSpPr/>
              <p:nvPr/>
            </p:nvSpPr>
            <p:spPr>
              <a:xfrm>
                <a:off x="-2726240" y="-2317500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8" name="Triángulo 399">
                <a:extLst>
                  <a:ext uri="{FF2B5EF4-FFF2-40B4-BE49-F238E27FC236}">
                    <a16:creationId xmlns:a16="http://schemas.microsoft.com/office/drawing/2014/main" id="{604D0D22-86B3-458C-A9DE-F243F731B110}"/>
                  </a:ext>
                </a:extLst>
              </p:cNvPr>
              <p:cNvSpPr/>
              <p:nvPr/>
            </p:nvSpPr>
            <p:spPr>
              <a:xfrm>
                <a:off x="-3153519" y="-273125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9" name="Triángulo 400">
                <a:extLst>
                  <a:ext uri="{FF2B5EF4-FFF2-40B4-BE49-F238E27FC236}">
                    <a16:creationId xmlns:a16="http://schemas.microsoft.com/office/drawing/2014/main" id="{BAE66600-E25E-448F-9641-5AB40FB92ED4}"/>
                  </a:ext>
                </a:extLst>
              </p:cNvPr>
              <p:cNvSpPr/>
              <p:nvPr/>
            </p:nvSpPr>
            <p:spPr>
              <a:xfrm>
                <a:off x="-2955529" y="-258549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0" name="Triángulo 401">
                <a:extLst>
                  <a:ext uri="{FF2B5EF4-FFF2-40B4-BE49-F238E27FC236}">
                    <a16:creationId xmlns:a16="http://schemas.microsoft.com/office/drawing/2014/main" id="{A062D8B4-0B3A-4022-AB8F-8E729643E66D}"/>
                  </a:ext>
                </a:extLst>
              </p:cNvPr>
              <p:cNvSpPr/>
              <p:nvPr/>
            </p:nvSpPr>
            <p:spPr>
              <a:xfrm>
                <a:off x="-2364272" y="-314304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1" name="Triángulo 402">
                <a:extLst>
                  <a:ext uri="{FF2B5EF4-FFF2-40B4-BE49-F238E27FC236}">
                    <a16:creationId xmlns:a16="http://schemas.microsoft.com/office/drawing/2014/main" id="{BF100EEC-DA39-4C71-986C-CC7C08C36C8E}"/>
                  </a:ext>
                </a:extLst>
              </p:cNvPr>
              <p:cNvSpPr/>
              <p:nvPr/>
            </p:nvSpPr>
            <p:spPr>
              <a:xfrm>
                <a:off x="-1394730" y="-282409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2" name="Triángulo 403">
                <a:extLst>
                  <a:ext uri="{FF2B5EF4-FFF2-40B4-BE49-F238E27FC236}">
                    <a16:creationId xmlns:a16="http://schemas.microsoft.com/office/drawing/2014/main" id="{0E909D74-D46E-4868-926F-9830861DEFA3}"/>
                  </a:ext>
                </a:extLst>
              </p:cNvPr>
              <p:cNvSpPr/>
              <p:nvPr/>
            </p:nvSpPr>
            <p:spPr>
              <a:xfrm>
                <a:off x="-1565406" y="-2605692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3" name="Triángulo 404">
                <a:extLst>
                  <a:ext uri="{FF2B5EF4-FFF2-40B4-BE49-F238E27FC236}">
                    <a16:creationId xmlns:a16="http://schemas.microsoft.com/office/drawing/2014/main" id="{E43EA680-1858-45B9-A316-60EC97EA1AE3}"/>
                  </a:ext>
                </a:extLst>
              </p:cNvPr>
              <p:cNvSpPr/>
              <p:nvPr/>
            </p:nvSpPr>
            <p:spPr>
              <a:xfrm>
                <a:off x="-1952561" y="-304466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4" name="Triángulo 405">
                <a:extLst>
                  <a:ext uri="{FF2B5EF4-FFF2-40B4-BE49-F238E27FC236}">
                    <a16:creationId xmlns:a16="http://schemas.microsoft.com/office/drawing/2014/main" id="{CFA6A805-6D22-40C7-A98C-1F669717EA9C}"/>
                  </a:ext>
                </a:extLst>
              </p:cNvPr>
              <p:cNvSpPr/>
              <p:nvPr/>
            </p:nvSpPr>
            <p:spPr>
              <a:xfrm>
                <a:off x="-1663087" y="-311445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5" name="Triángulo 406">
                <a:extLst>
                  <a:ext uri="{FF2B5EF4-FFF2-40B4-BE49-F238E27FC236}">
                    <a16:creationId xmlns:a16="http://schemas.microsoft.com/office/drawing/2014/main" id="{C0E0D251-519A-4B89-BA2F-3DF19CDE36FF}"/>
                  </a:ext>
                </a:extLst>
              </p:cNvPr>
              <p:cNvSpPr/>
              <p:nvPr/>
            </p:nvSpPr>
            <p:spPr>
              <a:xfrm>
                <a:off x="-2732456" y="-279751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6" name="Triángulo 407">
                <a:extLst>
                  <a:ext uri="{FF2B5EF4-FFF2-40B4-BE49-F238E27FC236}">
                    <a16:creationId xmlns:a16="http://schemas.microsoft.com/office/drawing/2014/main" id="{0CDBD555-545E-467C-A928-BCB9F7735408}"/>
                  </a:ext>
                </a:extLst>
              </p:cNvPr>
              <p:cNvSpPr/>
              <p:nvPr/>
            </p:nvSpPr>
            <p:spPr>
              <a:xfrm>
                <a:off x="-2566465" y="-251235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7" name="Triángulo 408">
                <a:extLst>
                  <a:ext uri="{FF2B5EF4-FFF2-40B4-BE49-F238E27FC236}">
                    <a16:creationId xmlns:a16="http://schemas.microsoft.com/office/drawing/2014/main" id="{8C523470-AC4E-4180-AFDA-F00CEA4A240B}"/>
                  </a:ext>
                </a:extLst>
              </p:cNvPr>
              <p:cNvSpPr/>
              <p:nvPr/>
            </p:nvSpPr>
            <p:spPr>
              <a:xfrm>
                <a:off x="-2779757" y="-311096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8" name="Triángulo 409">
                <a:extLst>
                  <a:ext uri="{FF2B5EF4-FFF2-40B4-BE49-F238E27FC236}">
                    <a16:creationId xmlns:a16="http://schemas.microsoft.com/office/drawing/2014/main" id="{D4F167E7-BB29-40E7-A976-D4FDFFA8CAAA}"/>
                  </a:ext>
                </a:extLst>
              </p:cNvPr>
              <p:cNvSpPr/>
              <p:nvPr/>
            </p:nvSpPr>
            <p:spPr>
              <a:xfrm>
                <a:off x="-3070457" y="-300468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9" name="Triángulo 410">
                <a:extLst>
                  <a:ext uri="{FF2B5EF4-FFF2-40B4-BE49-F238E27FC236}">
                    <a16:creationId xmlns:a16="http://schemas.microsoft.com/office/drawing/2014/main" id="{614E0F7D-EE42-4581-AA01-A4D8D2385527}"/>
                  </a:ext>
                </a:extLst>
              </p:cNvPr>
              <p:cNvSpPr/>
              <p:nvPr/>
            </p:nvSpPr>
            <p:spPr>
              <a:xfrm>
                <a:off x="-1771403" y="-276107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0" name="Triángulo 411">
                <a:extLst>
                  <a:ext uri="{FF2B5EF4-FFF2-40B4-BE49-F238E27FC236}">
                    <a16:creationId xmlns:a16="http://schemas.microsoft.com/office/drawing/2014/main" id="{808D5A49-596C-49A1-93F1-5BA159EDC382}"/>
                  </a:ext>
                </a:extLst>
              </p:cNvPr>
              <p:cNvSpPr/>
              <p:nvPr/>
            </p:nvSpPr>
            <p:spPr>
              <a:xfrm>
                <a:off x="-2055051" y="-2460757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1" name="Triángulo 412">
                <a:extLst>
                  <a:ext uri="{FF2B5EF4-FFF2-40B4-BE49-F238E27FC236}">
                    <a16:creationId xmlns:a16="http://schemas.microsoft.com/office/drawing/2014/main" id="{53C8EB2E-72D7-476B-9815-1CF3093F6EE0}"/>
                  </a:ext>
                </a:extLst>
              </p:cNvPr>
              <p:cNvSpPr/>
              <p:nvPr/>
            </p:nvSpPr>
            <p:spPr>
              <a:xfrm>
                <a:off x="-1810229" y="-2387391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2" name="Elipse 661">
                <a:extLst>
                  <a:ext uri="{FF2B5EF4-FFF2-40B4-BE49-F238E27FC236}">
                    <a16:creationId xmlns:a16="http://schemas.microsoft.com/office/drawing/2014/main" id="{3CFDC06C-60F4-44ED-88F0-B560A1A7FA5F}"/>
                  </a:ext>
                </a:extLst>
              </p:cNvPr>
              <p:cNvSpPr/>
              <p:nvPr/>
            </p:nvSpPr>
            <p:spPr>
              <a:xfrm>
                <a:off x="-1753323" y="-1129826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3" name="Elipse 662">
                <a:extLst>
                  <a:ext uri="{FF2B5EF4-FFF2-40B4-BE49-F238E27FC236}">
                    <a16:creationId xmlns:a16="http://schemas.microsoft.com/office/drawing/2014/main" id="{BD8BAD7C-94ED-4DEC-8673-961507D3895C}"/>
                  </a:ext>
                </a:extLst>
              </p:cNvPr>
              <p:cNvSpPr/>
              <p:nvPr/>
            </p:nvSpPr>
            <p:spPr>
              <a:xfrm>
                <a:off x="-2515824" y="-132780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4" name="Elipse 663">
                <a:extLst>
                  <a:ext uri="{FF2B5EF4-FFF2-40B4-BE49-F238E27FC236}">
                    <a16:creationId xmlns:a16="http://schemas.microsoft.com/office/drawing/2014/main" id="{87261D2D-6490-4A57-B89F-97320381D73A}"/>
                  </a:ext>
                </a:extLst>
              </p:cNvPr>
              <p:cNvSpPr/>
              <p:nvPr/>
            </p:nvSpPr>
            <p:spPr>
              <a:xfrm>
                <a:off x="-2067520" y="-134048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5" name="Elipse 664">
                <a:extLst>
                  <a:ext uri="{FF2B5EF4-FFF2-40B4-BE49-F238E27FC236}">
                    <a16:creationId xmlns:a16="http://schemas.microsoft.com/office/drawing/2014/main" id="{419B3400-3C3F-486C-BFE5-0920928FD32E}"/>
                  </a:ext>
                </a:extLst>
              </p:cNvPr>
              <p:cNvSpPr/>
              <p:nvPr/>
            </p:nvSpPr>
            <p:spPr>
              <a:xfrm>
                <a:off x="-2326898" y="-1345060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6" name="Elipse 665">
                <a:extLst>
                  <a:ext uri="{FF2B5EF4-FFF2-40B4-BE49-F238E27FC236}">
                    <a16:creationId xmlns:a16="http://schemas.microsoft.com/office/drawing/2014/main" id="{C803FCFC-938D-4723-9555-BD242D6E8EE2}"/>
                  </a:ext>
                </a:extLst>
              </p:cNvPr>
              <p:cNvSpPr/>
              <p:nvPr/>
            </p:nvSpPr>
            <p:spPr>
              <a:xfrm>
                <a:off x="-2347777" y="-1156044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7" name="Elipse 666">
                <a:extLst>
                  <a:ext uri="{FF2B5EF4-FFF2-40B4-BE49-F238E27FC236}">
                    <a16:creationId xmlns:a16="http://schemas.microsoft.com/office/drawing/2014/main" id="{694D10A9-B4F5-4168-8784-97245926CE77}"/>
                  </a:ext>
                </a:extLst>
              </p:cNvPr>
              <p:cNvSpPr/>
              <p:nvPr/>
            </p:nvSpPr>
            <p:spPr>
              <a:xfrm>
                <a:off x="-2246116" y="-813643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8" name="Elipse 667">
                <a:extLst>
                  <a:ext uri="{FF2B5EF4-FFF2-40B4-BE49-F238E27FC236}">
                    <a16:creationId xmlns:a16="http://schemas.microsoft.com/office/drawing/2014/main" id="{A479E493-C6FE-46B2-A1E5-26BB46236027}"/>
                  </a:ext>
                </a:extLst>
              </p:cNvPr>
              <p:cNvSpPr/>
              <p:nvPr/>
            </p:nvSpPr>
            <p:spPr>
              <a:xfrm>
                <a:off x="-1937461" y="-115674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9" name="Elipse 668">
                <a:extLst>
                  <a:ext uri="{FF2B5EF4-FFF2-40B4-BE49-F238E27FC236}">
                    <a16:creationId xmlns:a16="http://schemas.microsoft.com/office/drawing/2014/main" id="{11956439-D4D6-449F-A0D4-C33EBD59DE0E}"/>
                  </a:ext>
                </a:extLst>
              </p:cNvPr>
              <p:cNvSpPr/>
              <p:nvPr/>
            </p:nvSpPr>
            <p:spPr>
              <a:xfrm>
                <a:off x="-2554080" y="-1100661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0" name="Elipse 669">
                <a:extLst>
                  <a:ext uri="{FF2B5EF4-FFF2-40B4-BE49-F238E27FC236}">
                    <a16:creationId xmlns:a16="http://schemas.microsoft.com/office/drawing/2014/main" id="{E6112948-ACD7-487B-A650-A93E0C129C00}"/>
                  </a:ext>
                </a:extLst>
              </p:cNvPr>
              <p:cNvSpPr/>
              <p:nvPr/>
            </p:nvSpPr>
            <p:spPr>
              <a:xfrm>
                <a:off x="-1837029" y="-100212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1" name="Elipse 670">
                <a:extLst>
                  <a:ext uri="{FF2B5EF4-FFF2-40B4-BE49-F238E27FC236}">
                    <a16:creationId xmlns:a16="http://schemas.microsoft.com/office/drawing/2014/main" id="{BF54716D-AB1F-464F-B536-39E2F8D9471F}"/>
                  </a:ext>
                </a:extLst>
              </p:cNvPr>
              <p:cNvSpPr/>
              <p:nvPr/>
            </p:nvSpPr>
            <p:spPr>
              <a:xfrm>
                <a:off x="-2391090" y="-974378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2" name="Elipse 671">
                <a:extLst>
                  <a:ext uri="{FF2B5EF4-FFF2-40B4-BE49-F238E27FC236}">
                    <a16:creationId xmlns:a16="http://schemas.microsoft.com/office/drawing/2014/main" id="{C4DFC8E3-BED1-4E6E-9EFC-2FEC122FC9C6}"/>
                  </a:ext>
                </a:extLst>
              </p:cNvPr>
              <p:cNvSpPr/>
              <p:nvPr/>
            </p:nvSpPr>
            <p:spPr>
              <a:xfrm>
                <a:off x="-1845293" y="-1299872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3" name="Elipse 672">
                <a:extLst>
                  <a:ext uri="{FF2B5EF4-FFF2-40B4-BE49-F238E27FC236}">
                    <a16:creationId xmlns:a16="http://schemas.microsoft.com/office/drawing/2014/main" id="{175CF272-952E-4AF6-B3D2-D04656EC4EDC}"/>
                  </a:ext>
                </a:extLst>
              </p:cNvPr>
              <p:cNvSpPr/>
              <p:nvPr/>
            </p:nvSpPr>
            <p:spPr>
              <a:xfrm>
                <a:off x="-1895880" y="-82045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4" name="Elipse 673">
                <a:extLst>
                  <a:ext uri="{FF2B5EF4-FFF2-40B4-BE49-F238E27FC236}">
                    <a16:creationId xmlns:a16="http://schemas.microsoft.com/office/drawing/2014/main" id="{1DDC6D4A-099F-4B9E-BFD4-663270394B69}"/>
                  </a:ext>
                </a:extLst>
              </p:cNvPr>
              <p:cNvSpPr/>
              <p:nvPr/>
            </p:nvSpPr>
            <p:spPr>
              <a:xfrm>
                <a:off x="-2147959" y="-109258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5" name="Elipse 674">
                <a:extLst>
                  <a:ext uri="{FF2B5EF4-FFF2-40B4-BE49-F238E27FC236}">
                    <a16:creationId xmlns:a16="http://schemas.microsoft.com/office/drawing/2014/main" id="{73AF9756-E647-445D-9B55-16C462B40011}"/>
                  </a:ext>
                </a:extLst>
              </p:cNvPr>
              <p:cNvSpPr/>
              <p:nvPr/>
            </p:nvSpPr>
            <p:spPr>
              <a:xfrm>
                <a:off x="-2110373" y="-92957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CCE056A-DA69-4E7E-A519-D0E8EA940521}"/>
                  </a:ext>
                </a:extLst>
              </p:cNvPr>
              <p:cNvSpPr txBox="1"/>
              <p:nvPr/>
            </p:nvSpPr>
            <p:spPr>
              <a:xfrm>
                <a:off x="637205" y="2160751"/>
                <a:ext cx="5525470" cy="328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Cuando los </a:t>
                </a:r>
                <a:r>
                  <a:rPr lang="es-ES" sz="1400" b="1" dirty="0"/>
                  <a:t>datos no son linealmente separables </a:t>
                </a:r>
                <a:r>
                  <a:rPr lang="es-ES" sz="1400" dirty="0"/>
                  <a:t>puede aplicarse el </a:t>
                </a:r>
                <a:r>
                  <a:rPr lang="es-ES" sz="1400" b="1" i="1" dirty="0" err="1"/>
                  <a:t>kernel</a:t>
                </a:r>
                <a:r>
                  <a:rPr lang="es-ES" sz="1400" b="1" i="1" dirty="0"/>
                  <a:t> </a:t>
                </a:r>
                <a:r>
                  <a:rPr lang="es-ES" sz="1400" b="1" i="1" dirty="0" err="1"/>
                  <a:t>trick</a:t>
                </a:r>
                <a:r>
                  <a:rPr lang="es-ES" sz="1400" b="1" i="1" dirty="0"/>
                  <a:t> </a:t>
                </a:r>
                <a:r>
                  <a:rPr lang="es-ES" sz="1400" dirty="0"/>
                  <a:t>usando una función </a:t>
                </a:r>
                <a:r>
                  <a:rPr lang="es-ES" sz="1400" i="1" dirty="0" err="1"/>
                  <a:t>kernel</a:t>
                </a:r>
                <a:r>
                  <a:rPr lang="es-ES" sz="1400" dirty="0"/>
                  <a:t> (cuadrático, gaussiano, etc.).</a:t>
                </a:r>
              </a:p>
              <a:p>
                <a:pPr algn="just"/>
                <a:endParaRPr lang="es-E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El </a:t>
                </a:r>
                <a:r>
                  <a:rPr lang="es-ES" sz="1400" i="1" dirty="0" err="1"/>
                  <a:t>kernel</a:t>
                </a:r>
                <a:r>
                  <a:rPr lang="es-ES" sz="1400" i="1" dirty="0"/>
                  <a:t> </a:t>
                </a:r>
                <a:r>
                  <a:rPr lang="es-ES" sz="1400" i="1" dirty="0" err="1"/>
                  <a:t>trick</a:t>
                </a:r>
                <a:r>
                  <a:rPr lang="es-ES" sz="1400" i="1" dirty="0"/>
                  <a:t> </a:t>
                </a:r>
                <a:r>
                  <a:rPr lang="es-ES" sz="1400" dirty="0"/>
                  <a:t>permite </a:t>
                </a:r>
                <a:r>
                  <a:rPr lang="es-ES" sz="1400" b="1" dirty="0"/>
                  <a:t>proyectar un espacio muestral </a:t>
                </a:r>
                <a:r>
                  <a:rPr lang="es-ES" sz="1400" i="1" dirty="0"/>
                  <a:t>D-</a:t>
                </a:r>
                <a:r>
                  <a:rPr lang="es-ES" sz="1400" dirty="0"/>
                  <a:t>dimensional a otro espacio </a:t>
                </a:r>
                <a:r>
                  <a:rPr lang="es-ES" sz="1400" i="1" dirty="0"/>
                  <a:t>M-</a:t>
                </a:r>
                <a:r>
                  <a:rPr lang="es-ES" sz="1400" dirty="0"/>
                  <a:t>dimensional, donde M&gt;D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s-ES" sz="1400" i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Esto permite </a:t>
                </a:r>
                <a:r>
                  <a:rPr lang="es-ES" sz="1400" b="1" dirty="0"/>
                  <a:t>separar de manera lineal </a:t>
                </a:r>
                <a:r>
                  <a:rPr lang="es-ES" sz="1400" dirty="0"/>
                  <a:t>aquellos datos que, originalmente, no eran linealmente separables.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sz="1400" dirty="0"/>
                  <a:t>En este nuevo escenario, la optimización del margen es la misma que en el caso anterior: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𝜍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CCE056A-DA69-4E7E-A519-D0E8EA94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5" y="2160751"/>
                <a:ext cx="5525470" cy="3283463"/>
              </a:xfrm>
              <a:prstGeom prst="rect">
                <a:avLst/>
              </a:prstGeom>
              <a:blipFill>
                <a:blip r:embed="rId3"/>
                <a:stretch>
                  <a:fillRect l="-221" t="-186" r="-3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51" name="Agrupar 201">
            <a:extLst>
              <a:ext uri="{FF2B5EF4-FFF2-40B4-BE49-F238E27FC236}">
                <a16:creationId xmlns:a16="http://schemas.microsoft.com/office/drawing/2014/main" id="{B97B120C-7719-49A8-BA57-147397DDFB8A}"/>
              </a:ext>
            </a:extLst>
          </p:cNvPr>
          <p:cNvGrpSpPr/>
          <p:nvPr/>
        </p:nvGrpSpPr>
        <p:grpSpPr>
          <a:xfrm>
            <a:off x="7635031" y="2397634"/>
            <a:ext cx="3415460" cy="2856720"/>
            <a:chOff x="2990335" y="704334"/>
            <a:chExt cx="5955957" cy="5078627"/>
          </a:xfrm>
          <a:scene3d>
            <a:camera prst="isometricOffAxis1Top">
              <a:rot lat="14400000" lon="18000000" rev="14400000"/>
            </a:camera>
            <a:lightRig rig="threePt" dir="t"/>
          </a:scene3d>
        </p:grpSpPr>
        <p:sp>
          <p:nvSpPr>
            <p:cNvPr id="154" name="Marco 153">
              <a:extLst>
                <a:ext uri="{FF2B5EF4-FFF2-40B4-BE49-F238E27FC236}">
                  <a16:creationId xmlns:a16="http://schemas.microsoft.com/office/drawing/2014/main" id="{13073D6B-DFAA-471A-ABE0-6E8DE84EA90D}"/>
                </a:ext>
              </a:extLst>
            </p:cNvPr>
            <p:cNvSpPr/>
            <p:nvPr/>
          </p:nvSpPr>
          <p:spPr>
            <a:xfrm>
              <a:off x="2990335" y="704334"/>
              <a:ext cx="5955957" cy="5078627"/>
            </a:xfrm>
            <a:prstGeom prst="frame">
              <a:avLst>
                <a:gd name="adj1" fmla="val 5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40D5DA95-F1B0-47F6-B02A-6881AD7EBE04}"/>
                </a:ext>
              </a:extLst>
            </p:cNvPr>
            <p:cNvSpPr/>
            <p:nvPr/>
          </p:nvSpPr>
          <p:spPr>
            <a:xfrm>
              <a:off x="5239265" y="24960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F07F2AFD-E2E2-4F6B-B80A-6594C396F6D6}"/>
                </a:ext>
              </a:extLst>
            </p:cNvPr>
            <p:cNvSpPr/>
            <p:nvPr/>
          </p:nvSpPr>
          <p:spPr>
            <a:xfrm>
              <a:off x="5420497" y="2835877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526E7F4-CD78-4702-8344-2F5573B2C704}"/>
                </a:ext>
              </a:extLst>
            </p:cNvPr>
            <p:cNvSpPr/>
            <p:nvPr/>
          </p:nvSpPr>
          <p:spPr>
            <a:xfrm>
              <a:off x="4992130" y="3379575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73484B80-9E82-43E3-80C7-6618B39FEC73}"/>
                </a:ext>
              </a:extLst>
            </p:cNvPr>
            <p:cNvSpPr/>
            <p:nvPr/>
          </p:nvSpPr>
          <p:spPr>
            <a:xfrm>
              <a:off x="5679990" y="24960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074F054C-AE20-4DEB-8AAD-47209BC0B5FD}"/>
                </a:ext>
              </a:extLst>
            </p:cNvPr>
            <p:cNvSpPr/>
            <p:nvPr/>
          </p:nvSpPr>
          <p:spPr>
            <a:xfrm>
              <a:off x="6058930" y="2796749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D4FDDC19-7741-46CD-8122-8740926026D8}"/>
                </a:ext>
              </a:extLst>
            </p:cNvPr>
            <p:cNvSpPr/>
            <p:nvPr/>
          </p:nvSpPr>
          <p:spPr>
            <a:xfrm>
              <a:off x="5721178" y="326218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1E334FA8-EA97-490C-9A51-B08B8E8251A8}"/>
                </a:ext>
              </a:extLst>
            </p:cNvPr>
            <p:cNvSpPr/>
            <p:nvPr/>
          </p:nvSpPr>
          <p:spPr>
            <a:xfrm>
              <a:off x="6191721" y="4042722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DB74AB8E-C222-4C9C-8DC3-B6758DBB9695}"/>
                </a:ext>
              </a:extLst>
            </p:cNvPr>
            <p:cNvSpPr/>
            <p:nvPr/>
          </p:nvSpPr>
          <p:spPr>
            <a:xfrm>
              <a:off x="5432855" y="378734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B878CCE9-33A2-4C36-B3C4-F62D08B9900B}"/>
                </a:ext>
              </a:extLst>
            </p:cNvPr>
            <p:cNvSpPr/>
            <p:nvPr/>
          </p:nvSpPr>
          <p:spPr>
            <a:xfrm>
              <a:off x="4724399" y="2730844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F81B7B55-C060-49A1-A1C0-95637B09A223}"/>
                </a:ext>
              </a:extLst>
            </p:cNvPr>
            <p:cNvSpPr/>
            <p:nvPr/>
          </p:nvSpPr>
          <p:spPr>
            <a:xfrm>
              <a:off x="5381368" y="34104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77B3FBC8-AE35-4022-B4F6-A9F2AF4C84AB}"/>
                </a:ext>
              </a:extLst>
            </p:cNvPr>
            <p:cNvSpPr/>
            <p:nvPr/>
          </p:nvSpPr>
          <p:spPr>
            <a:xfrm>
              <a:off x="6294693" y="2101167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1EB88B74-6DC2-4CB5-A6F2-70C25F28175A}"/>
                </a:ext>
              </a:extLst>
            </p:cNvPr>
            <p:cNvSpPr/>
            <p:nvPr/>
          </p:nvSpPr>
          <p:spPr>
            <a:xfrm>
              <a:off x="6182497" y="2439432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335224C-2233-4AC4-9A04-17D11DBDA25E}"/>
                </a:ext>
              </a:extLst>
            </p:cNvPr>
            <p:cNvSpPr/>
            <p:nvPr/>
          </p:nvSpPr>
          <p:spPr>
            <a:xfrm>
              <a:off x="6757577" y="3101553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9521D5CE-A35C-4E56-BAD6-A378BEF73CBC}"/>
                </a:ext>
              </a:extLst>
            </p:cNvPr>
            <p:cNvSpPr/>
            <p:nvPr/>
          </p:nvSpPr>
          <p:spPr>
            <a:xfrm>
              <a:off x="6363728" y="3605088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9" name="Triángulo 217">
              <a:extLst>
                <a:ext uri="{FF2B5EF4-FFF2-40B4-BE49-F238E27FC236}">
                  <a16:creationId xmlns:a16="http://schemas.microsoft.com/office/drawing/2014/main" id="{B3CA7317-408F-4BAC-B730-E12D618619AB}"/>
                </a:ext>
              </a:extLst>
            </p:cNvPr>
            <p:cNvSpPr/>
            <p:nvPr/>
          </p:nvSpPr>
          <p:spPr>
            <a:xfrm>
              <a:off x="7772401" y="176701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0" name="Triángulo 218">
              <a:extLst>
                <a:ext uri="{FF2B5EF4-FFF2-40B4-BE49-F238E27FC236}">
                  <a16:creationId xmlns:a16="http://schemas.microsoft.com/office/drawing/2014/main" id="{C5B6A528-B8B1-419D-8809-8E575E4C9B2C}"/>
                </a:ext>
              </a:extLst>
            </p:cNvPr>
            <p:cNvSpPr/>
            <p:nvPr/>
          </p:nvSpPr>
          <p:spPr>
            <a:xfrm>
              <a:off x="4820124" y="168360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1" name="Triángulo 219">
              <a:extLst>
                <a:ext uri="{FF2B5EF4-FFF2-40B4-BE49-F238E27FC236}">
                  <a16:creationId xmlns:a16="http://schemas.microsoft.com/office/drawing/2014/main" id="{00E5CB7B-E5E5-4304-A893-6BA707E2FBDE}"/>
                </a:ext>
              </a:extLst>
            </p:cNvPr>
            <p:cNvSpPr/>
            <p:nvPr/>
          </p:nvSpPr>
          <p:spPr>
            <a:xfrm>
              <a:off x="7286286" y="1229496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2" name="Triángulo 220">
              <a:extLst>
                <a:ext uri="{FF2B5EF4-FFF2-40B4-BE49-F238E27FC236}">
                  <a16:creationId xmlns:a16="http://schemas.microsoft.com/office/drawing/2014/main" id="{C6FF8BAE-8C16-4B88-9892-5CA8C8418EDF}"/>
                </a:ext>
              </a:extLst>
            </p:cNvPr>
            <p:cNvSpPr/>
            <p:nvPr/>
          </p:nvSpPr>
          <p:spPr>
            <a:xfrm>
              <a:off x="6315289" y="1121378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3" name="Triángulo 221">
              <a:extLst>
                <a:ext uri="{FF2B5EF4-FFF2-40B4-BE49-F238E27FC236}">
                  <a16:creationId xmlns:a16="http://schemas.microsoft.com/office/drawing/2014/main" id="{1E47E44E-8CEC-4A9C-A6F3-2BD56E86CC6B}"/>
                </a:ext>
              </a:extLst>
            </p:cNvPr>
            <p:cNvSpPr/>
            <p:nvPr/>
          </p:nvSpPr>
          <p:spPr>
            <a:xfrm>
              <a:off x="7580789" y="234057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4" name="Triángulo 222">
              <a:extLst>
                <a:ext uri="{FF2B5EF4-FFF2-40B4-BE49-F238E27FC236}">
                  <a16:creationId xmlns:a16="http://schemas.microsoft.com/office/drawing/2014/main" id="{7F7D10B1-CA77-4A97-8CA6-53BC641AB090}"/>
                </a:ext>
              </a:extLst>
            </p:cNvPr>
            <p:cNvSpPr/>
            <p:nvPr/>
          </p:nvSpPr>
          <p:spPr>
            <a:xfrm>
              <a:off x="3395140" y="455553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5" name="Triángulo 223">
              <a:extLst>
                <a:ext uri="{FF2B5EF4-FFF2-40B4-BE49-F238E27FC236}">
                  <a16:creationId xmlns:a16="http://schemas.microsoft.com/office/drawing/2014/main" id="{CF0D0B97-C1DB-4E61-91C7-D0319BDF7EA4}"/>
                </a:ext>
              </a:extLst>
            </p:cNvPr>
            <p:cNvSpPr/>
            <p:nvPr/>
          </p:nvSpPr>
          <p:spPr>
            <a:xfrm>
              <a:off x="8362393" y="3801764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6" name="Triángulo 224">
              <a:extLst>
                <a:ext uri="{FF2B5EF4-FFF2-40B4-BE49-F238E27FC236}">
                  <a16:creationId xmlns:a16="http://schemas.microsoft.com/office/drawing/2014/main" id="{95A2146B-BCD2-48A7-9482-FEDF32247DE0}"/>
                </a:ext>
              </a:extLst>
            </p:cNvPr>
            <p:cNvSpPr/>
            <p:nvPr/>
          </p:nvSpPr>
          <p:spPr>
            <a:xfrm>
              <a:off x="5248491" y="4683213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7" name="Triángulo 225">
              <a:extLst>
                <a:ext uri="{FF2B5EF4-FFF2-40B4-BE49-F238E27FC236}">
                  <a16:creationId xmlns:a16="http://schemas.microsoft.com/office/drawing/2014/main" id="{270368AA-93A2-40B8-893B-C1C75D8708F0}"/>
                </a:ext>
              </a:extLst>
            </p:cNvPr>
            <p:cNvSpPr/>
            <p:nvPr/>
          </p:nvSpPr>
          <p:spPr>
            <a:xfrm>
              <a:off x="3258972" y="3543303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Triángulo 226">
              <a:extLst>
                <a:ext uri="{FF2B5EF4-FFF2-40B4-BE49-F238E27FC236}">
                  <a16:creationId xmlns:a16="http://schemas.microsoft.com/office/drawing/2014/main" id="{81DD112A-1DF6-4855-AB3B-793F19D2168B}"/>
                </a:ext>
              </a:extLst>
            </p:cNvPr>
            <p:cNvSpPr/>
            <p:nvPr/>
          </p:nvSpPr>
          <p:spPr>
            <a:xfrm>
              <a:off x="8362393" y="298621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9" name="Triángulo 227">
              <a:extLst>
                <a:ext uri="{FF2B5EF4-FFF2-40B4-BE49-F238E27FC236}">
                  <a16:creationId xmlns:a16="http://schemas.microsoft.com/office/drawing/2014/main" id="{759A4F80-0716-4C25-AEA3-76787A4BD1A9}"/>
                </a:ext>
              </a:extLst>
            </p:cNvPr>
            <p:cNvSpPr/>
            <p:nvPr/>
          </p:nvSpPr>
          <p:spPr>
            <a:xfrm>
              <a:off x="3907493" y="259904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0" name="Triángulo 228">
              <a:extLst>
                <a:ext uri="{FF2B5EF4-FFF2-40B4-BE49-F238E27FC236}">
                  <a16:creationId xmlns:a16="http://schemas.microsoft.com/office/drawing/2014/main" id="{E7E5ADFB-B5E0-4E29-A6C7-4E953EA313CB}"/>
                </a:ext>
              </a:extLst>
            </p:cNvPr>
            <p:cNvSpPr/>
            <p:nvPr/>
          </p:nvSpPr>
          <p:spPr>
            <a:xfrm>
              <a:off x="7684909" y="4376359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1" name="Triángulo 229">
              <a:extLst>
                <a:ext uri="{FF2B5EF4-FFF2-40B4-BE49-F238E27FC236}">
                  <a16:creationId xmlns:a16="http://schemas.microsoft.com/office/drawing/2014/main" id="{FE49A358-EC23-442C-8BB7-2A13C4B8ABB1}"/>
                </a:ext>
              </a:extLst>
            </p:cNvPr>
            <p:cNvSpPr/>
            <p:nvPr/>
          </p:nvSpPr>
          <p:spPr>
            <a:xfrm>
              <a:off x="7458292" y="3605089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2" name="Triángulo 230">
              <a:extLst>
                <a:ext uri="{FF2B5EF4-FFF2-40B4-BE49-F238E27FC236}">
                  <a16:creationId xmlns:a16="http://schemas.microsoft.com/office/drawing/2014/main" id="{78F729BB-9CEA-4A8F-97D9-62430ED5DE58}"/>
                </a:ext>
              </a:extLst>
            </p:cNvPr>
            <p:cNvSpPr/>
            <p:nvPr/>
          </p:nvSpPr>
          <p:spPr>
            <a:xfrm>
              <a:off x="3730731" y="1271716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3" name="Triángulo 231">
              <a:extLst>
                <a:ext uri="{FF2B5EF4-FFF2-40B4-BE49-F238E27FC236}">
                  <a16:creationId xmlns:a16="http://schemas.microsoft.com/office/drawing/2014/main" id="{CF66C140-73FA-4ADC-8638-406E54C1FB9A}"/>
                </a:ext>
              </a:extLst>
            </p:cNvPr>
            <p:cNvSpPr/>
            <p:nvPr/>
          </p:nvSpPr>
          <p:spPr>
            <a:xfrm>
              <a:off x="5479683" y="1448830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4" name="Triángulo 232">
              <a:extLst>
                <a:ext uri="{FF2B5EF4-FFF2-40B4-BE49-F238E27FC236}">
                  <a16:creationId xmlns:a16="http://schemas.microsoft.com/office/drawing/2014/main" id="{CE3CC9DB-BEFC-43E0-8E59-446D330BC212}"/>
                </a:ext>
              </a:extLst>
            </p:cNvPr>
            <p:cNvSpPr/>
            <p:nvPr/>
          </p:nvSpPr>
          <p:spPr>
            <a:xfrm>
              <a:off x="4102437" y="479854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5" name="Triángulo 233">
              <a:extLst>
                <a:ext uri="{FF2B5EF4-FFF2-40B4-BE49-F238E27FC236}">
                  <a16:creationId xmlns:a16="http://schemas.microsoft.com/office/drawing/2014/main" id="{D83822D8-513C-4EAC-91B2-E1933759DE66}"/>
                </a:ext>
              </a:extLst>
            </p:cNvPr>
            <p:cNvSpPr/>
            <p:nvPr/>
          </p:nvSpPr>
          <p:spPr>
            <a:xfrm>
              <a:off x="7097391" y="4981835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6" name="Triángulo 234">
              <a:extLst>
                <a:ext uri="{FF2B5EF4-FFF2-40B4-BE49-F238E27FC236}">
                  <a16:creationId xmlns:a16="http://schemas.microsoft.com/office/drawing/2014/main" id="{B27730DA-0FE6-44BA-8BCE-7064379F44AD}"/>
                </a:ext>
              </a:extLst>
            </p:cNvPr>
            <p:cNvSpPr/>
            <p:nvPr/>
          </p:nvSpPr>
          <p:spPr>
            <a:xfrm>
              <a:off x="5796307" y="510952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7" name="Triángulo 235">
              <a:extLst>
                <a:ext uri="{FF2B5EF4-FFF2-40B4-BE49-F238E27FC236}">
                  <a16:creationId xmlns:a16="http://schemas.microsoft.com/office/drawing/2014/main" id="{836318CA-1001-473E-90FD-B05CB31A9113}"/>
                </a:ext>
              </a:extLst>
            </p:cNvPr>
            <p:cNvSpPr/>
            <p:nvPr/>
          </p:nvSpPr>
          <p:spPr>
            <a:xfrm>
              <a:off x="4471994" y="4197185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30" name="Agrupar 526">
            <a:extLst>
              <a:ext uri="{FF2B5EF4-FFF2-40B4-BE49-F238E27FC236}">
                <a16:creationId xmlns:a16="http://schemas.microsoft.com/office/drawing/2014/main" id="{7FF18478-CA12-4ED4-9AC2-E33674D8FF95}"/>
              </a:ext>
            </a:extLst>
          </p:cNvPr>
          <p:cNvGrpSpPr/>
          <p:nvPr/>
        </p:nvGrpSpPr>
        <p:grpSpPr>
          <a:xfrm>
            <a:off x="7548758" y="2265849"/>
            <a:ext cx="3222567" cy="3061148"/>
            <a:chOff x="2990335" y="704334"/>
            <a:chExt cx="5955957" cy="5078627"/>
          </a:xfrm>
        </p:grpSpPr>
        <p:sp>
          <p:nvSpPr>
            <p:cNvPr id="231" name="Marco 230">
              <a:extLst>
                <a:ext uri="{FF2B5EF4-FFF2-40B4-BE49-F238E27FC236}">
                  <a16:creationId xmlns:a16="http://schemas.microsoft.com/office/drawing/2014/main" id="{A7D1D442-8A44-4D78-8F7C-D15930DAFC24}"/>
                </a:ext>
              </a:extLst>
            </p:cNvPr>
            <p:cNvSpPr/>
            <p:nvPr/>
          </p:nvSpPr>
          <p:spPr>
            <a:xfrm>
              <a:off x="2990335" y="704334"/>
              <a:ext cx="5955957" cy="5078627"/>
            </a:xfrm>
            <a:prstGeom prst="frame">
              <a:avLst>
                <a:gd name="adj1" fmla="val 5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E21EC1FE-B555-43C5-9FC3-08F12B93C858}"/>
                </a:ext>
              </a:extLst>
            </p:cNvPr>
            <p:cNvSpPr/>
            <p:nvPr/>
          </p:nvSpPr>
          <p:spPr>
            <a:xfrm>
              <a:off x="5239265" y="24960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B8A0ECBB-984A-4DDC-B36E-B009B03A4096}"/>
                </a:ext>
              </a:extLst>
            </p:cNvPr>
            <p:cNvSpPr/>
            <p:nvPr/>
          </p:nvSpPr>
          <p:spPr>
            <a:xfrm>
              <a:off x="5420497" y="2835877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F6500ED8-FD5A-49E8-BD53-0D98F524AFC9}"/>
                </a:ext>
              </a:extLst>
            </p:cNvPr>
            <p:cNvSpPr/>
            <p:nvPr/>
          </p:nvSpPr>
          <p:spPr>
            <a:xfrm>
              <a:off x="4992130" y="3379575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E6784628-0EEB-4851-8075-B38A5F8F85EA}"/>
                </a:ext>
              </a:extLst>
            </p:cNvPr>
            <p:cNvSpPr/>
            <p:nvPr/>
          </p:nvSpPr>
          <p:spPr>
            <a:xfrm>
              <a:off x="5679990" y="24960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FAA1E8F8-3A73-4A20-A9AF-B21BC84C0552}"/>
                </a:ext>
              </a:extLst>
            </p:cNvPr>
            <p:cNvSpPr/>
            <p:nvPr/>
          </p:nvSpPr>
          <p:spPr>
            <a:xfrm>
              <a:off x="6058930" y="2796749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4280636F-F34D-411E-9F33-6D7B357C1103}"/>
                </a:ext>
              </a:extLst>
            </p:cNvPr>
            <p:cNvSpPr/>
            <p:nvPr/>
          </p:nvSpPr>
          <p:spPr>
            <a:xfrm>
              <a:off x="5721178" y="326218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96E18D64-1523-44C3-BE7B-DFEBEF1478BE}"/>
                </a:ext>
              </a:extLst>
            </p:cNvPr>
            <p:cNvSpPr/>
            <p:nvPr/>
          </p:nvSpPr>
          <p:spPr>
            <a:xfrm>
              <a:off x="6191721" y="4042722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E3334B57-E9BC-4F44-8CE4-0B92C58346A8}"/>
                </a:ext>
              </a:extLst>
            </p:cNvPr>
            <p:cNvSpPr/>
            <p:nvPr/>
          </p:nvSpPr>
          <p:spPr>
            <a:xfrm>
              <a:off x="5432855" y="378734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89E3998F-2A0B-4DFA-A1ED-A5C796C5C865}"/>
                </a:ext>
              </a:extLst>
            </p:cNvPr>
            <p:cNvSpPr/>
            <p:nvPr/>
          </p:nvSpPr>
          <p:spPr>
            <a:xfrm>
              <a:off x="4724399" y="2730844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BCE836D7-0BD7-4A65-9605-FA501C146A08}"/>
                </a:ext>
              </a:extLst>
            </p:cNvPr>
            <p:cNvSpPr/>
            <p:nvPr/>
          </p:nvSpPr>
          <p:spPr>
            <a:xfrm>
              <a:off x="5381368" y="3410466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FB810148-9DF3-446C-B04D-40C35213BF87}"/>
                </a:ext>
              </a:extLst>
            </p:cNvPr>
            <p:cNvSpPr/>
            <p:nvPr/>
          </p:nvSpPr>
          <p:spPr>
            <a:xfrm>
              <a:off x="6294693" y="2101167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970CC318-7FB5-43C8-B7CC-075462B5AB6F}"/>
                </a:ext>
              </a:extLst>
            </p:cNvPr>
            <p:cNvSpPr/>
            <p:nvPr/>
          </p:nvSpPr>
          <p:spPr>
            <a:xfrm>
              <a:off x="6182497" y="2439432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D7A2595A-4DDC-4F74-B26D-CED28BD7882F}"/>
                </a:ext>
              </a:extLst>
            </p:cNvPr>
            <p:cNvSpPr/>
            <p:nvPr/>
          </p:nvSpPr>
          <p:spPr>
            <a:xfrm>
              <a:off x="6757577" y="3101553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8C4D6437-D750-4764-BD91-1E25933C8EE3}"/>
                </a:ext>
              </a:extLst>
            </p:cNvPr>
            <p:cNvSpPr/>
            <p:nvPr/>
          </p:nvSpPr>
          <p:spPr>
            <a:xfrm>
              <a:off x="6363728" y="3605088"/>
              <a:ext cx="247135" cy="234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6" name="Triángulo 542">
              <a:extLst>
                <a:ext uri="{FF2B5EF4-FFF2-40B4-BE49-F238E27FC236}">
                  <a16:creationId xmlns:a16="http://schemas.microsoft.com/office/drawing/2014/main" id="{9EC6744E-9B3F-4B82-8346-1CA666A92CFF}"/>
                </a:ext>
              </a:extLst>
            </p:cNvPr>
            <p:cNvSpPr/>
            <p:nvPr/>
          </p:nvSpPr>
          <p:spPr>
            <a:xfrm>
              <a:off x="7772401" y="176701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7" name="Triángulo 543">
              <a:extLst>
                <a:ext uri="{FF2B5EF4-FFF2-40B4-BE49-F238E27FC236}">
                  <a16:creationId xmlns:a16="http://schemas.microsoft.com/office/drawing/2014/main" id="{F3447DE1-5A7E-4384-A58A-48FDFC4D0898}"/>
                </a:ext>
              </a:extLst>
            </p:cNvPr>
            <p:cNvSpPr/>
            <p:nvPr/>
          </p:nvSpPr>
          <p:spPr>
            <a:xfrm>
              <a:off x="4820124" y="168360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8" name="Triángulo 544">
              <a:extLst>
                <a:ext uri="{FF2B5EF4-FFF2-40B4-BE49-F238E27FC236}">
                  <a16:creationId xmlns:a16="http://schemas.microsoft.com/office/drawing/2014/main" id="{A9C40994-B410-4ED5-BA29-3E81AC7B6D35}"/>
                </a:ext>
              </a:extLst>
            </p:cNvPr>
            <p:cNvSpPr/>
            <p:nvPr/>
          </p:nvSpPr>
          <p:spPr>
            <a:xfrm>
              <a:off x="7286286" y="1229496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9" name="Triángulo 545">
              <a:extLst>
                <a:ext uri="{FF2B5EF4-FFF2-40B4-BE49-F238E27FC236}">
                  <a16:creationId xmlns:a16="http://schemas.microsoft.com/office/drawing/2014/main" id="{AFAC8718-93B8-42D8-92E1-8DA12C42F11B}"/>
                </a:ext>
              </a:extLst>
            </p:cNvPr>
            <p:cNvSpPr/>
            <p:nvPr/>
          </p:nvSpPr>
          <p:spPr>
            <a:xfrm>
              <a:off x="6315289" y="1121378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0" name="Triángulo 546">
              <a:extLst>
                <a:ext uri="{FF2B5EF4-FFF2-40B4-BE49-F238E27FC236}">
                  <a16:creationId xmlns:a16="http://schemas.microsoft.com/office/drawing/2014/main" id="{0D86FB3F-295D-4D13-A77B-EA0756D84E97}"/>
                </a:ext>
              </a:extLst>
            </p:cNvPr>
            <p:cNvSpPr/>
            <p:nvPr/>
          </p:nvSpPr>
          <p:spPr>
            <a:xfrm>
              <a:off x="7580789" y="234057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1" name="Triángulo 547">
              <a:extLst>
                <a:ext uri="{FF2B5EF4-FFF2-40B4-BE49-F238E27FC236}">
                  <a16:creationId xmlns:a16="http://schemas.microsoft.com/office/drawing/2014/main" id="{4C71A357-B62C-4631-ADF6-4E9A985A6B8E}"/>
                </a:ext>
              </a:extLst>
            </p:cNvPr>
            <p:cNvSpPr/>
            <p:nvPr/>
          </p:nvSpPr>
          <p:spPr>
            <a:xfrm>
              <a:off x="3395140" y="455553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2" name="Triángulo 548">
              <a:extLst>
                <a:ext uri="{FF2B5EF4-FFF2-40B4-BE49-F238E27FC236}">
                  <a16:creationId xmlns:a16="http://schemas.microsoft.com/office/drawing/2014/main" id="{93EE5FA9-81AE-4863-919A-C6C089708F88}"/>
                </a:ext>
              </a:extLst>
            </p:cNvPr>
            <p:cNvSpPr/>
            <p:nvPr/>
          </p:nvSpPr>
          <p:spPr>
            <a:xfrm>
              <a:off x="8362393" y="3801764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3" name="Triángulo 549">
              <a:extLst>
                <a:ext uri="{FF2B5EF4-FFF2-40B4-BE49-F238E27FC236}">
                  <a16:creationId xmlns:a16="http://schemas.microsoft.com/office/drawing/2014/main" id="{2288852A-0DDC-4C4A-9863-5DD77D9B68D3}"/>
                </a:ext>
              </a:extLst>
            </p:cNvPr>
            <p:cNvSpPr/>
            <p:nvPr/>
          </p:nvSpPr>
          <p:spPr>
            <a:xfrm>
              <a:off x="5248491" y="4683213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4" name="Triángulo 550">
              <a:extLst>
                <a:ext uri="{FF2B5EF4-FFF2-40B4-BE49-F238E27FC236}">
                  <a16:creationId xmlns:a16="http://schemas.microsoft.com/office/drawing/2014/main" id="{D2E4AFBC-95FA-432F-8A1F-365CCDB97D45}"/>
                </a:ext>
              </a:extLst>
            </p:cNvPr>
            <p:cNvSpPr/>
            <p:nvPr/>
          </p:nvSpPr>
          <p:spPr>
            <a:xfrm>
              <a:off x="3258972" y="3543303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5" name="Triángulo 551">
              <a:extLst>
                <a:ext uri="{FF2B5EF4-FFF2-40B4-BE49-F238E27FC236}">
                  <a16:creationId xmlns:a16="http://schemas.microsoft.com/office/drawing/2014/main" id="{DAC1EC5B-6EF8-4469-9E86-A6273552119D}"/>
                </a:ext>
              </a:extLst>
            </p:cNvPr>
            <p:cNvSpPr/>
            <p:nvPr/>
          </p:nvSpPr>
          <p:spPr>
            <a:xfrm>
              <a:off x="8362393" y="2986217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6" name="Triángulo 552">
              <a:extLst>
                <a:ext uri="{FF2B5EF4-FFF2-40B4-BE49-F238E27FC236}">
                  <a16:creationId xmlns:a16="http://schemas.microsoft.com/office/drawing/2014/main" id="{81A893C9-C06A-4895-8E3A-51C848CC177B}"/>
                </a:ext>
              </a:extLst>
            </p:cNvPr>
            <p:cNvSpPr/>
            <p:nvPr/>
          </p:nvSpPr>
          <p:spPr>
            <a:xfrm>
              <a:off x="3907493" y="259904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7" name="Triángulo 553">
              <a:extLst>
                <a:ext uri="{FF2B5EF4-FFF2-40B4-BE49-F238E27FC236}">
                  <a16:creationId xmlns:a16="http://schemas.microsoft.com/office/drawing/2014/main" id="{CBE5C9B8-2E34-4FE3-870C-66E44FBAB6F2}"/>
                </a:ext>
              </a:extLst>
            </p:cNvPr>
            <p:cNvSpPr/>
            <p:nvPr/>
          </p:nvSpPr>
          <p:spPr>
            <a:xfrm>
              <a:off x="7684909" y="4376359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8" name="Triángulo 554">
              <a:extLst>
                <a:ext uri="{FF2B5EF4-FFF2-40B4-BE49-F238E27FC236}">
                  <a16:creationId xmlns:a16="http://schemas.microsoft.com/office/drawing/2014/main" id="{391FA9DA-8098-41BA-89C8-1904292BBD0D}"/>
                </a:ext>
              </a:extLst>
            </p:cNvPr>
            <p:cNvSpPr/>
            <p:nvPr/>
          </p:nvSpPr>
          <p:spPr>
            <a:xfrm>
              <a:off x="7458292" y="3605089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9" name="Triángulo 555">
              <a:extLst>
                <a:ext uri="{FF2B5EF4-FFF2-40B4-BE49-F238E27FC236}">
                  <a16:creationId xmlns:a16="http://schemas.microsoft.com/office/drawing/2014/main" id="{59D09F9A-A0F5-45B9-BC41-52765DC1AB20}"/>
                </a:ext>
              </a:extLst>
            </p:cNvPr>
            <p:cNvSpPr/>
            <p:nvPr/>
          </p:nvSpPr>
          <p:spPr>
            <a:xfrm>
              <a:off x="3730731" y="1271716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0" name="Triángulo 556">
              <a:extLst>
                <a:ext uri="{FF2B5EF4-FFF2-40B4-BE49-F238E27FC236}">
                  <a16:creationId xmlns:a16="http://schemas.microsoft.com/office/drawing/2014/main" id="{72F77EDC-C420-4ECA-A7BE-28A274266048}"/>
                </a:ext>
              </a:extLst>
            </p:cNvPr>
            <p:cNvSpPr/>
            <p:nvPr/>
          </p:nvSpPr>
          <p:spPr>
            <a:xfrm>
              <a:off x="5479683" y="1448830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1" name="Triángulo 557">
              <a:extLst>
                <a:ext uri="{FF2B5EF4-FFF2-40B4-BE49-F238E27FC236}">
                  <a16:creationId xmlns:a16="http://schemas.microsoft.com/office/drawing/2014/main" id="{28076827-C985-4EDC-B44D-395F13C6342C}"/>
                </a:ext>
              </a:extLst>
            </p:cNvPr>
            <p:cNvSpPr/>
            <p:nvPr/>
          </p:nvSpPr>
          <p:spPr>
            <a:xfrm>
              <a:off x="4102437" y="479854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2" name="Triángulo 558">
              <a:extLst>
                <a:ext uri="{FF2B5EF4-FFF2-40B4-BE49-F238E27FC236}">
                  <a16:creationId xmlns:a16="http://schemas.microsoft.com/office/drawing/2014/main" id="{1D6279E4-2BB8-4CE5-A772-C2698BE8169D}"/>
                </a:ext>
              </a:extLst>
            </p:cNvPr>
            <p:cNvSpPr/>
            <p:nvPr/>
          </p:nvSpPr>
          <p:spPr>
            <a:xfrm>
              <a:off x="7097391" y="4981835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3" name="Triángulo 559">
              <a:extLst>
                <a:ext uri="{FF2B5EF4-FFF2-40B4-BE49-F238E27FC236}">
                  <a16:creationId xmlns:a16="http://schemas.microsoft.com/office/drawing/2014/main" id="{F486C654-3CAE-4885-8BEC-7F93DDE5D57E}"/>
                </a:ext>
              </a:extLst>
            </p:cNvPr>
            <p:cNvSpPr/>
            <p:nvPr/>
          </p:nvSpPr>
          <p:spPr>
            <a:xfrm>
              <a:off x="5796307" y="5109522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4" name="Triángulo 560">
              <a:extLst>
                <a:ext uri="{FF2B5EF4-FFF2-40B4-BE49-F238E27FC236}">
                  <a16:creationId xmlns:a16="http://schemas.microsoft.com/office/drawing/2014/main" id="{62FA2018-FDCF-4D97-B440-5C1092277AF1}"/>
                </a:ext>
              </a:extLst>
            </p:cNvPr>
            <p:cNvSpPr/>
            <p:nvPr/>
          </p:nvSpPr>
          <p:spPr>
            <a:xfrm>
              <a:off x="4471994" y="4197185"/>
              <a:ext cx="344012" cy="35834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89" name="Rectángulo 488">
            <a:extLst>
              <a:ext uri="{FF2B5EF4-FFF2-40B4-BE49-F238E27FC236}">
                <a16:creationId xmlns:a16="http://schemas.microsoft.com/office/drawing/2014/main" id="{66EBAE4D-7894-4BDB-8D94-19A9C662FD57}"/>
              </a:ext>
            </a:extLst>
          </p:cNvPr>
          <p:cNvSpPr/>
          <p:nvPr/>
        </p:nvSpPr>
        <p:spPr>
          <a:xfrm>
            <a:off x="7382617" y="2974480"/>
            <a:ext cx="3820314" cy="156988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7547386" lon="18386376" rev="354280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4E6AAAC-DA74-487C-B914-14D350E01584}"/>
              </a:ext>
            </a:extLst>
          </p:cNvPr>
          <p:cNvGrpSpPr/>
          <p:nvPr/>
        </p:nvGrpSpPr>
        <p:grpSpPr>
          <a:xfrm>
            <a:off x="7693849" y="2458124"/>
            <a:ext cx="3066423" cy="2365514"/>
            <a:chOff x="13849977" y="-1588794"/>
            <a:chExt cx="3066423" cy="2365514"/>
          </a:xfrm>
        </p:grpSpPr>
        <p:grpSp>
          <p:nvGrpSpPr>
            <p:cNvPr id="577" name="Grupo 576">
              <a:extLst>
                <a:ext uri="{FF2B5EF4-FFF2-40B4-BE49-F238E27FC236}">
                  <a16:creationId xmlns:a16="http://schemas.microsoft.com/office/drawing/2014/main" id="{1F63A31E-6C18-4A39-B1EE-E1EA2477233C}"/>
                </a:ext>
              </a:extLst>
            </p:cNvPr>
            <p:cNvGrpSpPr/>
            <p:nvPr/>
          </p:nvGrpSpPr>
          <p:grpSpPr>
            <a:xfrm>
              <a:off x="14357200" y="-1588794"/>
              <a:ext cx="1862509" cy="2365514"/>
              <a:chOff x="-3153519" y="-3143044"/>
              <a:chExt cx="1975421" cy="2485727"/>
            </a:xfrm>
          </p:grpSpPr>
          <p:sp>
            <p:nvSpPr>
              <p:cNvPr id="578" name="Triángulo 398">
                <a:extLst>
                  <a:ext uri="{FF2B5EF4-FFF2-40B4-BE49-F238E27FC236}">
                    <a16:creationId xmlns:a16="http://schemas.microsoft.com/office/drawing/2014/main" id="{A635B3A0-00A9-4D23-8D7E-B710CAD188C7}"/>
                  </a:ext>
                </a:extLst>
              </p:cNvPr>
              <p:cNvSpPr/>
              <p:nvPr/>
            </p:nvSpPr>
            <p:spPr>
              <a:xfrm>
                <a:off x="-2726240" y="-2317500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9" name="Triángulo 399">
                <a:extLst>
                  <a:ext uri="{FF2B5EF4-FFF2-40B4-BE49-F238E27FC236}">
                    <a16:creationId xmlns:a16="http://schemas.microsoft.com/office/drawing/2014/main" id="{C6310E7D-523E-4651-ABA2-54D398420CB6}"/>
                  </a:ext>
                </a:extLst>
              </p:cNvPr>
              <p:cNvSpPr/>
              <p:nvPr/>
            </p:nvSpPr>
            <p:spPr>
              <a:xfrm>
                <a:off x="-3153519" y="-273125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0" name="Triángulo 400">
                <a:extLst>
                  <a:ext uri="{FF2B5EF4-FFF2-40B4-BE49-F238E27FC236}">
                    <a16:creationId xmlns:a16="http://schemas.microsoft.com/office/drawing/2014/main" id="{B7C595A8-F848-4431-9729-9719677A0B75}"/>
                  </a:ext>
                </a:extLst>
              </p:cNvPr>
              <p:cNvSpPr/>
              <p:nvPr/>
            </p:nvSpPr>
            <p:spPr>
              <a:xfrm>
                <a:off x="-2955529" y="-258549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1" name="Triángulo 401">
                <a:extLst>
                  <a:ext uri="{FF2B5EF4-FFF2-40B4-BE49-F238E27FC236}">
                    <a16:creationId xmlns:a16="http://schemas.microsoft.com/office/drawing/2014/main" id="{EB8206D8-4298-4559-9848-6391EEB8B02B}"/>
                  </a:ext>
                </a:extLst>
              </p:cNvPr>
              <p:cNvSpPr/>
              <p:nvPr/>
            </p:nvSpPr>
            <p:spPr>
              <a:xfrm>
                <a:off x="-2364272" y="-314304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2" name="Triángulo 402">
                <a:extLst>
                  <a:ext uri="{FF2B5EF4-FFF2-40B4-BE49-F238E27FC236}">
                    <a16:creationId xmlns:a16="http://schemas.microsoft.com/office/drawing/2014/main" id="{D60586D2-B1A7-47F8-8BCC-FF50346C9A2E}"/>
                  </a:ext>
                </a:extLst>
              </p:cNvPr>
              <p:cNvSpPr/>
              <p:nvPr/>
            </p:nvSpPr>
            <p:spPr>
              <a:xfrm>
                <a:off x="-1394730" y="-282409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3" name="Triángulo 403">
                <a:extLst>
                  <a:ext uri="{FF2B5EF4-FFF2-40B4-BE49-F238E27FC236}">
                    <a16:creationId xmlns:a16="http://schemas.microsoft.com/office/drawing/2014/main" id="{93ACD9EC-9171-438F-9130-64D9A847ED6F}"/>
                  </a:ext>
                </a:extLst>
              </p:cNvPr>
              <p:cNvSpPr/>
              <p:nvPr/>
            </p:nvSpPr>
            <p:spPr>
              <a:xfrm>
                <a:off x="-1565406" y="-2605692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4" name="Triángulo 404">
                <a:extLst>
                  <a:ext uri="{FF2B5EF4-FFF2-40B4-BE49-F238E27FC236}">
                    <a16:creationId xmlns:a16="http://schemas.microsoft.com/office/drawing/2014/main" id="{74F55BC1-6618-476C-A9C4-0C2E43B850EC}"/>
                  </a:ext>
                </a:extLst>
              </p:cNvPr>
              <p:cNvSpPr/>
              <p:nvPr/>
            </p:nvSpPr>
            <p:spPr>
              <a:xfrm>
                <a:off x="-1952561" y="-304466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5" name="Triángulo 405">
                <a:extLst>
                  <a:ext uri="{FF2B5EF4-FFF2-40B4-BE49-F238E27FC236}">
                    <a16:creationId xmlns:a16="http://schemas.microsoft.com/office/drawing/2014/main" id="{C593BDE3-1C35-4C65-943D-0E2CC02CCBC0}"/>
                  </a:ext>
                </a:extLst>
              </p:cNvPr>
              <p:cNvSpPr/>
              <p:nvPr/>
            </p:nvSpPr>
            <p:spPr>
              <a:xfrm>
                <a:off x="-1663087" y="-311445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6" name="Triángulo 406">
                <a:extLst>
                  <a:ext uri="{FF2B5EF4-FFF2-40B4-BE49-F238E27FC236}">
                    <a16:creationId xmlns:a16="http://schemas.microsoft.com/office/drawing/2014/main" id="{3553CA8C-0B47-425B-8A2E-8CBCDF75CF1B}"/>
                  </a:ext>
                </a:extLst>
              </p:cNvPr>
              <p:cNvSpPr/>
              <p:nvPr/>
            </p:nvSpPr>
            <p:spPr>
              <a:xfrm>
                <a:off x="-2732456" y="-279751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7" name="Triángulo 407">
                <a:extLst>
                  <a:ext uri="{FF2B5EF4-FFF2-40B4-BE49-F238E27FC236}">
                    <a16:creationId xmlns:a16="http://schemas.microsoft.com/office/drawing/2014/main" id="{C7C0B96B-2FFD-41FC-AA38-3F26B5CC66FB}"/>
                  </a:ext>
                </a:extLst>
              </p:cNvPr>
              <p:cNvSpPr/>
              <p:nvPr/>
            </p:nvSpPr>
            <p:spPr>
              <a:xfrm>
                <a:off x="-2566465" y="-251235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8" name="Triángulo 408">
                <a:extLst>
                  <a:ext uri="{FF2B5EF4-FFF2-40B4-BE49-F238E27FC236}">
                    <a16:creationId xmlns:a16="http://schemas.microsoft.com/office/drawing/2014/main" id="{858DF042-EB7D-4A3E-B83E-77F487BB464E}"/>
                  </a:ext>
                </a:extLst>
              </p:cNvPr>
              <p:cNvSpPr/>
              <p:nvPr/>
            </p:nvSpPr>
            <p:spPr>
              <a:xfrm>
                <a:off x="-2779757" y="-311096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9" name="Triángulo 409">
                <a:extLst>
                  <a:ext uri="{FF2B5EF4-FFF2-40B4-BE49-F238E27FC236}">
                    <a16:creationId xmlns:a16="http://schemas.microsoft.com/office/drawing/2014/main" id="{88E32A29-26EF-4B8C-9EF9-5947386299FE}"/>
                  </a:ext>
                </a:extLst>
              </p:cNvPr>
              <p:cNvSpPr/>
              <p:nvPr/>
            </p:nvSpPr>
            <p:spPr>
              <a:xfrm>
                <a:off x="-3070457" y="-300468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0" name="Triángulo 410">
                <a:extLst>
                  <a:ext uri="{FF2B5EF4-FFF2-40B4-BE49-F238E27FC236}">
                    <a16:creationId xmlns:a16="http://schemas.microsoft.com/office/drawing/2014/main" id="{AA9E3404-4B71-4A64-9DB7-E07E6C589A22}"/>
                  </a:ext>
                </a:extLst>
              </p:cNvPr>
              <p:cNvSpPr/>
              <p:nvPr/>
            </p:nvSpPr>
            <p:spPr>
              <a:xfrm>
                <a:off x="-1771403" y="-276107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1" name="Triángulo 411">
                <a:extLst>
                  <a:ext uri="{FF2B5EF4-FFF2-40B4-BE49-F238E27FC236}">
                    <a16:creationId xmlns:a16="http://schemas.microsoft.com/office/drawing/2014/main" id="{649AAD51-A232-4A8A-A654-F7EB188160FA}"/>
                  </a:ext>
                </a:extLst>
              </p:cNvPr>
              <p:cNvSpPr/>
              <p:nvPr/>
            </p:nvSpPr>
            <p:spPr>
              <a:xfrm>
                <a:off x="-2055051" y="-2460757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2" name="Triángulo 412">
                <a:extLst>
                  <a:ext uri="{FF2B5EF4-FFF2-40B4-BE49-F238E27FC236}">
                    <a16:creationId xmlns:a16="http://schemas.microsoft.com/office/drawing/2014/main" id="{65225049-EBF9-430A-BEEF-76601CEF8883}"/>
                  </a:ext>
                </a:extLst>
              </p:cNvPr>
              <p:cNvSpPr/>
              <p:nvPr/>
            </p:nvSpPr>
            <p:spPr>
              <a:xfrm>
                <a:off x="-1810229" y="-2387391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3" name="Elipse 592">
                <a:extLst>
                  <a:ext uri="{FF2B5EF4-FFF2-40B4-BE49-F238E27FC236}">
                    <a16:creationId xmlns:a16="http://schemas.microsoft.com/office/drawing/2014/main" id="{C18D9E90-7230-47DC-B351-1C6F6DED0A6A}"/>
                  </a:ext>
                </a:extLst>
              </p:cNvPr>
              <p:cNvSpPr/>
              <p:nvPr/>
            </p:nvSpPr>
            <p:spPr>
              <a:xfrm>
                <a:off x="-1753323" y="-1129826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4" name="Elipse 593">
                <a:extLst>
                  <a:ext uri="{FF2B5EF4-FFF2-40B4-BE49-F238E27FC236}">
                    <a16:creationId xmlns:a16="http://schemas.microsoft.com/office/drawing/2014/main" id="{73DD1F38-6F53-48C7-9C45-51BE0DD014C8}"/>
                  </a:ext>
                </a:extLst>
              </p:cNvPr>
              <p:cNvSpPr/>
              <p:nvPr/>
            </p:nvSpPr>
            <p:spPr>
              <a:xfrm>
                <a:off x="-2515824" y="-132780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5" name="Elipse 594">
                <a:extLst>
                  <a:ext uri="{FF2B5EF4-FFF2-40B4-BE49-F238E27FC236}">
                    <a16:creationId xmlns:a16="http://schemas.microsoft.com/office/drawing/2014/main" id="{1ED54E73-62AF-479E-B03B-F80F47225E6F}"/>
                  </a:ext>
                </a:extLst>
              </p:cNvPr>
              <p:cNvSpPr/>
              <p:nvPr/>
            </p:nvSpPr>
            <p:spPr>
              <a:xfrm>
                <a:off x="-2067520" y="-134048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6" name="Elipse 595">
                <a:extLst>
                  <a:ext uri="{FF2B5EF4-FFF2-40B4-BE49-F238E27FC236}">
                    <a16:creationId xmlns:a16="http://schemas.microsoft.com/office/drawing/2014/main" id="{B4562D17-A62A-4E5F-828A-F0BF600560B8}"/>
                  </a:ext>
                </a:extLst>
              </p:cNvPr>
              <p:cNvSpPr/>
              <p:nvPr/>
            </p:nvSpPr>
            <p:spPr>
              <a:xfrm>
                <a:off x="-2326898" y="-1345060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7" name="Elipse 596">
                <a:extLst>
                  <a:ext uri="{FF2B5EF4-FFF2-40B4-BE49-F238E27FC236}">
                    <a16:creationId xmlns:a16="http://schemas.microsoft.com/office/drawing/2014/main" id="{106DF367-58FF-46F8-86D4-DB3339DB5066}"/>
                  </a:ext>
                </a:extLst>
              </p:cNvPr>
              <p:cNvSpPr/>
              <p:nvPr/>
            </p:nvSpPr>
            <p:spPr>
              <a:xfrm>
                <a:off x="-2347777" y="-1156044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8" name="Elipse 597">
                <a:extLst>
                  <a:ext uri="{FF2B5EF4-FFF2-40B4-BE49-F238E27FC236}">
                    <a16:creationId xmlns:a16="http://schemas.microsoft.com/office/drawing/2014/main" id="{88C7AB6D-ED47-4AB3-8E89-C8F2F6410D9C}"/>
                  </a:ext>
                </a:extLst>
              </p:cNvPr>
              <p:cNvSpPr/>
              <p:nvPr/>
            </p:nvSpPr>
            <p:spPr>
              <a:xfrm>
                <a:off x="-2246116" y="-813643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9" name="Elipse 598">
                <a:extLst>
                  <a:ext uri="{FF2B5EF4-FFF2-40B4-BE49-F238E27FC236}">
                    <a16:creationId xmlns:a16="http://schemas.microsoft.com/office/drawing/2014/main" id="{AE211AF9-6248-43B7-882C-DAFFB6793D64}"/>
                  </a:ext>
                </a:extLst>
              </p:cNvPr>
              <p:cNvSpPr/>
              <p:nvPr/>
            </p:nvSpPr>
            <p:spPr>
              <a:xfrm>
                <a:off x="-1937461" y="-115674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0" name="Elipse 599">
                <a:extLst>
                  <a:ext uri="{FF2B5EF4-FFF2-40B4-BE49-F238E27FC236}">
                    <a16:creationId xmlns:a16="http://schemas.microsoft.com/office/drawing/2014/main" id="{CF04BD5C-8559-41BF-A86B-FB27363A4330}"/>
                  </a:ext>
                </a:extLst>
              </p:cNvPr>
              <p:cNvSpPr/>
              <p:nvPr/>
            </p:nvSpPr>
            <p:spPr>
              <a:xfrm>
                <a:off x="-2554080" y="-1100661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1" name="Elipse 600">
                <a:extLst>
                  <a:ext uri="{FF2B5EF4-FFF2-40B4-BE49-F238E27FC236}">
                    <a16:creationId xmlns:a16="http://schemas.microsoft.com/office/drawing/2014/main" id="{CAE5E4E7-EFCF-4033-B613-11C114FE254B}"/>
                  </a:ext>
                </a:extLst>
              </p:cNvPr>
              <p:cNvSpPr/>
              <p:nvPr/>
            </p:nvSpPr>
            <p:spPr>
              <a:xfrm>
                <a:off x="-1837029" y="-100212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2" name="Elipse 601">
                <a:extLst>
                  <a:ext uri="{FF2B5EF4-FFF2-40B4-BE49-F238E27FC236}">
                    <a16:creationId xmlns:a16="http://schemas.microsoft.com/office/drawing/2014/main" id="{20E72811-32F3-4179-8E72-10405DD0AE44}"/>
                  </a:ext>
                </a:extLst>
              </p:cNvPr>
              <p:cNvSpPr/>
              <p:nvPr/>
            </p:nvSpPr>
            <p:spPr>
              <a:xfrm>
                <a:off x="-2391090" y="-974378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3" name="Elipse 602">
                <a:extLst>
                  <a:ext uri="{FF2B5EF4-FFF2-40B4-BE49-F238E27FC236}">
                    <a16:creationId xmlns:a16="http://schemas.microsoft.com/office/drawing/2014/main" id="{9280B27B-1BED-442B-B276-C100F0807513}"/>
                  </a:ext>
                </a:extLst>
              </p:cNvPr>
              <p:cNvSpPr/>
              <p:nvPr/>
            </p:nvSpPr>
            <p:spPr>
              <a:xfrm>
                <a:off x="-1845293" y="-1299872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6C50FA72-148D-4FD3-9E7B-C8FC845C1C98}"/>
                  </a:ext>
                </a:extLst>
              </p:cNvPr>
              <p:cNvSpPr/>
              <p:nvPr/>
            </p:nvSpPr>
            <p:spPr>
              <a:xfrm>
                <a:off x="-1895880" y="-82045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5" name="Elipse 604">
                <a:extLst>
                  <a:ext uri="{FF2B5EF4-FFF2-40B4-BE49-F238E27FC236}">
                    <a16:creationId xmlns:a16="http://schemas.microsoft.com/office/drawing/2014/main" id="{829CD54B-B846-482D-B698-ADA5FB1CCE5D}"/>
                  </a:ext>
                </a:extLst>
              </p:cNvPr>
              <p:cNvSpPr/>
              <p:nvPr/>
            </p:nvSpPr>
            <p:spPr>
              <a:xfrm>
                <a:off x="-2147959" y="-109258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6" name="Elipse 605">
                <a:extLst>
                  <a:ext uri="{FF2B5EF4-FFF2-40B4-BE49-F238E27FC236}">
                    <a16:creationId xmlns:a16="http://schemas.microsoft.com/office/drawing/2014/main" id="{8D2687AC-24A8-4507-8347-9EEC33F97E41}"/>
                  </a:ext>
                </a:extLst>
              </p:cNvPr>
              <p:cNvSpPr/>
              <p:nvPr/>
            </p:nvSpPr>
            <p:spPr>
              <a:xfrm>
                <a:off x="-2110373" y="-92957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EB504F8-0E77-4B15-BF83-A082B5FBCEF1}"/>
                </a:ext>
              </a:extLst>
            </p:cNvPr>
            <p:cNvCxnSpPr/>
            <p:nvPr/>
          </p:nvCxnSpPr>
          <p:spPr>
            <a:xfrm>
              <a:off x="13849977" y="-285750"/>
              <a:ext cx="306642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07" name="Agrupar 307">
            <a:extLst>
              <a:ext uri="{FF2B5EF4-FFF2-40B4-BE49-F238E27FC236}">
                <a16:creationId xmlns:a16="http://schemas.microsoft.com/office/drawing/2014/main" id="{E86E6566-5427-4114-92B3-BC2DB3943F9A}"/>
              </a:ext>
            </a:extLst>
          </p:cNvPr>
          <p:cNvGrpSpPr/>
          <p:nvPr/>
        </p:nvGrpSpPr>
        <p:grpSpPr>
          <a:xfrm>
            <a:off x="7547559" y="2277969"/>
            <a:ext cx="3222567" cy="3049028"/>
            <a:chOff x="9957121" y="1645803"/>
            <a:chExt cx="1890529" cy="1748007"/>
          </a:xfrm>
        </p:grpSpPr>
        <p:grpSp>
          <p:nvGrpSpPr>
            <p:cNvPr id="608" name="Agrupar 308">
              <a:extLst>
                <a:ext uri="{FF2B5EF4-FFF2-40B4-BE49-F238E27FC236}">
                  <a16:creationId xmlns:a16="http://schemas.microsoft.com/office/drawing/2014/main" id="{B55DB542-EFC1-449E-A46B-0C44BEC6A6D4}"/>
                </a:ext>
              </a:extLst>
            </p:cNvPr>
            <p:cNvGrpSpPr/>
            <p:nvPr/>
          </p:nvGrpSpPr>
          <p:grpSpPr>
            <a:xfrm>
              <a:off x="9957121" y="1645803"/>
              <a:ext cx="1890529" cy="1748007"/>
              <a:chOff x="2990335" y="704334"/>
              <a:chExt cx="5955957" cy="5078627"/>
            </a:xfrm>
          </p:grpSpPr>
          <p:sp>
            <p:nvSpPr>
              <p:cNvPr id="610" name="Marco 609">
                <a:extLst>
                  <a:ext uri="{FF2B5EF4-FFF2-40B4-BE49-F238E27FC236}">
                    <a16:creationId xmlns:a16="http://schemas.microsoft.com/office/drawing/2014/main" id="{E4C90E5A-9093-4D7D-9245-141BCB2782E7}"/>
                  </a:ext>
                </a:extLst>
              </p:cNvPr>
              <p:cNvSpPr/>
              <p:nvPr/>
            </p:nvSpPr>
            <p:spPr>
              <a:xfrm>
                <a:off x="2990335" y="704334"/>
                <a:ext cx="5955957" cy="5078627"/>
              </a:xfrm>
              <a:prstGeom prst="frame">
                <a:avLst>
                  <a:gd name="adj1" fmla="val 5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Elipse 610">
                <a:extLst>
                  <a:ext uri="{FF2B5EF4-FFF2-40B4-BE49-F238E27FC236}">
                    <a16:creationId xmlns:a16="http://schemas.microsoft.com/office/drawing/2014/main" id="{6CF122DF-7D47-4F72-ABEC-890289CC610B}"/>
                  </a:ext>
                </a:extLst>
              </p:cNvPr>
              <p:cNvSpPr/>
              <p:nvPr/>
            </p:nvSpPr>
            <p:spPr>
              <a:xfrm>
                <a:off x="5239265" y="2496066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2" name="Elipse 611">
                <a:extLst>
                  <a:ext uri="{FF2B5EF4-FFF2-40B4-BE49-F238E27FC236}">
                    <a16:creationId xmlns:a16="http://schemas.microsoft.com/office/drawing/2014/main" id="{37607995-3501-4958-AA26-1105B5CAEFC5}"/>
                  </a:ext>
                </a:extLst>
              </p:cNvPr>
              <p:cNvSpPr/>
              <p:nvPr/>
            </p:nvSpPr>
            <p:spPr>
              <a:xfrm>
                <a:off x="5420497" y="2835877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3" name="Elipse 612">
                <a:extLst>
                  <a:ext uri="{FF2B5EF4-FFF2-40B4-BE49-F238E27FC236}">
                    <a16:creationId xmlns:a16="http://schemas.microsoft.com/office/drawing/2014/main" id="{C3D42905-7434-4D6A-9561-98E51A4599E2}"/>
                  </a:ext>
                </a:extLst>
              </p:cNvPr>
              <p:cNvSpPr/>
              <p:nvPr/>
            </p:nvSpPr>
            <p:spPr>
              <a:xfrm>
                <a:off x="4992130" y="3379575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4" name="Elipse 613">
                <a:extLst>
                  <a:ext uri="{FF2B5EF4-FFF2-40B4-BE49-F238E27FC236}">
                    <a16:creationId xmlns:a16="http://schemas.microsoft.com/office/drawing/2014/main" id="{07B8A8EF-38AF-435D-A01F-147B8E350105}"/>
                  </a:ext>
                </a:extLst>
              </p:cNvPr>
              <p:cNvSpPr/>
              <p:nvPr/>
            </p:nvSpPr>
            <p:spPr>
              <a:xfrm>
                <a:off x="5679990" y="2496066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5" name="Elipse 614">
                <a:extLst>
                  <a:ext uri="{FF2B5EF4-FFF2-40B4-BE49-F238E27FC236}">
                    <a16:creationId xmlns:a16="http://schemas.microsoft.com/office/drawing/2014/main" id="{149DC6A0-DCE5-4FB0-AD8E-73BC645CE8C8}"/>
                  </a:ext>
                </a:extLst>
              </p:cNvPr>
              <p:cNvSpPr/>
              <p:nvPr/>
            </p:nvSpPr>
            <p:spPr>
              <a:xfrm>
                <a:off x="6058930" y="2796749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6" name="Elipse 615">
                <a:extLst>
                  <a:ext uri="{FF2B5EF4-FFF2-40B4-BE49-F238E27FC236}">
                    <a16:creationId xmlns:a16="http://schemas.microsoft.com/office/drawing/2014/main" id="{C58B0F27-473E-468E-A807-40536EFA1BBA}"/>
                  </a:ext>
                </a:extLst>
              </p:cNvPr>
              <p:cNvSpPr/>
              <p:nvPr/>
            </p:nvSpPr>
            <p:spPr>
              <a:xfrm>
                <a:off x="5721178" y="3262186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7" name="Elipse 616">
                <a:extLst>
                  <a:ext uri="{FF2B5EF4-FFF2-40B4-BE49-F238E27FC236}">
                    <a16:creationId xmlns:a16="http://schemas.microsoft.com/office/drawing/2014/main" id="{245F4905-2BA4-4B13-99C9-E0930D357948}"/>
                  </a:ext>
                </a:extLst>
              </p:cNvPr>
              <p:cNvSpPr/>
              <p:nvPr/>
            </p:nvSpPr>
            <p:spPr>
              <a:xfrm>
                <a:off x="6191721" y="4042722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8" name="Elipse 617">
                <a:extLst>
                  <a:ext uri="{FF2B5EF4-FFF2-40B4-BE49-F238E27FC236}">
                    <a16:creationId xmlns:a16="http://schemas.microsoft.com/office/drawing/2014/main" id="{3CE03A66-4B72-4269-A631-8D1EAB5A573E}"/>
                  </a:ext>
                </a:extLst>
              </p:cNvPr>
              <p:cNvSpPr/>
              <p:nvPr/>
            </p:nvSpPr>
            <p:spPr>
              <a:xfrm>
                <a:off x="5432855" y="3787346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9" name="Elipse 618">
                <a:extLst>
                  <a:ext uri="{FF2B5EF4-FFF2-40B4-BE49-F238E27FC236}">
                    <a16:creationId xmlns:a16="http://schemas.microsoft.com/office/drawing/2014/main" id="{49FEB4A1-2F3C-42D2-82BA-C622329F7608}"/>
                  </a:ext>
                </a:extLst>
              </p:cNvPr>
              <p:cNvSpPr/>
              <p:nvPr/>
            </p:nvSpPr>
            <p:spPr>
              <a:xfrm>
                <a:off x="4724399" y="2730844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0" name="Elipse 619">
                <a:extLst>
                  <a:ext uri="{FF2B5EF4-FFF2-40B4-BE49-F238E27FC236}">
                    <a16:creationId xmlns:a16="http://schemas.microsoft.com/office/drawing/2014/main" id="{875231F7-FA77-4A9D-9D00-DC378E94DFE1}"/>
                  </a:ext>
                </a:extLst>
              </p:cNvPr>
              <p:cNvSpPr/>
              <p:nvPr/>
            </p:nvSpPr>
            <p:spPr>
              <a:xfrm>
                <a:off x="5381368" y="3410466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1" name="Elipse 620">
                <a:extLst>
                  <a:ext uri="{FF2B5EF4-FFF2-40B4-BE49-F238E27FC236}">
                    <a16:creationId xmlns:a16="http://schemas.microsoft.com/office/drawing/2014/main" id="{E720D095-9DD1-4706-A79E-A9DB816593D5}"/>
                  </a:ext>
                </a:extLst>
              </p:cNvPr>
              <p:cNvSpPr/>
              <p:nvPr/>
            </p:nvSpPr>
            <p:spPr>
              <a:xfrm>
                <a:off x="6294693" y="2101167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2" name="Elipse 621">
                <a:extLst>
                  <a:ext uri="{FF2B5EF4-FFF2-40B4-BE49-F238E27FC236}">
                    <a16:creationId xmlns:a16="http://schemas.microsoft.com/office/drawing/2014/main" id="{5BEA2CB3-6F16-4E6C-BCFE-ACE506571FF3}"/>
                  </a:ext>
                </a:extLst>
              </p:cNvPr>
              <p:cNvSpPr/>
              <p:nvPr/>
            </p:nvSpPr>
            <p:spPr>
              <a:xfrm>
                <a:off x="6182497" y="2439432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3" name="Elipse 622">
                <a:extLst>
                  <a:ext uri="{FF2B5EF4-FFF2-40B4-BE49-F238E27FC236}">
                    <a16:creationId xmlns:a16="http://schemas.microsoft.com/office/drawing/2014/main" id="{B2680B2D-BD6B-4C97-B30F-A8120AB2E8EA}"/>
                  </a:ext>
                </a:extLst>
              </p:cNvPr>
              <p:cNvSpPr/>
              <p:nvPr/>
            </p:nvSpPr>
            <p:spPr>
              <a:xfrm>
                <a:off x="6757577" y="3101553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4" name="Elipse 623">
                <a:extLst>
                  <a:ext uri="{FF2B5EF4-FFF2-40B4-BE49-F238E27FC236}">
                    <a16:creationId xmlns:a16="http://schemas.microsoft.com/office/drawing/2014/main" id="{EE30E63B-BBE4-427B-9CCB-4CD39A3B1815}"/>
                  </a:ext>
                </a:extLst>
              </p:cNvPr>
              <p:cNvSpPr/>
              <p:nvPr/>
            </p:nvSpPr>
            <p:spPr>
              <a:xfrm>
                <a:off x="6363728" y="3605088"/>
                <a:ext cx="247135" cy="234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5" name="Triángulo 325">
                <a:extLst>
                  <a:ext uri="{FF2B5EF4-FFF2-40B4-BE49-F238E27FC236}">
                    <a16:creationId xmlns:a16="http://schemas.microsoft.com/office/drawing/2014/main" id="{C815E41B-B939-4DAA-BFF1-0A768A144DF4}"/>
                  </a:ext>
                </a:extLst>
              </p:cNvPr>
              <p:cNvSpPr/>
              <p:nvPr/>
            </p:nvSpPr>
            <p:spPr>
              <a:xfrm>
                <a:off x="7772401" y="1767017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6" name="Triángulo 326">
                <a:extLst>
                  <a:ext uri="{FF2B5EF4-FFF2-40B4-BE49-F238E27FC236}">
                    <a16:creationId xmlns:a16="http://schemas.microsoft.com/office/drawing/2014/main" id="{46C7DB59-C732-4EFE-A0BE-DDE7F04C1B22}"/>
                  </a:ext>
                </a:extLst>
              </p:cNvPr>
              <p:cNvSpPr/>
              <p:nvPr/>
            </p:nvSpPr>
            <p:spPr>
              <a:xfrm>
                <a:off x="4820124" y="1683607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7" name="Triángulo 327">
                <a:extLst>
                  <a:ext uri="{FF2B5EF4-FFF2-40B4-BE49-F238E27FC236}">
                    <a16:creationId xmlns:a16="http://schemas.microsoft.com/office/drawing/2014/main" id="{0DE7AB40-6CB0-4D68-84E9-849D2CD218E8}"/>
                  </a:ext>
                </a:extLst>
              </p:cNvPr>
              <p:cNvSpPr/>
              <p:nvPr/>
            </p:nvSpPr>
            <p:spPr>
              <a:xfrm>
                <a:off x="7286286" y="1229496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8" name="Triángulo 328">
                <a:extLst>
                  <a:ext uri="{FF2B5EF4-FFF2-40B4-BE49-F238E27FC236}">
                    <a16:creationId xmlns:a16="http://schemas.microsoft.com/office/drawing/2014/main" id="{3A67EB1E-9507-4FDC-AA08-147941F7AE1B}"/>
                  </a:ext>
                </a:extLst>
              </p:cNvPr>
              <p:cNvSpPr/>
              <p:nvPr/>
            </p:nvSpPr>
            <p:spPr>
              <a:xfrm>
                <a:off x="6315289" y="1121378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9" name="Triángulo 329">
                <a:extLst>
                  <a:ext uri="{FF2B5EF4-FFF2-40B4-BE49-F238E27FC236}">
                    <a16:creationId xmlns:a16="http://schemas.microsoft.com/office/drawing/2014/main" id="{18B2E4D6-BF0D-4603-A8AC-A70CC60FA76D}"/>
                  </a:ext>
                </a:extLst>
              </p:cNvPr>
              <p:cNvSpPr/>
              <p:nvPr/>
            </p:nvSpPr>
            <p:spPr>
              <a:xfrm>
                <a:off x="7580789" y="2340577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0" name="Triángulo 330">
                <a:extLst>
                  <a:ext uri="{FF2B5EF4-FFF2-40B4-BE49-F238E27FC236}">
                    <a16:creationId xmlns:a16="http://schemas.microsoft.com/office/drawing/2014/main" id="{34908893-8DCD-4256-B709-301A445FB0A6}"/>
                  </a:ext>
                </a:extLst>
              </p:cNvPr>
              <p:cNvSpPr/>
              <p:nvPr/>
            </p:nvSpPr>
            <p:spPr>
              <a:xfrm>
                <a:off x="3395140" y="4555532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1" name="Triángulo 331">
                <a:extLst>
                  <a:ext uri="{FF2B5EF4-FFF2-40B4-BE49-F238E27FC236}">
                    <a16:creationId xmlns:a16="http://schemas.microsoft.com/office/drawing/2014/main" id="{AA79AA80-6923-49BE-8804-D11714501802}"/>
                  </a:ext>
                </a:extLst>
              </p:cNvPr>
              <p:cNvSpPr/>
              <p:nvPr/>
            </p:nvSpPr>
            <p:spPr>
              <a:xfrm>
                <a:off x="8362393" y="3801764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2" name="Triángulo 332">
                <a:extLst>
                  <a:ext uri="{FF2B5EF4-FFF2-40B4-BE49-F238E27FC236}">
                    <a16:creationId xmlns:a16="http://schemas.microsoft.com/office/drawing/2014/main" id="{CB768489-30C0-41C9-8FF1-530976E59FD3}"/>
                  </a:ext>
                </a:extLst>
              </p:cNvPr>
              <p:cNvSpPr/>
              <p:nvPr/>
            </p:nvSpPr>
            <p:spPr>
              <a:xfrm>
                <a:off x="5248491" y="4683213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3" name="Triángulo 333">
                <a:extLst>
                  <a:ext uri="{FF2B5EF4-FFF2-40B4-BE49-F238E27FC236}">
                    <a16:creationId xmlns:a16="http://schemas.microsoft.com/office/drawing/2014/main" id="{0B873C79-3F4F-4EC3-B9C7-92E1744F6EA3}"/>
                  </a:ext>
                </a:extLst>
              </p:cNvPr>
              <p:cNvSpPr/>
              <p:nvPr/>
            </p:nvSpPr>
            <p:spPr>
              <a:xfrm>
                <a:off x="3258972" y="3543303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4" name="Triángulo 334">
                <a:extLst>
                  <a:ext uri="{FF2B5EF4-FFF2-40B4-BE49-F238E27FC236}">
                    <a16:creationId xmlns:a16="http://schemas.microsoft.com/office/drawing/2014/main" id="{B9FD010E-B4E9-4764-8498-7BE4E79DB4A6}"/>
                  </a:ext>
                </a:extLst>
              </p:cNvPr>
              <p:cNvSpPr/>
              <p:nvPr/>
            </p:nvSpPr>
            <p:spPr>
              <a:xfrm>
                <a:off x="8362393" y="2986217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5" name="Triángulo 335">
                <a:extLst>
                  <a:ext uri="{FF2B5EF4-FFF2-40B4-BE49-F238E27FC236}">
                    <a16:creationId xmlns:a16="http://schemas.microsoft.com/office/drawing/2014/main" id="{E32AB6A0-DD6B-4C79-8DB0-FFBFF7204EBE}"/>
                  </a:ext>
                </a:extLst>
              </p:cNvPr>
              <p:cNvSpPr/>
              <p:nvPr/>
            </p:nvSpPr>
            <p:spPr>
              <a:xfrm>
                <a:off x="3907493" y="2599042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6" name="Triángulo 336">
                <a:extLst>
                  <a:ext uri="{FF2B5EF4-FFF2-40B4-BE49-F238E27FC236}">
                    <a16:creationId xmlns:a16="http://schemas.microsoft.com/office/drawing/2014/main" id="{4D0B4683-59DA-4002-8A56-2AD205854801}"/>
                  </a:ext>
                </a:extLst>
              </p:cNvPr>
              <p:cNvSpPr/>
              <p:nvPr/>
            </p:nvSpPr>
            <p:spPr>
              <a:xfrm>
                <a:off x="7684909" y="4376359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7" name="Triángulo 337">
                <a:extLst>
                  <a:ext uri="{FF2B5EF4-FFF2-40B4-BE49-F238E27FC236}">
                    <a16:creationId xmlns:a16="http://schemas.microsoft.com/office/drawing/2014/main" id="{D9029718-32D4-40D7-9114-98CDE14CC0B6}"/>
                  </a:ext>
                </a:extLst>
              </p:cNvPr>
              <p:cNvSpPr/>
              <p:nvPr/>
            </p:nvSpPr>
            <p:spPr>
              <a:xfrm>
                <a:off x="7458292" y="3605089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8" name="Triángulo 338">
                <a:extLst>
                  <a:ext uri="{FF2B5EF4-FFF2-40B4-BE49-F238E27FC236}">
                    <a16:creationId xmlns:a16="http://schemas.microsoft.com/office/drawing/2014/main" id="{391E211B-EF5B-4386-B4F7-731F5F1B63D0}"/>
                  </a:ext>
                </a:extLst>
              </p:cNvPr>
              <p:cNvSpPr/>
              <p:nvPr/>
            </p:nvSpPr>
            <p:spPr>
              <a:xfrm>
                <a:off x="3730731" y="1271716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9" name="Triángulo 339">
                <a:extLst>
                  <a:ext uri="{FF2B5EF4-FFF2-40B4-BE49-F238E27FC236}">
                    <a16:creationId xmlns:a16="http://schemas.microsoft.com/office/drawing/2014/main" id="{47F0685E-84C2-4969-A8EF-693C0F44039B}"/>
                  </a:ext>
                </a:extLst>
              </p:cNvPr>
              <p:cNvSpPr/>
              <p:nvPr/>
            </p:nvSpPr>
            <p:spPr>
              <a:xfrm>
                <a:off x="5479683" y="1448830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0" name="Triángulo 340">
                <a:extLst>
                  <a:ext uri="{FF2B5EF4-FFF2-40B4-BE49-F238E27FC236}">
                    <a16:creationId xmlns:a16="http://schemas.microsoft.com/office/drawing/2014/main" id="{7CAC9C54-555E-4B65-9BB0-496239D85C8B}"/>
                  </a:ext>
                </a:extLst>
              </p:cNvPr>
              <p:cNvSpPr/>
              <p:nvPr/>
            </p:nvSpPr>
            <p:spPr>
              <a:xfrm>
                <a:off x="4102437" y="4798542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1" name="Triángulo 341">
                <a:extLst>
                  <a:ext uri="{FF2B5EF4-FFF2-40B4-BE49-F238E27FC236}">
                    <a16:creationId xmlns:a16="http://schemas.microsoft.com/office/drawing/2014/main" id="{2611E6DA-9794-44A3-BFF0-CF426F02A0E3}"/>
                  </a:ext>
                </a:extLst>
              </p:cNvPr>
              <p:cNvSpPr/>
              <p:nvPr/>
            </p:nvSpPr>
            <p:spPr>
              <a:xfrm>
                <a:off x="7097391" y="4981835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2" name="Triángulo 342">
                <a:extLst>
                  <a:ext uri="{FF2B5EF4-FFF2-40B4-BE49-F238E27FC236}">
                    <a16:creationId xmlns:a16="http://schemas.microsoft.com/office/drawing/2014/main" id="{61886304-02D2-4049-8A69-BFA26F684A3D}"/>
                  </a:ext>
                </a:extLst>
              </p:cNvPr>
              <p:cNvSpPr/>
              <p:nvPr/>
            </p:nvSpPr>
            <p:spPr>
              <a:xfrm>
                <a:off x="5796307" y="5109522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3" name="Triángulo 343">
                <a:extLst>
                  <a:ext uri="{FF2B5EF4-FFF2-40B4-BE49-F238E27FC236}">
                    <a16:creationId xmlns:a16="http://schemas.microsoft.com/office/drawing/2014/main" id="{7B56EA11-1975-402B-BC90-7A9455A048EC}"/>
                  </a:ext>
                </a:extLst>
              </p:cNvPr>
              <p:cNvSpPr/>
              <p:nvPr/>
            </p:nvSpPr>
            <p:spPr>
              <a:xfrm>
                <a:off x="4471994" y="4197185"/>
                <a:ext cx="344012" cy="35834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09" name="Anillo 309">
              <a:extLst>
                <a:ext uri="{FF2B5EF4-FFF2-40B4-BE49-F238E27FC236}">
                  <a16:creationId xmlns:a16="http://schemas.microsoft.com/office/drawing/2014/main" id="{9BC0CCE9-FF8B-413A-815E-E022FC1AA878}"/>
                </a:ext>
              </a:extLst>
            </p:cNvPr>
            <p:cNvSpPr/>
            <p:nvPr/>
          </p:nvSpPr>
          <p:spPr>
            <a:xfrm>
              <a:off x="10419145" y="2071945"/>
              <a:ext cx="936135" cy="884860"/>
            </a:xfrm>
            <a:prstGeom prst="donut">
              <a:avLst>
                <a:gd name="adj" fmla="val 77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3956F61-4546-41FD-A667-6C411B692E94}"/>
              </a:ext>
            </a:extLst>
          </p:cNvPr>
          <p:cNvGrpSpPr/>
          <p:nvPr/>
        </p:nvGrpSpPr>
        <p:grpSpPr>
          <a:xfrm>
            <a:off x="6754534" y="1466919"/>
            <a:ext cx="4871166" cy="4338510"/>
            <a:chOff x="-5066444" y="5517878"/>
            <a:chExt cx="4871166" cy="433851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4E9443A-E7B0-4691-8403-7F7C30F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066444" y="5517878"/>
              <a:ext cx="4871166" cy="4338510"/>
            </a:xfrm>
            <a:prstGeom prst="rect">
              <a:avLst/>
            </a:prstGeom>
          </p:spPr>
        </p:pic>
        <p:grpSp>
          <p:nvGrpSpPr>
            <p:cNvPr id="679" name="Grupo 678">
              <a:extLst>
                <a:ext uri="{FF2B5EF4-FFF2-40B4-BE49-F238E27FC236}">
                  <a16:creationId xmlns:a16="http://schemas.microsoft.com/office/drawing/2014/main" id="{26C0C5DF-0FE8-41C1-B91F-51EA0F0DBBA0}"/>
                </a:ext>
              </a:extLst>
            </p:cNvPr>
            <p:cNvGrpSpPr/>
            <p:nvPr/>
          </p:nvGrpSpPr>
          <p:grpSpPr>
            <a:xfrm>
              <a:off x="-3629598" y="6495711"/>
              <a:ext cx="1862509" cy="2365514"/>
              <a:chOff x="-3153519" y="-3143044"/>
              <a:chExt cx="1975421" cy="2485727"/>
            </a:xfrm>
          </p:grpSpPr>
          <p:sp>
            <p:nvSpPr>
              <p:cNvPr id="680" name="Triángulo 398">
                <a:extLst>
                  <a:ext uri="{FF2B5EF4-FFF2-40B4-BE49-F238E27FC236}">
                    <a16:creationId xmlns:a16="http://schemas.microsoft.com/office/drawing/2014/main" id="{2E827221-17D3-4471-A20A-C0A6994DAFA1}"/>
                  </a:ext>
                </a:extLst>
              </p:cNvPr>
              <p:cNvSpPr/>
              <p:nvPr/>
            </p:nvSpPr>
            <p:spPr>
              <a:xfrm>
                <a:off x="-2726240" y="-2317500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1" name="Triángulo 399">
                <a:extLst>
                  <a:ext uri="{FF2B5EF4-FFF2-40B4-BE49-F238E27FC236}">
                    <a16:creationId xmlns:a16="http://schemas.microsoft.com/office/drawing/2014/main" id="{A823117F-A25C-407A-B12D-4351AC0C1A91}"/>
                  </a:ext>
                </a:extLst>
              </p:cNvPr>
              <p:cNvSpPr/>
              <p:nvPr/>
            </p:nvSpPr>
            <p:spPr>
              <a:xfrm>
                <a:off x="-3153519" y="-273125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2" name="Triángulo 400">
                <a:extLst>
                  <a:ext uri="{FF2B5EF4-FFF2-40B4-BE49-F238E27FC236}">
                    <a16:creationId xmlns:a16="http://schemas.microsoft.com/office/drawing/2014/main" id="{86CE37C2-F11B-488C-82E3-DF9671E0EBCF}"/>
                  </a:ext>
                </a:extLst>
              </p:cNvPr>
              <p:cNvSpPr/>
              <p:nvPr/>
            </p:nvSpPr>
            <p:spPr>
              <a:xfrm>
                <a:off x="-2955529" y="-258549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3" name="Triángulo 401">
                <a:extLst>
                  <a:ext uri="{FF2B5EF4-FFF2-40B4-BE49-F238E27FC236}">
                    <a16:creationId xmlns:a16="http://schemas.microsoft.com/office/drawing/2014/main" id="{B32B395D-570B-484F-A0B6-F84C7032C38C}"/>
                  </a:ext>
                </a:extLst>
              </p:cNvPr>
              <p:cNvSpPr/>
              <p:nvPr/>
            </p:nvSpPr>
            <p:spPr>
              <a:xfrm>
                <a:off x="-2364272" y="-314304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4" name="Triángulo 402">
                <a:extLst>
                  <a:ext uri="{FF2B5EF4-FFF2-40B4-BE49-F238E27FC236}">
                    <a16:creationId xmlns:a16="http://schemas.microsoft.com/office/drawing/2014/main" id="{0F6766B4-9FD8-4955-BA48-DE3E8C9B0F93}"/>
                  </a:ext>
                </a:extLst>
              </p:cNvPr>
              <p:cNvSpPr/>
              <p:nvPr/>
            </p:nvSpPr>
            <p:spPr>
              <a:xfrm>
                <a:off x="-1394730" y="-282409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5" name="Triángulo 403">
                <a:extLst>
                  <a:ext uri="{FF2B5EF4-FFF2-40B4-BE49-F238E27FC236}">
                    <a16:creationId xmlns:a16="http://schemas.microsoft.com/office/drawing/2014/main" id="{A5134A78-1993-48F9-A0DF-F3B68755CB2A}"/>
                  </a:ext>
                </a:extLst>
              </p:cNvPr>
              <p:cNvSpPr/>
              <p:nvPr/>
            </p:nvSpPr>
            <p:spPr>
              <a:xfrm>
                <a:off x="-1565406" y="-2605692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6" name="Triángulo 404">
                <a:extLst>
                  <a:ext uri="{FF2B5EF4-FFF2-40B4-BE49-F238E27FC236}">
                    <a16:creationId xmlns:a16="http://schemas.microsoft.com/office/drawing/2014/main" id="{596A8837-FD73-474B-AC4B-D6228768EA7E}"/>
                  </a:ext>
                </a:extLst>
              </p:cNvPr>
              <p:cNvSpPr/>
              <p:nvPr/>
            </p:nvSpPr>
            <p:spPr>
              <a:xfrm>
                <a:off x="-1952561" y="-304466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7" name="Triángulo 405">
                <a:extLst>
                  <a:ext uri="{FF2B5EF4-FFF2-40B4-BE49-F238E27FC236}">
                    <a16:creationId xmlns:a16="http://schemas.microsoft.com/office/drawing/2014/main" id="{E797F626-8A71-49EE-98AB-62F45C3B8001}"/>
                  </a:ext>
                </a:extLst>
              </p:cNvPr>
              <p:cNvSpPr/>
              <p:nvPr/>
            </p:nvSpPr>
            <p:spPr>
              <a:xfrm>
                <a:off x="-1663087" y="-311445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8" name="Triángulo 406">
                <a:extLst>
                  <a:ext uri="{FF2B5EF4-FFF2-40B4-BE49-F238E27FC236}">
                    <a16:creationId xmlns:a16="http://schemas.microsoft.com/office/drawing/2014/main" id="{68D20A60-E902-4944-AA04-823048A5BD44}"/>
                  </a:ext>
                </a:extLst>
              </p:cNvPr>
              <p:cNvSpPr/>
              <p:nvPr/>
            </p:nvSpPr>
            <p:spPr>
              <a:xfrm>
                <a:off x="-2732456" y="-2797518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9" name="Triángulo 407">
                <a:extLst>
                  <a:ext uri="{FF2B5EF4-FFF2-40B4-BE49-F238E27FC236}">
                    <a16:creationId xmlns:a16="http://schemas.microsoft.com/office/drawing/2014/main" id="{B832E92E-F41F-4453-98A0-B3737BA98E86}"/>
                  </a:ext>
                </a:extLst>
              </p:cNvPr>
              <p:cNvSpPr/>
              <p:nvPr/>
            </p:nvSpPr>
            <p:spPr>
              <a:xfrm>
                <a:off x="-2566465" y="-2512354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0" name="Triángulo 408">
                <a:extLst>
                  <a:ext uri="{FF2B5EF4-FFF2-40B4-BE49-F238E27FC236}">
                    <a16:creationId xmlns:a16="http://schemas.microsoft.com/office/drawing/2014/main" id="{CBCDFE6C-B203-437A-A93E-44900A38339C}"/>
                  </a:ext>
                </a:extLst>
              </p:cNvPr>
              <p:cNvSpPr/>
              <p:nvPr/>
            </p:nvSpPr>
            <p:spPr>
              <a:xfrm>
                <a:off x="-2779757" y="-3110965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1" name="Triángulo 409">
                <a:extLst>
                  <a:ext uri="{FF2B5EF4-FFF2-40B4-BE49-F238E27FC236}">
                    <a16:creationId xmlns:a16="http://schemas.microsoft.com/office/drawing/2014/main" id="{5551FFD4-7C31-487E-8CB7-C4F754D02523}"/>
                  </a:ext>
                </a:extLst>
              </p:cNvPr>
              <p:cNvSpPr/>
              <p:nvPr/>
            </p:nvSpPr>
            <p:spPr>
              <a:xfrm>
                <a:off x="-3070457" y="-3004689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2" name="Triángulo 410">
                <a:extLst>
                  <a:ext uri="{FF2B5EF4-FFF2-40B4-BE49-F238E27FC236}">
                    <a16:creationId xmlns:a16="http://schemas.microsoft.com/office/drawing/2014/main" id="{DD022531-2A03-4FB0-AEFA-E42D75256831}"/>
                  </a:ext>
                </a:extLst>
              </p:cNvPr>
              <p:cNvSpPr/>
              <p:nvPr/>
            </p:nvSpPr>
            <p:spPr>
              <a:xfrm>
                <a:off x="-1771403" y="-2761073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3" name="Triángulo 411">
                <a:extLst>
                  <a:ext uri="{FF2B5EF4-FFF2-40B4-BE49-F238E27FC236}">
                    <a16:creationId xmlns:a16="http://schemas.microsoft.com/office/drawing/2014/main" id="{43CF99A3-C8F4-4737-B117-FF1216C97544}"/>
                  </a:ext>
                </a:extLst>
              </p:cNvPr>
              <p:cNvSpPr/>
              <p:nvPr/>
            </p:nvSpPr>
            <p:spPr>
              <a:xfrm>
                <a:off x="-2055051" y="-2460757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4" name="Triángulo 412">
                <a:extLst>
                  <a:ext uri="{FF2B5EF4-FFF2-40B4-BE49-F238E27FC236}">
                    <a16:creationId xmlns:a16="http://schemas.microsoft.com/office/drawing/2014/main" id="{8829A12B-5210-42E6-9419-6076C616EC97}"/>
                  </a:ext>
                </a:extLst>
              </p:cNvPr>
              <p:cNvSpPr/>
              <p:nvPr/>
            </p:nvSpPr>
            <p:spPr>
              <a:xfrm>
                <a:off x="-1810229" y="-2387391"/>
                <a:ext cx="216632" cy="238604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5" name="Elipse 694">
                <a:extLst>
                  <a:ext uri="{FF2B5EF4-FFF2-40B4-BE49-F238E27FC236}">
                    <a16:creationId xmlns:a16="http://schemas.microsoft.com/office/drawing/2014/main" id="{4313B5E0-E263-410A-A47E-17EB2266082F}"/>
                  </a:ext>
                </a:extLst>
              </p:cNvPr>
              <p:cNvSpPr/>
              <p:nvPr/>
            </p:nvSpPr>
            <p:spPr>
              <a:xfrm>
                <a:off x="-1753323" y="-1129826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6" name="Elipse 695">
                <a:extLst>
                  <a:ext uri="{FF2B5EF4-FFF2-40B4-BE49-F238E27FC236}">
                    <a16:creationId xmlns:a16="http://schemas.microsoft.com/office/drawing/2014/main" id="{52A57C7C-47B0-4ECC-AD73-9BE2A42C6D98}"/>
                  </a:ext>
                </a:extLst>
              </p:cNvPr>
              <p:cNvSpPr/>
              <p:nvPr/>
            </p:nvSpPr>
            <p:spPr>
              <a:xfrm>
                <a:off x="-2515824" y="-132780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7" name="Elipse 696">
                <a:extLst>
                  <a:ext uri="{FF2B5EF4-FFF2-40B4-BE49-F238E27FC236}">
                    <a16:creationId xmlns:a16="http://schemas.microsoft.com/office/drawing/2014/main" id="{15242B5C-B71F-4046-AA84-7B6C035E3C49}"/>
                  </a:ext>
                </a:extLst>
              </p:cNvPr>
              <p:cNvSpPr/>
              <p:nvPr/>
            </p:nvSpPr>
            <p:spPr>
              <a:xfrm>
                <a:off x="-2067520" y="-134048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8" name="Elipse 697">
                <a:extLst>
                  <a:ext uri="{FF2B5EF4-FFF2-40B4-BE49-F238E27FC236}">
                    <a16:creationId xmlns:a16="http://schemas.microsoft.com/office/drawing/2014/main" id="{8A2F2D7D-8CE4-42BD-96B5-37E5A443B39C}"/>
                  </a:ext>
                </a:extLst>
              </p:cNvPr>
              <p:cNvSpPr/>
              <p:nvPr/>
            </p:nvSpPr>
            <p:spPr>
              <a:xfrm>
                <a:off x="-2326898" y="-1345060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9" name="Elipse 698">
                <a:extLst>
                  <a:ext uri="{FF2B5EF4-FFF2-40B4-BE49-F238E27FC236}">
                    <a16:creationId xmlns:a16="http://schemas.microsoft.com/office/drawing/2014/main" id="{7F0880C5-9E7F-407F-8AAA-72B13843C3FA}"/>
                  </a:ext>
                </a:extLst>
              </p:cNvPr>
              <p:cNvSpPr/>
              <p:nvPr/>
            </p:nvSpPr>
            <p:spPr>
              <a:xfrm>
                <a:off x="-2347777" y="-1156044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0" name="Elipse 699">
                <a:extLst>
                  <a:ext uri="{FF2B5EF4-FFF2-40B4-BE49-F238E27FC236}">
                    <a16:creationId xmlns:a16="http://schemas.microsoft.com/office/drawing/2014/main" id="{3814261C-8803-426E-970F-75BBF25A6E37}"/>
                  </a:ext>
                </a:extLst>
              </p:cNvPr>
              <p:cNvSpPr/>
              <p:nvPr/>
            </p:nvSpPr>
            <p:spPr>
              <a:xfrm>
                <a:off x="-2246116" y="-813643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1" name="Elipse 700">
                <a:extLst>
                  <a:ext uri="{FF2B5EF4-FFF2-40B4-BE49-F238E27FC236}">
                    <a16:creationId xmlns:a16="http://schemas.microsoft.com/office/drawing/2014/main" id="{256643AE-548B-4F84-9B12-14881F86639C}"/>
                  </a:ext>
                </a:extLst>
              </p:cNvPr>
              <p:cNvSpPr/>
              <p:nvPr/>
            </p:nvSpPr>
            <p:spPr>
              <a:xfrm>
                <a:off x="-1937461" y="-115674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2" name="Elipse 701">
                <a:extLst>
                  <a:ext uri="{FF2B5EF4-FFF2-40B4-BE49-F238E27FC236}">
                    <a16:creationId xmlns:a16="http://schemas.microsoft.com/office/drawing/2014/main" id="{9539727F-168D-494C-87D0-B2BD0CB8E94E}"/>
                  </a:ext>
                </a:extLst>
              </p:cNvPr>
              <p:cNvSpPr/>
              <p:nvPr/>
            </p:nvSpPr>
            <p:spPr>
              <a:xfrm>
                <a:off x="-2554080" y="-1100661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3" name="Elipse 702">
                <a:extLst>
                  <a:ext uri="{FF2B5EF4-FFF2-40B4-BE49-F238E27FC236}">
                    <a16:creationId xmlns:a16="http://schemas.microsoft.com/office/drawing/2014/main" id="{924EB179-415F-42D1-8F5B-BC56816B5DF0}"/>
                  </a:ext>
                </a:extLst>
              </p:cNvPr>
              <p:cNvSpPr/>
              <p:nvPr/>
            </p:nvSpPr>
            <p:spPr>
              <a:xfrm>
                <a:off x="-1837029" y="-100212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4" name="Elipse 703">
                <a:extLst>
                  <a:ext uri="{FF2B5EF4-FFF2-40B4-BE49-F238E27FC236}">
                    <a16:creationId xmlns:a16="http://schemas.microsoft.com/office/drawing/2014/main" id="{CAEBD092-01A8-4878-94CA-9E0501AB1591}"/>
                  </a:ext>
                </a:extLst>
              </p:cNvPr>
              <p:cNvSpPr/>
              <p:nvPr/>
            </p:nvSpPr>
            <p:spPr>
              <a:xfrm>
                <a:off x="-2391090" y="-974378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5" name="Elipse 704">
                <a:extLst>
                  <a:ext uri="{FF2B5EF4-FFF2-40B4-BE49-F238E27FC236}">
                    <a16:creationId xmlns:a16="http://schemas.microsoft.com/office/drawing/2014/main" id="{393F0430-CC5E-4ADD-BC93-435F723503F1}"/>
                  </a:ext>
                </a:extLst>
              </p:cNvPr>
              <p:cNvSpPr/>
              <p:nvPr/>
            </p:nvSpPr>
            <p:spPr>
              <a:xfrm>
                <a:off x="-1845293" y="-1299872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6" name="Elipse 705">
                <a:extLst>
                  <a:ext uri="{FF2B5EF4-FFF2-40B4-BE49-F238E27FC236}">
                    <a16:creationId xmlns:a16="http://schemas.microsoft.com/office/drawing/2014/main" id="{4E63D1F5-6146-4E37-9FCC-D83B3CF58C7B}"/>
                  </a:ext>
                </a:extLst>
              </p:cNvPr>
              <p:cNvSpPr/>
              <p:nvPr/>
            </p:nvSpPr>
            <p:spPr>
              <a:xfrm>
                <a:off x="-1895880" y="-820459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7" name="Elipse 706">
                <a:extLst>
                  <a:ext uri="{FF2B5EF4-FFF2-40B4-BE49-F238E27FC236}">
                    <a16:creationId xmlns:a16="http://schemas.microsoft.com/office/drawing/2014/main" id="{8D7365CF-13BF-4D4D-991C-EE8A3ED1DD94}"/>
                  </a:ext>
                </a:extLst>
              </p:cNvPr>
              <p:cNvSpPr/>
              <p:nvPr/>
            </p:nvSpPr>
            <p:spPr>
              <a:xfrm>
                <a:off x="-2147959" y="-1092585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8" name="Elipse 707">
                <a:extLst>
                  <a:ext uri="{FF2B5EF4-FFF2-40B4-BE49-F238E27FC236}">
                    <a16:creationId xmlns:a16="http://schemas.microsoft.com/office/drawing/2014/main" id="{2F4CC01E-3275-410C-B538-A1955E6A9A06}"/>
                  </a:ext>
                </a:extLst>
              </p:cNvPr>
              <p:cNvSpPr/>
              <p:nvPr/>
            </p:nvSpPr>
            <p:spPr>
              <a:xfrm>
                <a:off x="-2110373" y="-929577"/>
                <a:ext cx="155625" cy="156326"/>
              </a:xfrm>
              <a:prstGeom prst="ellipse">
                <a:avLst/>
              </a:prstGeom>
              <a:scene3d>
                <a:camera prst="isometricOffAxis1Top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09" name="Rectángulo 708">
              <a:extLst>
                <a:ext uri="{FF2B5EF4-FFF2-40B4-BE49-F238E27FC236}">
                  <a16:creationId xmlns:a16="http://schemas.microsoft.com/office/drawing/2014/main" id="{898BCCD6-F64B-488E-BA60-079587E5C4F4}"/>
                </a:ext>
              </a:extLst>
            </p:cNvPr>
            <p:cNvSpPr/>
            <p:nvPr/>
          </p:nvSpPr>
          <p:spPr>
            <a:xfrm>
              <a:off x="-3926391" y="7062439"/>
              <a:ext cx="2783214" cy="1569886"/>
            </a:xfrm>
            <a:prstGeom prst="rect">
              <a:avLst/>
            </a:prstGeom>
            <a:solidFill>
              <a:schemeClr val="accent4">
                <a:alpha val="2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7547386" lon="18386376" rev="354280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&lt;</a:t>
              </a:r>
            </a:p>
          </p:txBody>
        </p:sp>
      </p:grp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C1E30440-46FF-4B78-BCBA-B1C1D76292AC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BC0A38A7-EE46-4A29-88BA-133184B83593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2E5DC329-174A-4B47-9495-82D432D22B03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animBg="1"/>
      <p:bldP spid="4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44008F-804E-4DAB-BFC8-FB7011B1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4" y="2133600"/>
            <a:ext cx="3676649" cy="3276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C8D9B1-4DA9-4DEA-8B37-81382504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61" y="2823806"/>
            <a:ext cx="1967803" cy="1750054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0AFED316-1F13-4515-8B4C-FD2C2160F23F}"/>
              </a:ext>
            </a:extLst>
          </p:cNvPr>
          <p:cNvGrpSpPr/>
          <p:nvPr/>
        </p:nvGrpSpPr>
        <p:grpSpPr>
          <a:xfrm>
            <a:off x="432965" y="2349500"/>
            <a:ext cx="3186535" cy="2781300"/>
            <a:chOff x="432965" y="2349500"/>
            <a:chExt cx="3300835" cy="2781300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7FCB2FC2-29F7-4F57-84EB-8473A4872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05" y="2349500"/>
              <a:ext cx="0" cy="2781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1C8C9899-2812-46DD-8BC2-2ECC03D57DA6}"/>
                </a:ext>
              </a:extLst>
            </p:cNvPr>
            <p:cNvCxnSpPr/>
            <p:nvPr/>
          </p:nvCxnSpPr>
          <p:spPr>
            <a:xfrm>
              <a:off x="432965" y="4902200"/>
              <a:ext cx="33008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F015A847-8B05-49DA-9A34-8DE367BA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978" y="2677840"/>
            <a:ext cx="2438611" cy="1896020"/>
          </a:xfrm>
          <a:prstGeom prst="rect">
            <a:avLst/>
          </a:prstGeom>
        </p:spPr>
      </p:pic>
      <p:grpSp>
        <p:nvGrpSpPr>
          <p:cNvPr id="267" name="Grupo 266">
            <a:extLst>
              <a:ext uri="{FF2B5EF4-FFF2-40B4-BE49-F238E27FC236}">
                <a16:creationId xmlns:a16="http://schemas.microsoft.com/office/drawing/2014/main" id="{1988F28E-FF9C-46E3-A382-97C4A68F7EC7}"/>
              </a:ext>
            </a:extLst>
          </p:cNvPr>
          <p:cNvGrpSpPr/>
          <p:nvPr/>
        </p:nvGrpSpPr>
        <p:grpSpPr>
          <a:xfrm>
            <a:off x="8653713" y="2349500"/>
            <a:ext cx="2743200" cy="2781300"/>
            <a:chOff x="8433965" y="2133600"/>
            <a:chExt cx="3300835" cy="2781300"/>
          </a:xfrm>
        </p:grpSpPr>
        <p:cxnSp>
          <p:nvCxnSpPr>
            <p:cNvPr id="268" name="Conector recto de flecha 267">
              <a:extLst>
                <a:ext uri="{FF2B5EF4-FFF2-40B4-BE49-F238E27FC236}">
                  <a16:creationId xmlns:a16="http://schemas.microsoft.com/office/drawing/2014/main" id="{D1A5C79B-046D-4416-924C-BDB08F3BE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205" y="2133600"/>
              <a:ext cx="0" cy="2781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A80EF75D-5595-4C7A-8795-F3272DE800FC}"/>
                </a:ext>
              </a:extLst>
            </p:cNvPr>
            <p:cNvCxnSpPr/>
            <p:nvPr/>
          </p:nvCxnSpPr>
          <p:spPr>
            <a:xfrm>
              <a:off x="8433965" y="4686300"/>
              <a:ext cx="33008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44DF0A5E-6338-4196-8D35-7BC88327949F}"/>
              </a:ext>
            </a:extLst>
          </p:cNvPr>
          <p:cNvSpPr txBox="1"/>
          <p:nvPr/>
        </p:nvSpPr>
        <p:spPr>
          <a:xfrm>
            <a:off x="146010" y="2349500"/>
            <a:ext cx="57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y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09512F1F-D5BE-41C7-8681-92E8D00F28A6}"/>
              </a:ext>
            </a:extLst>
          </p:cNvPr>
          <p:cNvSpPr txBox="1"/>
          <p:nvPr/>
        </p:nvSpPr>
        <p:spPr>
          <a:xfrm>
            <a:off x="3131608" y="4902200"/>
            <a:ext cx="57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</a:t>
            </a:r>
          </a:p>
        </p:txBody>
      </p: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4038D785-70B3-4A90-B5D7-CED5A6E298E9}"/>
              </a:ext>
            </a:extLst>
          </p:cNvPr>
          <p:cNvSpPr txBox="1"/>
          <p:nvPr/>
        </p:nvSpPr>
        <p:spPr>
          <a:xfrm>
            <a:off x="8233957" y="2349500"/>
            <a:ext cx="57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z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7268BB0F-E228-49B3-A5EC-538C48FD3FE4}"/>
              </a:ext>
            </a:extLst>
          </p:cNvPr>
          <p:cNvSpPr txBox="1"/>
          <p:nvPr/>
        </p:nvSpPr>
        <p:spPr>
          <a:xfrm>
            <a:off x="10967336" y="4946134"/>
            <a:ext cx="57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y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DC7BC150-DCE7-4860-BE04-A5FB4F078AE4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2BB93EE5-563A-4EA5-9B27-6502A89A532E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5146ED00-9BF5-43C4-A1BF-F40A27D4F348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5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73AE2-F5B7-4BA3-9676-5CFB8E92CB37}"/>
              </a:ext>
            </a:extLst>
          </p:cNvPr>
          <p:cNvSpPr/>
          <p:nvPr/>
        </p:nvSpPr>
        <p:spPr>
          <a:xfrm>
            <a:off x="4806" y="0"/>
            <a:ext cx="12187194" cy="7995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84C07A-1C25-4311-9CBC-0A8D330A2851}"/>
              </a:ext>
            </a:extLst>
          </p:cNvPr>
          <p:cNvSpPr txBox="1"/>
          <p:nvPr/>
        </p:nvSpPr>
        <p:spPr>
          <a:xfrm>
            <a:off x="637205" y="122799"/>
            <a:ext cx="1083430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s-ES" sz="2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EMA</a:t>
            </a:r>
            <a:r>
              <a:rPr lang="es-ES" sz="30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5.3 – Otros algoritmos de clasificación</a:t>
            </a:r>
            <a:endParaRPr lang="es" sz="3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E7BD14-A475-4F2C-A7CA-4FD2049DCC2D}"/>
              </a:ext>
            </a:extLst>
          </p:cNvPr>
          <p:cNvSpPr/>
          <p:nvPr/>
        </p:nvSpPr>
        <p:spPr>
          <a:xfrm>
            <a:off x="0" y="6489700"/>
            <a:ext cx="12192000" cy="3682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00206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CE056A-DA69-4E7E-A519-D0E8EA940521}"/>
              </a:ext>
            </a:extLst>
          </p:cNvPr>
          <p:cNvSpPr txBox="1"/>
          <p:nvPr/>
        </p:nvSpPr>
        <p:spPr>
          <a:xfrm>
            <a:off x="637205" y="1588084"/>
            <a:ext cx="55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HIPERPARÁMETROS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AAAB9-FADE-4041-A90C-4E198489C9E7}"/>
              </a:ext>
            </a:extLst>
          </p:cNvPr>
          <p:cNvSpPr txBox="1"/>
          <p:nvPr/>
        </p:nvSpPr>
        <p:spPr>
          <a:xfrm>
            <a:off x="11471509" y="6414148"/>
            <a:ext cx="720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2192952-1B1E-4F85-829F-4077907FE97B}"/>
                  </a:ext>
                </a:extLst>
              </p:cNvPr>
              <p:cNvSpPr txBox="1"/>
              <p:nvPr/>
            </p:nvSpPr>
            <p:spPr>
              <a:xfrm>
                <a:off x="865805" y="2096431"/>
                <a:ext cx="552547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400" b="1" i="1" dirty="0"/>
                  <a:t>C </a:t>
                </a:r>
                <a:r>
                  <a:rPr lang="es-ES" sz="1400" b="1" i="1" dirty="0">
                    <a:sym typeface="Wingdings" panose="05000000000000000000" pitchFamily="2" charset="2"/>
                  </a:rPr>
                  <a:t> </a:t>
                </a:r>
                <a:r>
                  <a:rPr lang="es-ES" sz="1400" dirty="0"/>
                  <a:t>parámetro de regularización que controla la compensación entre la penalización de las clasificaciones erróneas (teniendo en cuenta las variables de holgura) y el ancho del margen. Se dice que </a:t>
                </a:r>
                <a:r>
                  <a:rPr lang="es-ES" sz="1400" b="1" dirty="0"/>
                  <a:t>menor C implica un menor error</a:t>
                </a:r>
                <a:r>
                  <a:rPr lang="es-ES" sz="1400" dirty="0"/>
                  <a:t> y </a:t>
                </a:r>
                <a:r>
                  <a:rPr lang="es-ES" sz="1400" b="1" dirty="0"/>
                  <a:t>mayor C, un mayor error. </a:t>
                </a:r>
                <a:r>
                  <a:rPr lang="es-ES" sz="1400" dirty="0"/>
                  <a:t>Sin embargo, esto no implica que el modelo obtenido sea mejor con una C menor (ver ejemplo). Normalmente se usan valores en el rango de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∈[0.01, 100]</m:t>
                    </m:r>
                  </m:oMath>
                </a14:m>
                <a:endParaRPr lang="es-ES" sz="1400" dirty="0"/>
              </a:p>
              <a:p>
                <a:pPr algn="just"/>
                <a:r>
                  <a:rPr lang="es-ES" sz="1400" b="1" i="1" dirty="0">
                    <a:sym typeface="Wingdings" panose="05000000000000000000" pitchFamily="2" charset="2"/>
                  </a:rPr>
                  <a:t> </a:t>
                </a:r>
                <a:endParaRPr lang="es-ES" sz="1400" b="1" i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2192952-1B1E-4F85-829F-4077907FE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05" y="2096431"/>
                <a:ext cx="5525470" cy="1600438"/>
              </a:xfrm>
              <a:prstGeom prst="rect">
                <a:avLst/>
              </a:prstGeom>
              <a:blipFill>
                <a:blip r:embed="rId2"/>
                <a:stretch>
                  <a:fillRect l="-331" t="-763" r="-3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469EEEA1-BA99-4DDC-BF30-F224699A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34" y="1895861"/>
            <a:ext cx="2406445" cy="1384996"/>
          </a:xfrm>
          <a:prstGeom prst="rect">
            <a:avLst/>
          </a:prstGeom>
        </p:spPr>
      </p:pic>
      <p:sp>
        <p:nvSpPr>
          <p:cNvPr id="76" name="Rectángulo 75">
            <a:extLst>
              <a:ext uri="{FF2B5EF4-FFF2-40B4-BE49-F238E27FC236}">
                <a16:creationId xmlns:a16="http://schemas.microsoft.com/office/drawing/2014/main" id="{82173810-1EEA-4082-B4B1-114224D4AF68}"/>
              </a:ext>
            </a:extLst>
          </p:cNvPr>
          <p:cNvSpPr/>
          <p:nvPr/>
        </p:nvSpPr>
        <p:spPr>
          <a:xfrm>
            <a:off x="7300914" y="2371751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Triángulo isósceles 76">
            <a:extLst>
              <a:ext uri="{FF2B5EF4-FFF2-40B4-BE49-F238E27FC236}">
                <a16:creationId xmlns:a16="http://schemas.microsoft.com/office/drawing/2014/main" id="{03117012-445A-477B-ABE1-3CD1310E62A3}"/>
              </a:ext>
            </a:extLst>
          </p:cNvPr>
          <p:cNvSpPr/>
          <p:nvPr/>
        </p:nvSpPr>
        <p:spPr>
          <a:xfrm>
            <a:off x="8502292" y="2318485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4EBE1CE-CDC7-48E4-80DC-B68BA3770429}"/>
              </a:ext>
            </a:extLst>
          </p:cNvPr>
          <p:cNvSpPr/>
          <p:nvPr/>
        </p:nvSpPr>
        <p:spPr>
          <a:xfrm>
            <a:off x="7390633" y="2533676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7741D65-4E6B-4DD3-8BFE-424F3E06F9CD}"/>
              </a:ext>
            </a:extLst>
          </p:cNvPr>
          <p:cNvSpPr/>
          <p:nvPr/>
        </p:nvSpPr>
        <p:spPr>
          <a:xfrm>
            <a:off x="7534277" y="2414600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F64523D-A89D-4A38-9A7E-FB4602F13540}"/>
              </a:ext>
            </a:extLst>
          </p:cNvPr>
          <p:cNvSpPr/>
          <p:nvPr/>
        </p:nvSpPr>
        <p:spPr>
          <a:xfrm>
            <a:off x="7623996" y="2614625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D30EFFBC-089B-423D-AF16-00E1D035744C}"/>
              </a:ext>
            </a:extLst>
          </p:cNvPr>
          <p:cNvSpPr/>
          <p:nvPr/>
        </p:nvSpPr>
        <p:spPr>
          <a:xfrm>
            <a:off x="7788686" y="2500299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74151C69-626E-4F7B-9119-D439C29F734A}"/>
              </a:ext>
            </a:extLst>
          </p:cNvPr>
          <p:cNvSpPr/>
          <p:nvPr/>
        </p:nvSpPr>
        <p:spPr>
          <a:xfrm>
            <a:off x="8304127" y="2500299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Triángulo isósceles 82">
            <a:extLst>
              <a:ext uri="{FF2B5EF4-FFF2-40B4-BE49-F238E27FC236}">
                <a16:creationId xmlns:a16="http://schemas.microsoft.com/office/drawing/2014/main" id="{AB6BDFF6-7518-482E-A70E-DF2F95DBCD99}"/>
              </a:ext>
            </a:extLst>
          </p:cNvPr>
          <p:cNvSpPr/>
          <p:nvPr/>
        </p:nvSpPr>
        <p:spPr>
          <a:xfrm>
            <a:off x="8654692" y="2470885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Triángulo isósceles 83">
            <a:extLst>
              <a:ext uri="{FF2B5EF4-FFF2-40B4-BE49-F238E27FC236}">
                <a16:creationId xmlns:a16="http://schemas.microsoft.com/office/drawing/2014/main" id="{F31E8AE3-752B-406E-A841-5E5966FAE0C1}"/>
              </a:ext>
            </a:extLst>
          </p:cNvPr>
          <p:cNvSpPr/>
          <p:nvPr/>
        </p:nvSpPr>
        <p:spPr>
          <a:xfrm>
            <a:off x="8528485" y="2604996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Triángulo isósceles 84">
            <a:extLst>
              <a:ext uri="{FF2B5EF4-FFF2-40B4-BE49-F238E27FC236}">
                <a16:creationId xmlns:a16="http://schemas.microsoft.com/office/drawing/2014/main" id="{7E5755B4-B277-42D8-B2EB-8E7D58047321}"/>
              </a:ext>
            </a:extLst>
          </p:cNvPr>
          <p:cNvSpPr/>
          <p:nvPr/>
        </p:nvSpPr>
        <p:spPr>
          <a:xfrm>
            <a:off x="8826908" y="2618915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Triángulo isósceles 85">
            <a:extLst>
              <a:ext uri="{FF2B5EF4-FFF2-40B4-BE49-F238E27FC236}">
                <a16:creationId xmlns:a16="http://schemas.microsoft.com/office/drawing/2014/main" id="{948CE845-746F-4C40-9EBB-458DC26E3CD7}"/>
              </a:ext>
            </a:extLst>
          </p:cNvPr>
          <p:cNvSpPr/>
          <p:nvPr/>
        </p:nvSpPr>
        <p:spPr>
          <a:xfrm>
            <a:off x="8936446" y="2518510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Triángulo isósceles 86">
            <a:extLst>
              <a:ext uri="{FF2B5EF4-FFF2-40B4-BE49-F238E27FC236}">
                <a16:creationId xmlns:a16="http://schemas.microsoft.com/office/drawing/2014/main" id="{ABE5306F-0823-44C0-B466-4100A2D3BBF7}"/>
              </a:ext>
            </a:extLst>
          </p:cNvPr>
          <p:cNvSpPr/>
          <p:nvPr/>
        </p:nvSpPr>
        <p:spPr>
          <a:xfrm>
            <a:off x="8826908" y="2310297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Triángulo isósceles 87">
            <a:extLst>
              <a:ext uri="{FF2B5EF4-FFF2-40B4-BE49-F238E27FC236}">
                <a16:creationId xmlns:a16="http://schemas.microsoft.com/office/drawing/2014/main" id="{76B0C072-80F0-4151-A3F3-CDEE9F53854D}"/>
              </a:ext>
            </a:extLst>
          </p:cNvPr>
          <p:cNvSpPr/>
          <p:nvPr/>
        </p:nvSpPr>
        <p:spPr>
          <a:xfrm>
            <a:off x="8061103" y="2476119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C3CBF41-2DBB-4193-B55C-DDE4243CC961}"/>
              </a:ext>
            </a:extLst>
          </p:cNvPr>
          <p:cNvSpPr/>
          <p:nvPr/>
        </p:nvSpPr>
        <p:spPr>
          <a:xfrm>
            <a:off x="7790683" y="2325003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092CF2-3284-4E7E-8143-73378F3C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952" y="1890994"/>
            <a:ext cx="2402032" cy="1390008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2798C7C-B6A9-4609-B356-0BF699C44401}"/>
              </a:ext>
            </a:extLst>
          </p:cNvPr>
          <p:cNvSpPr/>
          <p:nvPr/>
        </p:nvSpPr>
        <p:spPr>
          <a:xfrm>
            <a:off x="10652572" y="2195513"/>
            <a:ext cx="1103858" cy="671512"/>
          </a:xfrm>
          <a:custGeom>
            <a:avLst/>
            <a:gdLst>
              <a:gd name="connsiteX0" fmla="*/ 956022 w 1103858"/>
              <a:gd name="connsiteY0" fmla="*/ 28575 h 671512"/>
              <a:gd name="connsiteX1" fmla="*/ 908397 w 1103858"/>
              <a:gd name="connsiteY1" fmla="*/ 21431 h 671512"/>
              <a:gd name="connsiteX2" fmla="*/ 870297 w 1103858"/>
              <a:gd name="connsiteY2" fmla="*/ 19050 h 671512"/>
              <a:gd name="connsiteX3" fmla="*/ 832197 w 1103858"/>
              <a:gd name="connsiteY3" fmla="*/ 14287 h 671512"/>
              <a:gd name="connsiteX4" fmla="*/ 817909 w 1103858"/>
              <a:gd name="connsiteY4" fmla="*/ 11906 h 671512"/>
              <a:gd name="connsiteX5" fmla="*/ 779809 w 1103858"/>
              <a:gd name="connsiteY5" fmla="*/ 7143 h 671512"/>
              <a:gd name="connsiteX6" fmla="*/ 748853 w 1103858"/>
              <a:gd name="connsiteY6" fmla="*/ 4762 h 671512"/>
              <a:gd name="connsiteX7" fmla="*/ 727422 w 1103858"/>
              <a:gd name="connsiteY7" fmla="*/ 2381 h 671512"/>
              <a:gd name="connsiteX8" fmla="*/ 701228 w 1103858"/>
              <a:gd name="connsiteY8" fmla="*/ 0 h 671512"/>
              <a:gd name="connsiteX9" fmla="*/ 605978 w 1103858"/>
              <a:gd name="connsiteY9" fmla="*/ 2381 h 671512"/>
              <a:gd name="connsiteX10" fmla="*/ 594072 w 1103858"/>
              <a:gd name="connsiteY10" fmla="*/ 16668 h 671512"/>
              <a:gd name="connsiteX11" fmla="*/ 584547 w 1103858"/>
              <a:gd name="connsiteY11" fmla="*/ 19050 h 671512"/>
              <a:gd name="connsiteX12" fmla="*/ 577403 w 1103858"/>
              <a:gd name="connsiteY12" fmla="*/ 23812 h 671512"/>
              <a:gd name="connsiteX13" fmla="*/ 567878 w 1103858"/>
              <a:gd name="connsiteY13" fmla="*/ 28575 h 671512"/>
              <a:gd name="connsiteX14" fmla="*/ 565497 w 1103858"/>
              <a:gd name="connsiteY14" fmla="*/ 35718 h 671512"/>
              <a:gd name="connsiteX15" fmla="*/ 513109 w 1103858"/>
              <a:gd name="connsiteY15" fmla="*/ 61912 h 671512"/>
              <a:gd name="connsiteX16" fmla="*/ 496441 w 1103858"/>
              <a:gd name="connsiteY16" fmla="*/ 88106 h 671512"/>
              <a:gd name="connsiteX17" fmla="*/ 494059 w 1103858"/>
              <a:gd name="connsiteY17" fmla="*/ 97631 h 671512"/>
              <a:gd name="connsiteX18" fmla="*/ 486916 w 1103858"/>
              <a:gd name="connsiteY18" fmla="*/ 100012 h 671512"/>
              <a:gd name="connsiteX19" fmla="*/ 479772 w 1103858"/>
              <a:gd name="connsiteY19" fmla="*/ 119062 h 671512"/>
              <a:gd name="connsiteX20" fmla="*/ 465484 w 1103858"/>
              <a:gd name="connsiteY20" fmla="*/ 135731 h 671512"/>
              <a:gd name="connsiteX21" fmla="*/ 458341 w 1103858"/>
              <a:gd name="connsiteY21" fmla="*/ 145256 h 671512"/>
              <a:gd name="connsiteX22" fmla="*/ 455959 w 1103858"/>
              <a:gd name="connsiteY22" fmla="*/ 152400 h 671512"/>
              <a:gd name="connsiteX23" fmla="*/ 451197 w 1103858"/>
              <a:gd name="connsiteY23" fmla="*/ 161925 h 671512"/>
              <a:gd name="connsiteX24" fmla="*/ 448816 w 1103858"/>
              <a:gd name="connsiteY24" fmla="*/ 192881 h 671512"/>
              <a:gd name="connsiteX25" fmla="*/ 441672 w 1103858"/>
              <a:gd name="connsiteY25" fmla="*/ 238125 h 671512"/>
              <a:gd name="connsiteX26" fmla="*/ 439291 w 1103858"/>
              <a:gd name="connsiteY26" fmla="*/ 254793 h 671512"/>
              <a:gd name="connsiteX27" fmla="*/ 436909 w 1103858"/>
              <a:gd name="connsiteY27" fmla="*/ 352425 h 671512"/>
              <a:gd name="connsiteX28" fmla="*/ 429766 w 1103858"/>
              <a:gd name="connsiteY28" fmla="*/ 366712 h 671512"/>
              <a:gd name="connsiteX29" fmla="*/ 427384 w 1103858"/>
              <a:gd name="connsiteY29" fmla="*/ 381000 h 671512"/>
              <a:gd name="connsiteX30" fmla="*/ 425003 w 1103858"/>
              <a:gd name="connsiteY30" fmla="*/ 402431 h 671512"/>
              <a:gd name="connsiteX31" fmla="*/ 422622 w 1103858"/>
              <a:gd name="connsiteY31" fmla="*/ 409575 h 671512"/>
              <a:gd name="connsiteX32" fmla="*/ 420241 w 1103858"/>
              <a:gd name="connsiteY32" fmla="*/ 423862 h 671512"/>
              <a:gd name="connsiteX33" fmla="*/ 405953 w 1103858"/>
              <a:gd name="connsiteY33" fmla="*/ 438150 h 671512"/>
              <a:gd name="connsiteX34" fmla="*/ 377378 w 1103858"/>
              <a:gd name="connsiteY34" fmla="*/ 457200 h 671512"/>
              <a:gd name="connsiteX35" fmla="*/ 360709 w 1103858"/>
              <a:gd name="connsiteY35" fmla="*/ 459581 h 671512"/>
              <a:gd name="connsiteX36" fmla="*/ 291653 w 1103858"/>
              <a:gd name="connsiteY36" fmla="*/ 464343 h 671512"/>
              <a:gd name="connsiteX37" fmla="*/ 258316 w 1103858"/>
              <a:gd name="connsiteY37" fmla="*/ 459581 h 671512"/>
              <a:gd name="connsiteX38" fmla="*/ 236884 w 1103858"/>
              <a:gd name="connsiteY38" fmla="*/ 435768 h 671512"/>
              <a:gd name="connsiteX39" fmla="*/ 227359 w 1103858"/>
              <a:gd name="connsiteY39" fmla="*/ 402431 h 671512"/>
              <a:gd name="connsiteX40" fmla="*/ 217834 w 1103858"/>
              <a:gd name="connsiteY40" fmla="*/ 376237 h 671512"/>
              <a:gd name="connsiteX41" fmla="*/ 215453 w 1103858"/>
              <a:gd name="connsiteY41" fmla="*/ 354806 h 671512"/>
              <a:gd name="connsiteX42" fmla="*/ 208309 w 1103858"/>
              <a:gd name="connsiteY42" fmla="*/ 345281 h 671512"/>
              <a:gd name="connsiteX43" fmla="*/ 198784 w 1103858"/>
              <a:gd name="connsiteY43" fmla="*/ 323850 h 671512"/>
              <a:gd name="connsiteX44" fmla="*/ 189259 w 1103858"/>
              <a:gd name="connsiteY44" fmla="*/ 300037 h 671512"/>
              <a:gd name="connsiteX45" fmla="*/ 186878 w 1103858"/>
              <a:gd name="connsiteY45" fmla="*/ 288131 h 671512"/>
              <a:gd name="connsiteX46" fmla="*/ 184497 w 1103858"/>
              <a:gd name="connsiteY46" fmla="*/ 278606 h 671512"/>
              <a:gd name="connsiteX47" fmla="*/ 177353 w 1103858"/>
              <a:gd name="connsiteY47" fmla="*/ 252412 h 671512"/>
              <a:gd name="connsiteX48" fmla="*/ 170209 w 1103858"/>
              <a:gd name="connsiteY48" fmla="*/ 247650 h 671512"/>
              <a:gd name="connsiteX49" fmla="*/ 160684 w 1103858"/>
              <a:gd name="connsiteY49" fmla="*/ 240506 h 671512"/>
              <a:gd name="connsiteX50" fmla="*/ 155922 w 1103858"/>
              <a:gd name="connsiteY50" fmla="*/ 233362 h 671512"/>
              <a:gd name="connsiteX51" fmla="*/ 124966 w 1103858"/>
              <a:gd name="connsiteY51" fmla="*/ 221456 h 671512"/>
              <a:gd name="connsiteX52" fmla="*/ 96391 w 1103858"/>
              <a:gd name="connsiteY52" fmla="*/ 219075 h 671512"/>
              <a:gd name="connsiteX53" fmla="*/ 36859 w 1103858"/>
              <a:gd name="connsiteY53" fmla="*/ 233362 h 671512"/>
              <a:gd name="connsiteX54" fmla="*/ 32097 w 1103858"/>
              <a:gd name="connsiteY54" fmla="*/ 240506 h 671512"/>
              <a:gd name="connsiteX55" fmla="*/ 24953 w 1103858"/>
              <a:gd name="connsiteY55" fmla="*/ 257175 h 671512"/>
              <a:gd name="connsiteX56" fmla="*/ 22572 w 1103858"/>
              <a:gd name="connsiteY56" fmla="*/ 266700 h 671512"/>
              <a:gd name="connsiteX57" fmla="*/ 17809 w 1103858"/>
              <a:gd name="connsiteY57" fmla="*/ 273843 h 671512"/>
              <a:gd name="connsiteX58" fmla="*/ 3522 w 1103858"/>
              <a:gd name="connsiteY58" fmla="*/ 309562 h 671512"/>
              <a:gd name="connsiteX59" fmla="*/ 8284 w 1103858"/>
              <a:gd name="connsiteY59" fmla="*/ 411956 h 671512"/>
              <a:gd name="connsiteX60" fmla="*/ 27334 w 1103858"/>
              <a:gd name="connsiteY60" fmla="*/ 438150 h 671512"/>
              <a:gd name="connsiteX61" fmla="*/ 41622 w 1103858"/>
              <a:gd name="connsiteY61" fmla="*/ 459581 h 671512"/>
              <a:gd name="connsiteX62" fmla="*/ 94009 w 1103858"/>
              <a:gd name="connsiteY62" fmla="*/ 488156 h 671512"/>
              <a:gd name="connsiteX63" fmla="*/ 136872 w 1103858"/>
              <a:gd name="connsiteY63" fmla="*/ 507206 h 671512"/>
              <a:gd name="connsiteX64" fmla="*/ 153541 w 1103858"/>
              <a:gd name="connsiteY64" fmla="*/ 521493 h 671512"/>
              <a:gd name="connsiteX65" fmla="*/ 189259 w 1103858"/>
              <a:gd name="connsiteY65" fmla="*/ 545306 h 671512"/>
              <a:gd name="connsiteX66" fmla="*/ 213072 w 1103858"/>
              <a:gd name="connsiteY66" fmla="*/ 561975 h 671512"/>
              <a:gd name="connsiteX67" fmla="*/ 291653 w 1103858"/>
              <a:gd name="connsiteY67" fmla="*/ 592931 h 671512"/>
              <a:gd name="connsiteX68" fmla="*/ 327372 w 1103858"/>
              <a:gd name="connsiteY68" fmla="*/ 602456 h 671512"/>
              <a:gd name="connsiteX69" fmla="*/ 348803 w 1103858"/>
              <a:gd name="connsiteY69" fmla="*/ 611981 h 671512"/>
              <a:gd name="connsiteX70" fmla="*/ 413097 w 1103858"/>
              <a:gd name="connsiteY70" fmla="*/ 628650 h 671512"/>
              <a:gd name="connsiteX71" fmla="*/ 441672 w 1103858"/>
              <a:gd name="connsiteY71" fmla="*/ 638175 h 671512"/>
              <a:gd name="connsiteX72" fmla="*/ 534541 w 1103858"/>
              <a:gd name="connsiteY72" fmla="*/ 650081 h 671512"/>
              <a:gd name="connsiteX73" fmla="*/ 567878 w 1103858"/>
              <a:gd name="connsiteY73" fmla="*/ 654843 h 671512"/>
              <a:gd name="connsiteX74" fmla="*/ 646459 w 1103858"/>
              <a:gd name="connsiteY74" fmla="*/ 661987 h 671512"/>
              <a:gd name="connsiteX75" fmla="*/ 696466 w 1103858"/>
              <a:gd name="connsiteY75" fmla="*/ 666750 h 671512"/>
              <a:gd name="connsiteX76" fmla="*/ 753616 w 1103858"/>
              <a:gd name="connsiteY76" fmla="*/ 669131 h 671512"/>
              <a:gd name="connsiteX77" fmla="*/ 803622 w 1103858"/>
              <a:gd name="connsiteY77" fmla="*/ 671512 h 671512"/>
              <a:gd name="connsiteX78" fmla="*/ 1046509 w 1103858"/>
              <a:gd name="connsiteY78" fmla="*/ 669131 h 671512"/>
              <a:gd name="connsiteX79" fmla="*/ 1065559 w 1103858"/>
              <a:gd name="connsiteY79" fmla="*/ 666750 h 6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03858" h="671512">
                <a:moveTo>
                  <a:pt x="956022" y="28575"/>
                </a:moveTo>
                <a:cubicBezTo>
                  <a:pt x="941192" y="26103"/>
                  <a:pt x="922033" y="22794"/>
                  <a:pt x="908397" y="21431"/>
                </a:cubicBezTo>
                <a:cubicBezTo>
                  <a:pt x="895735" y="20165"/>
                  <a:pt x="882997" y="19844"/>
                  <a:pt x="870297" y="19050"/>
                </a:cubicBezTo>
                <a:cubicBezTo>
                  <a:pt x="845269" y="14043"/>
                  <a:pt x="872224" y="18995"/>
                  <a:pt x="832197" y="14287"/>
                </a:cubicBezTo>
                <a:cubicBezTo>
                  <a:pt x="827402" y="13723"/>
                  <a:pt x="822693" y="12558"/>
                  <a:pt x="817909" y="11906"/>
                </a:cubicBezTo>
                <a:cubicBezTo>
                  <a:pt x="805228" y="10177"/>
                  <a:pt x="792540" y="8460"/>
                  <a:pt x="779809" y="7143"/>
                </a:cubicBezTo>
                <a:cubicBezTo>
                  <a:pt x="769515" y="6078"/>
                  <a:pt x="759160" y="5699"/>
                  <a:pt x="748853" y="4762"/>
                </a:cubicBezTo>
                <a:cubicBezTo>
                  <a:pt x="741695" y="4111"/>
                  <a:pt x="734574" y="3096"/>
                  <a:pt x="727422" y="2381"/>
                </a:cubicBezTo>
                <a:lnTo>
                  <a:pt x="701228" y="0"/>
                </a:lnTo>
                <a:cubicBezTo>
                  <a:pt x="669478" y="794"/>
                  <a:pt x="637661" y="171"/>
                  <a:pt x="605978" y="2381"/>
                </a:cubicBezTo>
                <a:cubicBezTo>
                  <a:pt x="596329" y="3054"/>
                  <a:pt x="599557" y="12097"/>
                  <a:pt x="594072" y="16668"/>
                </a:cubicBezTo>
                <a:cubicBezTo>
                  <a:pt x="591558" y="18763"/>
                  <a:pt x="587722" y="18256"/>
                  <a:pt x="584547" y="19050"/>
                </a:cubicBezTo>
                <a:cubicBezTo>
                  <a:pt x="582166" y="20637"/>
                  <a:pt x="579888" y="22392"/>
                  <a:pt x="577403" y="23812"/>
                </a:cubicBezTo>
                <a:cubicBezTo>
                  <a:pt x="574321" y="25573"/>
                  <a:pt x="570388" y="26065"/>
                  <a:pt x="567878" y="28575"/>
                </a:cubicBezTo>
                <a:cubicBezTo>
                  <a:pt x="566103" y="30350"/>
                  <a:pt x="567505" y="34212"/>
                  <a:pt x="565497" y="35718"/>
                </a:cubicBezTo>
                <a:cubicBezTo>
                  <a:pt x="554844" y="43708"/>
                  <a:pt x="525252" y="56393"/>
                  <a:pt x="513109" y="61912"/>
                </a:cubicBezTo>
                <a:cubicBezTo>
                  <a:pt x="506956" y="70116"/>
                  <a:pt x="500098" y="78355"/>
                  <a:pt x="496441" y="88106"/>
                </a:cubicBezTo>
                <a:cubicBezTo>
                  <a:pt x="495292" y="91170"/>
                  <a:pt x="496104" y="95075"/>
                  <a:pt x="494059" y="97631"/>
                </a:cubicBezTo>
                <a:cubicBezTo>
                  <a:pt x="492491" y="99591"/>
                  <a:pt x="489297" y="99218"/>
                  <a:pt x="486916" y="100012"/>
                </a:cubicBezTo>
                <a:cubicBezTo>
                  <a:pt x="485041" y="107511"/>
                  <a:pt x="484514" y="112542"/>
                  <a:pt x="479772" y="119062"/>
                </a:cubicBezTo>
                <a:cubicBezTo>
                  <a:pt x="475468" y="124980"/>
                  <a:pt x="470118" y="130067"/>
                  <a:pt x="465484" y="135731"/>
                </a:cubicBezTo>
                <a:cubicBezTo>
                  <a:pt x="462971" y="138803"/>
                  <a:pt x="460722" y="142081"/>
                  <a:pt x="458341" y="145256"/>
                </a:cubicBezTo>
                <a:cubicBezTo>
                  <a:pt x="457547" y="147637"/>
                  <a:pt x="456948" y="150093"/>
                  <a:pt x="455959" y="152400"/>
                </a:cubicBezTo>
                <a:cubicBezTo>
                  <a:pt x="454561" y="155663"/>
                  <a:pt x="451814" y="158429"/>
                  <a:pt x="451197" y="161925"/>
                </a:cubicBezTo>
                <a:cubicBezTo>
                  <a:pt x="449399" y="172117"/>
                  <a:pt x="450100" y="182612"/>
                  <a:pt x="448816" y="192881"/>
                </a:cubicBezTo>
                <a:cubicBezTo>
                  <a:pt x="446922" y="208031"/>
                  <a:pt x="443831" y="223010"/>
                  <a:pt x="441672" y="238125"/>
                </a:cubicBezTo>
                <a:lnTo>
                  <a:pt x="439291" y="254793"/>
                </a:lnTo>
                <a:cubicBezTo>
                  <a:pt x="438497" y="287337"/>
                  <a:pt x="439670" y="319989"/>
                  <a:pt x="436909" y="352425"/>
                </a:cubicBezTo>
                <a:cubicBezTo>
                  <a:pt x="436457" y="357730"/>
                  <a:pt x="431450" y="361661"/>
                  <a:pt x="429766" y="366712"/>
                </a:cubicBezTo>
                <a:cubicBezTo>
                  <a:pt x="428239" y="371293"/>
                  <a:pt x="428022" y="376214"/>
                  <a:pt x="427384" y="381000"/>
                </a:cubicBezTo>
                <a:cubicBezTo>
                  <a:pt x="426434" y="388125"/>
                  <a:pt x="426185" y="395341"/>
                  <a:pt x="425003" y="402431"/>
                </a:cubicBezTo>
                <a:cubicBezTo>
                  <a:pt x="424590" y="404907"/>
                  <a:pt x="423166" y="407125"/>
                  <a:pt x="422622" y="409575"/>
                </a:cubicBezTo>
                <a:cubicBezTo>
                  <a:pt x="421575" y="414288"/>
                  <a:pt x="422674" y="419692"/>
                  <a:pt x="420241" y="423862"/>
                </a:cubicBezTo>
                <a:cubicBezTo>
                  <a:pt x="416847" y="429680"/>
                  <a:pt x="410716" y="433387"/>
                  <a:pt x="405953" y="438150"/>
                </a:cubicBezTo>
                <a:cubicBezTo>
                  <a:pt x="387948" y="456154"/>
                  <a:pt x="396203" y="454062"/>
                  <a:pt x="377378" y="457200"/>
                </a:cubicBezTo>
                <a:cubicBezTo>
                  <a:pt x="371842" y="458123"/>
                  <a:pt x="366302" y="459115"/>
                  <a:pt x="360709" y="459581"/>
                </a:cubicBezTo>
                <a:cubicBezTo>
                  <a:pt x="337715" y="461497"/>
                  <a:pt x="291653" y="464343"/>
                  <a:pt x="291653" y="464343"/>
                </a:cubicBezTo>
                <a:cubicBezTo>
                  <a:pt x="280541" y="462756"/>
                  <a:pt x="268849" y="463461"/>
                  <a:pt x="258316" y="459581"/>
                </a:cubicBezTo>
                <a:cubicBezTo>
                  <a:pt x="253918" y="457961"/>
                  <a:pt x="239861" y="439489"/>
                  <a:pt x="236884" y="435768"/>
                </a:cubicBezTo>
                <a:cubicBezTo>
                  <a:pt x="232689" y="410594"/>
                  <a:pt x="237181" y="431897"/>
                  <a:pt x="227359" y="402431"/>
                </a:cubicBezTo>
                <a:cubicBezTo>
                  <a:pt x="218752" y="376610"/>
                  <a:pt x="226944" y="394456"/>
                  <a:pt x="217834" y="376237"/>
                </a:cubicBezTo>
                <a:cubicBezTo>
                  <a:pt x="217040" y="369093"/>
                  <a:pt x="217567" y="361676"/>
                  <a:pt x="215453" y="354806"/>
                </a:cubicBezTo>
                <a:cubicBezTo>
                  <a:pt x="214286" y="351013"/>
                  <a:pt x="210412" y="348647"/>
                  <a:pt x="208309" y="345281"/>
                </a:cubicBezTo>
                <a:cubicBezTo>
                  <a:pt x="204604" y="339353"/>
                  <a:pt x="201291" y="330117"/>
                  <a:pt x="198784" y="323850"/>
                </a:cubicBezTo>
                <a:cubicBezTo>
                  <a:pt x="192765" y="287732"/>
                  <a:pt x="201754" y="328151"/>
                  <a:pt x="189259" y="300037"/>
                </a:cubicBezTo>
                <a:cubicBezTo>
                  <a:pt x="187615" y="296339"/>
                  <a:pt x="187756" y="292082"/>
                  <a:pt x="186878" y="288131"/>
                </a:cubicBezTo>
                <a:cubicBezTo>
                  <a:pt x="186168" y="284936"/>
                  <a:pt x="185082" y="281826"/>
                  <a:pt x="184497" y="278606"/>
                </a:cubicBezTo>
                <a:cubicBezTo>
                  <a:pt x="182747" y="268982"/>
                  <a:pt x="183910" y="260279"/>
                  <a:pt x="177353" y="252412"/>
                </a:cubicBezTo>
                <a:cubicBezTo>
                  <a:pt x="175521" y="250214"/>
                  <a:pt x="172538" y="249313"/>
                  <a:pt x="170209" y="247650"/>
                </a:cubicBezTo>
                <a:cubicBezTo>
                  <a:pt x="166979" y="245343"/>
                  <a:pt x="163859" y="242887"/>
                  <a:pt x="160684" y="240506"/>
                </a:cubicBezTo>
                <a:cubicBezTo>
                  <a:pt x="159097" y="238125"/>
                  <a:pt x="158095" y="235225"/>
                  <a:pt x="155922" y="233362"/>
                </a:cubicBezTo>
                <a:cubicBezTo>
                  <a:pt x="147483" y="226128"/>
                  <a:pt x="135766" y="222726"/>
                  <a:pt x="124966" y="221456"/>
                </a:cubicBezTo>
                <a:cubicBezTo>
                  <a:pt x="115473" y="220339"/>
                  <a:pt x="105916" y="219869"/>
                  <a:pt x="96391" y="219075"/>
                </a:cubicBezTo>
                <a:cubicBezTo>
                  <a:pt x="70913" y="222714"/>
                  <a:pt x="53147" y="217073"/>
                  <a:pt x="36859" y="233362"/>
                </a:cubicBezTo>
                <a:cubicBezTo>
                  <a:pt x="34835" y="235386"/>
                  <a:pt x="33377" y="237946"/>
                  <a:pt x="32097" y="240506"/>
                </a:cubicBezTo>
                <a:cubicBezTo>
                  <a:pt x="29394" y="245913"/>
                  <a:pt x="27019" y="251494"/>
                  <a:pt x="24953" y="257175"/>
                </a:cubicBezTo>
                <a:cubicBezTo>
                  <a:pt x="23835" y="260251"/>
                  <a:pt x="23861" y="263692"/>
                  <a:pt x="22572" y="266700"/>
                </a:cubicBezTo>
                <a:cubicBezTo>
                  <a:pt x="21445" y="269330"/>
                  <a:pt x="18971" y="271228"/>
                  <a:pt x="17809" y="273843"/>
                </a:cubicBezTo>
                <a:cubicBezTo>
                  <a:pt x="12601" y="285561"/>
                  <a:pt x="3522" y="309562"/>
                  <a:pt x="3522" y="309562"/>
                </a:cubicBezTo>
                <a:cubicBezTo>
                  <a:pt x="-1768" y="351886"/>
                  <a:pt x="-1798" y="341379"/>
                  <a:pt x="8284" y="411956"/>
                </a:cubicBezTo>
                <a:cubicBezTo>
                  <a:pt x="11392" y="433710"/>
                  <a:pt x="15784" y="424501"/>
                  <a:pt x="27334" y="438150"/>
                </a:cubicBezTo>
                <a:cubicBezTo>
                  <a:pt x="32880" y="444704"/>
                  <a:pt x="34478" y="454818"/>
                  <a:pt x="41622" y="459581"/>
                </a:cubicBezTo>
                <a:cubicBezTo>
                  <a:pt x="63368" y="474079"/>
                  <a:pt x="61594" y="473750"/>
                  <a:pt x="94009" y="488156"/>
                </a:cubicBezTo>
                <a:cubicBezTo>
                  <a:pt x="108297" y="494506"/>
                  <a:pt x="122887" y="500214"/>
                  <a:pt x="136872" y="507206"/>
                </a:cubicBezTo>
                <a:cubicBezTo>
                  <a:pt x="146186" y="511863"/>
                  <a:pt x="146055" y="515368"/>
                  <a:pt x="153541" y="521493"/>
                </a:cubicBezTo>
                <a:cubicBezTo>
                  <a:pt x="195574" y="555883"/>
                  <a:pt x="151298" y="518732"/>
                  <a:pt x="189259" y="545306"/>
                </a:cubicBezTo>
                <a:cubicBezTo>
                  <a:pt x="209789" y="559677"/>
                  <a:pt x="176641" y="545644"/>
                  <a:pt x="213072" y="561975"/>
                </a:cubicBezTo>
                <a:cubicBezTo>
                  <a:pt x="221564" y="565782"/>
                  <a:pt x="273578" y="587369"/>
                  <a:pt x="291653" y="592931"/>
                </a:cubicBezTo>
                <a:cubicBezTo>
                  <a:pt x="303430" y="596555"/>
                  <a:pt x="315682" y="598559"/>
                  <a:pt x="327372" y="602456"/>
                </a:cubicBezTo>
                <a:cubicBezTo>
                  <a:pt x="334788" y="604928"/>
                  <a:pt x="341498" y="609198"/>
                  <a:pt x="348803" y="611981"/>
                </a:cubicBezTo>
                <a:cubicBezTo>
                  <a:pt x="378345" y="623235"/>
                  <a:pt x="380293" y="622089"/>
                  <a:pt x="413097" y="628650"/>
                </a:cubicBezTo>
                <a:cubicBezTo>
                  <a:pt x="425358" y="636823"/>
                  <a:pt x="419933" y="634448"/>
                  <a:pt x="441672" y="638175"/>
                </a:cubicBezTo>
                <a:cubicBezTo>
                  <a:pt x="551967" y="657084"/>
                  <a:pt x="463854" y="642228"/>
                  <a:pt x="534541" y="650081"/>
                </a:cubicBezTo>
                <a:cubicBezTo>
                  <a:pt x="545697" y="651320"/>
                  <a:pt x="556734" y="653492"/>
                  <a:pt x="567878" y="654843"/>
                </a:cubicBezTo>
                <a:cubicBezTo>
                  <a:pt x="625477" y="661825"/>
                  <a:pt x="597059" y="657753"/>
                  <a:pt x="646459" y="661987"/>
                </a:cubicBezTo>
                <a:cubicBezTo>
                  <a:pt x="663142" y="663417"/>
                  <a:pt x="679759" y="665636"/>
                  <a:pt x="696466" y="666750"/>
                </a:cubicBezTo>
                <a:cubicBezTo>
                  <a:pt x="715490" y="668018"/>
                  <a:pt x="734568" y="668285"/>
                  <a:pt x="753616" y="669131"/>
                </a:cubicBezTo>
                <a:lnTo>
                  <a:pt x="803622" y="671512"/>
                </a:lnTo>
                <a:lnTo>
                  <a:pt x="1046509" y="669131"/>
                </a:lnTo>
                <a:cubicBezTo>
                  <a:pt x="1189188" y="666489"/>
                  <a:pt x="1014275" y="666750"/>
                  <a:pt x="1065559" y="666750"/>
                </a:cubicBezTo>
              </a:path>
            </a:pathLst>
          </a:cu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A530EF8-53CF-4B81-B9C2-65578BFC16A9}"/>
              </a:ext>
            </a:extLst>
          </p:cNvPr>
          <p:cNvCxnSpPr/>
          <p:nvPr/>
        </p:nvCxnSpPr>
        <p:spPr>
          <a:xfrm>
            <a:off x="8220210" y="2096431"/>
            <a:ext cx="0" cy="86541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2AA6686-57C4-4EB4-9685-7BAFC5A57AAC}"/>
              </a:ext>
            </a:extLst>
          </p:cNvPr>
          <p:cNvSpPr txBox="1"/>
          <p:nvPr/>
        </p:nvSpPr>
        <p:spPr>
          <a:xfrm>
            <a:off x="7662941" y="3142733"/>
            <a:ext cx="120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C</a:t>
            </a:r>
            <a:r>
              <a:rPr lang="es-ES" dirty="0"/>
              <a:t> </a:t>
            </a:r>
            <a:r>
              <a:rPr lang="es-ES" sz="1400" dirty="0"/>
              <a:t>grande</a:t>
            </a:r>
            <a:endParaRPr lang="es-ES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17295798-CD5F-48C7-81E7-08DB8E517E38}"/>
              </a:ext>
            </a:extLst>
          </p:cNvPr>
          <p:cNvSpPr txBox="1"/>
          <p:nvPr/>
        </p:nvSpPr>
        <p:spPr>
          <a:xfrm>
            <a:off x="10267032" y="3162819"/>
            <a:ext cx="120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C</a:t>
            </a:r>
            <a:r>
              <a:rPr lang="es-ES" dirty="0"/>
              <a:t> </a:t>
            </a:r>
            <a:r>
              <a:rPr lang="es-ES" sz="1400" dirty="0"/>
              <a:t>pequeña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38EA8FFF-C187-4E95-A33E-DF0EFB2BFE0F}"/>
                  </a:ext>
                </a:extLst>
              </p:cNvPr>
              <p:cNvSpPr txBox="1"/>
              <p:nvPr/>
            </p:nvSpPr>
            <p:spPr>
              <a:xfrm>
                <a:off x="874359" y="3675901"/>
                <a:ext cx="5525470" cy="2465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400" b="1" i="1" dirty="0"/>
                  <a:t>Gamma </a:t>
                </a:r>
                <a:r>
                  <a:rPr lang="es-ES" sz="1400" b="1" i="1" dirty="0">
                    <a:sym typeface="Wingdings" panose="05000000000000000000" pitchFamily="2" charset="2"/>
                  </a:rPr>
                  <a:t>  </a:t>
                </a:r>
                <a:r>
                  <a:rPr lang="es-ES" sz="1400" dirty="0">
                    <a:sym typeface="Wingdings" panose="05000000000000000000" pitchFamily="2" charset="2"/>
                  </a:rPr>
                  <a:t>el parámetro gamma se utiliza con la función RBF (</a:t>
                </a:r>
                <a:r>
                  <a:rPr lang="es-ES" sz="1400" i="1" dirty="0">
                    <a:sym typeface="Wingdings" panose="05000000000000000000" pitchFamily="2" charset="2"/>
                  </a:rPr>
                  <a:t>radial </a:t>
                </a:r>
                <a:r>
                  <a:rPr lang="es-ES" sz="1400" i="1" dirty="0" err="1">
                    <a:sym typeface="Wingdings" panose="05000000000000000000" pitchFamily="2" charset="2"/>
                  </a:rPr>
                  <a:t>basiss</a:t>
                </a:r>
                <a:r>
                  <a:rPr lang="es-ES" sz="1400" i="1" dirty="0">
                    <a:sym typeface="Wingdings" panose="05000000000000000000" pitchFamily="2" charset="2"/>
                  </a:rPr>
                  <a:t> </a:t>
                </a:r>
                <a:r>
                  <a:rPr lang="es-ES" sz="1400" i="1" dirty="0" err="1">
                    <a:sym typeface="Wingdings" panose="05000000000000000000" pitchFamily="2" charset="2"/>
                  </a:rPr>
                  <a:t>function</a:t>
                </a:r>
                <a:r>
                  <a:rPr lang="es-ES" sz="1400" dirty="0">
                    <a:sym typeface="Wingdings" panose="05000000000000000000" pitchFamily="2" charset="2"/>
                  </a:rPr>
                  <a:t>) de </a:t>
                </a:r>
                <a:r>
                  <a:rPr lang="es-ES" sz="1400" dirty="0" err="1">
                    <a:sym typeface="Wingdings" panose="05000000000000000000" pitchFamily="2" charset="2"/>
                  </a:rPr>
                  <a:t>kernel</a:t>
                </a:r>
                <a:r>
                  <a:rPr lang="es-ES" sz="1400" dirty="0">
                    <a:sym typeface="Wingdings" panose="05000000000000000000" pitchFamily="2" charset="2"/>
                  </a:rPr>
                  <a:t> gaussiano. Si se utiliza un </a:t>
                </a:r>
                <a:r>
                  <a:rPr lang="es-ES" sz="1400" dirty="0" err="1">
                    <a:sym typeface="Wingdings" panose="05000000000000000000" pitchFamily="2" charset="2"/>
                  </a:rPr>
                  <a:t>kernel</a:t>
                </a:r>
                <a:r>
                  <a:rPr lang="es-ES" sz="1400" dirty="0">
                    <a:sym typeface="Wingdings" panose="05000000000000000000" pitchFamily="2" charset="2"/>
                  </a:rPr>
                  <a:t> lineal o uno polinomial, no es necesario utilizar gamma, únicamente </a:t>
                </a:r>
                <a:r>
                  <a:rPr lang="es-ES" sz="1400" i="1" dirty="0">
                    <a:sym typeface="Wingdings" panose="05000000000000000000" pitchFamily="2" charset="2"/>
                  </a:rPr>
                  <a:t>C</a:t>
                </a:r>
                <a:r>
                  <a:rPr lang="es-ES" sz="1400" b="1" i="1" dirty="0">
                    <a:sym typeface="Wingdings" panose="05000000000000000000" pitchFamily="2" charset="2"/>
                  </a:rPr>
                  <a:t>. </a:t>
                </a:r>
                <a:r>
                  <a:rPr lang="es-ES" sz="1400" dirty="0">
                    <a:sym typeface="Wingdings" panose="05000000000000000000" pitchFamily="2" charset="2"/>
                  </a:rPr>
                  <a:t>El parámetro </a:t>
                </a:r>
                <a:r>
                  <a:rPr lang="es-ES" sz="1400" b="1" i="1" dirty="0">
                    <a:sym typeface="Wingdings" panose="05000000000000000000" pitchFamily="2" charset="2"/>
                  </a:rPr>
                  <a:t>gamma</a:t>
                </a:r>
                <a:r>
                  <a:rPr lang="es-ES" sz="1400" dirty="0">
                    <a:sym typeface="Wingdings" panose="05000000000000000000" pitchFamily="2" charset="2"/>
                  </a:rPr>
                  <a:t> permite definir el </a:t>
                </a:r>
                <a:r>
                  <a:rPr lang="es-ES" sz="1400" b="1" dirty="0">
                    <a:sym typeface="Wingdings" panose="05000000000000000000" pitchFamily="2" charset="2"/>
                  </a:rPr>
                  <a:t>grado de curvatura de la frontera de decisión </a:t>
                </a:r>
                <a:r>
                  <a:rPr lang="es-ES" sz="1400" dirty="0">
                    <a:sym typeface="Wingdings" panose="05000000000000000000" pitchFamily="2" charset="2"/>
                  </a:rPr>
                  <a:t>de manera que, </a:t>
                </a:r>
                <a:r>
                  <a:rPr lang="es-ES" sz="1400" b="1" dirty="0">
                    <a:sym typeface="Wingdings" panose="05000000000000000000" pitchFamily="2" charset="2"/>
                  </a:rPr>
                  <a:t>a mayor gamma, mayor curvatura. </a:t>
                </a:r>
                <a:r>
                  <a:rPr lang="es-ES" sz="1400" dirty="0"/>
                  <a:t>Normalmente se usan valores en el rango de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𝑔𝑎𝑚𝑚𝑎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∈[0.01, 100]</m:t>
                    </m:r>
                  </m:oMath>
                </a14:m>
                <a:endParaRPr lang="es-ES" sz="1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dirty="0"/>
              </a:p>
              <a:p>
                <a:pPr algn="just"/>
                <a:endParaRPr lang="es-ES" sz="14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·||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p>
                      </m:sSup>
                    </m:oMath>
                  </m:oMathPara>
                </a14:m>
                <a:endParaRPr lang="es-ES" sz="1400" dirty="0"/>
              </a:p>
              <a:p>
                <a:pPr algn="just"/>
                <a:endParaRPr lang="es-ES" sz="1400" b="1" i="1" dirty="0"/>
              </a:p>
            </p:txBody>
          </p:sp>
        </mc:Choice>
        <mc:Fallback xmlns="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38EA8FFF-C187-4E95-A33E-DF0EFB2BF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9" y="3675901"/>
                <a:ext cx="5525470" cy="2465355"/>
              </a:xfrm>
              <a:prstGeom prst="rect">
                <a:avLst/>
              </a:prstGeom>
              <a:blipFill>
                <a:blip r:embed="rId5"/>
                <a:stretch>
                  <a:fillRect l="-331" t="-495" r="-2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Imagen 153">
            <a:extLst>
              <a:ext uri="{FF2B5EF4-FFF2-40B4-BE49-F238E27FC236}">
                <a16:creationId xmlns:a16="http://schemas.microsoft.com/office/drawing/2014/main" id="{EB0A39EA-5580-4172-9C5A-312E77D4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953" y="3954474"/>
            <a:ext cx="2402032" cy="1767410"/>
          </a:xfrm>
          <a:prstGeom prst="rect">
            <a:avLst/>
          </a:prstGeom>
        </p:spPr>
      </p:pic>
      <p:pic>
        <p:nvPicPr>
          <p:cNvPr id="185" name="Imagen 184">
            <a:extLst>
              <a:ext uri="{FF2B5EF4-FFF2-40B4-BE49-F238E27FC236}">
                <a16:creationId xmlns:a16="http://schemas.microsoft.com/office/drawing/2014/main" id="{A0DEFA84-769D-442A-AEF2-44711B5D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33" y="3853702"/>
            <a:ext cx="2477305" cy="1856747"/>
          </a:xfrm>
          <a:prstGeom prst="rect">
            <a:avLst/>
          </a:prstGeom>
        </p:spPr>
      </p:pic>
      <p:sp>
        <p:nvSpPr>
          <p:cNvPr id="186" name="Rectángulo 185">
            <a:extLst>
              <a:ext uri="{FF2B5EF4-FFF2-40B4-BE49-F238E27FC236}">
                <a16:creationId xmlns:a16="http://schemas.microsoft.com/office/drawing/2014/main" id="{A1DEFBD9-7187-48CE-BA63-9D4347814F4D}"/>
              </a:ext>
            </a:extLst>
          </p:cNvPr>
          <p:cNvSpPr/>
          <p:nvPr/>
        </p:nvSpPr>
        <p:spPr>
          <a:xfrm>
            <a:off x="8093237" y="4679761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B6BF0C19-D2EC-4E1B-B90C-AE8AB25D86F8}"/>
              </a:ext>
            </a:extLst>
          </p:cNvPr>
          <p:cNvSpPr/>
          <p:nvPr/>
        </p:nvSpPr>
        <p:spPr>
          <a:xfrm>
            <a:off x="7451896" y="4615428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2709CFF0-7682-41DF-8CC8-BA2C283B1A1B}"/>
              </a:ext>
            </a:extLst>
          </p:cNvPr>
          <p:cNvSpPr/>
          <p:nvPr/>
        </p:nvSpPr>
        <p:spPr>
          <a:xfrm>
            <a:off x="7595540" y="4496352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9EA69A0E-39EF-468C-AB67-B3CB5F5E8525}"/>
              </a:ext>
            </a:extLst>
          </p:cNvPr>
          <p:cNvSpPr/>
          <p:nvPr/>
        </p:nvSpPr>
        <p:spPr>
          <a:xfrm>
            <a:off x="7685259" y="4696377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06891BC-ED79-45DB-A1E4-66501553C3C9}"/>
              </a:ext>
            </a:extLst>
          </p:cNvPr>
          <p:cNvSpPr/>
          <p:nvPr/>
        </p:nvSpPr>
        <p:spPr>
          <a:xfrm>
            <a:off x="7849949" y="4582051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A20CA96E-B284-4052-AFD6-840CA96F3625}"/>
              </a:ext>
            </a:extLst>
          </p:cNvPr>
          <p:cNvSpPr/>
          <p:nvPr/>
        </p:nvSpPr>
        <p:spPr>
          <a:xfrm>
            <a:off x="7541615" y="5039404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8BD1F19F-994F-4C08-AE0D-1B4023470085}"/>
              </a:ext>
            </a:extLst>
          </p:cNvPr>
          <p:cNvSpPr/>
          <p:nvPr/>
        </p:nvSpPr>
        <p:spPr>
          <a:xfrm>
            <a:off x="7797691" y="4428404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1BB4E231-8E71-44E4-989F-458ED7B6E60E}"/>
              </a:ext>
            </a:extLst>
          </p:cNvPr>
          <p:cNvSpPr/>
          <p:nvPr/>
        </p:nvSpPr>
        <p:spPr>
          <a:xfrm>
            <a:off x="7533982" y="4827416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29AB4AD0-0AB6-4CC8-9CCE-8F9C10A5267F}"/>
              </a:ext>
            </a:extLst>
          </p:cNvPr>
          <p:cNvSpPr/>
          <p:nvPr/>
        </p:nvSpPr>
        <p:spPr>
          <a:xfrm>
            <a:off x="7792378" y="4860793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51EDB46A-C23B-4292-9DB6-2F5245CD519E}"/>
              </a:ext>
            </a:extLst>
          </p:cNvPr>
          <p:cNvSpPr/>
          <p:nvPr/>
        </p:nvSpPr>
        <p:spPr>
          <a:xfrm>
            <a:off x="7936022" y="4741717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16AA6223-5939-4C5A-ADF8-9BAA83302A7A}"/>
              </a:ext>
            </a:extLst>
          </p:cNvPr>
          <p:cNvSpPr/>
          <p:nvPr/>
        </p:nvSpPr>
        <p:spPr>
          <a:xfrm>
            <a:off x="8017360" y="5014753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EB4C66DD-394D-4B91-BFDC-6BCF45CC89DC}"/>
              </a:ext>
            </a:extLst>
          </p:cNvPr>
          <p:cNvSpPr/>
          <p:nvPr/>
        </p:nvSpPr>
        <p:spPr>
          <a:xfrm>
            <a:off x="8022165" y="4541449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B6053BB3-6861-4BE3-9B10-44059AF58DC8}"/>
              </a:ext>
            </a:extLst>
          </p:cNvPr>
          <p:cNvSpPr/>
          <p:nvPr/>
        </p:nvSpPr>
        <p:spPr>
          <a:xfrm>
            <a:off x="8409048" y="4598655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109787DC-35D1-4F03-8746-18C9C737A092}"/>
              </a:ext>
            </a:extLst>
          </p:cNvPr>
          <p:cNvSpPr/>
          <p:nvPr/>
        </p:nvSpPr>
        <p:spPr>
          <a:xfrm>
            <a:off x="7760944" y="5014753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Triángulo isósceles 210">
            <a:extLst>
              <a:ext uri="{FF2B5EF4-FFF2-40B4-BE49-F238E27FC236}">
                <a16:creationId xmlns:a16="http://schemas.microsoft.com/office/drawing/2014/main" id="{787137EC-F3F7-4537-BEE3-41B2C4E0161F}"/>
              </a:ext>
            </a:extLst>
          </p:cNvPr>
          <p:cNvSpPr/>
          <p:nvPr/>
        </p:nvSpPr>
        <p:spPr>
          <a:xfrm>
            <a:off x="8169229" y="4835979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3E89ADCD-64A2-43B7-9DD3-9001E4259937}"/>
              </a:ext>
            </a:extLst>
          </p:cNvPr>
          <p:cNvSpPr txBox="1"/>
          <p:nvPr/>
        </p:nvSpPr>
        <p:spPr>
          <a:xfrm>
            <a:off x="7713715" y="5557206"/>
            <a:ext cx="12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Gamma </a:t>
            </a:r>
            <a:r>
              <a:rPr lang="es-ES" sz="1400" i="1" dirty="0"/>
              <a:t>pequeña</a:t>
            </a:r>
            <a:endParaRPr lang="es-ES" dirty="0"/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4BF1A21E-8896-4A9B-89C8-463E3A71F7EE}"/>
              </a:ext>
            </a:extLst>
          </p:cNvPr>
          <p:cNvSpPr txBox="1"/>
          <p:nvPr/>
        </p:nvSpPr>
        <p:spPr>
          <a:xfrm>
            <a:off x="10304175" y="5557205"/>
            <a:ext cx="12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Gamma </a:t>
            </a:r>
            <a:r>
              <a:rPr lang="es-ES" sz="1400" i="1" dirty="0"/>
              <a:t>grande</a:t>
            </a:r>
            <a:endParaRPr lang="es-ES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46AE858-1633-48E7-899B-CD6DAB688DC8}"/>
              </a:ext>
            </a:extLst>
          </p:cNvPr>
          <p:cNvSpPr txBox="1"/>
          <p:nvPr/>
        </p:nvSpPr>
        <p:spPr>
          <a:xfrm>
            <a:off x="-7206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1. </a:t>
            </a:r>
            <a:r>
              <a:rPr lang="es-ES" sz="1600" b="1" dirty="0" err="1">
                <a:solidFill>
                  <a:schemeClr val="tx1"/>
                </a:solidFill>
              </a:rPr>
              <a:t>Support</a:t>
            </a:r>
            <a:r>
              <a:rPr lang="es-ES" sz="1600" b="1" dirty="0">
                <a:solidFill>
                  <a:schemeClr val="tx1"/>
                </a:solidFill>
              </a:rPr>
              <a:t> Vector Machine (SVM)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64180A1-92EA-411F-A48E-93E46168465F}"/>
              </a:ext>
            </a:extLst>
          </p:cNvPr>
          <p:cNvSpPr txBox="1"/>
          <p:nvPr/>
        </p:nvSpPr>
        <p:spPr>
          <a:xfrm>
            <a:off x="4059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Bagging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Random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Forest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EA40D0D-8846-4804-AB48-BBE9F5163E70}"/>
              </a:ext>
            </a:extLst>
          </p:cNvPr>
          <p:cNvSpPr txBox="1"/>
          <p:nvPr/>
        </p:nvSpPr>
        <p:spPr>
          <a:xfrm>
            <a:off x="8127604" y="806100"/>
            <a:ext cx="4068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Boosting</a:t>
            </a:r>
            <a:r>
              <a:rPr lang="es-ES" sz="1600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s-ES" sz="1600" dirty="0" err="1">
                <a:solidFill>
                  <a:schemeClr val="bg2">
                    <a:lumMod val="75000"/>
                  </a:schemeClr>
                </a:solidFill>
              </a:rPr>
              <a:t>Adaboost</a:t>
            </a:r>
            <a:endParaRPr lang="es-E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95D3BA11-54D0-4E1E-A19C-14BE55AC4934}"/>
              </a:ext>
            </a:extLst>
          </p:cNvPr>
          <p:cNvSpPr/>
          <p:nvPr/>
        </p:nvSpPr>
        <p:spPr>
          <a:xfrm>
            <a:off x="7359281" y="4297728"/>
            <a:ext cx="1000125" cy="942975"/>
          </a:xfrm>
          <a:custGeom>
            <a:avLst/>
            <a:gdLst>
              <a:gd name="connsiteX0" fmla="*/ 57150 w 1000125"/>
              <a:gd name="connsiteY0" fmla="*/ 3175 h 942975"/>
              <a:gd name="connsiteX1" fmla="*/ 73025 w 1000125"/>
              <a:gd name="connsiteY1" fmla="*/ 0 h 942975"/>
              <a:gd name="connsiteX2" fmla="*/ 149225 w 1000125"/>
              <a:gd name="connsiteY2" fmla="*/ 3175 h 942975"/>
              <a:gd name="connsiteX3" fmla="*/ 184150 w 1000125"/>
              <a:gd name="connsiteY3" fmla="*/ 9525 h 942975"/>
              <a:gd name="connsiteX4" fmla="*/ 206375 w 1000125"/>
              <a:gd name="connsiteY4" fmla="*/ 12700 h 942975"/>
              <a:gd name="connsiteX5" fmla="*/ 295275 w 1000125"/>
              <a:gd name="connsiteY5" fmla="*/ 38100 h 942975"/>
              <a:gd name="connsiteX6" fmla="*/ 393700 w 1000125"/>
              <a:gd name="connsiteY6" fmla="*/ 44450 h 942975"/>
              <a:gd name="connsiteX7" fmla="*/ 463550 w 1000125"/>
              <a:gd name="connsiteY7" fmla="*/ 53975 h 942975"/>
              <a:gd name="connsiteX8" fmla="*/ 533400 w 1000125"/>
              <a:gd name="connsiteY8" fmla="*/ 76200 h 942975"/>
              <a:gd name="connsiteX9" fmla="*/ 552450 w 1000125"/>
              <a:gd name="connsiteY9" fmla="*/ 82550 h 942975"/>
              <a:gd name="connsiteX10" fmla="*/ 574675 w 1000125"/>
              <a:gd name="connsiteY10" fmla="*/ 88900 h 942975"/>
              <a:gd name="connsiteX11" fmla="*/ 593725 w 1000125"/>
              <a:gd name="connsiteY11" fmla="*/ 98425 h 942975"/>
              <a:gd name="connsiteX12" fmla="*/ 669925 w 1000125"/>
              <a:gd name="connsiteY12" fmla="*/ 120650 h 942975"/>
              <a:gd name="connsiteX13" fmla="*/ 698500 w 1000125"/>
              <a:gd name="connsiteY13" fmla="*/ 133350 h 942975"/>
              <a:gd name="connsiteX14" fmla="*/ 730250 w 1000125"/>
              <a:gd name="connsiteY14" fmla="*/ 155575 h 942975"/>
              <a:gd name="connsiteX15" fmla="*/ 749300 w 1000125"/>
              <a:gd name="connsiteY15" fmla="*/ 165100 h 942975"/>
              <a:gd name="connsiteX16" fmla="*/ 781050 w 1000125"/>
              <a:gd name="connsiteY16" fmla="*/ 184150 h 942975"/>
              <a:gd name="connsiteX17" fmla="*/ 790575 w 1000125"/>
              <a:gd name="connsiteY17" fmla="*/ 196850 h 942975"/>
              <a:gd name="connsiteX18" fmla="*/ 831850 w 1000125"/>
              <a:gd name="connsiteY18" fmla="*/ 238125 h 942975"/>
              <a:gd name="connsiteX19" fmla="*/ 844550 w 1000125"/>
              <a:gd name="connsiteY19" fmla="*/ 250825 h 942975"/>
              <a:gd name="connsiteX20" fmla="*/ 866775 w 1000125"/>
              <a:gd name="connsiteY20" fmla="*/ 276225 h 942975"/>
              <a:gd name="connsiteX21" fmla="*/ 885825 w 1000125"/>
              <a:gd name="connsiteY21" fmla="*/ 311150 h 942975"/>
              <a:gd name="connsiteX22" fmla="*/ 917575 w 1000125"/>
              <a:gd name="connsiteY22" fmla="*/ 355600 h 942975"/>
              <a:gd name="connsiteX23" fmla="*/ 939800 w 1000125"/>
              <a:gd name="connsiteY23" fmla="*/ 396875 h 942975"/>
              <a:gd name="connsiteX24" fmla="*/ 968375 w 1000125"/>
              <a:gd name="connsiteY24" fmla="*/ 441325 h 942975"/>
              <a:gd name="connsiteX25" fmla="*/ 981075 w 1000125"/>
              <a:gd name="connsiteY25" fmla="*/ 479425 h 942975"/>
              <a:gd name="connsiteX26" fmla="*/ 987425 w 1000125"/>
              <a:gd name="connsiteY26" fmla="*/ 492125 h 942975"/>
              <a:gd name="connsiteX27" fmla="*/ 990600 w 1000125"/>
              <a:gd name="connsiteY27" fmla="*/ 514350 h 942975"/>
              <a:gd name="connsiteX28" fmla="*/ 996950 w 1000125"/>
              <a:gd name="connsiteY28" fmla="*/ 542925 h 942975"/>
              <a:gd name="connsiteX29" fmla="*/ 1000125 w 1000125"/>
              <a:gd name="connsiteY29" fmla="*/ 584200 h 942975"/>
              <a:gd name="connsiteX30" fmla="*/ 996950 w 1000125"/>
              <a:gd name="connsiteY30" fmla="*/ 657225 h 942975"/>
              <a:gd name="connsiteX31" fmla="*/ 987425 w 1000125"/>
              <a:gd name="connsiteY31" fmla="*/ 669925 h 942975"/>
              <a:gd name="connsiteX32" fmla="*/ 984250 w 1000125"/>
              <a:gd name="connsiteY32" fmla="*/ 688975 h 942975"/>
              <a:gd name="connsiteX33" fmla="*/ 962025 w 1000125"/>
              <a:gd name="connsiteY33" fmla="*/ 730250 h 942975"/>
              <a:gd name="connsiteX34" fmla="*/ 958850 w 1000125"/>
              <a:gd name="connsiteY34" fmla="*/ 739775 h 942975"/>
              <a:gd name="connsiteX35" fmla="*/ 933450 w 1000125"/>
              <a:gd name="connsiteY35" fmla="*/ 768350 h 942975"/>
              <a:gd name="connsiteX36" fmla="*/ 901700 w 1000125"/>
              <a:gd name="connsiteY36" fmla="*/ 787400 h 942975"/>
              <a:gd name="connsiteX37" fmla="*/ 873125 w 1000125"/>
              <a:gd name="connsiteY37" fmla="*/ 812800 h 942975"/>
              <a:gd name="connsiteX38" fmla="*/ 819150 w 1000125"/>
              <a:gd name="connsiteY38" fmla="*/ 835025 h 942975"/>
              <a:gd name="connsiteX39" fmla="*/ 787400 w 1000125"/>
              <a:gd name="connsiteY39" fmla="*/ 841375 h 942975"/>
              <a:gd name="connsiteX40" fmla="*/ 704850 w 1000125"/>
              <a:gd name="connsiteY40" fmla="*/ 844550 h 942975"/>
              <a:gd name="connsiteX41" fmla="*/ 508000 w 1000125"/>
              <a:gd name="connsiteY41" fmla="*/ 850900 h 942975"/>
              <a:gd name="connsiteX42" fmla="*/ 450850 w 1000125"/>
              <a:gd name="connsiteY42" fmla="*/ 857250 h 942975"/>
              <a:gd name="connsiteX43" fmla="*/ 355600 w 1000125"/>
              <a:gd name="connsiteY43" fmla="*/ 863600 h 942975"/>
              <a:gd name="connsiteX44" fmla="*/ 304800 w 1000125"/>
              <a:gd name="connsiteY44" fmla="*/ 869950 h 942975"/>
              <a:gd name="connsiteX45" fmla="*/ 273050 w 1000125"/>
              <a:gd name="connsiteY45" fmla="*/ 873125 h 942975"/>
              <a:gd name="connsiteX46" fmla="*/ 187325 w 1000125"/>
              <a:gd name="connsiteY46" fmla="*/ 882650 h 942975"/>
              <a:gd name="connsiteX47" fmla="*/ 130175 w 1000125"/>
              <a:gd name="connsiteY47" fmla="*/ 904875 h 942975"/>
              <a:gd name="connsiteX48" fmla="*/ 111125 w 1000125"/>
              <a:gd name="connsiteY48" fmla="*/ 908050 h 942975"/>
              <a:gd name="connsiteX49" fmla="*/ 88900 w 1000125"/>
              <a:gd name="connsiteY49" fmla="*/ 914400 h 942975"/>
              <a:gd name="connsiteX50" fmla="*/ 76200 w 1000125"/>
              <a:gd name="connsiteY50" fmla="*/ 917575 h 942975"/>
              <a:gd name="connsiteX51" fmla="*/ 0 w 1000125"/>
              <a:gd name="connsiteY51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00125" h="942975">
                <a:moveTo>
                  <a:pt x="57150" y="3175"/>
                </a:moveTo>
                <a:cubicBezTo>
                  <a:pt x="62442" y="2117"/>
                  <a:pt x="67629" y="0"/>
                  <a:pt x="73025" y="0"/>
                </a:cubicBezTo>
                <a:cubicBezTo>
                  <a:pt x="98447" y="0"/>
                  <a:pt x="123896" y="1004"/>
                  <a:pt x="149225" y="3175"/>
                </a:cubicBezTo>
                <a:cubicBezTo>
                  <a:pt x="161014" y="4186"/>
                  <a:pt x="172478" y="7580"/>
                  <a:pt x="184150" y="9525"/>
                </a:cubicBezTo>
                <a:cubicBezTo>
                  <a:pt x="191532" y="10755"/>
                  <a:pt x="198967" y="11642"/>
                  <a:pt x="206375" y="12700"/>
                </a:cubicBezTo>
                <a:cubicBezTo>
                  <a:pt x="244056" y="27193"/>
                  <a:pt x="253738" y="33585"/>
                  <a:pt x="295275" y="38100"/>
                </a:cubicBezTo>
                <a:cubicBezTo>
                  <a:pt x="327959" y="41653"/>
                  <a:pt x="393700" y="44450"/>
                  <a:pt x="393700" y="44450"/>
                </a:cubicBezTo>
                <a:cubicBezTo>
                  <a:pt x="416983" y="47625"/>
                  <a:pt x="440483" y="49490"/>
                  <a:pt x="463550" y="53975"/>
                </a:cubicBezTo>
                <a:cubicBezTo>
                  <a:pt x="494331" y="59960"/>
                  <a:pt x="506694" y="66662"/>
                  <a:pt x="533400" y="76200"/>
                </a:cubicBezTo>
                <a:cubicBezTo>
                  <a:pt x="539704" y="78451"/>
                  <a:pt x="546014" y="80711"/>
                  <a:pt x="552450" y="82550"/>
                </a:cubicBezTo>
                <a:cubicBezTo>
                  <a:pt x="559858" y="84667"/>
                  <a:pt x="567484" y="86134"/>
                  <a:pt x="574675" y="88900"/>
                </a:cubicBezTo>
                <a:cubicBezTo>
                  <a:pt x="581301" y="91449"/>
                  <a:pt x="587133" y="95788"/>
                  <a:pt x="593725" y="98425"/>
                </a:cubicBezTo>
                <a:cubicBezTo>
                  <a:pt x="628757" y="112438"/>
                  <a:pt x="627538" y="106521"/>
                  <a:pt x="669925" y="120650"/>
                </a:cubicBezTo>
                <a:cubicBezTo>
                  <a:pt x="679813" y="123946"/>
                  <a:pt x="689036" y="128982"/>
                  <a:pt x="698500" y="133350"/>
                </a:cubicBezTo>
                <a:cubicBezTo>
                  <a:pt x="725380" y="145756"/>
                  <a:pt x="695711" y="132549"/>
                  <a:pt x="730250" y="155575"/>
                </a:cubicBezTo>
                <a:cubicBezTo>
                  <a:pt x="736157" y="159513"/>
                  <a:pt x="743168" y="161523"/>
                  <a:pt x="749300" y="165100"/>
                </a:cubicBezTo>
                <a:cubicBezTo>
                  <a:pt x="795276" y="191919"/>
                  <a:pt x="747267" y="167259"/>
                  <a:pt x="781050" y="184150"/>
                </a:cubicBezTo>
                <a:cubicBezTo>
                  <a:pt x="784225" y="188383"/>
                  <a:pt x="786948" y="192997"/>
                  <a:pt x="790575" y="196850"/>
                </a:cubicBezTo>
                <a:cubicBezTo>
                  <a:pt x="803910" y="211019"/>
                  <a:pt x="818092" y="224367"/>
                  <a:pt x="831850" y="238125"/>
                </a:cubicBezTo>
                <a:cubicBezTo>
                  <a:pt x="836083" y="242358"/>
                  <a:pt x="840608" y="246319"/>
                  <a:pt x="844550" y="250825"/>
                </a:cubicBezTo>
                <a:cubicBezTo>
                  <a:pt x="851958" y="259292"/>
                  <a:pt x="860422" y="266940"/>
                  <a:pt x="866775" y="276225"/>
                </a:cubicBezTo>
                <a:cubicBezTo>
                  <a:pt x="874263" y="287169"/>
                  <a:pt x="878677" y="299981"/>
                  <a:pt x="885825" y="311150"/>
                </a:cubicBezTo>
                <a:cubicBezTo>
                  <a:pt x="895640" y="326486"/>
                  <a:pt x="907873" y="340192"/>
                  <a:pt x="917575" y="355600"/>
                </a:cubicBezTo>
                <a:cubicBezTo>
                  <a:pt x="925901" y="368823"/>
                  <a:pt x="931760" y="383476"/>
                  <a:pt x="939800" y="396875"/>
                </a:cubicBezTo>
                <a:cubicBezTo>
                  <a:pt x="963524" y="436416"/>
                  <a:pt x="948450" y="401474"/>
                  <a:pt x="968375" y="441325"/>
                </a:cubicBezTo>
                <a:cubicBezTo>
                  <a:pt x="977301" y="459177"/>
                  <a:pt x="973545" y="458719"/>
                  <a:pt x="981075" y="479425"/>
                </a:cubicBezTo>
                <a:cubicBezTo>
                  <a:pt x="982692" y="483873"/>
                  <a:pt x="985308" y="487892"/>
                  <a:pt x="987425" y="492125"/>
                </a:cubicBezTo>
                <a:cubicBezTo>
                  <a:pt x="988483" y="499533"/>
                  <a:pt x="989221" y="506995"/>
                  <a:pt x="990600" y="514350"/>
                </a:cubicBezTo>
                <a:cubicBezTo>
                  <a:pt x="992398" y="523940"/>
                  <a:pt x="995632" y="533257"/>
                  <a:pt x="996950" y="542925"/>
                </a:cubicBezTo>
                <a:cubicBezTo>
                  <a:pt x="998814" y="556597"/>
                  <a:pt x="999067" y="570442"/>
                  <a:pt x="1000125" y="584200"/>
                </a:cubicBezTo>
                <a:cubicBezTo>
                  <a:pt x="999067" y="608542"/>
                  <a:pt x="1000521" y="633123"/>
                  <a:pt x="996950" y="657225"/>
                </a:cubicBezTo>
                <a:cubicBezTo>
                  <a:pt x="996175" y="662460"/>
                  <a:pt x="989390" y="665012"/>
                  <a:pt x="987425" y="669925"/>
                </a:cubicBezTo>
                <a:cubicBezTo>
                  <a:pt x="985034" y="675902"/>
                  <a:pt x="985944" y="682764"/>
                  <a:pt x="984250" y="688975"/>
                </a:cubicBezTo>
                <a:cubicBezTo>
                  <a:pt x="979220" y="707419"/>
                  <a:pt x="972113" y="711756"/>
                  <a:pt x="962025" y="730250"/>
                </a:cubicBezTo>
                <a:cubicBezTo>
                  <a:pt x="960422" y="733188"/>
                  <a:pt x="960510" y="736869"/>
                  <a:pt x="958850" y="739775"/>
                </a:cubicBezTo>
                <a:cubicBezTo>
                  <a:pt x="954217" y="747883"/>
                  <a:pt x="939798" y="763695"/>
                  <a:pt x="933450" y="768350"/>
                </a:cubicBezTo>
                <a:cubicBezTo>
                  <a:pt x="923497" y="775649"/>
                  <a:pt x="910427" y="778673"/>
                  <a:pt x="901700" y="787400"/>
                </a:cubicBezTo>
                <a:cubicBezTo>
                  <a:pt x="892849" y="796251"/>
                  <a:pt x="883625" y="806050"/>
                  <a:pt x="873125" y="812800"/>
                </a:cubicBezTo>
                <a:cubicBezTo>
                  <a:pt x="858224" y="822379"/>
                  <a:pt x="836045" y="830579"/>
                  <a:pt x="819150" y="835025"/>
                </a:cubicBezTo>
                <a:cubicBezTo>
                  <a:pt x="808712" y="837772"/>
                  <a:pt x="798156" y="840479"/>
                  <a:pt x="787400" y="841375"/>
                </a:cubicBezTo>
                <a:cubicBezTo>
                  <a:pt x="759958" y="843662"/>
                  <a:pt x="732371" y="843612"/>
                  <a:pt x="704850" y="844550"/>
                </a:cubicBezTo>
                <a:lnTo>
                  <a:pt x="508000" y="850900"/>
                </a:lnTo>
                <a:lnTo>
                  <a:pt x="450850" y="857250"/>
                </a:lnTo>
                <a:cubicBezTo>
                  <a:pt x="419168" y="860220"/>
                  <a:pt x="387282" y="860630"/>
                  <a:pt x="355600" y="863600"/>
                </a:cubicBezTo>
                <a:cubicBezTo>
                  <a:pt x="338609" y="865193"/>
                  <a:pt x="321753" y="867994"/>
                  <a:pt x="304800" y="869950"/>
                </a:cubicBezTo>
                <a:cubicBezTo>
                  <a:pt x="294234" y="871169"/>
                  <a:pt x="283646" y="872204"/>
                  <a:pt x="273050" y="873125"/>
                </a:cubicBezTo>
                <a:cubicBezTo>
                  <a:pt x="248600" y="875251"/>
                  <a:pt x="211000" y="876731"/>
                  <a:pt x="187325" y="882650"/>
                </a:cubicBezTo>
                <a:cubicBezTo>
                  <a:pt x="121271" y="899164"/>
                  <a:pt x="209287" y="875208"/>
                  <a:pt x="130175" y="904875"/>
                </a:cubicBezTo>
                <a:cubicBezTo>
                  <a:pt x="124147" y="907135"/>
                  <a:pt x="117398" y="906602"/>
                  <a:pt x="111125" y="908050"/>
                </a:cubicBezTo>
                <a:cubicBezTo>
                  <a:pt x="103618" y="909782"/>
                  <a:pt x="96333" y="912373"/>
                  <a:pt x="88900" y="914400"/>
                </a:cubicBezTo>
                <a:cubicBezTo>
                  <a:pt x="84690" y="915548"/>
                  <a:pt x="80252" y="915954"/>
                  <a:pt x="76200" y="917575"/>
                </a:cubicBezTo>
                <a:cubicBezTo>
                  <a:pt x="13021" y="942847"/>
                  <a:pt x="70739" y="926651"/>
                  <a:pt x="0" y="942975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1C7D0B93-AF40-4DB9-898C-A66B0EE11C33}"/>
              </a:ext>
            </a:extLst>
          </p:cNvPr>
          <p:cNvSpPr/>
          <p:nvPr/>
        </p:nvSpPr>
        <p:spPr>
          <a:xfrm>
            <a:off x="10617050" y="4691784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Triángulo isósceles 152">
            <a:extLst>
              <a:ext uri="{FF2B5EF4-FFF2-40B4-BE49-F238E27FC236}">
                <a16:creationId xmlns:a16="http://schemas.microsoft.com/office/drawing/2014/main" id="{EFCDC9B3-B1CF-4C4A-B833-B114B2A9ED91}"/>
              </a:ext>
            </a:extLst>
          </p:cNvPr>
          <p:cNvSpPr/>
          <p:nvPr/>
        </p:nvSpPr>
        <p:spPr>
          <a:xfrm>
            <a:off x="11082201" y="4899676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4F4F7F82-ECA9-4BFB-B0C1-4237283A3F20}"/>
              </a:ext>
            </a:extLst>
          </p:cNvPr>
          <p:cNvSpPr/>
          <p:nvPr/>
        </p:nvSpPr>
        <p:spPr>
          <a:xfrm>
            <a:off x="9975709" y="4627451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F66AE9C3-EC86-4148-91E5-61EB73587F32}"/>
              </a:ext>
            </a:extLst>
          </p:cNvPr>
          <p:cNvSpPr/>
          <p:nvPr/>
        </p:nvSpPr>
        <p:spPr>
          <a:xfrm>
            <a:off x="10119353" y="4508375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4AAF38AF-6FFA-483B-AC06-7284AD06F899}"/>
              </a:ext>
            </a:extLst>
          </p:cNvPr>
          <p:cNvSpPr/>
          <p:nvPr/>
        </p:nvSpPr>
        <p:spPr>
          <a:xfrm>
            <a:off x="10209072" y="4708400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03409E4B-AA88-4758-AFDD-0D477C2AEAF3}"/>
              </a:ext>
            </a:extLst>
          </p:cNvPr>
          <p:cNvSpPr/>
          <p:nvPr/>
        </p:nvSpPr>
        <p:spPr>
          <a:xfrm>
            <a:off x="10373762" y="4594074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843D6EBA-0A8A-4CA5-8BA8-F22C71339D5E}"/>
              </a:ext>
            </a:extLst>
          </p:cNvPr>
          <p:cNvSpPr/>
          <p:nvPr/>
        </p:nvSpPr>
        <p:spPr>
          <a:xfrm>
            <a:off x="10065428" y="5051427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Triángulo isósceles 217">
            <a:extLst>
              <a:ext uri="{FF2B5EF4-FFF2-40B4-BE49-F238E27FC236}">
                <a16:creationId xmlns:a16="http://schemas.microsoft.com/office/drawing/2014/main" id="{27FB5A89-F216-4028-BDD3-3DF62F331FE5}"/>
              </a:ext>
            </a:extLst>
          </p:cNvPr>
          <p:cNvSpPr/>
          <p:nvPr/>
        </p:nvSpPr>
        <p:spPr>
          <a:xfrm>
            <a:off x="11271136" y="447896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Triángulo isósceles 218">
            <a:extLst>
              <a:ext uri="{FF2B5EF4-FFF2-40B4-BE49-F238E27FC236}">
                <a16:creationId xmlns:a16="http://schemas.microsoft.com/office/drawing/2014/main" id="{025579D5-4671-4FC6-9805-2C22808CC08B}"/>
              </a:ext>
            </a:extLst>
          </p:cNvPr>
          <p:cNvSpPr/>
          <p:nvPr/>
        </p:nvSpPr>
        <p:spPr>
          <a:xfrm>
            <a:off x="11144929" y="4613072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Triángulo isósceles 219">
            <a:extLst>
              <a:ext uri="{FF2B5EF4-FFF2-40B4-BE49-F238E27FC236}">
                <a16:creationId xmlns:a16="http://schemas.microsoft.com/office/drawing/2014/main" id="{221921A0-5727-4513-BE2D-0E75CE6780B2}"/>
              </a:ext>
            </a:extLst>
          </p:cNvPr>
          <p:cNvSpPr/>
          <p:nvPr/>
        </p:nvSpPr>
        <p:spPr>
          <a:xfrm>
            <a:off x="11354849" y="461972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Triángulo isósceles 220">
            <a:extLst>
              <a:ext uri="{FF2B5EF4-FFF2-40B4-BE49-F238E27FC236}">
                <a16:creationId xmlns:a16="http://schemas.microsoft.com/office/drawing/2014/main" id="{0A2CE807-F7B1-450B-BA8B-771D0698DD93}"/>
              </a:ext>
            </a:extLst>
          </p:cNvPr>
          <p:cNvSpPr/>
          <p:nvPr/>
        </p:nvSpPr>
        <p:spPr>
          <a:xfrm>
            <a:off x="11526966" y="4693608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Triángulo isósceles 221">
            <a:extLst>
              <a:ext uri="{FF2B5EF4-FFF2-40B4-BE49-F238E27FC236}">
                <a16:creationId xmlns:a16="http://schemas.microsoft.com/office/drawing/2014/main" id="{5068FD82-C3D0-4F8F-85FC-B8098A8E954B}"/>
              </a:ext>
            </a:extLst>
          </p:cNvPr>
          <p:cNvSpPr/>
          <p:nvPr/>
        </p:nvSpPr>
        <p:spPr>
          <a:xfrm>
            <a:off x="11455865" y="449966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Triángulo isósceles 222">
            <a:extLst>
              <a:ext uri="{FF2B5EF4-FFF2-40B4-BE49-F238E27FC236}">
                <a16:creationId xmlns:a16="http://schemas.microsoft.com/office/drawing/2014/main" id="{76B5ED15-A42C-4DDF-80C7-CC77D13B762B}"/>
              </a:ext>
            </a:extLst>
          </p:cNvPr>
          <p:cNvSpPr/>
          <p:nvPr/>
        </p:nvSpPr>
        <p:spPr>
          <a:xfrm>
            <a:off x="11464898" y="5046308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8F284D94-E231-4423-ADC8-2F16F63D8D55}"/>
              </a:ext>
            </a:extLst>
          </p:cNvPr>
          <p:cNvSpPr/>
          <p:nvPr/>
        </p:nvSpPr>
        <p:spPr>
          <a:xfrm>
            <a:off x="10321504" y="4440427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3CBD3C01-3334-427D-918C-C99C8A002C86}"/>
              </a:ext>
            </a:extLst>
          </p:cNvPr>
          <p:cNvSpPr/>
          <p:nvPr/>
        </p:nvSpPr>
        <p:spPr>
          <a:xfrm>
            <a:off x="10057795" y="4839439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07B0F6C-0ACE-4440-883A-CDE125F04058}"/>
              </a:ext>
            </a:extLst>
          </p:cNvPr>
          <p:cNvSpPr/>
          <p:nvPr/>
        </p:nvSpPr>
        <p:spPr>
          <a:xfrm>
            <a:off x="10316191" y="4872816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88138536-E1BF-4FC6-B40E-94CC1B317C08}"/>
              </a:ext>
            </a:extLst>
          </p:cNvPr>
          <p:cNvSpPr/>
          <p:nvPr/>
        </p:nvSpPr>
        <p:spPr>
          <a:xfrm>
            <a:off x="10459835" y="4753740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E5B78A1B-2E74-4119-B4FE-95305D0CC2EA}"/>
              </a:ext>
            </a:extLst>
          </p:cNvPr>
          <p:cNvSpPr/>
          <p:nvPr/>
        </p:nvSpPr>
        <p:spPr>
          <a:xfrm>
            <a:off x="10541173" y="5026776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2A843CDD-CB2E-4AF5-B8C8-DD4FD13A6AA8}"/>
              </a:ext>
            </a:extLst>
          </p:cNvPr>
          <p:cNvSpPr/>
          <p:nvPr/>
        </p:nvSpPr>
        <p:spPr>
          <a:xfrm>
            <a:off x="10545978" y="4553472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Rectángulo 229">
            <a:extLst>
              <a:ext uri="{FF2B5EF4-FFF2-40B4-BE49-F238E27FC236}">
                <a16:creationId xmlns:a16="http://schemas.microsoft.com/office/drawing/2014/main" id="{6C2EB0CA-3499-4CAA-8888-9D6D6A8A92C8}"/>
              </a:ext>
            </a:extLst>
          </p:cNvPr>
          <p:cNvSpPr/>
          <p:nvPr/>
        </p:nvSpPr>
        <p:spPr>
          <a:xfrm>
            <a:off x="10932861" y="4610678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92AA5671-FF09-43C3-BFC2-279252E9E13F}"/>
              </a:ext>
            </a:extLst>
          </p:cNvPr>
          <p:cNvSpPr/>
          <p:nvPr/>
        </p:nvSpPr>
        <p:spPr>
          <a:xfrm>
            <a:off x="10284757" y="5026776"/>
            <a:ext cx="89719" cy="856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2" name="Triángulo isósceles 231">
            <a:extLst>
              <a:ext uri="{FF2B5EF4-FFF2-40B4-BE49-F238E27FC236}">
                <a16:creationId xmlns:a16="http://schemas.microsoft.com/office/drawing/2014/main" id="{0A945157-E738-4610-BD9D-011C0E57A9C1}"/>
              </a:ext>
            </a:extLst>
          </p:cNvPr>
          <p:cNvSpPr/>
          <p:nvPr/>
        </p:nvSpPr>
        <p:spPr>
          <a:xfrm>
            <a:off x="11445945" y="4905558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3" name="Triángulo isósceles 232">
            <a:extLst>
              <a:ext uri="{FF2B5EF4-FFF2-40B4-BE49-F238E27FC236}">
                <a16:creationId xmlns:a16="http://schemas.microsoft.com/office/drawing/2014/main" id="{41529CBE-5D5B-48B4-B33F-4F5A09014F6B}"/>
              </a:ext>
            </a:extLst>
          </p:cNvPr>
          <p:cNvSpPr/>
          <p:nvPr/>
        </p:nvSpPr>
        <p:spPr>
          <a:xfrm>
            <a:off x="11236944" y="495327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4" name="Triángulo isósceles 233">
            <a:extLst>
              <a:ext uri="{FF2B5EF4-FFF2-40B4-BE49-F238E27FC236}">
                <a16:creationId xmlns:a16="http://schemas.microsoft.com/office/drawing/2014/main" id="{745378D6-B969-43C0-9B19-6A4815C57D8E}"/>
              </a:ext>
            </a:extLst>
          </p:cNvPr>
          <p:cNvSpPr/>
          <p:nvPr/>
        </p:nvSpPr>
        <p:spPr>
          <a:xfrm>
            <a:off x="11361971" y="4784355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Triángulo isósceles 234">
            <a:extLst>
              <a:ext uri="{FF2B5EF4-FFF2-40B4-BE49-F238E27FC236}">
                <a16:creationId xmlns:a16="http://schemas.microsoft.com/office/drawing/2014/main" id="{767BD7E4-045C-404D-8669-6396D1FC4183}"/>
              </a:ext>
            </a:extLst>
          </p:cNvPr>
          <p:cNvSpPr/>
          <p:nvPr/>
        </p:nvSpPr>
        <p:spPr>
          <a:xfrm>
            <a:off x="11629863" y="4833769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6" name="Triángulo isósceles 235">
            <a:extLst>
              <a:ext uri="{FF2B5EF4-FFF2-40B4-BE49-F238E27FC236}">
                <a16:creationId xmlns:a16="http://schemas.microsoft.com/office/drawing/2014/main" id="{2C8C2B50-66DC-4432-BA41-C593AF0F0F12}"/>
              </a:ext>
            </a:extLst>
          </p:cNvPr>
          <p:cNvSpPr/>
          <p:nvPr/>
        </p:nvSpPr>
        <p:spPr>
          <a:xfrm>
            <a:off x="10693042" y="4848002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7" name="Triángulo isósceles 236">
            <a:extLst>
              <a:ext uri="{FF2B5EF4-FFF2-40B4-BE49-F238E27FC236}">
                <a16:creationId xmlns:a16="http://schemas.microsoft.com/office/drawing/2014/main" id="{E4F9E187-BBDE-427B-9BCB-C8256EA1B628}"/>
              </a:ext>
            </a:extLst>
          </p:cNvPr>
          <p:cNvSpPr/>
          <p:nvPr/>
        </p:nvSpPr>
        <p:spPr>
          <a:xfrm>
            <a:off x="11216367" y="4793643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BBBF441-F62D-4F00-8C39-82B61F4FB5A8}"/>
              </a:ext>
            </a:extLst>
          </p:cNvPr>
          <p:cNvSpPr/>
          <p:nvPr/>
        </p:nvSpPr>
        <p:spPr>
          <a:xfrm>
            <a:off x="9991725" y="4367213"/>
            <a:ext cx="1090625" cy="890591"/>
          </a:xfrm>
          <a:custGeom>
            <a:avLst/>
            <a:gdLst>
              <a:gd name="connsiteX0" fmla="*/ 0 w 1090625"/>
              <a:gd name="connsiteY0" fmla="*/ 0 h 890591"/>
              <a:gd name="connsiteX1" fmla="*/ 338138 w 1090625"/>
              <a:gd name="connsiteY1" fmla="*/ 2381 h 890591"/>
              <a:gd name="connsiteX2" fmla="*/ 359569 w 1090625"/>
              <a:gd name="connsiteY2" fmla="*/ 7143 h 890591"/>
              <a:gd name="connsiteX3" fmla="*/ 378619 w 1090625"/>
              <a:gd name="connsiteY3" fmla="*/ 9525 h 890591"/>
              <a:gd name="connsiteX4" fmla="*/ 395288 w 1090625"/>
              <a:gd name="connsiteY4" fmla="*/ 14287 h 890591"/>
              <a:gd name="connsiteX5" fmla="*/ 404813 w 1090625"/>
              <a:gd name="connsiteY5" fmla="*/ 16668 h 890591"/>
              <a:gd name="connsiteX6" fmla="*/ 428625 w 1090625"/>
              <a:gd name="connsiteY6" fmla="*/ 19050 h 890591"/>
              <a:gd name="connsiteX7" fmla="*/ 461963 w 1090625"/>
              <a:gd name="connsiteY7" fmla="*/ 26193 h 890591"/>
              <a:gd name="connsiteX8" fmla="*/ 485775 w 1090625"/>
              <a:gd name="connsiteY8" fmla="*/ 30956 h 890591"/>
              <a:gd name="connsiteX9" fmla="*/ 502444 w 1090625"/>
              <a:gd name="connsiteY9" fmla="*/ 33337 h 890591"/>
              <a:gd name="connsiteX10" fmla="*/ 523875 w 1090625"/>
              <a:gd name="connsiteY10" fmla="*/ 38100 h 890591"/>
              <a:gd name="connsiteX11" fmla="*/ 561975 w 1090625"/>
              <a:gd name="connsiteY11" fmla="*/ 45243 h 890591"/>
              <a:gd name="connsiteX12" fmla="*/ 583406 w 1090625"/>
              <a:gd name="connsiteY12" fmla="*/ 52387 h 890591"/>
              <a:gd name="connsiteX13" fmla="*/ 607219 w 1090625"/>
              <a:gd name="connsiteY13" fmla="*/ 59531 h 890591"/>
              <a:gd name="connsiteX14" fmla="*/ 621506 w 1090625"/>
              <a:gd name="connsiteY14" fmla="*/ 64293 h 890591"/>
              <a:gd name="connsiteX15" fmla="*/ 631031 w 1090625"/>
              <a:gd name="connsiteY15" fmla="*/ 66675 h 890591"/>
              <a:gd name="connsiteX16" fmla="*/ 654844 w 1090625"/>
              <a:gd name="connsiteY16" fmla="*/ 78581 h 890591"/>
              <a:gd name="connsiteX17" fmla="*/ 671513 w 1090625"/>
              <a:gd name="connsiteY17" fmla="*/ 83343 h 890591"/>
              <a:gd name="connsiteX18" fmla="*/ 690563 w 1090625"/>
              <a:gd name="connsiteY18" fmla="*/ 92868 h 890591"/>
              <a:gd name="connsiteX19" fmla="*/ 700088 w 1090625"/>
              <a:gd name="connsiteY19" fmla="*/ 97631 h 890591"/>
              <a:gd name="connsiteX20" fmla="*/ 711994 w 1090625"/>
              <a:gd name="connsiteY20" fmla="*/ 100012 h 890591"/>
              <a:gd name="connsiteX21" fmla="*/ 738188 w 1090625"/>
              <a:gd name="connsiteY21" fmla="*/ 109537 h 890591"/>
              <a:gd name="connsiteX22" fmla="*/ 773906 w 1090625"/>
              <a:gd name="connsiteY22" fmla="*/ 123825 h 890591"/>
              <a:gd name="connsiteX23" fmla="*/ 783431 w 1090625"/>
              <a:gd name="connsiteY23" fmla="*/ 128587 h 890591"/>
              <a:gd name="connsiteX24" fmla="*/ 814388 w 1090625"/>
              <a:gd name="connsiteY24" fmla="*/ 140493 h 890591"/>
              <a:gd name="connsiteX25" fmla="*/ 835819 w 1090625"/>
              <a:gd name="connsiteY25" fmla="*/ 147637 h 890591"/>
              <a:gd name="connsiteX26" fmla="*/ 847725 w 1090625"/>
              <a:gd name="connsiteY26" fmla="*/ 152400 h 890591"/>
              <a:gd name="connsiteX27" fmla="*/ 864394 w 1090625"/>
              <a:gd name="connsiteY27" fmla="*/ 157162 h 890591"/>
              <a:gd name="connsiteX28" fmla="*/ 883444 w 1090625"/>
              <a:gd name="connsiteY28" fmla="*/ 164306 h 890591"/>
              <a:gd name="connsiteX29" fmla="*/ 895350 w 1090625"/>
              <a:gd name="connsiteY29" fmla="*/ 166687 h 890591"/>
              <a:gd name="connsiteX30" fmla="*/ 916781 w 1090625"/>
              <a:gd name="connsiteY30" fmla="*/ 171450 h 890591"/>
              <a:gd name="connsiteX31" fmla="*/ 931069 w 1090625"/>
              <a:gd name="connsiteY31" fmla="*/ 173831 h 890591"/>
              <a:gd name="connsiteX32" fmla="*/ 938213 w 1090625"/>
              <a:gd name="connsiteY32" fmla="*/ 176212 h 890591"/>
              <a:gd name="connsiteX33" fmla="*/ 971550 w 1090625"/>
              <a:gd name="connsiteY33" fmla="*/ 183356 h 890591"/>
              <a:gd name="connsiteX34" fmla="*/ 990600 w 1090625"/>
              <a:gd name="connsiteY34" fmla="*/ 188118 h 890591"/>
              <a:gd name="connsiteX35" fmla="*/ 1004888 w 1090625"/>
              <a:gd name="connsiteY35" fmla="*/ 192881 h 890591"/>
              <a:gd name="connsiteX36" fmla="*/ 1014413 w 1090625"/>
              <a:gd name="connsiteY36" fmla="*/ 195262 h 890591"/>
              <a:gd name="connsiteX37" fmla="*/ 1042988 w 1090625"/>
              <a:gd name="connsiteY37" fmla="*/ 202406 h 890591"/>
              <a:gd name="connsiteX38" fmla="*/ 1050131 w 1090625"/>
              <a:gd name="connsiteY38" fmla="*/ 207168 h 890591"/>
              <a:gd name="connsiteX39" fmla="*/ 1066800 w 1090625"/>
              <a:gd name="connsiteY39" fmla="*/ 223837 h 890591"/>
              <a:gd name="connsiteX40" fmla="*/ 1071563 w 1090625"/>
              <a:gd name="connsiteY40" fmla="*/ 240506 h 890591"/>
              <a:gd name="connsiteX41" fmla="*/ 1076325 w 1090625"/>
              <a:gd name="connsiteY41" fmla="*/ 247650 h 890591"/>
              <a:gd name="connsiteX42" fmla="*/ 1081088 w 1090625"/>
              <a:gd name="connsiteY42" fmla="*/ 280987 h 890591"/>
              <a:gd name="connsiteX43" fmla="*/ 1088231 w 1090625"/>
              <a:gd name="connsiteY43" fmla="*/ 290512 h 890591"/>
              <a:gd name="connsiteX44" fmla="*/ 1090613 w 1090625"/>
              <a:gd name="connsiteY44" fmla="*/ 302418 h 890591"/>
              <a:gd name="connsiteX45" fmla="*/ 1078706 w 1090625"/>
              <a:gd name="connsiteY45" fmla="*/ 361950 h 890591"/>
              <a:gd name="connsiteX46" fmla="*/ 1052513 w 1090625"/>
              <a:gd name="connsiteY46" fmla="*/ 378618 h 890591"/>
              <a:gd name="connsiteX47" fmla="*/ 1045369 w 1090625"/>
              <a:gd name="connsiteY47" fmla="*/ 381000 h 890591"/>
              <a:gd name="connsiteX48" fmla="*/ 1023938 w 1090625"/>
              <a:gd name="connsiteY48" fmla="*/ 392906 h 890591"/>
              <a:gd name="connsiteX49" fmla="*/ 1000125 w 1090625"/>
              <a:gd name="connsiteY49" fmla="*/ 397668 h 890591"/>
              <a:gd name="connsiteX50" fmla="*/ 985838 w 1090625"/>
              <a:gd name="connsiteY50" fmla="*/ 402431 h 890591"/>
              <a:gd name="connsiteX51" fmla="*/ 909638 w 1090625"/>
              <a:gd name="connsiteY51" fmla="*/ 414337 h 890591"/>
              <a:gd name="connsiteX52" fmla="*/ 895350 w 1090625"/>
              <a:gd name="connsiteY52" fmla="*/ 416718 h 890591"/>
              <a:gd name="connsiteX53" fmla="*/ 881063 w 1090625"/>
              <a:gd name="connsiteY53" fmla="*/ 421481 h 890591"/>
              <a:gd name="connsiteX54" fmla="*/ 842963 w 1090625"/>
              <a:gd name="connsiteY54" fmla="*/ 423862 h 890591"/>
              <a:gd name="connsiteX55" fmla="*/ 823913 w 1090625"/>
              <a:gd name="connsiteY55" fmla="*/ 426243 h 890591"/>
              <a:gd name="connsiteX56" fmla="*/ 778669 w 1090625"/>
              <a:gd name="connsiteY56" fmla="*/ 435768 h 890591"/>
              <a:gd name="connsiteX57" fmla="*/ 759619 w 1090625"/>
              <a:gd name="connsiteY57" fmla="*/ 440531 h 890591"/>
              <a:gd name="connsiteX58" fmla="*/ 733425 w 1090625"/>
              <a:gd name="connsiteY58" fmla="*/ 445293 h 890591"/>
              <a:gd name="connsiteX59" fmla="*/ 721519 w 1090625"/>
              <a:gd name="connsiteY59" fmla="*/ 450056 h 890591"/>
              <a:gd name="connsiteX60" fmla="*/ 683419 w 1090625"/>
              <a:gd name="connsiteY60" fmla="*/ 461962 h 890591"/>
              <a:gd name="connsiteX61" fmla="*/ 676275 w 1090625"/>
              <a:gd name="connsiteY61" fmla="*/ 469106 h 890591"/>
              <a:gd name="connsiteX62" fmla="*/ 654844 w 1090625"/>
              <a:gd name="connsiteY62" fmla="*/ 478631 h 890591"/>
              <a:gd name="connsiteX63" fmla="*/ 628650 w 1090625"/>
              <a:gd name="connsiteY63" fmla="*/ 500062 h 890591"/>
              <a:gd name="connsiteX64" fmla="*/ 623888 w 1090625"/>
              <a:gd name="connsiteY64" fmla="*/ 509587 h 890591"/>
              <a:gd name="connsiteX65" fmla="*/ 619125 w 1090625"/>
              <a:gd name="connsiteY65" fmla="*/ 516731 h 890591"/>
              <a:gd name="connsiteX66" fmla="*/ 609600 w 1090625"/>
              <a:gd name="connsiteY66" fmla="*/ 533400 h 890591"/>
              <a:gd name="connsiteX67" fmla="*/ 604838 w 1090625"/>
              <a:gd name="connsiteY67" fmla="*/ 552450 h 890591"/>
              <a:gd name="connsiteX68" fmla="*/ 611981 w 1090625"/>
              <a:gd name="connsiteY68" fmla="*/ 559593 h 890591"/>
              <a:gd name="connsiteX69" fmla="*/ 626269 w 1090625"/>
              <a:gd name="connsiteY69" fmla="*/ 578643 h 890591"/>
              <a:gd name="connsiteX70" fmla="*/ 640556 w 1090625"/>
              <a:gd name="connsiteY70" fmla="*/ 588168 h 890591"/>
              <a:gd name="connsiteX71" fmla="*/ 661988 w 1090625"/>
              <a:gd name="connsiteY71" fmla="*/ 600075 h 890591"/>
              <a:gd name="connsiteX72" fmla="*/ 678656 w 1090625"/>
              <a:gd name="connsiteY72" fmla="*/ 619125 h 890591"/>
              <a:gd name="connsiteX73" fmla="*/ 683419 w 1090625"/>
              <a:gd name="connsiteY73" fmla="*/ 626268 h 890591"/>
              <a:gd name="connsiteX74" fmla="*/ 692944 w 1090625"/>
              <a:gd name="connsiteY74" fmla="*/ 635793 h 890591"/>
              <a:gd name="connsiteX75" fmla="*/ 697706 w 1090625"/>
              <a:gd name="connsiteY75" fmla="*/ 647700 h 890591"/>
              <a:gd name="connsiteX76" fmla="*/ 711994 w 1090625"/>
              <a:gd name="connsiteY76" fmla="*/ 659606 h 890591"/>
              <a:gd name="connsiteX77" fmla="*/ 714375 w 1090625"/>
              <a:gd name="connsiteY77" fmla="*/ 669131 h 890591"/>
              <a:gd name="connsiteX78" fmla="*/ 719138 w 1090625"/>
              <a:gd name="connsiteY78" fmla="*/ 676275 h 890591"/>
              <a:gd name="connsiteX79" fmla="*/ 728663 w 1090625"/>
              <a:gd name="connsiteY79" fmla="*/ 692943 h 890591"/>
              <a:gd name="connsiteX80" fmla="*/ 726281 w 1090625"/>
              <a:gd name="connsiteY80" fmla="*/ 766762 h 890591"/>
              <a:gd name="connsiteX81" fmla="*/ 721519 w 1090625"/>
              <a:gd name="connsiteY81" fmla="*/ 776287 h 890591"/>
              <a:gd name="connsiteX82" fmla="*/ 704850 w 1090625"/>
              <a:gd name="connsiteY82" fmla="*/ 790575 h 890591"/>
              <a:gd name="connsiteX83" fmla="*/ 695325 w 1090625"/>
              <a:gd name="connsiteY83" fmla="*/ 795337 h 890591"/>
              <a:gd name="connsiteX84" fmla="*/ 652463 w 1090625"/>
              <a:gd name="connsiteY84" fmla="*/ 814387 h 890591"/>
              <a:gd name="connsiteX85" fmla="*/ 621506 w 1090625"/>
              <a:gd name="connsiteY85" fmla="*/ 826293 h 890591"/>
              <a:gd name="connsiteX86" fmla="*/ 597694 w 1090625"/>
              <a:gd name="connsiteY86" fmla="*/ 831056 h 890591"/>
              <a:gd name="connsiteX87" fmla="*/ 578644 w 1090625"/>
              <a:gd name="connsiteY87" fmla="*/ 838200 h 890591"/>
              <a:gd name="connsiteX88" fmla="*/ 547688 w 1090625"/>
              <a:gd name="connsiteY88" fmla="*/ 847725 h 890591"/>
              <a:gd name="connsiteX89" fmla="*/ 521494 w 1090625"/>
              <a:gd name="connsiteY89" fmla="*/ 852487 h 890591"/>
              <a:gd name="connsiteX90" fmla="*/ 478631 w 1090625"/>
              <a:gd name="connsiteY90" fmla="*/ 864393 h 890591"/>
              <a:gd name="connsiteX91" fmla="*/ 428625 w 1090625"/>
              <a:gd name="connsiteY91" fmla="*/ 881062 h 890591"/>
              <a:gd name="connsiteX92" fmla="*/ 333375 w 1090625"/>
              <a:gd name="connsiteY92" fmla="*/ 890587 h 890591"/>
              <a:gd name="connsiteX93" fmla="*/ 11906 w 1090625"/>
              <a:gd name="connsiteY93" fmla="*/ 885825 h 89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090625" h="890591">
                <a:moveTo>
                  <a:pt x="0" y="0"/>
                </a:moveTo>
                <a:lnTo>
                  <a:pt x="338138" y="2381"/>
                </a:lnTo>
                <a:cubicBezTo>
                  <a:pt x="345454" y="2526"/>
                  <a:pt x="352362" y="5871"/>
                  <a:pt x="359569" y="7143"/>
                </a:cubicBezTo>
                <a:cubicBezTo>
                  <a:pt x="365871" y="8255"/>
                  <a:pt x="372269" y="8731"/>
                  <a:pt x="378619" y="9525"/>
                </a:cubicBezTo>
                <a:lnTo>
                  <a:pt x="395288" y="14287"/>
                </a:lnTo>
                <a:cubicBezTo>
                  <a:pt x="398445" y="15148"/>
                  <a:pt x="401573" y="16205"/>
                  <a:pt x="404813" y="16668"/>
                </a:cubicBezTo>
                <a:cubicBezTo>
                  <a:pt x="412710" y="17796"/>
                  <a:pt x="420736" y="17867"/>
                  <a:pt x="428625" y="19050"/>
                </a:cubicBezTo>
                <a:cubicBezTo>
                  <a:pt x="458498" y="23531"/>
                  <a:pt x="443432" y="22222"/>
                  <a:pt x="461963" y="26193"/>
                </a:cubicBezTo>
                <a:cubicBezTo>
                  <a:pt x="469878" y="27889"/>
                  <a:pt x="477804" y="29549"/>
                  <a:pt x="485775" y="30956"/>
                </a:cubicBezTo>
                <a:cubicBezTo>
                  <a:pt x="491302" y="31931"/>
                  <a:pt x="496927" y="32303"/>
                  <a:pt x="502444" y="33337"/>
                </a:cubicBezTo>
                <a:cubicBezTo>
                  <a:pt x="509637" y="34686"/>
                  <a:pt x="516699" y="36665"/>
                  <a:pt x="523875" y="38100"/>
                </a:cubicBezTo>
                <a:cubicBezTo>
                  <a:pt x="536545" y="40634"/>
                  <a:pt x="549411" y="42228"/>
                  <a:pt x="561975" y="45243"/>
                </a:cubicBezTo>
                <a:cubicBezTo>
                  <a:pt x="569297" y="47000"/>
                  <a:pt x="576225" y="50119"/>
                  <a:pt x="583406" y="52387"/>
                </a:cubicBezTo>
                <a:cubicBezTo>
                  <a:pt x="591308" y="54883"/>
                  <a:pt x="599357" y="56911"/>
                  <a:pt x="607219" y="59531"/>
                </a:cubicBezTo>
                <a:cubicBezTo>
                  <a:pt x="611981" y="61118"/>
                  <a:pt x="616698" y="62850"/>
                  <a:pt x="621506" y="64293"/>
                </a:cubicBezTo>
                <a:cubicBezTo>
                  <a:pt x="624641" y="65233"/>
                  <a:pt x="628023" y="65386"/>
                  <a:pt x="631031" y="66675"/>
                </a:cubicBezTo>
                <a:cubicBezTo>
                  <a:pt x="639188" y="70171"/>
                  <a:pt x="646311" y="76143"/>
                  <a:pt x="654844" y="78581"/>
                </a:cubicBezTo>
                <a:cubicBezTo>
                  <a:pt x="660400" y="80168"/>
                  <a:pt x="666148" y="81197"/>
                  <a:pt x="671513" y="83343"/>
                </a:cubicBezTo>
                <a:cubicBezTo>
                  <a:pt x="678105" y="85980"/>
                  <a:pt x="684213" y="89693"/>
                  <a:pt x="690563" y="92868"/>
                </a:cubicBezTo>
                <a:cubicBezTo>
                  <a:pt x="693738" y="94456"/>
                  <a:pt x="696607" y="96935"/>
                  <a:pt x="700088" y="97631"/>
                </a:cubicBezTo>
                <a:cubicBezTo>
                  <a:pt x="704057" y="98425"/>
                  <a:pt x="708089" y="98947"/>
                  <a:pt x="711994" y="100012"/>
                </a:cubicBezTo>
                <a:cubicBezTo>
                  <a:pt x="716875" y="101343"/>
                  <a:pt x="733082" y="106984"/>
                  <a:pt x="738188" y="109537"/>
                </a:cubicBezTo>
                <a:cubicBezTo>
                  <a:pt x="782469" y="131677"/>
                  <a:pt x="726217" y="107929"/>
                  <a:pt x="773906" y="123825"/>
                </a:cubicBezTo>
                <a:cubicBezTo>
                  <a:pt x="777274" y="124948"/>
                  <a:pt x="780149" y="127236"/>
                  <a:pt x="783431" y="128587"/>
                </a:cubicBezTo>
                <a:cubicBezTo>
                  <a:pt x="793654" y="132796"/>
                  <a:pt x="803900" y="136997"/>
                  <a:pt x="814388" y="140493"/>
                </a:cubicBezTo>
                <a:cubicBezTo>
                  <a:pt x="821532" y="142874"/>
                  <a:pt x="828728" y="145104"/>
                  <a:pt x="835819" y="147637"/>
                </a:cubicBezTo>
                <a:cubicBezTo>
                  <a:pt x="839844" y="149075"/>
                  <a:pt x="843670" y="151048"/>
                  <a:pt x="847725" y="152400"/>
                </a:cubicBezTo>
                <a:cubicBezTo>
                  <a:pt x="853207" y="154227"/>
                  <a:pt x="858912" y="155335"/>
                  <a:pt x="864394" y="157162"/>
                </a:cubicBezTo>
                <a:cubicBezTo>
                  <a:pt x="870828" y="159307"/>
                  <a:pt x="876962" y="162312"/>
                  <a:pt x="883444" y="164306"/>
                </a:cubicBezTo>
                <a:cubicBezTo>
                  <a:pt x="887312" y="165496"/>
                  <a:pt x="891393" y="165839"/>
                  <a:pt x="895350" y="166687"/>
                </a:cubicBezTo>
                <a:cubicBezTo>
                  <a:pt x="902506" y="168220"/>
                  <a:pt x="909605" y="170015"/>
                  <a:pt x="916781" y="171450"/>
                </a:cubicBezTo>
                <a:cubicBezTo>
                  <a:pt x="921516" y="172397"/>
                  <a:pt x="926356" y="172784"/>
                  <a:pt x="931069" y="173831"/>
                </a:cubicBezTo>
                <a:cubicBezTo>
                  <a:pt x="933519" y="174375"/>
                  <a:pt x="935763" y="175668"/>
                  <a:pt x="938213" y="176212"/>
                </a:cubicBezTo>
                <a:cubicBezTo>
                  <a:pt x="956208" y="180210"/>
                  <a:pt x="951543" y="176688"/>
                  <a:pt x="971550" y="183356"/>
                </a:cubicBezTo>
                <a:cubicBezTo>
                  <a:pt x="993239" y="190585"/>
                  <a:pt x="958971" y="179492"/>
                  <a:pt x="990600" y="188118"/>
                </a:cubicBezTo>
                <a:cubicBezTo>
                  <a:pt x="995443" y="189439"/>
                  <a:pt x="1000079" y="191438"/>
                  <a:pt x="1004888" y="192881"/>
                </a:cubicBezTo>
                <a:cubicBezTo>
                  <a:pt x="1008023" y="193821"/>
                  <a:pt x="1011256" y="194401"/>
                  <a:pt x="1014413" y="195262"/>
                </a:cubicBezTo>
                <a:cubicBezTo>
                  <a:pt x="1038649" y="201872"/>
                  <a:pt x="1022840" y="198377"/>
                  <a:pt x="1042988" y="202406"/>
                </a:cubicBezTo>
                <a:cubicBezTo>
                  <a:pt x="1045369" y="203993"/>
                  <a:pt x="1048004" y="205254"/>
                  <a:pt x="1050131" y="207168"/>
                </a:cubicBezTo>
                <a:cubicBezTo>
                  <a:pt x="1055972" y="212425"/>
                  <a:pt x="1066800" y="223837"/>
                  <a:pt x="1066800" y="223837"/>
                </a:cubicBezTo>
                <a:cubicBezTo>
                  <a:pt x="1067565" y="226895"/>
                  <a:pt x="1069853" y="237085"/>
                  <a:pt x="1071563" y="240506"/>
                </a:cubicBezTo>
                <a:cubicBezTo>
                  <a:pt x="1072843" y="243066"/>
                  <a:pt x="1074738" y="245269"/>
                  <a:pt x="1076325" y="247650"/>
                </a:cubicBezTo>
                <a:cubicBezTo>
                  <a:pt x="1076410" y="248331"/>
                  <a:pt x="1079837" y="277861"/>
                  <a:pt x="1081088" y="280987"/>
                </a:cubicBezTo>
                <a:cubicBezTo>
                  <a:pt x="1082562" y="284672"/>
                  <a:pt x="1085850" y="287337"/>
                  <a:pt x="1088231" y="290512"/>
                </a:cubicBezTo>
                <a:cubicBezTo>
                  <a:pt x="1089025" y="294481"/>
                  <a:pt x="1090789" y="298375"/>
                  <a:pt x="1090613" y="302418"/>
                </a:cubicBezTo>
                <a:cubicBezTo>
                  <a:pt x="1089813" y="320809"/>
                  <a:pt x="1089565" y="344885"/>
                  <a:pt x="1078706" y="361950"/>
                </a:cubicBezTo>
                <a:cubicBezTo>
                  <a:pt x="1072014" y="372465"/>
                  <a:pt x="1063740" y="374127"/>
                  <a:pt x="1052513" y="378618"/>
                </a:cubicBezTo>
                <a:cubicBezTo>
                  <a:pt x="1050182" y="379550"/>
                  <a:pt x="1047614" y="379877"/>
                  <a:pt x="1045369" y="381000"/>
                </a:cubicBezTo>
                <a:cubicBezTo>
                  <a:pt x="1038060" y="384655"/>
                  <a:pt x="1031606" y="390081"/>
                  <a:pt x="1023938" y="392906"/>
                </a:cubicBezTo>
                <a:cubicBezTo>
                  <a:pt x="1016342" y="395704"/>
                  <a:pt x="1007978" y="395705"/>
                  <a:pt x="1000125" y="397668"/>
                </a:cubicBezTo>
                <a:cubicBezTo>
                  <a:pt x="995255" y="398886"/>
                  <a:pt x="990743" y="401365"/>
                  <a:pt x="985838" y="402431"/>
                </a:cubicBezTo>
                <a:cubicBezTo>
                  <a:pt x="955062" y="409122"/>
                  <a:pt x="940062" y="409991"/>
                  <a:pt x="909638" y="414337"/>
                </a:cubicBezTo>
                <a:cubicBezTo>
                  <a:pt x="904858" y="415020"/>
                  <a:pt x="900113" y="415924"/>
                  <a:pt x="895350" y="416718"/>
                </a:cubicBezTo>
                <a:cubicBezTo>
                  <a:pt x="890588" y="418306"/>
                  <a:pt x="886037" y="420803"/>
                  <a:pt x="881063" y="421481"/>
                </a:cubicBezTo>
                <a:cubicBezTo>
                  <a:pt x="868455" y="423200"/>
                  <a:pt x="855644" y="422805"/>
                  <a:pt x="842963" y="423862"/>
                </a:cubicBezTo>
                <a:cubicBezTo>
                  <a:pt x="836586" y="424393"/>
                  <a:pt x="830263" y="425449"/>
                  <a:pt x="823913" y="426243"/>
                </a:cubicBezTo>
                <a:cubicBezTo>
                  <a:pt x="775112" y="440884"/>
                  <a:pt x="824038" y="427761"/>
                  <a:pt x="778669" y="435768"/>
                </a:cubicBezTo>
                <a:cubicBezTo>
                  <a:pt x="772223" y="436906"/>
                  <a:pt x="766037" y="439247"/>
                  <a:pt x="759619" y="440531"/>
                </a:cubicBezTo>
                <a:cubicBezTo>
                  <a:pt x="742978" y="443859"/>
                  <a:pt x="751705" y="442247"/>
                  <a:pt x="733425" y="445293"/>
                </a:cubicBezTo>
                <a:cubicBezTo>
                  <a:pt x="729456" y="446881"/>
                  <a:pt x="725544" y="448618"/>
                  <a:pt x="721519" y="450056"/>
                </a:cubicBezTo>
                <a:cubicBezTo>
                  <a:pt x="703574" y="456466"/>
                  <a:pt x="700447" y="457098"/>
                  <a:pt x="683419" y="461962"/>
                </a:cubicBezTo>
                <a:cubicBezTo>
                  <a:pt x="681038" y="464343"/>
                  <a:pt x="679131" y="467321"/>
                  <a:pt x="676275" y="469106"/>
                </a:cubicBezTo>
                <a:cubicBezTo>
                  <a:pt x="664106" y="476711"/>
                  <a:pt x="665673" y="470690"/>
                  <a:pt x="654844" y="478631"/>
                </a:cubicBezTo>
                <a:cubicBezTo>
                  <a:pt x="645747" y="485302"/>
                  <a:pt x="628650" y="500062"/>
                  <a:pt x="628650" y="500062"/>
                </a:cubicBezTo>
                <a:cubicBezTo>
                  <a:pt x="627063" y="503237"/>
                  <a:pt x="625649" y="506505"/>
                  <a:pt x="623888" y="509587"/>
                </a:cubicBezTo>
                <a:cubicBezTo>
                  <a:pt x="622468" y="512072"/>
                  <a:pt x="620405" y="514171"/>
                  <a:pt x="619125" y="516731"/>
                </a:cubicBezTo>
                <a:cubicBezTo>
                  <a:pt x="610033" y="534914"/>
                  <a:pt x="626876" y="510366"/>
                  <a:pt x="609600" y="533400"/>
                </a:cubicBezTo>
                <a:cubicBezTo>
                  <a:pt x="608230" y="537511"/>
                  <a:pt x="604017" y="549165"/>
                  <a:pt x="604838" y="552450"/>
                </a:cubicBezTo>
                <a:cubicBezTo>
                  <a:pt x="605655" y="555717"/>
                  <a:pt x="610024" y="556853"/>
                  <a:pt x="611981" y="559593"/>
                </a:cubicBezTo>
                <a:cubicBezTo>
                  <a:pt x="622350" y="574110"/>
                  <a:pt x="609683" y="565374"/>
                  <a:pt x="626269" y="578643"/>
                </a:cubicBezTo>
                <a:cubicBezTo>
                  <a:pt x="630738" y="582219"/>
                  <a:pt x="635437" y="585608"/>
                  <a:pt x="640556" y="588168"/>
                </a:cubicBezTo>
                <a:cubicBezTo>
                  <a:pt x="646880" y="591331"/>
                  <a:pt x="656608" y="595891"/>
                  <a:pt x="661988" y="600075"/>
                </a:cubicBezTo>
                <a:cubicBezTo>
                  <a:pt x="668725" y="605315"/>
                  <a:pt x="673763" y="612275"/>
                  <a:pt x="678656" y="619125"/>
                </a:cubicBezTo>
                <a:cubicBezTo>
                  <a:pt x="680319" y="621454"/>
                  <a:pt x="681556" y="624095"/>
                  <a:pt x="683419" y="626268"/>
                </a:cubicBezTo>
                <a:cubicBezTo>
                  <a:pt x="686341" y="629677"/>
                  <a:pt x="689769" y="632618"/>
                  <a:pt x="692944" y="635793"/>
                </a:cubicBezTo>
                <a:cubicBezTo>
                  <a:pt x="694531" y="639762"/>
                  <a:pt x="695440" y="644075"/>
                  <a:pt x="697706" y="647700"/>
                </a:cubicBezTo>
                <a:cubicBezTo>
                  <a:pt x="700978" y="652936"/>
                  <a:pt x="707059" y="656316"/>
                  <a:pt x="711994" y="659606"/>
                </a:cubicBezTo>
                <a:cubicBezTo>
                  <a:pt x="712788" y="662781"/>
                  <a:pt x="713086" y="666123"/>
                  <a:pt x="714375" y="669131"/>
                </a:cubicBezTo>
                <a:cubicBezTo>
                  <a:pt x="715502" y="671762"/>
                  <a:pt x="717718" y="673790"/>
                  <a:pt x="719138" y="676275"/>
                </a:cubicBezTo>
                <a:cubicBezTo>
                  <a:pt x="731218" y="697415"/>
                  <a:pt x="717063" y="675546"/>
                  <a:pt x="728663" y="692943"/>
                </a:cubicBezTo>
                <a:cubicBezTo>
                  <a:pt x="733822" y="723899"/>
                  <a:pt x="733468" y="714655"/>
                  <a:pt x="726281" y="766762"/>
                </a:cubicBezTo>
                <a:cubicBezTo>
                  <a:pt x="725796" y="770278"/>
                  <a:pt x="723649" y="773447"/>
                  <a:pt x="721519" y="776287"/>
                </a:cubicBezTo>
                <a:cubicBezTo>
                  <a:pt x="717158" y="782102"/>
                  <a:pt x="711148" y="786976"/>
                  <a:pt x="704850" y="790575"/>
                </a:cubicBezTo>
                <a:cubicBezTo>
                  <a:pt x="701768" y="792336"/>
                  <a:pt x="698391" y="793548"/>
                  <a:pt x="695325" y="795337"/>
                </a:cubicBezTo>
                <a:cubicBezTo>
                  <a:pt x="657365" y="817479"/>
                  <a:pt x="696597" y="798623"/>
                  <a:pt x="652463" y="814387"/>
                </a:cubicBezTo>
                <a:cubicBezTo>
                  <a:pt x="620213" y="825906"/>
                  <a:pt x="680225" y="810841"/>
                  <a:pt x="621506" y="826293"/>
                </a:cubicBezTo>
                <a:cubicBezTo>
                  <a:pt x="613678" y="828353"/>
                  <a:pt x="605493" y="828889"/>
                  <a:pt x="597694" y="831056"/>
                </a:cubicBezTo>
                <a:cubicBezTo>
                  <a:pt x="591160" y="832871"/>
                  <a:pt x="585078" y="836055"/>
                  <a:pt x="578644" y="838200"/>
                </a:cubicBezTo>
                <a:cubicBezTo>
                  <a:pt x="568402" y="841614"/>
                  <a:pt x="558045" y="844679"/>
                  <a:pt x="547688" y="847725"/>
                </a:cubicBezTo>
                <a:cubicBezTo>
                  <a:pt x="524090" y="854665"/>
                  <a:pt x="556200" y="844158"/>
                  <a:pt x="521494" y="852487"/>
                </a:cubicBezTo>
                <a:cubicBezTo>
                  <a:pt x="507075" y="855947"/>
                  <a:pt x="492919" y="860424"/>
                  <a:pt x="478631" y="864393"/>
                </a:cubicBezTo>
                <a:cubicBezTo>
                  <a:pt x="457882" y="876843"/>
                  <a:pt x="464477" y="874458"/>
                  <a:pt x="428625" y="881062"/>
                </a:cubicBezTo>
                <a:cubicBezTo>
                  <a:pt x="402992" y="885784"/>
                  <a:pt x="360600" y="890765"/>
                  <a:pt x="333375" y="890587"/>
                </a:cubicBezTo>
                <a:lnTo>
                  <a:pt x="11906" y="885825"/>
                </a:ln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8" name="Triángulo isósceles 237">
            <a:extLst>
              <a:ext uri="{FF2B5EF4-FFF2-40B4-BE49-F238E27FC236}">
                <a16:creationId xmlns:a16="http://schemas.microsoft.com/office/drawing/2014/main" id="{C30CF073-6ABF-4FA2-95CB-5B80E1279705}"/>
              </a:ext>
            </a:extLst>
          </p:cNvPr>
          <p:cNvSpPr/>
          <p:nvPr/>
        </p:nvSpPr>
        <p:spPr>
          <a:xfrm>
            <a:off x="8497997" y="4913909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Triángulo isósceles 238">
            <a:extLst>
              <a:ext uri="{FF2B5EF4-FFF2-40B4-BE49-F238E27FC236}">
                <a16:creationId xmlns:a16="http://schemas.microsoft.com/office/drawing/2014/main" id="{416C4DAC-DBD6-4F85-AB56-AD17C7C78777}"/>
              </a:ext>
            </a:extLst>
          </p:cNvPr>
          <p:cNvSpPr/>
          <p:nvPr/>
        </p:nvSpPr>
        <p:spPr>
          <a:xfrm>
            <a:off x="8686932" y="4493194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0" name="Triángulo isósceles 239">
            <a:extLst>
              <a:ext uri="{FF2B5EF4-FFF2-40B4-BE49-F238E27FC236}">
                <a16:creationId xmlns:a16="http://schemas.microsoft.com/office/drawing/2014/main" id="{F6713BBE-CCEC-45FB-8293-32CB8722522E}"/>
              </a:ext>
            </a:extLst>
          </p:cNvPr>
          <p:cNvSpPr/>
          <p:nvPr/>
        </p:nvSpPr>
        <p:spPr>
          <a:xfrm>
            <a:off x="8560725" y="4627305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1" name="Triángulo isósceles 240">
            <a:extLst>
              <a:ext uri="{FF2B5EF4-FFF2-40B4-BE49-F238E27FC236}">
                <a16:creationId xmlns:a16="http://schemas.microsoft.com/office/drawing/2014/main" id="{DCDD7C07-46A4-45E3-9642-59FF67D6B937}"/>
              </a:ext>
            </a:extLst>
          </p:cNvPr>
          <p:cNvSpPr/>
          <p:nvPr/>
        </p:nvSpPr>
        <p:spPr>
          <a:xfrm>
            <a:off x="8770645" y="4633954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2" name="Triángulo isósceles 241">
            <a:extLst>
              <a:ext uri="{FF2B5EF4-FFF2-40B4-BE49-F238E27FC236}">
                <a16:creationId xmlns:a16="http://schemas.microsoft.com/office/drawing/2014/main" id="{6980F443-CAA1-4DB1-8050-A9898835FC48}"/>
              </a:ext>
            </a:extLst>
          </p:cNvPr>
          <p:cNvSpPr/>
          <p:nvPr/>
        </p:nvSpPr>
        <p:spPr>
          <a:xfrm>
            <a:off x="8942762" y="470784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3" name="Triángulo isósceles 242">
            <a:extLst>
              <a:ext uri="{FF2B5EF4-FFF2-40B4-BE49-F238E27FC236}">
                <a16:creationId xmlns:a16="http://schemas.microsoft.com/office/drawing/2014/main" id="{CAF31110-2FA7-4397-B761-E8EDB390AC2F}"/>
              </a:ext>
            </a:extLst>
          </p:cNvPr>
          <p:cNvSpPr/>
          <p:nvPr/>
        </p:nvSpPr>
        <p:spPr>
          <a:xfrm>
            <a:off x="8871661" y="4513894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4" name="Triángulo isósceles 243">
            <a:extLst>
              <a:ext uri="{FF2B5EF4-FFF2-40B4-BE49-F238E27FC236}">
                <a16:creationId xmlns:a16="http://schemas.microsoft.com/office/drawing/2014/main" id="{02985718-EB53-435D-83AD-1ED310E3FFEA}"/>
              </a:ext>
            </a:extLst>
          </p:cNvPr>
          <p:cNvSpPr/>
          <p:nvPr/>
        </p:nvSpPr>
        <p:spPr>
          <a:xfrm>
            <a:off x="8880694" y="506054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5" name="Triángulo isósceles 244">
            <a:extLst>
              <a:ext uri="{FF2B5EF4-FFF2-40B4-BE49-F238E27FC236}">
                <a16:creationId xmlns:a16="http://schemas.microsoft.com/office/drawing/2014/main" id="{6BA9C5F2-DE14-402A-B0AB-A67C47F732B1}"/>
              </a:ext>
            </a:extLst>
          </p:cNvPr>
          <p:cNvSpPr/>
          <p:nvPr/>
        </p:nvSpPr>
        <p:spPr>
          <a:xfrm>
            <a:off x="8861741" y="4919791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6" name="Triángulo isósceles 245">
            <a:extLst>
              <a:ext uri="{FF2B5EF4-FFF2-40B4-BE49-F238E27FC236}">
                <a16:creationId xmlns:a16="http://schemas.microsoft.com/office/drawing/2014/main" id="{87ADBEB9-F114-4C5B-864D-B7C8DB6369CC}"/>
              </a:ext>
            </a:extLst>
          </p:cNvPr>
          <p:cNvSpPr/>
          <p:nvPr/>
        </p:nvSpPr>
        <p:spPr>
          <a:xfrm>
            <a:off x="8652740" y="4967504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7" name="Triángulo isósceles 246">
            <a:extLst>
              <a:ext uri="{FF2B5EF4-FFF2-40B4-BE49-F238E27FC236}">
                <a16:creationId xmlns:a16="http://schemas.microsoft.com/office/drawing/2014/main" id="{1139BDF0-3FF7-4B7D-9072-458281ED0C9D}"/>
              </a:ext>
            </a:extLst>
          </p:cNvPr>
          <p:cNvSpPr/>
          <p:nvPr/>
        </p:nvSpPr>
        <p:spPr>
          <a:xfrm>
            <a:off x="8777767" y="4798588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8" name="Triángulo isósceles 247">
            <a:extLst>
              <a:ext uri="{FF2B5EF4-FFF2-40B4-BE49-F238E27FC236}">
                <a16:creationId xmlns:a16="http://schemas.microsoft.com/office/drawing/2014/main" id="{FE2DC5BA-1C27-4AD1-A2A1-A826DA1FA8B7}"/>
              </a:ext>
            </a:extLst>
          </p:cNvPr>
          <p:cNvSpPr/>
          <p:nvPr/>
        </p:nvSpPr>
        <p:spPr>
          <a:xfrm>
            <a:off x="9045659" y="4848002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9" name="Triángulo isósceles 248">
            <a:extLst>
              <a:ext uri="{FF2B5EF4-FFF2-40B4-BE49-F238E27FC236}">
                <a16:creationId xmlns:a16="http://schemas.microsoft.com/office/drawing/2014/main" id="{431B9661-F61C-45A0-BA17-DAD2C8655198}"/>
              </a:ext>
            </a:extLst>
          </p:cNvPr>
          <p:cNvSpPr/>
          <p:nvPr/>
        </p:nvSpPr>
        <p:spPr>
          <a:xfrm>
            <a:off x="8632163" y="4807876"/>
            <a:ext cx="109538" cy="11511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650C96FB-172F-4DFE-AE8B-C6AA64C2CECA}"/>
              </a:ext>
            </a:extLst>
          </p:cNvPr>
          <p:cNvSpPr/>
          <p:nvPr/>
        </p:nvSpPr>
        <p:spPr>
          <a:xfrm>
            <a:off x="8301738" y="2224325"/>
            <a:ext cx="89720" cy="105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8B410ED-1A44-4ADA-B9AA-92DD15F25AB4}"/>
              </a:ext>
            </a:extLst>
          </p:cNvPr>
          <p:cNvSpPr/>
          <p:nvPr/>
        </p:nvSpPr>
        <p:spPr>
          <a:xfrm>
            <a:off x="10926945" y="2195513"/>
            <a:ext cx="89720" cy="105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EC45323-545B-4C16-97FE-5644859802AE}"/>
              </a:ext>
            </a:extLst>
          </p:cNvPr>
          <p:cNvSpPr/>
          <p:nvPr/>
        </p:nvSpPr>
        <p:spPr>
          <a:xfrm>
            <a:off x="8072103" y="4842791"/>
            <a:ext cx="89720" cy="105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F281A1FD-3C0F-45AB-8555-AD3A6B33EB3E}"/>
              </a:ext>
            </a:extLst>
          </p:cNvPr>
          <p:cNvSpPr/>
          <p:nvPr/>
        </p:nvSpPr>
        <p:spPr>
          <a:xfrm>
            <a:off x="10696956" y="4842568"/>
            <a:ext cx="89720" cy="105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4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16434</TotalTime>
  <Words>3166</Words>
  <Application>Microsoft Office PowerPoint</Application>
  <PresentationFormat>Panorámica</PresentationFormat>
  <Paragraphs>410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Gabriel Garcia Pardo</dc:creator>
  <cp:lastModifiedBy>José Gabriel García Pardo</cp:lastModifiedBy>
  <cp:revision>249</cp:revision>
  <dcterms:created xsi:type="dcterms:W3CDTF">2021-05-12T08:00:20Z</dcterms:created>
  <dcterms:modified xsi:type="dcterms:W3CDTF">2022-02-03T17:44:48Z</dcterms:modified>
</cp:coreProperties>
</file>