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Ex1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Ex2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ppt/charts/chart9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0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1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2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0" r:id="rId3"/>
    <p:sldId id="257" r:id="rId4"/>
    <p:sldId id="258" r:id="rId5"/>
    <p:sldId id="271" r:id="rId6"/>
    <p:sldId id="282" r:id="rId7"/>
    <p:sldId id="259" r:id="rId8"/>
    <p:sldId id="284" r:id="rId9"/>
    <p:sldId id="275" r:id="rId10"/>
    <p:sldId id="276" r:id="rId11"/>
    <p:sldId id="277" r:id="rId12"/>
    <p:sldId id="274" r:id="rId13"/>
    <p:sldId id="261" r:id="rId14"/>
    <p:sldId id="278" r:id="rId15"/>
    <p:sldId id="273" r:id="rId16"/>
    <p:sldId id="279" r:id="rId17"/>
    <p:sldId id="280" r:id="rId18"/>
    <p:sldId id="281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92"/>
  </p:normalViewPr>
  <p:slideViewPr>
    <p:cSldViewPr snapToGrid="0">
      <p:cViewPr varScale="1">
        <p:scale>
          <a:sx n="61" d="100"/>
          <a:sy n="61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d.docs.live.net/610774759a5b496e/Documents/10alytics/Excel/Capstone%20Project/Group_Road%20Accidents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0774759a5b496e/Documents/10alytics/Excel/Capstone%20Project/Group_Road%20Accident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0774759a5b496e/Documents/10alytics/Excel/Capstone%20Project/Group_Road%20Acciden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0774759a5b496e/Documents/10alytics/Excel/Capstone%20Project/Group_Road%20Acciden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0774759a5b496e/Documents/10alytics/Excel/Capstone%20Project/Group_Road%20Accid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0774759a5b496e/Documents/10alytics/Excel/Capstone%20Project/Group_Road%20Accid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0774759a5b496e/Documents/10alytics/Excel/Capstone%20Project/Group_Road%20Accid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0774759a5b496e/Documents/10alytics/Excel/Capstone%20Project/Group_Road%20Accid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0774759a5b496e/Documents/10alytics/Excel/Capstone%20Project/Group_Road%20Accid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0774759a5b496e/Documents/10alytics/Excel/Capstone%20Project/Group_Road%20Acciden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0774759a5b496e/Documents/10alytics/Excel/Capstone%20Project/Group_Road%20Acciden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610774759a5b496e/Documents/10alytics/Excel/Capstone%20Project/Group_Road%20Acciden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https://d.docs.live.net/610774759a5b496e/Documents/10alytics/Excel/Capstone%20Project/Group_Road%20Accidents.xlsx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https://d.docs.live.net/610774759a5b496e/Documents/10alytics/Excel/Capstone%20Project/Group_Road%20Accid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[Group_Road Accidents.xlsx]Severity&amp;Accidents!PivotTable25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58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58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58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58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15875" cap="rnd">
            <a:solidFill>
              <a:schemeClr val="bg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5875" cap="rnd">
            <a:solidFill>
              <a:srgbClr val="AF8B27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5875" cap="rnd">
            <a:solidFill>
              <a:schemeClr val="bg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5875" cap="rnd">
            <a:solidFill>
              <a:srgbClr val="AF8B27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15875" cap="rnd">
            <a:solidFill>
              <a:schemeClr val="bg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5875" cap="rnd">
            <a:solidFill>
              <a:srgbClr val="AF8B27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9797007"/>
        <c:axId val="2119795759"/>
      </c:lineChart>
      <c:catAx>
        <c:axId val="211979700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119795759"/>
        <c:crosses val="autoZero"/>
        <c:auto val="1"/>
        <c:lblAlgn val="ctr"/>
        <c:lblOffset val="100"/>
        <c:noMultiLvlLbl val="0"/>
      </c:catAx>
      <c:valAx>
        <c:axId val="2119795759"/>
        <c:scaling>
          <c:orientation val="minMax"/>
        </c:scaling>
        <c:delete val="1"/>
        <c:axPos val="l"/>
        <c:numFmt formatCode="[&gt;999999]\ #,,&quot;M&quot;;[&gt;999]\ #,&quot;K&quot;;\ #,\ " sourceLinked="1"/>
        <c:majorTickMark val="none"/>
        <c:minorTickMark val="none"/>
        <c:tickLblPos val="nextTo"/>
        <c:crossAx val="211979700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blipFill>
      <a:blip xmlns:r="http://schemas.openxmlformats.org/officeDocument/2006/relationships" r:embed="rId3"/>
      <a:stretch>
        <a:fillRect/>
      </a:stretch>
    </a:blip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[Group_Road Accidents.xlsx]High-Risk Factors !PivotTable45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30000">
                <a:srgbClr val="AF8B27"/>
              </a:gs>
              <a:gs pos="0">
                <a:srgbClr val="35F2F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30000">
                <a:srgbClr val="AF8B27"/>
              </a:gs>
              <a:gs pos="0">
                <a:srgbClr val="35F2F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30000">
                <a:srgbClr val="AF8B27"/>
              </a:gs>
              <a:gs pos="0">
                <a:srgbClr val="35F2F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1996090645357"/>
          <c:y val="4.0912303029965798E-2"/>
          <c:w val="0.83059995625546812"/>
          <c:h val="0.52563575386410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'High-Risk Factors '!$C$15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30000">
                  <a:srgbClr val="AF8B27"/>
                </a:gs>
                <a:gs pos="0">
                  <a:srgbClr val="35F2F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'High-Risk Factors '!$B$16:$B$25</c:f>
              <c:strCache>
                <c:ptCount val="9"/>
                <c:pt idx="0">
                  <c:v>Not at junction or within 20 metres</c:v>
                </c:pt>
                <c:pt idx="1">
                  <c:v>T or staggered junction</c:v>
                </c:pt>
                <c:pt idx="2">
                  <c:v>Crossroads</c:v>
                </c:pt>
                <c:pt idx="3">
                  <c:v>Roundabout</c:v>
                </c:pt>
                <c:pt idx="4">
                  <c:v>Private drive or entrance</c:v>
                </c:pt>
                <c:pt idx="5">
                  <c:v>Other junction</c:v>
                </c:pt>
                <c:pt idx="6">
                  <c:v>Slip road</c:v>
                </c:pt>
                <c:pt idx="7">
                  <c:v>More than 4 arms (not roundabout)</c:v>
                </c:pt>
                <c:pt idx="8">
                  <c:v>Mini-roundabout</c:v>
                </c:pt>
              </c:strCache>
            </c:strRef>
          </c:cat>
          <c:val>
            <c:numRef>
              <c:f>'High-Risk Factors '!$C$16:$C$25</c:f>
              <c:numCache>
                <c:formatCode>[&gt;999999]\ #,,"M";[&gt;999]\ #,"K";\ #,\ </c:formatCode>
                <c:ptCount val="9"/>
                <c:pt idx="0">
                  <c:v>170259</c:v>
                </c:pt>
                <c:pt idx="1">
                  <c:v>127432</c:v>
                </c:pt>
                <c:pt idx="2">
                  <c:v>42563</c:v>
                </c:pt>
                <c:pt idx="3">
                  <c:v>35085</c:v>
                </c:pt>
                <c:pt idx="4">
                  <c:v>14618</c:v>
                </c:pt>
                <c:pt idx="5">
                  <c:v>11239</c:v>
                </c:pt>
                <c:pt idx="6">
                  <c:v>6358</c:v>
                </c:pt>
                <c:pt idx="7">
                  <c:v>5874</c:v>
                </c:pt>
                <c:pt idx="8">
                  <c:v>4455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8-4A44-B717-57A56E9DF5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6"/>
        <c:overlap val="-43"/>
        <c:axId val="1342533519"/>
        <c:axId val="1342539343"/>
      </c:barChart>
      <c:catAx>
        <c:axId val="134253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539343"/>
        <c:crosses val="autoZero"/>
        <c:auto val="1"/>
        <c:lblAlgn val="ctr"/>
        <c:lblOffset val="100"/>
        <c:noMultiLvlLbl val="0"/>
      </c:catAx>
      <c:valAx>
        <c:axId val="1342539343"/>
        <c:scaling>
          <c:orientation val="minMax"/>
        </c:scaling>
        <c:delete val="1"/>
        <c:axPos val="l"/>
        <c:numFmt formatCode="[&gt;999999]\ #,,&quot;M&quot;;[&gt;999]\ #,&quot;K&quot;;\ #,\ " sourceLinked="1"/>
        <c:majorTickMark val="none"/>
        <c:minorTickMark val="none"/>
        <c:tickLblPos val="nextTo"/>
        <c:crossAx val="1342533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[Group_Road Accidents.xlsx]Category KPIs!PivotTable31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35F2F2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rgbClr val="35F2F2"/>
          </a:solidFill>
          <a:ln>
            <a:noFill/>
          </a:ln>
          <a:effectLst/>
          <a:sp3d/>
        </c:spPr>
      </c:pivotFmt>
      <c:pivotFmt>
        <c:idx val="6"/>
        <c:spPr>
          <a:solidFill>
            <a:srgbClr val="35F2F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35F2F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'Category KPIs'!$C$16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35F2F2"/>
            </a:solidFill>
            <a:ln>
              <a:noFill/>
            </a:ln>
            <a:effectLst/>
            <a:sp3d/>
          </c:spPr>
          <c:invertIfNegative val="0"/>
          <c:cat>
            <c:strRef>
              <c:f>'Category KPIs'!$B$17:$B$25</c:f>
              <c:strCache>
                <c:ptCount val="8"/>
                <c:pt idx="0">
                  <c:v>Fine no high winds</c:v>
                </c:pt>
                <c:pt idx="1">
                  <c:v>Raining no high winds</c:v>
                </c:pt>
                <c:pt idx="2">
                  <c:v>Other</c:v>
                </c:pt>
                <c:pt idx="3">
                  <c:v>Snowing no high winds</c:v>
                </c:pt>
                <c:pt idx="4">
                  <c:v>Raining + high winds</c:v>
                </c:pt>
                <c:pt idx="5">
                  <c:v>Fine + high winds</c:v>
                </c:pt>
                <c:pt idx="6">
                  <c:v>Fog or mist</c:v>
                </c:pt>
                <c:pt idx="7">
                  <c:v>Snowing + high winds</c:v>
                </c:pt>
              </c:strCache>
            </c:strRef>
          </c:cat>
          <c:val>
            <c:numRef>
              <c:f>'Category KPIs'!$C$17:$C$25</c:f>
              <c:numCache>
                <c:formatCode>[&gt;999999]\ #,,"M";[&gt;999]\ #,"K";\ #,\ </c:formatCode>
                <c:ptCount val="8"/>
                <c:pt idx="0">
                  <c:v>330311</c:v>
                </c:pt>
                <c:pt idx="1">
                  <c:v>49082</c:v>
                </c:pt>
                <c:pt idx="2">
                  <c:v>19556</c:v>
                </c:pt>
                <c:pt idx="3">
                  <c:v>6486</c:v>
                </c:pt>
                <c:pt idx="4">
                  <c:v>4936</c:v>
                </c:pt>
                <c:pt idx="5">
                  <c:v>4339</c:v>
                </c:pt>
                <c:pt idx="6">
                  <c:v>2410</c:v>
                </c:pt>
                <c:pt idx="7">
                  <c:v>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C3-4203-A438-44FB3897F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68555472"/>
        <c:axId val="968555888"/>
        <c:axId val="0"/>
      </c:bar3DChart>
      <c:catAx>
        <c:axId val="96855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555888"/>
        <c:crosses val="autoZero"/>
        <c:auto val="1"/>
        <c:lblAlgn val="ctr"/>
        <c:lblOffset val="100"/>
        <c:noMultiLvlLbl val="0"/>
      </c:catAx>
      <c:valAx>
        <c:axId val="968555888"/>
        <c:scaling>
          <c:orientation val="minMax"/>
        </c:scaling>
        <c:delete val="1"/>
        <c:axPos val="l"/>
        <c:numFmt formatCode="[&gt;999999]\ #,,&quot;M&quot;;[&gt;999]\ #,&quot;K&quot;;\ #,\ " sourceLinked="1"/>
        <c:majorTickMark val="none"/>
        <c:minorTickMark val="none"/>
        <c:tickLblPos val="nextTo"/>
        <c:crossAx val="96855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[Group_Road Accidents.xlsx]High-Risk Factors !PivotTable45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30000">
                <a:srgbClr val="AF8B27"/>
              </a:gs>
              <a:gs pos="0">
                <a:srgbClr val="35F2F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30000">
                <a:srgbClr val="AF8B27"/>
              </a:gs>
              <a:gs pos="0">
                <a:srgbClr val="35F2F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30000">
                <a:srgbClr val="AF8B27"/>
              </a:gs>
              <a:gs pos="0">
                <a:srgbClr val="35F2F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71996090645357"/>
          <c:y val="4.0912303029965798E-2"/>
          <c:w val="0.83059995625546812"/>
          <c:h val="0.525635753864100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'High-Risk Factors '!$C$15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30000">
                  <a:srgbClr val="AF8B27"/>
                </a:gs>
                <a:gs pos="0">
                  <a:srgbClr val="35F2F2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'High-Risk Factors '!$B$16:$B$25</c:f>
              <c:strCache>
                <c:ptCount val="9"/>
                <c:pt idx="0">
                  <c:v>Not at junction or within 20 metres</c:v>
                </c:pt>
                <c:pt idx="1">
                  <c:v>T or staggered junction</c:v>
                </c:pt>
                <c:pt idx="2">
                  <c:v>Crossroads</c:v>
                </c:pt>
                <c:pt idx="3">
                  <c:v>Roundabout</c:v>
                </c:pt>
                <c:pt idx="4">
                  <c:v>Private drive or entrance</c:v>
                </c:pt>
                <c:pt idx="5">
                  <c:v>Other junction</c:v>
                </c:pt>
                <c:pt idx="6">
                  <c:v>Slip road</c:v>
                </c:pt>
                <c:pt idx="7">
                  <c:v>More than 4 arms (not roundabout)</c:v>
                </c:pt>
                <c:pt idx="8">
                  <c:v>Mini-roundabout</c:v>
                </c:pt>
              </c:strCache>
            </c:strRef>
          </c:cat>
          <c:val>
            <c:numRef>
              <c:f>'High-Risk Factors '!$C$16:$C$25</c:f>
              <c:numCache>
                <c:formatCode>[&gt;999999]\ #,,"M";[&gt;999]\ #,"K";\ #,\ </c:formatCode>
                <c:ptCount val="9"/>
                <c:pt idx="0">
                  <c:v>170259</c:v>
                </c:pt>
                <c:pt idx="1">
                  <c:v>127432</c:v>
                </c:pt>
                <c:pt idx="2">
                  <c:v>42563</c:v>
                </c:pt>
                <c:pt idx="3">
                  <c:v>35085</c:v>
                </c:pt>
                <c:pt idx="4">
                  <c:v>14618</c:v>
                </c:pt>
                <c:pt idx="5">
                  <c:v>11239</c:v>
                </c:pt>
                <c:pt idx="6">
                  <c:v>6358</c:v>
                </c:pt>
                <c:pt idx="7">
                  <c:v>5874</c:v>
                </c:pt>
                <c:pt idx="8">
                  <c:v>4455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8-4A44-B717-57A56E9DF50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6"/>
        <c:overlap val="-43"/>
        <c:axId val="1342533519"/>
        <c:axId val="1342539343"/>
      </c:barChart>
      <c:catAx>
        <c:axId val="1342533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2539343"/>
        <c:crosses val="autoZero"/>
        <c:auto val="1"/>
        <c:lblAlgn val="ctr"/>
        <c:lblOffset val="100"/>
        <c:noMultiLvlLbl val="0"/>
      </c:catAx>
      <c:valAx>
        <c:axId val="1342539343"/>
        <c:scaling>
          <c:orientation val="minMax"/>
        </c:scaling>
        <c:delete val="1"/>
        <c:axPos val="l"/>
        <c:numFmt formatCode="[&gt;999999]\ #,,&quot;M&quot;;[&gt;999]\ #,&quot;K&quot;;\ #,\ " sourceLinked="1"/>
        <c:majorTickMark val="none"/>
        <c:minorTickMark val="none"/>
        <c:tickLblPos val="nextTo"/>
        <c:crossAx val="13425335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147410358565737"/>
          <c:y val="0.21724222222222223"/>
          <c:w val="0.48840555555555554"/>
          <c:h val="0.68376777777777775"/>
        </c:manualLayout>
      </c:layout>
      <c:doughnutChart>
        <c:varyColors val="1"/>
        <c:ser>
          <c:idx val="0"/>
          <c:order val="0"/>
          <c:spPr>
            <a:gradFill>
              <a:gsLst>
                <a:gs pos="6000">
                  <a:schemeClr val="bg1">
                    <a:lumMod val="9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c:spPr>
          <c:dPt>
            <c:idx val="0"/>
            <c:bubble3D val="0"/>
            <c:spPr>
              <a:gradFill>
                <a:gsLst>
                  <a:gs pos="6000">
                    <a:schemeClr val="bg1">
                      <a:lumMod val="9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6D9-4659-ABA8-CBB9EF847F90}"/>
              </c:ext>
            </c:extLst>
          </c:dPt>
          <c:dPt>
            <c:idx val="1"/>
            <c:bubble3D val="0"/>
            <c:spPr>
              <a:gradFill>
                <a:gsLst>
                  <a:gs pos="6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6D9-4659-ABA8-CBB9EF847F90}"/>
              </c:ext>
            </c:extLst>
          </c:dPt>
          <c:cat>
            <c:strRef>
              <c:f>'[Group_Road Accidents.xlsx]Severity&amp;Accidents'!$B$29:$B$30</c:f>
              <c:strCache>
                <c:ptCount val="2"/>
                <c:pt idx="0">
                  <c:v>Fatal</c:v>
                </c:pt>
                <c:pt idx="1">
                  <c:v>Other</c:v>
                </c:pt>
              </c:strCache>
            </c:strRef>
          </c:cat>
          <c:val>
            <c:numRef>
              <c:f>'[Group_Road Accidents.xlsx]Severity&amp;Accidents'!$C$29:$C$30</c:f>
              <c:numCache>
                <c:formatCode>0%</c:formatCode>
                <c:ptCount val="2"/>
                <c:pt idx="0">
                  <c:v>1.2835540777925338E-2</c:v>
                </c:pt>
                <c:pt idx="1">
                  <c:v>0.98716445922207463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6D9-4659-ABA8-CBB9EF847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gradFill>
              <a:gsLst>
                <a:gs pos="74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c:spPr>
          <c:dPt>
            <c:idx val="0"/>
            <c:bubble3D val="0"/>
            <c:spPr>
              <a:gradFill>
                <a:gsLst>
                  <a:gs pos="74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0C-4E84-80DB-A58D207840ED}"/>
              </c:ext>
            </c:extLst>
          </c:dPt>
          <c:dPt>
            <c:idx val="1"/>
            <c:bubble3D val="0"/>
            <c:spPr>
              <a:gradFill>
                <a:gsLst>
                  <a:gs pos="74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0C-4E84-80DB-A58D207840ED}"/>
              </c:ext>
            </c:extLst>
          </c:dPt>
          <c:cat>
            <c:strRef>
              <c:f>'[Group_Road Accidents.xlsx]Severity&amp;Accidents'!$F$29:$F$30</c:f>
              <c:strCache>
                <c:ptCount val="2"/>
                <c:pt idx="0">
                  <c:v>Fatal</c:v>
                </c:pt>
                <c:pt idx="1">
                  <c:v>Others</c:v>
                </c:pt>
              </c:strCache>
            </c:strRef>
          </c:cat>
          <c:val>
            <c:numRef>
              <c:f>'[Group_Road Accidents.xlsx]Severity&amp;Accidents'!$G$29:$G$30</c:f>
              <c:numCache>
                <c:formatCode>0%</c:formatCode>
                <c:ptCount val="2"/>
                <c:pt idx="0">
                  <c:v>1.7074157120533739E-2</c:v>
                </c:pt>
                <c:pt idx="1">
                  <c:v>0.98292584287946627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0C-4E84-80DB-A58D207840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ln>
              <a:noFill/>
            </a:ln>
          </c:spPr>
          <c:dPt>
            <c:idx val="0"/>
            <c:bubble3D val="0"/>
            <c:spPr>
              <a:gradFill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2AE-4981-931D-D605A5BD4C80}"/>
              </c:ext>
            </c:extLst>
          </c:dPt>
          <c:dPt>
            <c:idx val="1"/>
            <c:bubble3D val="0"/>
            <c:spPr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2AE-4981-931D-D605A5BD4C80}"/>
              </c:ext>
            </c:extLst>
          </c:dPt>
          <c:cat>
            <c:strRef>
              <c:f>'[Group_Road Accidents.xlsx]Severity&amp;Accidents'!$B$33:$B$34</c:f>
              <c:strCache>
                <c:ptCount val="2"/>
                <c:pt idx="0">
                  <c:v>Serious</c:v>
                </c:pt>
                <c:pt idx="1">
                  <c:v>Other</c:v>
                </c:pt>
              </c:strCache>
            </c:strRef>
          </c:cat>
          <c:val>
            <c:numRef>
              <c:f>'[Group_Road Accidents.xlsx]Severity&amp;Accidents'!$C$33:$C$34</c:f>
              <c:numCache>
                <c:formatCode>0%</c:formatCode>
                <c:ptCount val="2"/>
                <c:pt idx="0">
                  <c:v>0.13228432362577239</c:v>
                </c:pt>
                <c:pt idx="1">
                  <c:v>0.86771567637422764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2AE-4981-931D-D605A5BD4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1D-4FC0-B1AB-6F0DA0CD6ED3}"/>
              </c:ext>
            </c:extLst>
          </c:dPt>
          <c:dPt>
            <c:idx val="1"/>
            <c:bubble3D val="0"/>
            <c:spPr>
              <a:gradFill>
                <a:gsLst>
                  <a:gs pos="6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1D-4FC0-B1AB-6F0DA0CD6ED3}"/>
              </c:ext>
            </c:extLst>
          </c:dPt>
          <c:cat>
            <c:strRef>
              <c:f>'[Group_Road Accidents.xlsx]Severity&amp;Accidents'!$F$33:$F$34</c:f>
              <c:strCache>
                <c:ptCount val="2"/>
                <c:pt idx="0">
                  <c:v>Serious</c:v>
                </c:pt>
                <c:pt idx="1">
                  <c:v>Others</c:v>
                </c:pt>
              </c:strCache>
            </c:strRef>
          </c:cat>
          <c:val>
            <c:numRef>
              <c:f>'[Group_Road Accidents.xlsx]Severity&amp;Accidents'!$G$33:$G$34</c:f>
              <c:numCache>
                <c:formatCode>0%</c:formatCode>
                <c:ptCount val="2"/>
                <c:pt idx="0">
                  <c:v>0.14193446491003461</c:v>
                </c:pt>
                <c:pt idx="1">
                  <c:v>0.85806553508996541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1D-4FC0-B1AB-6F0DA0CD6E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gradFill>
                <a:gsLst>
                  <a:gs pos="74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F8-4567-B791-C59C18112508}"/>
              </c:ext>
            </c:extLst>
          </c:dPt>
          <c:dPt>
            <c:idx val="1"/>
            <c:bubble3D val="0"/>
            <c:spPr>
              <a:gradFill>
                <a:gsLst>
                  <a:gs pos="74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F8-4567-B791-C59C18112508}"/>
              </c:ext>
            </c:extLst>
          </c:dPt>
          <c:cat>
            <c:strRef>
              <c:f>'[Group_Road Accidents.xlsx]Severity&amp;Accidents'!$B$37:$B$38</c:f>
              <c:strCache>
                <c:ptCount val="2"/>
                <c:pt idx="0">
                  <c:v>Slight</c:v>
                </c:pt>
                <c:pt idx="1">
                  <c:v>Other</c:v>
                </c:pt>
              </c:strCache>
            </c:strRef>
          </c:cat>
          <c:val>
            <c:numRef>
              <c:f>'[Group_Road Accidents.xlsx]Severity&amp;Accidents'!$C$37:$C$38</c:f>
              <c:numCache>
                <c:formatCode>0%</c:formatCode>
                <c:ptCount val="2"/>
                <c:pt idx="0">
                  <c:v>0.86488013559630228</c:v>
                </c:pt>
                <c:pt idx="1">
                  <c:v>0.14511986440369773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2F8-4567-B791-C59C18112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spPr>
            <a:ln>
              <a:noFill/>
            </a:ln>
          </c:spPr>
          <c:dPt>
            <c:idx val="0"/>
            <c:bubble3D val="0"/>
            <c:spPr>
              <a:gradFill>
                <a:gsLst>
                  <a:gs pos="74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351-4E60-B5BD-20C79E70479F}"/>
              </c:ext>
            </c:extLst>
          </c:dPt>
          <c:dPt>
            <c:idx val="1"/>
            <c:bubble3D val="0"/>
            <c:spPr>
              <a:gradFill>
                <a:gsLst>
                  <a:gs pos="74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5400000" scaled="1"/>
              </a:gra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351-4E60-B5BD-20C79E70479F}"/>
              </c:ext>
            </c:extLst>
          </c:dPt>
          <c:cat>
            <c:strRef>
              <c:f>'[Group_Road Accidents.xlsx]Severity&amp;Accidents'!$F$37:$F$38</c:f>
              <c:strCache>
                <c:ptCount val="2"/>
                <c:pt idx="0">
                  <c:v>Slight</c:v>
                </c:pt>
                <c:pt idx="1">
                  <c:v>Others</c:v>
                </c:pt>
              </c:strCache>
            </c:strRef>
          </c:cat>
          <c:val>
            <c:numRef>
              <c:f>'[Group_Road Accidents.xlsx]Severity&amp;Accidents'!$G$37:$G$38</c:f>
              <c:numCache>
                <c:formatCode>0%</c:formatCode>
                <c:ptCount val="2"/>
                <c:pt idx="0">
                  <c:v>0.84099137796943169</c:v>
                </c:pt>
                <c:pt idx="1">
                  <c:v>0.15900862203056837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51-4E60-B5BD-20C79E704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[Group_Road Accidents.xlsx]High-Risk Factors !PivotTable29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35F2F2"/>
              </a:gs>
            </a:gsLst>
            <a:lin ang="27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35F2F2"/>
              </a:gs>
            </a:gsLst>
            <a:lin ang="27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35F2F2"/>
              </a:gs>
            </a:gsLst>
            <a:lin ang="27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18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3887341719607262E-4"/>
          <c:y val="4.0246400515342666E-2"/>
          <c:w val="0.54213532185458235"/>
          <c:h val="0.95172049295769789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'High-Risk Factors '!$G$3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100000">
                  <a:srgbClr val="35F2F2"/>
                </a:gs>
              </a:gsLst>
              <a:lin ang="27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'High-Risk Factors '!$F$4:$F$10</c:f>
              <c:strCache>
                <c:ptCount val="6"/>
                <c:pt idx="0">
                  <c:v>Other</c:v>
                </c:pt>
                <c:pt idx="1">
                  <c:v>Slip road</c:v>
                </c:pt>
                <c:pt idx="2">
                  <c:v>One way street</c:v>
                </c:pt>
                <c:pt idx="3">
                  <c:v>Roundabout</c:v>
                </c:pt>
                <c:pt idx="4">
                  <c:v>Dual carriageway</c:v>
                </c:pt>
                <c:pt idx="5">
                  <c:v>Single carriageway</c:v>
                </c:pt>
              </c:strCache>
            </c:strRef>
          </c:cat>
          <c:val>
            <c:numRef>
              <c:f>'High-Risk Factors '!$G$4:$G$10</c:f>
              <c:numCache>
                <c:formatCode>[&gt;999999]\ #,,"M";[&gt;999]\ #,"K";\ #,\ </c:formatCode>
                <c:ptCount val="6"/>
                <c:pt idx="0">
                  <c:v>1921</c:v>
                </c:pt>
                <c:pt idx="1">
                  <c:v>4679</c:v>
                </c:pt>
                <c:pt idx="2">
                  <c:v>7389</c:v>
                </c:pt>
                <c:pt idx="3">
                  <c:v>26828</c:v>
                </c:pt>
                <c:pt idx="4">
                  <c:v>67368</c:v>
                </c:pt>
                <c:pt idx="5">
                  <c:v>309698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91-437C-B4F1-4589F77F1B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42517087"/>
        <c:axId val="342521247"/>
        <c:axId val="0"/>
      </c:bar3DChart>
      <c:catAx>
        <c:axId val="342517087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521247"/>
        <c:crosses val="autoZero"/>
        <c:auto val="1"/>
        <c:lblAlgn val="ctr"/>
        <c:lblOffset val="100"/>
        <c:noMultiLvlLbl val="0"/>
      </c:catAx>
      <c:valAx>
        <c:axId val="342521247"/>
        <c:scaling>
          <c:orientation val="minMax"/>
        </c:scaling>
        <c:delete val="1"/>
        <c:axPos val="b"/>
        <c:numFmt formatCode="[&gt;999999]\ #,,&quot;M&quot;;[&gt;999]\ #,&quot;K&quot;;\ #,\ " sourceLinked="1"/>
        <c:majorTickMark val="none"/>
        <c:minorTickMark val="none"/>
        <c:tickLblPos val="nextTo"/>
        <c:crossAx val="3425170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[Group_Road Accidents.xlsx]Category KPIs!PivotTable31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t" anchorCtr="0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35F2F2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5"/>
        <c:spPr>
          <a:solidFill>
            <a:srgbClr val="35F2F2"/>
          </a:solidFill>
          <a:ln>
            <a:noFill/>
          </a:ln>
          <a:effectLst/>
          <a:sp3d/>
        </c:spPr>
      </c:pivotFmt>
      <c:pivotFmt>
        <c:idx val="6"/>
        <c:spPr>
          <a:solidFill>
            <a:srgbClr val="35F2F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35F2F2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'Category KPIs'!$C$16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35F2F2"/>
            </a:solidFill>
            <a:ln>
              <a:noFill/>
            </a:ln>
            <a:effectLst/>
            <a:sp3d/>
          </c:spPr>
          <c:invertIfNegative val="0"/>
          <c:cat>
            <c:strRef>
              <c:f>'Category KPIs'!$B$17:$B$25</c:f>
              <c:strCache>
                <c:ptCount val="8"/>
                <c:pt idx="0">
                  <c:v>Fine no high winds</c:v>
                </c:pt>
                <c:pt idx="1">
                  <c:v>Raining no high winds</c:v>
                </c:pt>
                <c:pt idx="2">
                  <c:v>Other</c:v>
                </c:pt>
                <c:pt idx="3">
                  <c:v>Snowing no high winds</c:v>
                </c:pt>
                <c:pt idx="4">
                  <c:v>Raining + high winds</c:v>
                </c:pt>
                <c:pt idx="5">
                  <c:v>Fine + high winds</c:v>
                </c:pt>
                <c:pt idx="6">
                  <c:v>Fog or mist</c:v>
                </c:pt>
                <c:pt idx="7">
                  <c:v>Snowing + high winds</c:v>
                </c:pt>
              </c:strCache>
            </c:strRef>
          </c:cat>
          <c:val>
            <c:numRef>
              <c:f>'Category KPIs'!$C$17:$C$25</c:f>
              <c:numCache>
                <c:formatCode>[&gt;999999]\ #,,"M";[&gt;999]\ #,"K";\ #,\ </c:formatCode>
                <c:ptCount val="8"/>
                <c:pt idx="0">
                  <c:v>330311</c:v>
                </c:pt>
                <c:pt idx="1">
                  <c:v>49082</c:v>
                </c:pt>
                <c:pt idx="2">
                  <c:v>19556</c:v>
                </c:pt>
                <c:pt idx="3">
                  <c:v>6486</c:v>
                </c:pt>
                <c:pt idx="4">
                  <c:v>4936</c:v>
                </c:pt>
                <c:pt idx="5">
                  <c:v>4339</c:v>
                </c:pt>
                <c:pt idx="6">
                  <c:v>2410</c:v>
                </c:pt>
                <c:pt idx="7">
                  <c:v>763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C3-4203-A438-44FB3897FD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68555472"/>
        <c:axId val="968555888"/>
        <c:axId val="0"/>
      </c:bar3DChart>
      <c:catAx>
        <c:axId val="96855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8555888"/>
        <c:crosses val="autoZero"/>
        <c:auto val="1"/>
        <c:lblAlgn val="ctr"/>
        <c:lblOffset val="100"/>
        <c:noMultiLvlLbl val="0"/>
      </c:catAx>
      <c:valAx>
        <c:axId val="968555888"/>
        <c:scaling>
          <c:orientation val="minMax"/>
        </c:scaling>
        <c:delete val="1"/>
        <c:axPos val="l"/>
        <c:numFmt formatCode="[&gt;999999]\ #,,&quot;M&quot;;[&gt;999]\ #,&quot;K&quot;;\ #,\ " sourceLinked="1"/>
        <c:majorTickMark val="none"/>
        <c:minorTickMark val="none"/>
        <c:tickLblPos val="nextTo"/>
        <c:crossAx val="968555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'[Group_Road Accidents.xlsx]Category KPIs'!$J$17:$J$21</cx:f>
        <cx:lvl ptCount="5">
          <cx:pt idx="0">Afternoon</cx:pt>
          <cx:pt idx="1">Evening</cx:pt>
          <cx:pt idx="2">Late_Night</cx:pt>
          <cx:pt idx="3">Mid_Night</cx:pt>
          <cx:pt idx="4">Morning</cx:pt>
        </cx:lvl>
      </cx:strDim>
      <cx:numDim type="size">
        <cx:f>'[Group_Road Accidents.xlsx]Category KPIs'!$K$17:$K$21</cx:f>
        <cx:lvl ptCount="5" formatCode="General">
          <cx:pt idx="0">90084</cx:pt>
          <cx:pt idx="1">65154</cx:pt>
          <cx:pt idx="2">21579</cx:pt>
          <cx:pt idx="3">12856</cx:pt>
          <cx:pt idx="4">66191</cx:pt>
        </cx:lvl>
      </cx:numDim>
    </cx:data>
  </cx:chartData>
  <cx:chart>
    <cx:plotArea>
      <cx:plotAreaRegion>
        <cx:series layoutId="treemap" uniqueId="{EA0635BA-D7F5-44F5-9DC5-FD69BE2E09C4}">
          <cx:spPr>
            <a:ln>
              <a:noFill/>
            </a:ln>
          </cx:spPr>
          <cx:dataPt idx="0">
            <cx:spPr>
              <a:solidFill>
                <a:srgbClr val="AF8B27"/>
              </a:solidFill>
            </cx:spPr>
          </cx:dataPt>
          <cx:dataLabels pos="ctr">
            <cx:visibility seriesName="0" categoryName="1" value="1"/>
            <cx:separator>, </cx:separator>
          </cx:dataLabels>
          <cx:dataId val="0"/>
          <cx:layoutPr>
            <cx:parentLabelLayout val="overlapping"/>
          </cx:layoutPr>
        </cx:series>
      </cx:plotAreaRegion>
    </cx:plotArea>
  </cx:chart>
  <cx:spPr>
    <a:noFill/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'[Group_Road Accidents.xlsx]Category KPIs'!$J$5:$J$7</cx:f>
        <cx:lvl ptCount="3">
          <cx:pt idx="0">Dry/Normal</cx:pt>
          <cx:pt idx="1">Snow/Ice</cx:pt>
          <cx:pt idx="2">Wet</cx:pt>
        </cx:lvl>
      </cx:strDim>
      <cx:numDim type="val">
        <cx:f>'[Group_Road Accidents.xlsx]Category KPIs'!$K$5:$K$7</cx:f>
        <cx:lvl ptCount="3" formatCode="General">
          <cx:pt idx="0">279841</cx:pt>
          <cx:pt idx="1">115261</cx:pt>
          <cx:pt idx="2">22781</cx:pt>
        </cx:lvl>
      </cx:numDim>
    </cx:data>
  </cx:chartData>
  <cx:chart>
    <cx:plotArea>
      <cx:plotAreaRegion>
        <cx:plotSurface>
          <cx:spPr>
            <a:noFill/>
            <a:ln>
              <a:noFill/>
            </a:ln>
          </cx:spPr>
        </cx:plotSurface>
        <cx:series layoutId="funnel" uniqueId="{70876C8D-0499-4B5E-948B-DAFF2ACD3A44}">
          <cx:dataPt idx="0">
            <cx:spPr>
              <a:gradFill>
                <a:gsLst>
                  <a:gs pos="14000">
                    <a:srgbClr val="4BACC6">
                      <a:lumMod val="75000"/>
                    </a:srgbClr>
                  </a:gs>
                  <a:gs pos="100000">
                    <a:srgbClr val="35F2F2"/>
                  </a:gs>
                </a:gsLst>
                <a:path path="circle">
                  <a:fillToRect l="100000" t="100000"/>
                </a:path>
              </a:gradFill>
            </cx:spPr>
          </cx:dataPt>
          <cx:dataPt idx="1">
            <cx:spPr>
              <a:gradFill>
                <a:gsLst>
                  <a:gs pos="14000">
                    <a:srgbClr val="4BACC6">
                      <a:lumMod val="75000"/>
                    </a:srgbClr>
                  </a:gs>
                  <a:gs pos="100000">
                    <a:srgbClr val="35F2F2"/>
                  </a:gs>
                </a:gsLst>
                <a:path path="circle">
                  <a:fillToRect l="100000" t="100000"/>
                </a:path>
              </a:gradFill>
            </cx:spPr>
          </cx:dataPt>
          <cx:dataPt idx="2">
            <cx:spPr>
              <a:gradFill>
                <a:gsLst>
                  <a:gs pos="14000">
                    <a:srgbClr val="4BACC6">
                      <a:lumMod val="75000"/>
                    </a:srgbClr>
                  </a:gs>
                  <a:gs pos="100000">
                    <a:srgbClr val="35F2F2"/>
                  </a:gs>
                </a:gsLst>
                <a:path path="circle">
                  <a:fillToRect l="100000" t="100000"/>
                </a:path>
              </a:gra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00" b="1">
                    <a:solidFill>
                      <a:schemeClr val="accent2"/>
                    </a:solidFill>
                  </a:defRPr>
                </a:pPr>
                <a:endParaRPr lang="en-US" sz="900" b="1" i="0" u="none" strike="noStrike" baseline="0">
                  <a:solidFill>
                    <a:schemeClr val="accent2"/>
                  </a:solidFill>
                  <a:latin typeface="Calibri" panose="020F0502020204030204"/>
                </a:endParaRPr>
              </a:p>
            </cx:txPr>
            <cx:visibility seriesName="0" categoryName="1" value="1"/>
            <cx:separator>, </cx:separator>
          </cx:dataLabels>
          <cx:dataId val="0"/>
        </cx:series>
      </cx:plotAreaRegion>
      <cx:axis id="0" hidden="1">
        <cx:catScaling gapWidth="0.0700000003"/>
        <cx:tickLabels/>
      </cx:axis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416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>
        <a:solidFill>
          <a:schemeClr val="bg1"/>
        </a:solidFill>
      </a:ln>
    </cs:spPr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lt1"/>
    </cs:fontRef>
    <cs:defRPr sz="1000" b="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cap="all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E02292-7BAC-47D2-AFA9-12E993CA6B6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13D9FF-E27F-45FA-9D7A-84DB6204B390}">
      <dgm:prSet custT="1"/>
      <dgm:spPr/>
      <dgm:t>
        <a:bodyPr/>
        <a:lstStyle/>
        <a:p>
          <a:r>
            <a:rPr lang="en-GB" sz="1300" b="1" dirty="0"/>
            <a:t>Clean and standardise dataset to ensuring accuracy and consistency for analysis.</a:t>
          </a:r>
          <a:endParaRPr lang="en-US" sz="1300" dirty="0"/>
        </a:p>
      </dgm:t>
    </dgm:pt>
    <dgm:pt modelId="{B6B2C4BA-8ABB-446F-82A5-FFC7A8609035}" type="parTrans" cxnId="{79CDC3D9-BA0C-4427-ACB5-761109647E52}">
      <dgm:prSet/>
      <dgm:spPr/>
      <dgm:t>
        <a:bodyPr/>
        <a:lstStyle/>
        <a:p>
          <a:endParaRPr lang="en-US" sz="1300"/>
        </a:p>
      </dgm:t>
    </dgm:pt>
    <dgm:pt modelId="{9AAF067A-314C-4DE4-96AC-32F4747B312F}" type="sibTrans" cxnId="{79CDC3D9-BA0C-4427-ACB5-761109647E52}">
      <dgm:prSet custT="1"/>
      <dgm:spPr/>
      <dgm:t>
        <a:bodyPr/>
        <a:lstStyle/>
        <a:p>
          <a:endParaRPr lang="en-US" sz="1300"/>
        </a:p>
      </dgm:t>
    </dgm:pt>
    <dgm:pt modelId="{DA40B31E-112C-4D7D-BAA3-57F612A0B8F0}">
      <dgm:prSet custT="1"/>
      <dgm:spPr/>
      <dgm:t>
        <a:bodyPr/>
        <a:lstStyle/>
        <a:p>
          <a:r>
            <a:rPr lang="en-GB" sz="1300" b="1" dirty="0"/>
            <a:t>Identifies trends in accident frequency and severity</a:t>
          </a:r>
          <a:endParaRPr lang="en-US" sz="1300" dirty="0"/>
        </a:p>
      </dgm:t>
    </dgm:pt>
    <dgm:pt modelId="{E774220B-F8CC-448E-9C78-BAB52A4BE48F}" type="parTrans" cxnId="{76CF6172-9BE7-4A5F-939A-FC97D9DEFB3B}">
      <dgm:prSet/>
      <dgm:spPr/>
      <dgm:t>
        <a:bodyPr/>
        <a:lstStyle/>
        <a:p>
          <a:endParaRPr lang="en-US" sz="1300"/>
        </a:p>
      </dgm:t>
    </dgm:pt>
    <dgm:pt modelId="{D449AD37-E6A0-4CED-859A-6FF33F56EB37}" type="sibTrans" cxnId="{76CF6172-9BE7-4A5F-939A-FC97D9DEFB3B}">
      <dgm:prSet custT="1"/>
      <dgm:spPr/>
      <dgm:t>
        <a:bodyPr/>
        <a:lstStyle/>
        <a:p>
          <a:endParaRPr lang="en-US" sz="1300"/>
        </a:p>
      </dgm:t>
    </dgm:pt>
    <dgm:pt modelId="{1D3B747A-0BC1-4789-BEF0-71776CA9B08E}">
      <dgm:prSet custT="1"/>
      <dgm:spPr/>
      <dgm:t>
        <a:bodyPr/>
        <a:lstStyle/>
        <a:p>
          <a:r>
            <a:rPr lang="en-GB" sz="1300" b="1" dirty="0"/>
            <a:t>Uncovers high-risk factors impacting causality, and </a:t>
          </a:r>
          <a:endParaRPr lang="en-US" sz="1300" dirty="0"/>
        </a:p>
      </dgm:t>
    </dgm:pt>
    <dgm:pt modelId="{86341D76-BC68-41C9-8964-837A6D0DB1D1}" type="parTrans" cxnId="{968BFEE8-4A72-47BD-A661-5F01CCB83E33}">
      <dgm:prSet/>
      <dgm:spPr/>
      <dgm:t>
        <a:bodyPr/>
        <a:lstStyle/>
        <a:p>
          <a:endParaRPr lang="en-US" sz="1300"/>
        </a:p>
      </dgm:t>
    </dgm:pt>
    <dgm:pt modelId="{FCE38D5F-063A-4F9A-B228-337C83D0B849}" type="sibTrans" cxnId="{968BFEE8-4A72-47BD-A661-5F01CCB83E33}">
      <dgm:prSet custT="1"/>
      <dgm:spPr/>
      <dgm:t>
        <a:bodyPr/>
        <a:lstStyle/>
        <a:p>
          <a:endParaRPr lang="en-US" sz="1300"/>
        </a:p>
      </dgm:t>
    </dgm:pt>
    <dgm:pt modelId="{42697A94-D126-4B73-A099-A8A0642FA081}">
      <dgm:prSet custT="1"/>
      <dgm:spPr/>
      <dgm:t>
        <a:bodyPr/>
        <a:lstStyle/>
        <a:p>
          <a:r>
            <a:rPr lang="en-GB" sz="1300" b="1" dirty="0"/>
            <a:t>Performing descriptive statistical and correlation analysis. </a:t>
          </a:r>
          <a:endParaRPr lang="en-US" sz="1300" dirty="0"/>
        </a:p>
      </dgm:t>
    </dgm:pt>
    <dgm:pt modelId="{75C71C67-08EB-493F-8078-300C0A6804AC}" type="parTrans" cxnId="{45ADF0DC-C905-47B5-87B7-7270C25D1B8C}">
      <dgm:prSet/>
      <dgm:spPr/>
      <dgm:t>
        <a:bodyPr/>
        <a:lstStyle/>
        <a:p>
          <a:endParaRPr lang="en-US" sz="1300"/>
        </a:p>
      </dgm:t>
    </dgm:pt>
    <dgm:pt modelId="{897D8244-86C6-45D5-82E2-C3F31FF80398}" type="sibTrans" cxnId="{45ADF0DC-C905-47B5-87B7-7270C25D1B8C}">
      <dgm:prSet custT="1"/>
      <dgm:spPr/>
      <dgm:t>
        <a:bodyPr/>
        <a:lstStyle/>
        <a:p>
          <a:endParaRPr lang="en-US" sz="1300"/>
        </a:p>
      </dgm:t>
    </dgm:pt>
    <dgm:pt modelId="{4D69460B-CA5E-4463-B259-74CD090AB725}">
      <dgm:prSet custT="1"/>
      <dgm:spPr/>
      <dgm:t>
        <a:bodyPr/>
        <a:lstStyle/>
        <a:p>
          <a:r>
            <a:rPr lang="en-GB" sz="1300" b="1"/>
            <a:t>The goal is to develop interactive dashboards for effective data visualization and provide actionable, data-driven recommendations to enhance road safety and inform policy decisions.</a:t>
          </a:r>
          <a:endParaRPr lang="en-US" sz="1300"/>
        </a:p>
      </dgm:t>
    </dgm:pt>
    <dgm:pt modelId="{880B6F57-60EA-412A-AF40-CA67B26375C3}" type="parTrans" cxnId="{005017A7-CC23-4920-B089-77A6A854EEEE}">
      <dgm:prSet/>
      <dgm:spPr/>
      <dgm:t>
        <a:bodyPr/>
        <a:lstStyle/>
        <a:p>
          <a:endParaRPr lang="en-US" sz="1300"/>
        </a:p>
      </dgm:t>
    </dgm:pt>
    <dgm:pt modelId="{4C59301B-AF0D-4BEC-8E60-A6C2E72EEC74}" type="sibTrans" cxnId="{005017A7-CC23-4920-B089-77A6A854EEEE}">
      <dgm:prSet/>
      <dgm:spPr/>
      <dgm:t>
        <a:bodyPr/>
        <a:lstStyle/>
        <a:p>
          <a:endParaRPr lang="en-US" sz="1300"/>
        </a:p>
      </dgm:t>
    </dgm:pt>
    <dgm:pt modelId="{A4171B21-22EF-4693-912E-2D0CFA5B4EFD}" type="pres">
      <dgm:prSet presAssocID="{3CE02292-7BAC-47D2-AFA9-12E993CA6B68}" presName="linearFlow" presStyleCnt="0">
        <dgm:presLayoutVars>
          <dgm:resizeHandles val="exact"/>
        </dgm:presLayoutVars>
      </dgm:prSet>
      <dgm:spPr/>
    </dgm:pt>
    <dgm:pt modelId="{BEF7780F-7616-4732-BE5A-3EBB825B5882}" type="pres">
      <dgm:prSet presAssocID="{0A13D9FF-E27F-45FA-9D7A-84DB6204B390}" presName="node" presStyleLbl="node1" presStyleIdx="0" presStyleCnt="5">
        <dgm:presLayoutVars>
          <dgm:bulletEnabled val="1"/>
        </dgm:presLayoutVars>
      </dgm:prSet>
      <dgm:spPr/>
    </dgm:pt>
    <dgm:pt modelId="{F9ED3AC2-F007-4AFC-B8DC-D5F3E6CC14B2}" type="pres">
      <dgm:prSet presAssocID="{9AAF067A-314C-4DE4-96AC-32F4747B312F}" presName="sibTrans" presStyleLbl="sibTrans2D1" presStyleIdx="0" presStyleCnt="4"/>
      <dgm:spPr/>
    </dgm:pt>
    <dgm:pt modelId="{D5332F18-D1D8-4098-B475-BD30ED884872}" type="pres">
      <dgm:prSet presAssocID="{9AAF067A-314C-4DE4-96AC-32F4747B312F}" presName="connectorText" presStyleLbl="sibTrans2D1" presStyleIdx="0" presStyleCnt="4"/>
      <dgm:spPr/>
    </dgm:pt>
    <dgm:pt modelId="{5C5D0D1E-DA62-4DCF-8897-0F0A675DC5B9}" type="pres">
      <dgm:prSet presAssocID="{DA40B31E-112C-4D7D-BAA3-57F612A0B8F0}" presName="node" presStyleLbl="node1" presStyleIdx="1" presStyleCnt="5">
        <dgm:presLayoutVars>
          <dgm:bulletEnabled val="1"/>
        </dgm:presLayoutVars>
      </dgm:prSet>
      <dgm:spPr/>
    </dgm:pt>
    <dgm:pt modelId="{6DACACCE-E649-4F22-A4A5-990F0307729A}" type="pres">
      <dgm:prSet presAssocID="{D449AD37-E6A0-4CED-859A-6FF33F56EB37}" presName="sibTrans" presStyleLbl="sibTrans2D1" presStyleIdx="1" presStyleCnt="4"/>
      <dgm:spPr/>
    </dgm:pt>
    <dgm:pt modelId="{E73517E2-F87B-4A80-8AC6-C390E3480932}" type="pres">
      <dgm:prSet presAssocID="{D449AD37-E6A0-4CED-859A-6FF33F56EB37}" presName="connectorText" presStyleLbl="sibTrans2D1" presStyleIdx="1" presStyleCnt="4"/>
      <dgm:spPr/>
    </dgm:pt>
    <dgm:pt modelId="{6DEC9BE3-925E-4AB2-B30E-B516B1B780BE}" type="pres">
      <dgm:prSet presAssocID="{1D3B747A-0BC1-4789-BEF0-71776CA9B08E}" presName="node" presStyleLbl="node1" presStyleIdx="2" presStyleCnt="5">
        <dgm:presLayoutVars>
          <dgm:bulletEnabled val="1"/>
        </dgm:presLayoutVars>
      </dgm:prSet>
      <dgm:spPr/>
    </dgm:pt>
    <dgm:pt modelId="{F5804EE9-A4A3-462A-9FBA-F1E98CE3E582}" type="pres">
      <dgm:prSet presAssocID="{FCE38D5F-063A-4F9A-B228-337C83D0B849}" presName="sibTrans" presStyleLbl="sibTrans2D1" presStyleIdx="2" presStyleCnt="4"/>
      <dgm:spPr/>
    </dgm:pt>
    <dgm:pt modelId="{C046D0E1-CD13-4FAC-B032-2B4D130C2179}" type="pres">
      <dgm:prSet presAssocID="{FCE38D5F-063A-4F9A-B228-337C83D0B849}" presName="connectorText" presStyleLbl="sibTrans2D1" presStyleIdx="2" presStyleCnt="4"/>
      <dgm:spPr/>
    </dgm:pt>
    <dgm:pt modelId="{C5FB38D2-4832-411D-9212-20BFFCE91E01}" type="pres">
      <dgm:prSet presAssocID="{42697A94-D126-4B73-A099-A8A0642FA081}" presName="node" presStyleLbl="node1" presStyleIdx="3" presStyleCnt="5">
        <dgm:presLayoutVars>
          <dgm:bulletEnabled val="1"/>
        </dgm:presLayoutVars>
      </dgm:prSet>
      <dgm:spPr/>
    </dgm:pt>
    <dgm:pt modelId="{041360EC-EBF2-4B59-8656-1AFC45A589E6}" type="pres">
      <dgm:prSet presAssocID="{897D8244-86C6-45D5-82E2-C3F31FF80398}" presName="sibTrans" presStyleLbl="sibTrans2D1" presStyleIdx="3" presStyleCnt="4"/>
      <dgm:spPr/>
    </dgm:pt>
    <dgm:pt modelId="{F69E7804-0F5C-475B-8567-3C363EEE57C9}" type="pres">
      <dgm:prSet presAssocID="{897D8244-86C6-45D5-82E2-C3F31FF80398}" presName="connectorText" presStyleLbl="sibTrans2D1" presStyleIdx="3" presStyleCnt="4"/>
      <dgm:spPr/>
    </dgm:pt>
    <dgm:pt modelId="{003DE15F-A0C0-416F-BE15-9E23CC51ACB0}" type="pres">
      <dgm:prSet presAssocID="{4D69460B-CA5E-4463-B259-74CD090AB725}" presName="node" presStyleLbl="node1" presStyleIdx="4" presStyleCnt="5">
        <dgm:presLayoutVars>
          <dgm:bulletEnabled val="1"/>
        </dgm:presLayoutVars>
      </dgm:prSet>
      <dgm:spPr/>
    </dgm:pt>
  </dgm:ptLst>
  <dgm:cxnLst>
    <dgm:cxn modelId="{7687FB1A-6FA5-4BE6-A5D1-3EF7DA8CDBF4}" type="presOf" srcId="{D449AD37-E6A0-4CED-859A-6FF33F56EB37}" destId="{E73517E2-F87B-4A80-8AC6-C390E3480932}" srcOrd="1" destOrd="0" presId="urn:microsoft.com/office/officeart/2005/8/layout/process2"/>
    <dgm:cxn modelId="{FC8D9127-D846-4790-848F-123513E27BAA}" type="presOf" srcId="{DA40B31E-112C-4D7D-BAA3-57F612A0B8F0}" destId="{5C5D0D1E-DA62-4DCF-8897-0F0A675DC5B9}" srcOrd="0" destOrd="0" presId="urn:microsoft.com/office/officeart/2005/8/layout/process2"/>
    <dgm:cxn modelId="{06CD6528-CD6D-49D0-AB05-6B504E864716}" type="presOf" srcId="{D449AD37-E6A0-4CED-859A-6FF33F56EB37}" destId="{6DACACCE-E649-4F22-A4A5-990F0307729A}" srcOrd="0" destOrd="0" presId="urn:microsoft.com/office/officeart/2005/8/layout/process2"/>
    <dgm:cxn modelId="{CA58CB2B-0D7E-45FF-B8A8-280C4848E3EA}" type="presOf" srcId="{1D3B747A-0BC1-4789-BEF0-71776CA9B08E}" destId="{6DEC9BE3-925E-4AB2-B30E-B516B1B780BE}" srcOrd="0" destOrd="0" presId="urn:microsoft.com/office/officeart/2005/8/layout/process2"/>
    <dgm:cxn modelId="{51CC272D-F2B3-4E27-961B-32348832ED26}" type="presOf" srcId="{FCE38D5F-063A-4F9A-B228-337C83D0B849}" destId="{F5804EE9-A4A3-462A-9FBA-F1E98CE3E582}" srcOrd="0" destOrd="0" presId="urn:microsoft.com/office/officeart/2005/8/layout/process2"/>
    <dgm:cxn modelId="{9117843E-E217-45BE-A539-1138766C32CC}" type="presOf" srcId="{3CE02292-7BAC-47D2-AFA9-12E993CA6B68}" destId="{A4171B21-22EF-4693-912E-2D0CFA5B4EFD}" srcOrd="0" destOrd="0" presId="urn:microsoft.com/office/officeart/2005/8/layout/process2"/>
    <dgm:cxn modelId="{97C63266-BF2F-4592-9CDC-A80829F79DA2}" type="presOf" srcId="{FCE38D5F-063A-4F9A-B228-337C83D0B849}" destId="{C046D0E1-CD13-4FAC-B032-2B4D130C2179}" srcOrd="1" destOrd="0" presId="urn:microsoft.com/office/officeart/2005/8/layout/process2"/>
    <dgm:cxn modelId="{A85B1371-0704-4B7D-BDE4-07A5714FCAB9}" type="presOf" srcId="{42697A94-D126-4B73-A099-A8A0642FA081}" destId="{C5FB38D2-4832-411D-9212-20BFFCE91E01}" srcOrd="0" destOrd="0" presId="urn:microsoft.com/office/officeart/2005/8/layout/process2"/>
    <dgm:cxn modelId="{76CF6172-9BE7-4A5F-939A-FC97D9DEFB3B}" srcId="{3CE02292-7BAC-47D2-AFA9-12E993CA6B68}" destId="{DA40B31E-112C-4D7D-BAA3-57F612A0B8F0}" srcOrd="1" destOrd="0" parTransId="{E774220B-F8CC-448E-9C78-BAB52A4BE48F}" sibTransId="{D449AD37-E6A0-4CED-859A-6FF33F56EB37}"/>
    <dgm:cxn modelId="{6C5BC67A-D834-4E4F-A701-AE40ABF6E339}" type="presOf" srcId="{9AAF067A-314C-4DE4-96AC-32F4747B312F}" destId="{F9ED3AC2-F007-4AFC-B8DC-D5F3E6CC14B2}" srcOrd="0" destOrd="0" presId="urn:microsoft.com/office/officeart/2005/8/layout/process2"/>
    <dgm:cxn modelId="{0390448C-255B-4CFC-87DF-7C5A967A42A6}" type="presOf" srcId="{897D8244-86C6-45D5-82E2-C3F31FF80398}" destId="{F69E7804-0F5C-475B-8567-3C363EEE57C9}" srcOrd="1" destOrd="0" presId="urn:microsoft.com/office/officeart/2005/8/layout/process2"/>
    <dgm:cxn modelId="{DEACDE93-26E6-474F-8ADC-BA5F49128D5D}" type="presOf" srcId="{4D69460B-CA5E-4463-B259-74CD090AB725}" destId="{003DE15F-A0C0-416F-BE15-9E23CC51ACB0}" srcOrd="0" destOrd="0" presId="urn:microsoft.com/office/officeart/2005/8/layout/process2"/>
    <dgm:cxn modelId="{005017A7-CC23-4920-B089-77A6A854EEEE}" srcId="{3CE02292-7BAC-47D2-AFA9-12E993CA6B68}" destId="{4D69460B-CA5E-4463-B259-74CD090AB725}" srcOrd="4" destOrd="0" parTransId="{880B6F57-60EA-412A-AF40-CA67B26375C3}" sibTransId="{4C59301B-AF0D-4BEC-8E60-A6C2E72EEC74}"/>
    <dgm:cxn modelId="{CBF8C9AE-5B5D-4082-827C-A19BCA805446}" type="presOf" srcId="{0A13D9FF-E27F-45FA-9D7A-84DB6204B390}" destId="{BEF7780F-7616-4732-BE5A-3EBB825B5882}" srcOrd="0" destOrd="0" presId="urn:microsoft.com/office/officeart/2005/8/layout/process2"/>
    <dgm:cxn modelId="{CE3750B4-5999-468E-8050-0AF87590C260}" type="presOf" srcId="{9AAF067A-314C-4DE4-96AC-32F4747B312F}" destId="{D5332F18-D1D8-4098-B475-BD30ED884872}" srcOrd="1" destOrd="0" presId="urn:microsoft.com/office/officeart/2005/8/layout/process2"/>
    <dgm:cxn modelId="{79CDC3D9-BA0C-4427-ACB5-761109647E52}" srcId="{3CE02292-7BAC-47D2-AFA9-12E993CA6B68}" destId="{0A13D9FF-E27F-45FA-9D7A-84DB6204B390}" srcOrd="0" destOrd="0" parTransId="{B6B2C4BA-8ABB-446F-82A5-FFC7A8609035}" sibTransId="{9AAF067A-314C-4DE4-96AC-32F4747B312F}"/>
    <dgm:cxn modelId="{45ADF0DC-C905-47B5-87B7-7270C25D1B8C}" srcId="{3CE02292-7BAC-47D2-AFA9-12E993CA6B68}" destId="{42697A94-D126-4B73-A099-A8A0642FA081}" srcOrd="3" destOrd="0" parTransId="{75C71C67-08EB-493F-8078-300C0A6804AC}" sibTransId="{897D8244-86C6-45D5-82E2-C3F31FF80398}"/>
    <dgm:cxn modelId="{653FFBDC-D8E1-4D0D-AB56-CAE604289D3E}" type="presOf" srcId="{897D8244-86C6-45D5-82E2-C3F31FF80398}" destId="{041360EC-EBF2-4B59-8656-1AFC45A589E6}" srcOrd="0" destOrd="0" presId="urn:microsoft.com/office/officeart/2005/8/layout/process2"/>
    <dgm:cxn modelId="{968BFEE8-4A72-47BD-A661-5F01CCB83E33}" srcId="{3CE02292-7BAC-47D2-AFA9-12E993CA6B68}" destId="{1D3B747A-0BC1-4789-BEF0-71776CA9B08E}" srcOrd="2" destOrd="0" parTransId="{86341D76-BC68-41C9-8964-837A6D0DB1D1}" sibTransId="{FCE38D5F-063A-4F9A-B228-337C83D0B849}"/>
    <dgm:cxn modelId="{F8014192-73A3-4F50-9331-7BF5E0F1AE97}" type="presParOf" srcId="{A4171B21-22EF-4693-912E-2D0CFA5B4EFD}" destId="{BEF7780F-7616-4732-BE5A-3EBB825B5882}" srcOrd="0" destOrd="0" presId="urn:microsoft.com/office/officeart/2005/8/layout/process2"/>
    <dgm:cxn modelId="{FDDE91BD-7BFC-40FD-8C96-37DDC52CECF9}" type="presParOf" srcId="{A4171B21-22EF-4693-912E-2D0CFA5B4EFD}" destId="{F9ED3AC2-F007-4AFC-B8DC-D5F3E6CC14B2}" srcOrd="1" destOrd="0" presId="urn:microsoft.com/office/officeart/2005/8/layout/process2"/>
    <dgm:cxn modelId="{E7261AE9-E52C-475A-868E-573E2BE79B0F}" type="presParOf" srcId="{F9ED3AC2-F007-4AFC-B8DC-D5F3E6CC14B2}" destId="{D5332F18-D1D8-4098-B475-BD30ED884872}" srcOrd="0" destOrd="0" presId="urn:microsoft.com/office/officeart/2005/8/layout/process2"/>
    <dgm:cxn modelId="{0E288099-90B8-4E1C-A268-B3F397CB0922}" type="presParOf" srcId="{A4171B21-22EF-4693-912E-2D0CFA5B4EFD}" destId="{5C5D0D1E-DA62-4DCF-8897-0F0A675DC5B9}" srcOrd="2" destOrd="0" presId="urn:microsoft.com/office/officeart/2005/8/layout/process2"/>
    <dgm:cxn modelId="{EF37EA47-4748-41B9-B319-6E3CE1B9E1AA}" type="presParOf" srcId="{A4171B21-22EF-4693-912E-2D0CFA5B4EFD}" destId="{6DACACCE-E649-4F22-A4A5-990F0307729A}" srcOrd="3" destOrd="0" presId="urn:microsoft.com/office/officeart/2005/8/layout/process2"/>
    <dgm:cxn modelId="{9DDD7525-6FF9-4197-BB6E-FAD9BDF2870E}" type="presParOf" srcId="{6DACACCE-E649-4F22-A4A5-990F0307729A}" destId="{E73517E2-F87B-4A80-8AC6-C390E3480932}" srcOrd="0" destOrd="0" presId="urn:microsoft.com/office/officeart/2005/8/layout/process2"/>
    <dgm:cxn modelId="{47B5C11D-2D18-41C4-A379-E54E1504B52C}" type="presParOf" srcId="{A4171B21-22EF-4693-912E-2D0CFA5B4EFD}" destId="{6DEC9BE3-925E-4AB2-B30E-B516B1B780BE}" srcOrd="4" destOrd="0" presId="urn:microsoft.com/office/officeart/2005/8/layout/process2"/>
    <dgm:cxn modelId="{06BC424C-939C-4A3E-A8BE-B83F15A13BA0}" type="presParOf" srcId="{A4171B21-22EF-4693-912E-2D0CFA5B4EFD}" destId="{F5804EE9-A4A3-462A-9FBA-F1E98CE3E582}" srcOrd="5" destOrd="0" presId="urn:microsoft.com/office/officeart/2005/8/layout/process2"/>
    <dgm:cxn modelId="{C52A3D10-8AE7-4F08-8DC3-8AAF03EFC7A5}" type="presParOf" srcId="{F5804EE9-A4A3-462A-9FBA-F1E98CE3E582}" destId="{C046D0E1-CD13-4FAC-B032-2B4D130C2179}" srcOrd="0" destOrd="0" presId="urn:microsoft.com/office/officeart/2005/8/layout/process2"/>
    <dgm:cxn modelId="{4C61533D-2A14-431D-BB60-C20B8209D50F}" type="presParOf" srcId="{A4171B21-22EF-4693-912E-2D0CFA5B4EFD}" destId="{C5FB38D2-4832-411D-9212-20BFFCE91E01}" srcOrd="6" destOrd="0" presId="urn:microsoft.com/office/officeart/2005/8/layout/process2"/>
    <dgm:cxn modelId="{9C7731B3-D57F-4974-8698-682FE44B4975}" type="presParOf" srcId="{A4171B21-22EF-4693-912E-2D0CFA5B4EFD}" destId="{041360EC-EBF2-4B59-8656-1AFC45A589E6}" srcOrd="7" destOrd="0" presId="urn:microsoft.com/office/officeart/2005/8/layout/process2"/>
    <dgm:cxn modelId="{EFF48157-9A07-4532-85CF-26450F043D2A}" type="presParOf" srcId="{041360EC-EBF2-4B59-8656-1AFC45A589E6}" destId="{F69E7804-0F5C-475B-8567-3C363EEE57C9}" srcOrd="0" destOrd="0" presId="urn:microsoft.com/office/officeart/2005/8/layout/process2"/>
    <dgm:cxn modelId="{CCA0BBE7-071C-429B-8ED5-812BC4921C6E}" type="presParOf" srcId="{A4171B21-22EF-4693-912E-2D0CFA5B4EFD}" destId="{003DE15F-A0C0-416F-BE15-9E23CC51ACB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3BFA60-4D3E-4A93-A79B-97E94635E7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11A987-6B17-4ED1-93EB-28A7FA5F2EE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Lack /inadequate emergency service</a:t>
          </a:r>
          <a:endParaRPr lang="en-US"/>
        </a:p>
      </dgm:t>
    </dgm:pt>
    <dgm:pt modelId="{AB3A63EC-E604-4373-81C4-1D86A6E0FD71}" type="parTrans" cxnId="{2825DB52-299E-4836-9722-3925C1664BDF}">
      <dgm:prSet/>
      <dgm:spPr/>
      <dgm:t>
        <a:bodyPr/>
        <a:lstStyle/>
        <a:p>
          <a:endParaRPr lang="en-US"/>
        </a:p>
      </dgm:t>
    </dgm:pt>
    <dgm:pt modelId="{095BD1CC-56C7-4D91-B85F-F55C8F436B92}" type="sibTrans" cxnId="{2825DB52-299E-4836-9722-3925C1664BDF}">
      <dgm:prSet/>
      <dgm:spPr/>
      <dgm:t>
        <a:bodyPr/>
        <a:lstStyle/>
        <a:p>
          <a:endParaRPr lang="en-US"/>
        </a:p>
      </dgm:t>
    </dgm:pt>
    <dgm:pt modelId="{4CF2CCCE-5496-40A8-982A-2C4689952E7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Proximity of the emergency unit</a:t>
          </a:r>
          <a:endParaRPr lang="en-US"/>
        </a:p>
      </dgm:t>
    </dgm:pt>
    <dgm:pt modelId="{3D7CD059-D805-4650-BE15-7274F23F2430}" type="parTrans" cxnId="{25F7FE38-3658-405C-AE4E-B90A8AB03F47}">
      <dgm:prSet/>
      <dgm:spPr/>
      <dgm:t>
        <a:bodyPr/>
        <a:lstStyle/>
        <a:p>
          <a:endParaRPr lang="en-US"/>
        </a:p>
      </dgm:t>
    </dgm:pt>
    <dgm:pt modelId="{ECEDCF06-2FF5-4A30-8F8C-E2FDB1C3DA55}" type="sibTrans" cxnId="{25F7FE38-3658-405C-AE4E-B90A8AB03F47}">
      <dgm:prSet/>
      <dgm:spPr/>
      <dgm:t>
        <a:bodyPr/>
        <a:lstStyle/>
        <a:p>
          <a:endParaRPr lang="en-US"/>
        </a:p>
      </dgm:t>
    </dgm:pt>
    <dgm:pt modelId="{299294D9-1416-4353-B615-5E590ACD29A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Absence of automated speed limit monitor</a:t>
          </a:r>
          <a:endParaRPr lang="en-US"/>
        </a:p>
      </dgm:t>
    </dgm:pt>
    <dgm:pt modelId="{58A74103-EDBF-4883-B6C8-2A3A747816EA}" type="parTrans" cxnId="{EED033CB-79F2-4105-924F-2BDCBED7196B}">
      <dgm:prSet/>
      <dgm:spPr/>
      <dgm:t>
        <a:bodyPr/>
        <a:lstStyle/>
        <a:p>
          <a:endParaRPr lang="en-US"/>
        </a:p>
      </dgm:t>
    </dgm:pt>
    <dgm:pt modelId="{23E35DB0-25AD-4E78-8D66-2C63CBCF8784}" type="sibTrans" cxnId="{EED033CB-79F2-4105-924F-2BDCBED7196B}">
      <dgm:prSet/>
      <dgm:spPr/>
      <dgm:t>
        <a:bodyPr/>
        <a:lstStyle/>
        <a:p>
          <a:endParaRPr lang="en-US"/>
        </a:p>
      </dgm:t>
    </dgm:pt>
    <dgm:pt modelId="{C2A49AC1-4EB7-4470-BE2C-5479C7672F24}" type="pres">
      <dgm:prSet presAssocID="{303BFA60-4D3E-4A93-A79B-97E94635E7EB}" presName="root" presStyleCnt="0">
        <dgm:presLayoutVars>
          <dgm:dir/>
          <dgm:resizeHandles val="exact"/>
        </dgm:presLayoutVars>
      </dgm:prSet>
      <dgm:spPr/>
    </dgm:pt>
    <dgm:pt modelId="{5FF10CB6-92C5-404D-BA84-7C7C7ABFB903}" type="pres">
      <dgm:prSet presAssocID="{5B11A987-6B17-4ED1-93EB-28A7FA5F2EEE}" presName="compNode" presStyleCnt="0"/>
      <dgm:spPr/>
    </dgm:pt>
    <dgm:pt modelId="{D4EE71A2-79B7-45C8-9795-A0D6C34D7895}" type="pres">
      <dgm:prSet presAssocID="{5B11A987-6B17-4ED1-93EB-28A7FA5F2EEE}" presName="bgRect" presStyleLbl="bgShp" presStyleIdx="0" presStyleCnt="3"/>
      <dgm:spPr/>
    </dgm:pt>
    <dgm:pt modelId="{B774377C-526E-437D-8477-5236D53F73F1}" type="pres">
      <dgm:prSet presAssocID="{5B11A987-6B17-4ED1-93EB-28A7FA5F2E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C96158BD-086A-4C28-8334-AB3D785EA350}" type="pres">
      <dgm:prSet presAssocID="{5B11A987-6B17-4ED1-93EB-28A7FA5F2EEE}" presName="spaceRect" presStyleCnt="0"/>
      <dgm:spPr/>
    </dgm:pt>
    <dgm:pt modelId="{247B26E7-4CDC-49D4-835A-9C9F5E69C1CC}" type="pres">
      <dgm:prSet presAssocID="{5B11A987-6B17-4ED1-93EB-28A7FA5F2EEE}" presName="parTx" presStyleLbl="revTx" presStyleIdx="0" presStyleCnt="3">
        <dgm:presLayoutVars>
          <dgm:chMax val="0"/>
          <dgm:chPref val="0"/>
        </dgm:presLayoutVars>
      </dgm:prSet>
      <dgm:spPr/>
    </dgm:pt>
    <dgm:pt modelId="{971415B5-57D1-4E77-AB11-04D2E6412C38}" type="pres">
      <dgm:prSet presAssocID="{095BD1CC-56C7-4D91-B85F-F55C8F436B92}" presName="sibTrans" presStyleCnt="0"/>
      <dgm:spPr/>
    </dgm:pt>
    <dgm:pt modelId="{B5636B6E-AC38-4036-9AA8-FF2A70B40080}" type="pres">
      <dgm:prSet presAssocID="{4CF2CCCE-5496-40A8-982A-2C4689952E7B}" presName="compNode" presStyleCnt="0"/>
      <dgm:spPr/>
    </dgm:pt>
    <dgm:pt modelId="{E4ECC242-BF03-4854-BB8A-3251FCAFD3E5}" type="pres">
      <dgm:prSet presAssocID="{4CF2CCCE-5496-40A8-982A-2C4689952E7B}" presName="bgRect" presStyleLbl="bgShp" presStyleIdx="1" presStyleCnt="3"/>
      <dgm:spPr/>
    </dgm:pt>
    <dgm:pt modelId="{E23CEF45-8224-4326-8D24-D26D2DD89614}" type="pres">
      <dgm:prSet presAssocID="{4CF2CCCE-5496-40A8-982A-2C4689952E7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08756360-A065-4AC7-BF21-6D3430DE7B6F}" type="pres">
      <dgm:prSet presAssocID="{4CF2CCCE-5496-40A8-982A-2C4689952E7B}" presName="spaceRect" presStyleCnt="0"/>
      <dgm:spPr/>
    </dgm:pt>
    <dgm:pt modelId="{12265A90-B6B3-47D0-96E8-83FFD0CAFA06}" type="pres">
      <dgm:prSet presAssocID="{4CF2CCCE-5496-40A8-982A-2C4689952E7B}" presName="parTx" presStyleLbl="revTx" presStyleIdx="1" presStyleCnt="3">
        <dgm:presLayoutVars>
          <dgm:chMax val="0"/>
          <dgm:chPref val="0"/>
        </dgm:presLayoutVars>
      </dgm:prSet>
      <dgm:spPr/>
    </dgm:pt>
    <dgm:pt modelId="{48B58A75-CA2F-440B-AC1D-11CBF5A27BAF}" type="pres">
      <dgm:prSet presAssocID="{ECEDCF06-2FF5-4A30-8F8C-E2FDB1C3DA55}" presName="sibTrans" presStyleCnt="0"/>
      <dgm:spPr/>
    </dgm:pt>
    <dgm:pt modelId="{BECF151C-7BB4-407C-B5FC-B805711FAE60}" type="pres">
      <dgm:prSet presAssocID="{299294D9-1416-4353-B615-5E590ACD29A2}" presName="compNode" presStyleCnt="0"/>
      <dgm:spPr/>
    </dgm:pt>
    <dgm:pt modelId="{0E7A1EA9-E646-4C60-A35E-886FF7E48C74}" type="pres">
      <dgm:prSet presAssocID="{299294D9-1416-4353-B615-5E590ACD29A2}" presName="bgRect" presStyleLbl="bgShp" presStyleIdx="2" presStyleCnt="3"/>
      <dgm:spPr/>
    </dgm:pt>
    <dgm:pt modelId="{558105B8-0992-4B4E-9DA8-C91F10EC655A}" type="pres">
      <dgm:prSet presAssocID="{299294D9-1416-4353-B615-5E590ACD29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AD41011-01A6-46D1-864D-633FE47A1F3C}" type="pres">
      <dgm:prSet presAssocID="{299294D9-1416-4353-B615-5E590ACD29A2}" presName="spaceRect" presStyleCnt="0"/>
      <dgm:spPr/>
    </dgm:pt>
    <dgm:pt modelId="{763AE4CB-D124-41CB-8F9F-DC0C2B000A5A}" type="pres">
      <dgm:prSet presAssocID="{299294D9-1416-4353-B615-5E590ACD29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DC6361A-0E50-47A4-A5E4-695E129A7447}" type="presOf" srcId="{299294D9-1416-4353-B615-5E590ACD29A2}" destId="{763AE4CB-D124-41CB-8F9F-DC0C2B000A5A}" srcOrd="0" destOrd="0" presId="urn:microsoft.com/office/officeart/2018/2/layout/IconVerticalSolidList"/>
    <dgm:cxn modelId="{1E295B1D-009E-4904-815C-3A4B0389B942}" type="presOf" srcId="{4CF2CCCE-5496-40A8-982A-2C4689952E7B}" destId="{12265A90-B6B3-47D0-96E8-83FFD0CAFA06}" srcOrd="0" destOrd="0" presId="urn:microsoft.com/office/officeart/2018/2/layout/IconVerticalSolidList"/>
    <dgm:cxn modelId="{1946D127-8CD6-4023-A61A-F09F11AAEB1F}" type="presOf" srcId="{5B11A987-6B17-4ED1-93EB-28A7FA5F2EEE}" destId="{247B26E7-4CDC-49D4-835A-9C9F5E69C1CC}" srcOrd="0" destOrd="0" presId="urn:microsoft.com/office/officeart/2018/2/layout/IconVerticalSolidList"/>
    <dgm:cxn modelId="{25F7FE38-3658-405C-AE4E-B90A8AB03F47}" srcId="{303BFA60-4D3E-4A93-A79B-97E94635E7EB}" destId="{4CF2CCCE-5496-40A8-982A-2C4689952E7B}" srcOrd="1" destOrd="0" parTransId="{3D7CD059-D805-4650-BE15-7274F23F2430}" sibTransId="{ECEDCF06-2FF5-4A30-8F8C-E2FDB1C3DA55}"/>
    <dgm:cxn modelId="{E7036662-5C19-4B3D-8D41-B033B408E86E}" type="presOf" srcId="{303BFA60-4D3E-4A93-A79B-97E94635E7EB}" destId="{C2A49AC1-4EB7-4470-BE2C-5479C7672F24}" srcOrd="0" destOrd="0" presId="urn:microsoft.com/office/officeart/2018/2/layout/IconVerticalSolidList"/>
    <dgm:cxn modelId="{2825DB52-299E-4836-9722-3925C1664BDF}" srcId="{303BFA60-4D3E-4A93-A79B-97E94635E7EB}" destId="{5B11A987-6B17-4ED1-93EB-28A7FA5F2EEE}" srcOrd="0" destOrd="0" parTransId="{AB3A63EC-E604-4373-81C4-1D86A6E0FD71}" sibTransId="{095BD1CC-56C7-4D91-B85F-F55C8F436B92}"/>
    <dgm:cxn modelId="{EED033CB-79F2-4105-924F-2BDCBED7196B}" srcId="{303BFA60-4D3E-4A93-A79B-97E94635E7EB}" destId="{299294D9-1416-4353-B615-5E590ACD29A2}" srcOrd="2" destOrd="0" parTransId="{58A74103-EDBF-4883-B6C8-2A3A747816EA}" sibTransId="{23E35DB0-25AD-4E78-8D66-2C63CBCF8784}"/>
    <dgm:cxn modelId="{45299AE2-10F9-4A6D-8519-B9B632C39826}" type="presParOf" srcId="{C2A49AC1-4EB7-4470-BE2C-5479C7672F24}" destId="{5FF10CB6-92C5-404D-BA84-7C7C7ABFB903}" srcOrd="0" destOrd="0" presId="urn:microsoft.com/office/officeart/2018/2/layout/IconVerticalSolidList"/>
    <dgm:cxn modelId="{4CA681A3-FCCD-433F-A106-C534793B4F82}" type="presParOf" srcId="{5FF10CB6-92C5-404D-BA84-7C7C7ABFB903}" destId="{D4EE71A2-79B7-45C8-9795-A0D6C34D7895}" srcOrd="0" destOrd="0" presId="urn:microsoft.com/office/officeart/2018/2/layout/IconVerticalSolidList"/>
    <dgm:cxn modelId="{D8B37A8F-7CE7-4120-B743-266D164A18FF}" type="presParOf" srcId="{5FF10CB6-92C5-404D-BA84-7C7C7ABFB903}" destId="{B774377C-526E-437D-8477-5236D53F73F1}" srcOrd="1" destOrd="0" presId="urn:microsoft.com/office/officeart/2018/2/layout/IconVerticalSolidList"/>
    <dgm:cxn modelId="{A2BF546D-46DA-4468-9E15-082D489D34EF}" type="presParOf" srcId="{5FF10CB6-92C5-404D-BA84-7C7C7ABFB903}" destId="{C96158BD-086A-4C28-8334-AB3D785EA350}" srcOrd="2" destOrd="0" presId="urn:microsoft.com/office/officeart/2018/2/layout/IconVerticalSolidList"/>
    <dgm:cxn modelId="{274C4C98-DEAC-4538-87B1-4560E6B23CDC}" type="presParOf" srcId="{5FF10CB6-92C5-404D-BA84-7C7C7ABFB903}" destId="{247B26E7-4CDC-49D4-835A-9C9F5E69C1CC}" srcOrd="3" destOrd="0" presId="urn:microsoft.com/office/officeart/2018/2/layout/IconVerticalSolidList"/>
    <dgm:cxn modelId="{9E54839F-884A-43E6-A38A-B8E379171694}" type="presParOf" srcId="{C2A49AC1-4EB7-4470-BE2C-5479C7672F24}" destId="{971415B5-57D1-4E77-AB11-04D2E6412C38}" srcOrd="1" destOrd="0" presId="urn:microsoft.com/office/officeart/2018/2/layout/IconVerticalSolidList"/>
    <dgm:cxn modelId="{46D6C2FF-D3B0-4F93-9949-AAEFDBB9E1B3}" type="presParOf" srcId="{C2A49AC1-4EB7-4470-BE2C-5479C7672F24}" destId="{B5636B6E-AC38-4036-9AA8-FF2A70B40080}" srcOrd="2" destOrd="0" presId="urn:microsoft.com/office/officeart/2018/2/layout/IconVerticalSolidList"/>
    <dgm:cxn modelId="{D0310DE5-DB2B-404A-8D03-2127533DF4D2}" type="presParOf" srcId="{B5636B6E-AC38-4036-9AA8-FF2A70B40080}" destId="{E4ECC242-BF03-4854-BB8A-3251FCAFD3E5}" srcOrd="0" destOrd="0" presId="urn:microsoft.com/office/officeart/2018/2/layout/IconVerticalSolidList"/>
    <dgm:cxn modelId="{43B7B6D8-AFD7-4C11-9C2C-786A031BFB65}" type="presParOf" srcId="{B5636B6E-AC38-4036-9AA8-FF2A70B40080}" destId="{E23CEF45-8224-4326-8D24-D26D2DD89614}" srcOrd="1" destOrd="0" presId="urn:microsoft.com/office/officeart/2018/2/layout/IconVerticalSolidList"/>
    <dgm:cxn modelId="{A94A612E-AA0E-47B9-A654-D84D3025FB26}" type="presParOf" srcId="{B5636B6E-AC38-4036-9AA8-FF2A70B40080}" destId="{08756360-A065-4AC7-BF21-6D3430DE7B6F}" srcOrd="2" destOrd="0" presId="urn:microsoft.com/office/officeart/2018/2/layout/IconVerticalSolidList"/>
    <dgm:cxn modelId="{6D41727B-57BA-48CC-84A6-7469DCE7BE67}" type="presParOf" srcId="{B5636B6E-AC38-4036-9AA8-FF2A70B40080}" destId="{12265A90-B6B3-47D0-96E8-83FFD0CAFA06}" srcOrd="3" destOrd="0" presId="urn:microsoft.com/office/officeart/2018/2/layout/IconVerticalSolidList"/>
    <dgm:cxn modelId="{9A75B5A0-EE5A-4B1B-9651-628F88A40747}" type="presParOf" srcId="{C2A49AC1-4EB7-4470-BE2C-5479C7672F24}" destId="{48B58A75-CA2F-440B-AC1D-11CBF5A27BAF}" srcOrd="3" destOrd="0" presId="urn:microsoft.com/office/officeart/2018/2/layout/IconVerticalSolidList"/>
    <dgm:cxn modelId="{1DE2037C-81E9-42E7-A738-1B3185D2C139}" type="presParOf" srcId="{C2A49AC1-4EB7-4470-BE2C-5479C7672F24}" destId="{BECF151C-7BB4-407C-B5FC-B805711FAE60}" srcOrd="4" destOrd="0" presId="urn:microsoft.com/office/officeart/2018/2/layout/IconVerticalSolidList"/>
    <dgm:cxn modelId="{A6105F7A-45B7-4C02-9D0E-0F57A743AB30}" type="presParOf" srcId="{BECF151C-7BB4-407C-B5FC-B805711FAE60}" destId="{0E7A1EA9-E646-4C60-A35E-886FF7E48C74}" srcOrd="0" destOrd="0" presId="urn:microsoft.com/office/officeart/2018/2/layout/IconVerticalSolidList"/>
    <dgm:cxn modelId="{76132F2B-37F1-4305-8766-321BCE63A426}" type="presParOf" srcId="{BECF151C-7BB4-407C-B5FC-B805711FAE60}" destId="{558105B8-0992-4B4E-9DA8-C91F10EC655A}" srcOrd="1" destOrd="0" presId="urn:microsoft.com/office/officeart/2018/2/layout/IconVerticalSolidList"/>
    <dgm:cxn modelId="{F7D0AE6E-69A7-4774-BE84-4D6096A66BEB}" type="presParOf" srcId="{BECF151C-7BB4-407C-B5FC-B805711FAE60}" destId="{4AD41011-01A6-46D1-864D-633FE47A1F3C}" srcOrd="2" destOrd="0" presId="urn:microsoft.com/office/officeart/2018/2/layout/IconVerticalSolidList"/>
    <dgm:cxn modelId="{2AA62D07-83A1-48E2-B88C-CF0C314BBECA}" type="presParOf" srcId="{BECF151C-7BB4-407C-B5FC-B805711FAE60}" destId="{763AE4CB-D124-41CB-8F9F-DC0C2B000A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9D860-6D27-4E65-973E-7559BDAF676F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D0C784-C565-4CCB-BC43-2503AF07D549}">
      <dgm:prSet/>
      <dgm:spPr/>
      <dgm:t>
        <a:bodyPr/>
        <a:lstStyle/>
        <a:p>
          <a:r>
            <a:rPr lang="en-US"/>
            <a:t>Establish</a:t>
          </a:r>
        </a:p>
      </dgm:t>
    </dgm:pt>
    <dgm:pt modelId="{BA7ED23D-44E5-4898-86F1-4656BBFC775E}" type="parTrans" cxnId="{64D87882-9535-41DC-A3FD-CD12277B1381}">
      <dgm:prSet/>
      <dgm:spPr/>
      <dgm:t>
        <a:bodyPr/>
        <a:lstStyle/>
        <a:p>
          <a:endParaRPr lang="en-US"/>
        </a:p>
      </dgm:t>
    </dgm:pt>
    <dgm:pt modelId="{216F88CB-D55A-477A-9CD1-B16F9811F45C}" type="sibTrans" cxnId="{64D87882-9535-41DC-A3FD-CD12277B1381}">
      <dgm:prSet/>
      <dgm:spPr/>
      <dgm:t>
        <a:bodyPr/>
        <a:lstStyle/>
        <a:p>
          <a:endParaRPr lang="en-US"/>
        </a:p>
      </dgm:t>
    </dgm:pt>
    <dgm:pt modelId="{A7077FB0-030D-4B69-BE12-C00DC52FDA93}">
      <dgm:prSet/>
      <dgm:spPr/>
      <dgm:t>
        <a:bodyPr/>
        <a:lstStyle/>
        <a:p>
          <a:r>
            <a:rPr lang="en-US"/>
            <a:t>Establish variable speed limits that adjust based on real-time conditions (e.g., weather, traffic density).</a:t>
          </a:r>
        </a:p>
      </dgm:t>
    </dgm:pt>
    <dgm:pt modelId="{A46EDC07-624C-4984-AA1E-F24D16DA81EC}" type="parTrans" cxnId="{1F66EB66-61A8-4F99-8A89-7C2BF4738DFC}">
      <dgm:prSet/>
      <dgm:spPr/>
      <dgm:t>
        <a:bodyPr/>
        <a:lstStyle/>
        <a:p>
          <a:endParaRPr lang="en-US"/>
        </a:p>
      </dgm:t>
    </dgm:pt>
    <dgm:pt modelId="{A67393B3-1AB4-4AF9-9579-83C2B6CC05B8}" type="sibTrans" cxnId="{1F66EB66-61A8-4F99-8A89-7C2BF4738DFC}">
      <dgm:prSet/>
      <dgm:spPr/>
      <dgm:t>
        <a:bodyPr/>
        <a:lstStyle/>
        <a:p>
          <a:endParaRPr lang="en-US"/>
        </a:p>
      </dgm:t>
    </dgm:pt>
    <dgm:pt modelId="{D5DDBBC1-49CC-43D4-A87E-AE902A7AC549}">
      <dgm:prSet/>
      <dgm:spPr/>
      <dgm:t>
        <a:bodyPr/>
        <a:lstStyle/>
        <a:p>
          <a:r>
            <a:rPr lang="en-US"/>
            <a:t>Launch</a:t>
          </a:r>
        </a:p>
      </dgm:t>
    </dgm:pt>
    <dgm:pt modelId="{597FD6EB-BC0B-40DA-9C1E-D596C337F148}" type="parTrans" cxnId="{40055656-17D1-4DFB-B0FE-7EE7F5D95175}">
      <dgm:prSet/>
      <dgm:spPr/>
      <dgm:t>
        <a:bodyPr/>
        <a:lstStyle/>
        <a:p>
          <a:endParaRPr lang="en-US"/>
        </a:p>
      </dgm:t>
    </dgm:pt>
    <dgm:pt modelId="{44A5565B-7461-423A-A0AB-BC7B83060808}" type="sibTrans" cxnId="{40055656-17D1-4DFB-B0FE-7EE7F5D95175}">
      <dgm:prSet/>
      <dgm:spPr/>
      <dgm:t>
        <a:bodyPr/>
        <a:lstStyle/>
        <a:p>
          <a:endParaRPr lang="en-US"/>
        </a:p>
      </dgm:t>
    </dgm:pt>
    <dgm:pt modelId="{830FAF88-4F2A-418A-AC67-35C01066524D}">
      <dgm:prSet/>
      <dgm:spPr/>
      <dgm:t>
        <a:bodyPr/>
        <a:lstStyle/>
        <a:p>
          <a:r>
            <a:rPr lang="en-US"/>
            <a:t>Launch campaigns targeting peak accident times to educate drivers on safe practices during rush hours.</a:t>
          </a:r>
        </a:p>
      </dgm:t>
    </dgm:pt>
    <dgm:pt modelId="{31E7A8A7-5C2F-4E30-B7E8-2E0570DA9C93}" type="parTrans" cxnId="{2C471811-9ABD-46D5-B02F-F6ED13EEAFF6}">
      <dgm:prSet/>
      <dgm:spPr/>
      <dgm:t>
        <a:bodyPr/>
        <a:lstStyle/>
        <a:p>
          <a:endParaRPr lang="en-US"/>
        </a:p>
      </dgm:t>
    </dgm:pt>
    <dgm:pt modelId="{4BC128EE-18BD-4997-9AE5-C2DD8FCF798B}" type="sibTrans" cxnId="{2C471811-9ABD-46D5-B02F-F6ED13EEAFF6}">
      <dgm:prSet/>
      <dgm:spPr/>
      <dgm:t>
        <a:bodyPr/>
        <a:lstStyle/>
        <a:p>
          <a:endParaRPr lang="en-US"/>
        </a:p>
      </dgm:t>
    </dgm:pt>
    <dgm:pt modelId="{9C5AD337-41F0-4BF1-866A-EED0F3D820C3}">
      <dgm:prSet/>
      <dgm:spPr/>
      <dgm:t>
        <a:bodyPr/>
        <a:lstStyle/>
        <a:p>
          <a:r>
            <a:rPr lang="en-US"/>
            <a:t>Provide</a:t>
          </a:r>
        </a:p>
      </dgm:t>
    </dgm:pt>
    <dgm:pt modelId="{5F57028C-EEA2-461B-A161-4C6BF8A66691}" type="parTrans" cxnId="{8D46C9A4-9BDB-47B6-94E4-4CB75DCF7B8C}">
      <dgm:prSet/>
      <dgm:spPr/>
      <dgm:t>
        <a:bodyPr/>
        <a:lstStyle/>
        <a:p>
          <a:endParaRPr lang="en-US"/>
        </a:p>
      </dgm:t>
    </dgm:pt>
    <dgm:pt modelId="{87CFE9AE-2538-4065-8816-B043CD4B8B21}" type="sibTrans" cxnId="{8D46C9A4-9BDB-47B6-94E4-4CB75DCF7B8C}">
      <dgm:prSet/>
      <dgm:spPr/>
      <dgm:t>
        <a:bodyPr/>
        <a:lstStyle/>
        <a:p>
          <a:endParaRPr lang="en-US"/>
        </a:p>
      </dgm:t>
    </dgm:pt>
    <dgm:pt modelId="{99FD0946-E06F-4B2F-A092-889B9C96A4AF}">
      <dgm:prSet/>
      <dgm:spPr/>
      <dgm:t>
        <a:bodyPr/>
        <a:lstStyle/>
        <a:p>
          <a:r>
            <a:rPr lang="en-US"/>
            <a:t>Provide training programs for drivers on handling adverse weather conditions, focusing on rural and urban differences.</a:t>
          </a:r>
        </a:p>
      </dgm:t>
    </dgm:pt>
    <dgm:pt modelId="{6B76BCDF-E410-4CA9-A371-C488973CBE3C}" type="parTrans" cxnId="{7F300F38-B29B-402B-BAE1-2325225BFBDC}">
      <dgm:prSet/>
      <dgm:spPr/>
      <dgm:t>
        <a:bodyPr/>
        <a:lstStyle/>
        <a:p>
          <a:endParaRPr lang="en-US"/>
        </a:p>
      </dgm:t>
    </dgm:pt>
    <dgm:pt modelId="{0CC84408-6842-4909-BEE4-0737441B8E18}" type="sibTrans" cxnId="{7F300F38-B29B-402B-BAE1-2325225BFBDC}">
      <dgm:prSet/>
      <dgm:spPr/>
      <dgm:t>
        <a:bodyPr/>
        <a:lstStyle/>
        <a:p>
          <a:endParaRPr lang="en-US"/>
        </a:p>
      </dgm:t>
    </dgm:pt>
    <dgm:pt modelId="{32D3FFD9-8BDE-41A5-8018-4E93065444F2}">
      <dgm:prSet/>
      <dgm:spPr/>
      <dgm:t>
        <a:bodyPr/>
        <a:lstStyle/>
        <a:p>
          <a:r>
            <a:rPr lang="en-US"/>
            <a:t>Increase</a:t>
          </a:r>
        </a:p>
      </dgm:t>
    </dgm:pt>
    <dgm:pt modelId="{39B41CAA-537B-4F9B-A5F2-A3C24AE6FCBF}" type="parTrans" cxnId="{6EC19605-1E4D-419C-9161-095F5ACC6042}">
      <dgm:prSet/>
      <dgm:spPr/>
      <dgm:t>
        <a:bodyPr/>
        <a:lstStyle/>
        <a:p>
          <a:endParaRPr lang="en-US"/>
        </a:p>
      </dgm:t>
    </dgm:pt>
    <dgm:pt modelId="{CF515636-28EB-4876-BE46-F75C0B24ADBD}" type="sibTrans" cxnId="{6EC19605-1E4D-419C-9161-095F5ACC6042}">
      <dgm:prSet/>
      <dgm:spPr/>
      <dgm:t>
        <a:bodyPr/>
        <a:lstStyle/>
        <a:p>
          <a:endParaRPr lang="en-US"/>
        </a:p>
      </dgm:t>
    </dgm:pt>
    <dgm:pt modelId="{9A261819-15B6-49D0-BD58-2A01C0859332}">
      <dgm:prSet/>
      <dgm:spPr/>
      <dgm:t>
        <a:bodyPr/>
        <a:lstStyle/>
        <a:p>
          <a:r>
            <a:rPr lang="en-US"/>
            <a:t>Increase police patrols and use automated speed cameras in areas with high casualty rates</a:t>
          </a:r>
        </a:p>
      </dgm:t>
    </dgm:pt>
    <dgm:pt modelId="{E97FE81A-0B3F-47B5-9660-26C8A18D8819}" type="parTrans" cxnId="{F44FB7A7-460A-42CC-A041-43A89560D936}">
      <dgm:prSet/>
      <dgm:spPr/>
      <dgm:t>
        <a:bodyPr/>
        <a:lstStyle/>
        <a:p>
          <a:endParaRPr lang="en-US"/>
        </a:p>
      </dgm:t>
    </dgm:pt>
    <dgm:pt modelId="{5787EDE9-AD87-4268-8752-FD2094C51326}" type="sibTrans" cxnId="{F44FB7A7-460A-42CC-A041-43A89560D936}">
      <dgm:prSet/>
      <dgm:spPr/>
      <dgm:t>
        <a:bodyPr/>
        <a:lstStyle/>
        <a:p>
          <a:endParaRPr lang="en-US"/>
        </a:p>
      </dgm:t>
    </dgm:pt>
    <dgm:pt modelId="{BB1F4979-49A2-4D91-90EF-A1BC7CCB0CAB}">
      <dgm:prSet/>
      <dgm:spPr/>
      <dgm:t>
        <a:bodyPr/>
        <a:lstStyle/>
        <a:p>
          <a:r>
            <a:rPr lang="en-US"/>
            <a:t>Develop</a:t>
          </a:r>
        </a:p>
      </dgm:t>
    </dgm:pt>
    <dgm:pt modelId="{B901569E-BED2-4B4E-8EBB-D141B71EE6FE}" type="parTrans" cxnId="{C423DD3A-B1FA-4292-924D-1B6918DB1C56}">
      <dgm:prSet/>
      <dgm:spPr/>
      <dgm:t>
        <a:bodyPr/>
        <a:lstStyle/>
        <a:p>
          <a:endParaRPr lang="en-US"/>
        </a:p>
      </dgm:t>
    </dgm:pt>
    <dgm:pt modelId="{DAF8F053-E082-46BA-B567-FD5AB43F5900}" type="sibTrans" cxnId="{C423DD3A-B1FA-4292-924D-1B6918DB1C56}">
      <dgm:prSet/>
      <dgm:spPr/>
      <dgm:t>
        <a:bodyPr/>
        <a:lstStyle/>
        <a:p>
          <a:endParaRPr lang="en-US"/>
        </a:p>
      </dgm:t>
    </dgm:pt>
    <dgm:pt modelId="{B0E194D5-4658-44DB-B4A6-81E5ECA36FA3}">
      <dgm:prSet/>
      <dgm:spPr/>
      <dgm:t>
        <a:bodyPr/>
        <a:lstStyle/>
        <a:p>
          <a:r>
            <a:rPr lang="en-US"/>
            <a:t>Develop policies incentivizing the adoption of safety technologies in vehicles like collision avoidance systems.</a:t>
          </a:r>
        </a:p>
      </dgm:t>
    </dgm:pt>
    <dgm:pt modelId="{1EC6802B-BA85-48A8-AA04-2DB1D5E07F8F}" type="parTrans" cxnId="{86992612-6E65-444B-BCF9-0243F043EEE9}">
      <dgm:prSet/>
      <dgm:spPr/>
      <dgm:t>
        <a:bodyPr/>
        <a:lstStyle/>
        <a:p>
          <a:endParaRPr lang="en-US"/>
        </a:p>
      </dgm:t>
    </dgm:pt>
    <dgm:pt modelId="{CF4AB8B9-DCE0-4B4C-A005-5FFAD0A6E298}" type="sibTrans" cxnId="{86992612-6E65-444B-BCF9-0243F043EEE9}">
      <dgm:prSet/>
      <dgm:spPr/>
      <dgm:t>
        <a:bodyPr/>
        <a:lstStyle/>
        <a:p>
          <a:endParaRPr lang="en-US"/>
        </a:p>
      </dgm:t>
    </dgm:pt>
    <dgm:pt modelId="{820FE760-D1BE-446E-8652-9DEE7C89ADBF}" type="pres">
      <dgm:prSet presAssocID="{DF39D860-6D27-4E65-973E-7559BDAF676F}" presName="Name0" presStyleCnt="0">
        <dgm:presLayoutVars>
          <dgm:dir/>
          <dgm:animLvl val="lvl"/>
          <dgm:resizeHandles val="exact"/>
        </dgm:presLayoutVars>
      </dgm:prSet>
      <dgm:spPr/>
    </dgm:pt>
    <dgm:pt modelId="{F62864BC-158C-4ECA-893B-42C45BAEFAD4}" type="pres">
      <dgm:prSet presAssocID="{56D0C784-C565-4CCB-BC43-2503AF07D549}" presName="composite" presStyleCnt="0"/>
      <dgm:spPr/>
    </dgm:pt>
    <dgm:pt modelId="{79F2E725-06AC-4052-BB19-3246CB123598}" type="pres">
      <dgm:prSet presAssocID="{56D0C784-C565-4CCB-BC43-2503AF07D549}" presName="parTx" presStyleLbl="alignNode1" presStyleIdx="0" presStyleCnt="5">
        <dgm:presLayoutVars>
          <dgm:chMax val="0"/>
          <dgm:chPref val="0"/>
        </dgm:presLayoutVars>
      </dgm:prSet>
      <dgm:spPr/>
    </dgm:pt>
    <dgm:pt modelId="{25AF3923-0A5A-4496-8ED2-E9BA52B3EDC7}" type="pres">
      <dgm:prSet presAssocID="{56D0C784-C565-4CCB-BC43-2503AF07D549}" presName="desTx" presStyleLbl="alignAccFollowNode1" presStyleIdx="0" presStyleCnt="5">
        <dgm:presLayoutVars/>
      </dgm:prSet>
      <dgm:spPr/>
    </dgm:pt>
    <dgm:pt modelId="{81CCB0A5-F6D7-4F5C-8E2D-A349FB771BDF}" type="pres">
      <dgm:prSet presAssocID="{216F88CB-D55A-477A-9CD1-B16F9811F45C}" presName="space" presStyleCnt="0"/>
      <dgm:spPr/>
    </dgm:pt>
    <dgm:pt modelId="{8E6C931B-EEE3-4A4F-A575-7380E5532DA3}" type="pres">
      <dgm:prSet presAssocID="{D5DDBBC1-49CC-43D4-A87E-AE902A7AC549}" presName="composite" presStyleCnt="0"/>
      <dgm:spPr/>
    </dgm:pt>
    <dgm:pt modelId="{DB48FAB5-82FB-4235-8C64-8A5C1EA3F867}" type="pres">
      <dgm:prSet presAssocID="{D5DDBBC1-49CC-43D4-A87E-AE902A7AC549}" presName="parTx" presStyleLbl="alignNode1" presStyleIdx="1" presStyleCnt="5">
        <dgm:presLayoutVars>
          <dgm:chMax val="0"/>
          <dgm:chPref val="0"/>
        </dgm:presLayoutVars>
      </dgm:prSet>
      <dgm:spPr/>
    </dgm:pt>
    <dgm:pt modelId="{E083F23F-54B2-40EA-ADAA-7DC8497AD48D}" type="pres">
      <dgm:prSet presAssocID="{D5DDBBC1-49CC-43D4-A87E-AE902A7AC549}" presName="desTx" presStyleLbl="alignAccFollowNode1" presStyleIdx="1" presStyleCnt="5">
        <dgm:presLayoutVars/>
      </dgm:prSet>
      <dgm:spPr/>
    </dgm:pt>
    <dgm:pt modelId="{1E630630-48F4-45AF-B0A2-777BCBD82998}" type="pres">
      <dgm:prSet presAssocID="{44A5565B-7461-423A-A0AB-BC7B83060808}" presName="space" presStyleCnt="0"/>
      <dgm:spPr/>
    </dgm:pt>
    <dgm:pt modelId="{388A4F8A-CC5E-4EA9-BC29-BF7ED2CC5344}" type="pres">
      <dgm:prSet presAssocID="{9C5AD337-41F0-4BF1-866A-EED0F3D820C3}" presName="composite" presStyleCnt="0"/>
      <dgm:spPr/>
    </dgm:pt>
    <dgm:pt modelId="{122DE162-6FFD-4C77-9F25-1A8E1914A3C8}" type="pres">
      <dgm:prSet presAssocID="{9C5AD337-41F0-4BF1-866A-EED0F3D820C3}" presName="parTx" presStyleLbl="alignNode1" presStyleIdx="2" presStyleCnt="5">
        <dgm:presLayoutVars>
          <dgm:chMax val="0"/>
          <dgm:chPref val="0"/>
        </dgm:presLayoutVars>
      </dgm:prSet>
      <dgm:spPr/>
    </dgm:pt>
    <dgm:pt modelId="{45F22392-E96B-4A35-A153-660677D1BC44}" type="pres">
      <dgm:prSet presAssocID="{9C5AD337-41F0-4BF1-866A-EED0F3D820C3}" presName="desTx" presStyleLbl="alignAccFollowNode1" presStyleIdx="2" presStyleCnt="5">
        <dgm:presLayoutVars/>
      </dgm:prSet>
      <dgm:spPr/>
    </dgm:pt>
    <dgm:pt modelId="{A0AC44D9-BBE5-4C00-BC83-3F762BDFE7D5}" type="pres">
      <dgm:prSet presAssocID="{87CFE9AE-2538-4065-8816-B043CD4B8B21}" presName="space" presStyleCnt="0"/>
      <dgm:spPr/>
    </dgm:pt>
    <dgm:pt modelId="{87CB60A7-63FC-415B-89CD-629EDFAF6231}" type="pres">
      <dgm:prSet presAssocID="{32D3FFD9-8BDE-41A5-8018-4E93065444F2}" presName="composite" presStyleCnt="0"/>
      <dgm:spPr/>
    </dgm:pt>
    <dgm:pt modelId="{89366369-579F-4421-B1D9-B341EF4C801B}" type="pres">
      <dgm:prSet presAssocID="{32D3FFD9-8BDE-41A5-8018-4E93065444F2}" presName="parTx" presStyleLbl="alignNode1" presStyleIdx="3" presStyleCnt="5">
        <dgm:presLayoutVars>
          <dgm:chMax val="0"/>
          <dgm:chPref val="0"/>
        </dgm:presLayoutVars>
      </dgm:prSet>
      <dgm:spPr/>
    </dgm:pt>
    <dgm:pt modelId="{42717270-4F0B-4C14-8AEC-6EA5F22EE100}" type="pres">
      <dgm:prSet presAssocID="{32D3FFD9-8BDE-41A5-8018-4E93065444F2}" presName="desTx" presStyleLbl="alignAccFollowNode1" presStyleIdx="3" presStyleCnt="5">
        <dgm:presLayoutVars/>
      </dgm:prSet>
      <dgm:spPr/>
    </dgm:pt>
    <dgm:pt modelId="{E5586970-4398-41E8-ACB3-C0DB84C070BF}" type="pres">
      <dgm:prSet presAssocID="{CF515636-28EB-4876-BE46-F75C0B24ADBD}" presName="space" presStyleCnt="0"/>
      <dgm:spPr/>
    </dgm:pt>
    <dgm:pt modelId="{13068C01-ACFD-4285-8A5C-51FC239D1805}" type="pres">
      <dgm:prSet presAssocID="{BB1F4979-49A2-4D91-90EF-A1BC7CCB0CAB}" presName="composite" presStyleCnt="0"/>
      <dgm:spPr/>
    </dgm:pt>
    <dgm:pt modelId="{D2C88FD6-4423-4D40-B745-D90E0363FF5B}" type="pres">
      <dgm:prSet presAssocID="{BB1F4979-49A2-4D91-90EF-A1BC7CCB0CAB}" presName="parTx" presStyleLbl="alignNode1" presStyleIdx="4" presStyleCnt="5">
        <dgm:presLayoutVars>
          <dgm:chMax val="0"/>
          <dgm:chPref val="0"/>
        </dgm:presLayoutVars>
      </dgm:prSet>
      <dgm:spPr/>
    </dgm:pt>
    <dgm:pt modelId="{A5EC7AB0-49D1-4D90-8071-AEEEF7A669E4}" type="pres">
      <dgm:prSet presAssocID="{BB1F4979-49A2-4D91-90EF-A1BC7CCB0CAB}" presName="desTx" presStyleLbl="alignAccFollowNode1" presStyleIdx="4" presStyleCnt="5">
        <dgm:presLayoutVars/>
      </dgm:prSet>
      <dgm:spPr/>
    </dgm:pt>
  </dgm:ptLst>
  <dgm:cxnLst>
    <dgm:cxn modelId="{6EC19605-1E4D-419C-9161-095F5ACC6042}" srcId="{DF39D860-6D27-4E65-973E-7559BDAF676F}" destId="{32D3FFD9-8BDE-41A5-8018-4E93065444F2}" srcOrd="3" destOrd="0" parTransId="{39B41CAA-537B-4F9B-A5F2-A3C24AE6FCBF}" sibTransId="{CF515636-28EB-4876-BE46-F75C0B24ADBD}"/>
    <dgm:cxn modelId="{C7401609-D1CE-4725-B4F9-6B0D4E9ADCEE}" type="presOf" srcId="{9C5AD337-41F0-4BF1-866A-EED0F3D820C3}" destId="{122DE162-6FFD-4C77-9F25-1A8E1914A3C8}" srcOrd="0" destOrd="0" presId="urn:microsoft.com/office/officeart/2016/7/layout/HorizontalActionList"/>
    <dgm:cxn modelId="{2C471811-9ABD-46D5-B02F-F6ED13EEAFF6}" srcId="{D5DDBBC1-49CC-43D4-A87E-AE902A7AC549}" destId="{830FAF88-4F2A-418A-AC67-35C01066524D}" srcOrd="0" destOrd="0" parTransId="{31E7A8A7-5C2F-4E30-B7E8-2E0570DA9C93}" sibTransId="{4BC128EE-18BD-4997-9AE5-C2DD8FCF798B}"/>
    <dgm:cxn modelId="{86992612-6E65-444B-BCF9-0243F043EEE9}" srcId="{BB1F4979-49A2-4D91-90EF-A1BC7CCB0CAB}" destId="{B0E194D5-4658-44DB-B4A6-81E5ECA36FA3}" srcOrd="0" destOrd="0" parTransId="{1EC6802B-BA85-48A8-AA04-2DB1D5E07F8F}" sibTransId="{CF4AB8B9-DCE0-4B4C-A005-5FFAD0A6E298}"/>
    <dgm:cxn modelId="{A26ADB21-0367-4FD1-9257-A92104BA6C96}" type="presOf" srcId="{99FD0946-E06F-4B2F-A092-889B9C96A4AF}" destId="{45F22392-E96B-4A35-A153-660677D1BC44}" srcOrd="0" destOrd="0" presId="urn:microsoft.com/office/officeart/2016/7/layout/HorizontalActionList"/>
    <dgm:cxn modelId="{CB26EE26-DEB8-47BA-AEAF-BD3D49770D20}" type="presOf" srcId="{56D0C784-C565-4CCB-BC43-2503AF07D549}" destId="{79F2E725-06AC-4052-BB19-3246CB123598}" srcOrd="0" destOrd="0" presId="urn:microsoft.com/office/officeart/2016/7/layout/HorizontalActionList"/>
    <dgm:cxn modelId="{7F300F38-B29B-402B-BAE1-2325225BFBDC}" srcId="{9C5AD337-41F0-4BF1-866A-EED0F3D820C3}" destId="{99FD0946-E06F-4B2F-A092-889B9C96A4AF}" srcOrd="0" destOrd="0" parTransId="{6B76BCDF-E410-4CA9-A371-C488973CBE3C}" sibTransId="{0CC84408-6842-4909-BEE4-0737441B8E18}"/>
    <dgm:cxn modelId="{C423DD3A-B1FA-4292-924D-1B6918DB1C56}" srcId="{DF39D860-6D27-4E65-973E-7559BDAF676F}" destId="{BB1F4979-49A2-4D91-90EF-A1BC7CCB0CAB}" srcOrd="4" destOrd="0" parTransId="{B901569E-BED2-4B4E-8EBB-D141B71EE6FE}" sibTransId="{DAF8F053-E082-46BA-B567-FD5AB43F5900}"/>
    <dgm:cxn modelId="{3A62B43C-162B-4D2E-8B8C-EBF717A2F870}" type="presOf" srcId="{D5DDBBC1-49CC-43D4-A87E-AE902A7AC549}" destId="{DB48FAB5-82FB-4235-8C64-8A5C1EA3F867}" srcOrd="0" destOrd="0" presId="urn:microsoft.com/office/officeart/2016/7/layout/HorizontalActionList"/>
    <dgm:cxn modelId="{831ADE45-E060-4433-BC51-0255DA64CDCB}" type="presOf" srcId="{B0E194D5-4658-44DB-B4A6-81E5ECA36FA3}" destId="{A5EC7AB0-49D1-4D90-8071-AEEEF7A669E4}" srcOrd="0" destOrd="0" presId="urn:microsoft.com/office/officeart/2016/7/layout/HorizontalActionList"/>
    <dgm:cxn modelId="{1F66EB66-61A8-4F99-8A89-7C2BF4738DFC}" srcId="{56D0C784-C565-4CCB-BC43-2503AF07D549}" destId="{A7077FB0-030D-4B69-BE12-C00DC52FDA93}" srcOrd="0" destOrd="0" parTransId="{A46EDC07-624C-4984-AA1E-F24D16DA81EC}" sibTransId="{A67393B3-1AB4-4AF9-9579-83C2B6CC05B8}"/>
    <dgm:cxn modelId="{69687248-FD26-4FD1-A8E7-2EFD39A5690F}" type="presOf" srcId="{A7077FB0-030D-4B69-BE12-C00DC52FDA93}" destId="{25AF3923-0A5A-4496-8ED2-E9BA52B3EDC7}" srcOrd="0" destOrd="0" presId="urn:microsoft.com/office/officeart/2016/7/layout/HorizontalActionList"/>
    <dgm:cxn modelId="{40055656-17D1-4DFB-B0FE-7EE7F5D95175}" srcId="{DF39D860-6D27-4E65-973E-7559BDAF676F}" destId="{D5DDBBC1-49CC-43D4-A87E-AE902A7AC549}" srcOrd="1" destOrd="0" parTransId="{597FD6EB-BC0B-40DA-9C1E-D596C337F148}" sibTransId="{44A5565B-7461-423A-A0AB-BC7B83060808}"/>
    <dgm:cxn modelId="{64D87882-9535-41DC-A3FD-CD12277B1381}" srcId="{DF39D860-6D27-4E65-973E-7559BDAF676F}" destId="{56D0C784-C565-4CCB-BC43-2503AF07D549}" srcOrd="0" destOrd="0" parTransId="{BA7ED23D-44E5-4898-86F1-4656BBFC775E}" sibTransId="{216F88CB-D55A-477A-9CD1-B16F9811F45C}"/>
    <dgm:cxn modelId="{D90C6592-4EE8-4006-96C1-A52474C82510}" type="presOf" srcId="{BB1F4979-49A2-4D91-90EF-A1BC7CCB0CAB}" destId="{D2C88FD6-4423-4D40-B745-D90E0363FF5B}" srcOrd="0" destOrd="0" presId="urn:microsoft.com/office/officeart/2016/7/layout/HorizontalActionList"/>
    <dgm:cxn modelId="{8D46C9A4-9BDB-47B6-94E4-4CB75DCF7B8C}" srcId="{DF39D860-6D27-4E65-973E-7559BDAF676F}" destId="{9C5AD337-41F0-4BF1-866A-EED0F3D820C3}" srcOrd="2" destOrd="0" parTransId="{5F57028C-EEA2-461B-A161-4C6BF8A66691}" sibTransId="{87CFE9AE-2538-4065-8816-B043CD4B8B21}"/>
    <dgm:cxn modelId="{F44FB7A7-460A-42CC-A041-43A89560D936}" srcId="{32D3FFD9-8BDE-41A5-8018-4E93065444F2}" destId="{9A261819-15B6-49D0-BD58-2A01C0859332}" srcOrd="0" destOrd="0" parTransId="{E97FE81A-0B3F-47B5-9660-26C8A18D8819}" sibTransId="{5787EDE9-AD87-4268-8752-FD2094C51326}"/>
    <dgm:cxn modelId="{E5CEA9B5-F9FB-4B33-9124-D759F8E61BC9}" type="presOf" srcId="{9A261819-15B6-49D0-BD58-2A01C0859332}" destId="{42717270-4F0B-4C14-8AEC-6EA5F22EE100}" srcOrd="0" destOrd="0" presId="urn:microsoft.com/office/officeart/2016/7/layout/HorizontalActionList"/>
    <dgm:cxn modelId="{D21653CD-E988-424A-BF4A-14B48452FD39}" type="presOf" srcId="{DF39D860-6D27-4E65-973E-7559BDAF676F}" destId="{820FE760-D1BE-446E-8652-9DEE7C89ADBF}" srcOrd="0" destOrd="0" presId="urn:microsoft.com/office/officeart/2016/7/layout/HorizontalActionList"/>
    <dgm:cxn modelId="{F123F0D5-27CE-4439-AD26-0DC406295067}" type="presOf" srcId="{830FAF88-4F2A-418A-AC67-35C01066524D}" destId="{E083F23F-54B2-40EA-ADAA-7DC8497AD48D}" srcOrd="0" destOrd="0" presId="urn:microsoft.com/office/officeart/2016/7/layout/HorizontalActionList"/>
    <dgm:cxn modelId="{CE73A7E5-F4C8-44B5-85BD-C35572778FBD}" type="presOf" srcId="{32D3FFD9-8BDE-41A5-8018-4E93065444F2}" destId="{89366369-579F-4421-B1D9-B341EF4C801B}" srcOrd="0" destOrd="0" presId="urn:microsoft.com/office/officeart/2016/7/layout/HorizontalActionList"/>
    <dgm:cxn modelId="{04B3402D-908F-406B-A3DF-9A7A70CD92A2}" type="presParOf" srcId="{820FE760-D1BE-446E-8652-9DEE7C89ADBF}" destId="{F62864BC-158C-4ECA-893B-42C45BAEFAD4}" srcOrd="0" destOrd="0" presId="urn:microsoft.com/office/officeart/2016/7/layout/HorizontalActionList"/>
    <dgm:cxn modelId="{9C14851B-5F5C-4270-AFFF-8DCC29CE6BFE}" type="presParOf" srcId="{F62864BC-158C-4ECA-893B-42C45BAEFAD4}" destId="{79F2E725-06AC-4052-BB19-3246CB123598}" srcOrd="0" destOrd="0" presId="urn:microsoft.com/office/officeart/2016/7/layout/HorizontalActionList"/>
    <dgm:cxn modelId="{56DA1519-0C33-47F3-A5D7-1A0CD957B222}" type="presParOf" srcId="{F62864BC-158C-4ECA-893B-42C45BAEFAD4}" destId="{25AF3923-0A5A-4496-8ED2-E9BA52B3EDC7}" srcOrd="1" destOrd="0" presId="urn:microsoft.com/office/officeart/2016/7/layout/HorizontalActionList"/>
    <dgm:cxn modelId="{769CD766-0389-4BF7-842C-90D11F7A26C0}" type="presParOf" srcId="{820FE760-D1BE-446E-8652-9DEE7C89ADBF}" destId="{81CCB0A5-F6D7-4F5C-8E2D-A349FB771BDF}" srcOrd="1" destOrd="0" presId="urn:microsoft.com/office/officeart/2016/7/layout/HorizontalActionList"/>
    <dgm:cxn modelId="{3A2A803E-7845-47AC-A422-80378E83FA47}" type="presParOf" srcId="{820FE760-D1BE-446E-8652-9DEE7C89ADBF}" destId="{8E6C931B-EEE3-4A4F-A575-7380E5532DA3}" srcOrd="2" destOrd="0" presId="urn:microsoft.com/office/officeart/2016/7/layout/HorizontalActionList"/>
    <dgm:cxn modelId="{1FD5C2A9-B70E-4728-B91C-5CA526C82187}" type="presParOf" srcId="{8E6C931B-EEE3-4A4F-A575-7380E5532DA3}" destId="{DB48FAB5-82FB-4235-8C64-8A5C1EA3F867}" srcOrd="0" destOrd="0" presId="urn:microsoft.com/office/officeart/2016/7/layout/HorizontalActionList"/>
    <dgm:cxn modelId="{819ECF51-DB7D-43BA-A04E-B21C2F3E8E7F}" type="presParOf" srcId="{8E6C931B-EEE3-4A4F-A575-7380E5532DA3}" destId="{E083F23F-54B2-40EA-ADAA-7DC8497AD48D}" srcOrd="1" destOrd="0" presId="urn:microsoft.com/office/officeart/2016/7/layout/HorizontalActionList"/>
    <dgm:cxn modelId="{66FE60D3-A1E5-4732-A9F7-C6779D3D31F9}" type="presParOf" srcId="{820FE760-D1BE-446E-8652-9DEE7C89ADBF}" destId="{1E630630-48F4-45AF-B0A2-777BCBD82998}" srcOrd="3" destOrd="0" presId="urn:microsoft.com/office/officeart/2016/7/layout/HorizontalActionList"/>
    <dgm:cxn modelId="{8C32E989-C888-4450-8180-0DEE522791AE}" type="presParOf" srcId="{820FE760-D1BE-446E-8652-9DEE7C89ADBF}" destId="{388A4F8A-CC5E-4EA9-BC29-BF7ED2CC5344}" srcOrd="4" destOrd="0" presId="urn:microsoft.com/office/officeart/2016/7/layout/HorizontalActionList"/>
    <dgm:cxn modelId="{33C52991-0614-43E6-86A3-E13AF7CD5D1F}" type="presParOf" srcId="{388A4F8A-CC5E-4EA9-BC29-BF7ED2CC5344}" destId="{122DE162-6FFD-4C77-9F25-1A8E1914A3C8}" srcOrd="0" destOrd="0" presId="urn:microsoft.com/office/officeart/2016/7/layout/HorizontalActionList"/>
    <dgm:cxn modelId="{502BF643-F6B3-43EC-B013-47728DD69A7B}" type="presParOf" srcId="{388A4F8A-CC5E-4EA9-BC29-BF7ED2CC5344}" destId="{45F22392-E96B-4A35-A153-660677D1BC44}" srcOrd="1" destOrd="0" presId="urn:microsoft.com/office/officeart/2016/7/layout/HorizontalActionList"/>
    <dgm:cxn modelId="{AC9A47E2-B65B-4F5B-85DB-7609E00FBF32}" type="presParOf" srcId="{820FE760-D1BE-446E-8652-9DEE7C89ADBF}" destId="{A0AC44D9-BBE5-4C00-BC83-3F762BDFE7D5}" srcOrd="5" destOrd="0" presId="urn:microsoft.com/office/officeart/2016/7/layout/HorizontalActionList"/>
    <dgm:cxn modelId="{2EE4DCE1-7BCB-4F5E-BE77-46C30EAA49C9}" type="presParOf" srcId="{820FE760-D1BE-446E-8652-9DEE7C89ADBF}" destId="{87CB60A7-63FC-415B-89CD-629EDFAF6231}" srcOrd="6" destOrd="0" presId="urn:microsoft.com/office/officeart/2016/7/layout/HorizontalActionList"/>
    <dgm:cxn modelId="{24BCD576-ABCC-4DCC-8BF0-10D351DD6088}" type="presParOf" srcId="{87CB60A7-63FC-415B-89CD-629EDFAF6231}" destId="{89366369-579F-4421-B1D9-B341EF4C801B}" srcOrd="0" destOrd="0" presId="urn:microsoft.com/office/officeart/2016/7/layout/HorizontalActionList"/>
    <dgm:cxn modelId="{50B0D386-44B6-4746-9D43-FB398EAAD5EF}" type="presParOf" srcId="{87CB60A7-63FC-415B-89CD-629EDFAF6231}" destId="{42717270-4F0B-4C14-8AEC-6EA5F22EE100}" srcOrd="1" destOrd="0" presId="urn:microsoft.com/office/officeart/2016/7/layout/HorizontalActionList"/>
    <dgm:cxn modelId="{3C65AE76-2927-4936-B4E1-801C6790C121}" type="presParOf" srcId="{820FE760-D1BE-446E-8652-9DEE7C89ADBF}" destId="{E5586970-4398-41E8-ACB3-C0DB84C070BF}" srcOrd="7" destOrd="0" presId="urn:microsoft.com/office/officeart/2016/7/layout/HorizontalActionList"/>
    <dgm:cxn modelId="{76E423C7-9B8A-4DF7-A28A-753EB2C7A1C9}" type="presParOf" srcId="{820FE760-D1BE-446E-8652-9DEE7C89ADBF}" destId="{13068C01-ACFD-4285-8A5C-51FC239D1805}" srcOrd="8" destOrd="0" presId="urn:microsoft.com/office/officeart/2016/7/layout/HorizontalActionList"/>
    <dgm:cxn modelId="{5715B4D6-F1B4-455E-B862-EEC419085F28}" type="presParOf" srcId="{13068C01-ACFD-4285-8A5C-51FC239D1805}" destId="{D2C88FD6-4423-4D40-B745-D90E0363FF5B}" srcOrd="0" destOrd="0" presId="urn:microsoft.com/office/officeart/2016/7/layout/HorizontalActionList"/>
    <dgm:cxn modelId="{BFE9CE13-9E9E-475F-A372-F603E73EB896}" type="presParOf" srcId="{13068C01-ACFD-4285-8A5C-51FC239D1805}" destId="{A5EC7AB0-49D1-4D90-8071-AEEEF7A669E4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7780F-7616-4732-BE5A-3EBB825B5882}">
      <dsp:nvSpPr>
        <dsp:cNvPr id="0" name=""/>
        <dsp:cNvSpPr/>
      </dsp:nvSpPr>
      <dsp:spPr>
        <a:xfrm>
          <a:off x="1586164" y="790"/>
          <a:ext cx="3524566" cy="924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Clean and standardise dataset to ensuring accuracy and consistency for analysis.</a:t>
          </a:r>
          <a:endParaRPr lang="en-US" sz="1300" kern="1200" dirty="0"/>
        </a:p>
      </dsp:txBody>
      <dsp:txXfrm>
        <a:off x="1613237" y="27863"/>
        <a:ext cx="3470420" cy="870188"/>
      </dsp:txXfrm>
    </dsp:sp>
    <dsp:sp modelId="{F9ED3AC2-F007-4AFC-B8DC-D5F3E6CC14B2}">
      <dsp:nvSpPr>
        <dsp:cNvPr id="0" name=""/>
        <dsp:cNvSpPr/>
      </dsp:nvSpPr>
      <dsp:spPr>
        <a:xfrm rot="5400000">
          <a:off x="3175135" y="948232"/>
          <a:ext cx="346625" cy="415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223663" y="982895"/>
        <a:ext cx="249570" cy="242638"/>
      </dsp:txXfrm>
    </dsp:sp>
    <dsp:sp modelId="{5C5D0D1E-DA62-4DCF-8897-0F0A675DC5B9}">
      <dsp:nvSpPr>
        <dsp:cNvPr id="0" name=""/>
        <dsp:cNvSpPr/>
      </dsp:nvSpPr>
      <dsp:spPr>
        <a:xfrm>
          <a:off x="1586164" y="1387291"/>
          <a:ext cx="3524566" cy="924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Identifies trends in accident frequency and severity</a:t>
          </a:r>
          <a:endParaRPr lang="en-US" sz="1300" kern="1200" dirty="0"/>
        </a:p>
      </dsp:txBody>
      <dsp:txXfrm>
        <a:off x="1613237" y="1414364"/>
        <a:ext cx="3470420" cy="870188"/>
      </dsp:txXfrm>
    </dsp:sp>
    <dsp:sp modelId="{6DACACCE-E649-4F22-A4A5-990F0307729A}">
      <dsp:nvSpPr>
        <dsp:cNvPr id="0" name=""/>
        <dsp:cNvSpPr/>
      </dsp:nvSpPr>
      <dsp:spPr>
        <a:xfrm rot="5400000">
          <a:off x="3175135" y="2334734"/>
          <a:ext cx="346625" cy="415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223663" y="2369397"/>
        <a:ext cx="249570" cy="242638"/>
      </dsp:txXfrm>
    </dsp:sp>
    <dsp:sp modelId="{6DEC9BE3-925E-4AB2-B30E-B516B1B780BE}">
      <dsp:nvSpPr>
        <dsp:cNvPr id="0" name=""/>
        <dsp:cNvSpPr/>
      </dsp:nvSpPr>
      <dsp:spPr>
        <a:xfrm>
          <a:off x="1586164" y="2773792"/>
          <a:ext cx="3524566" cy="924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Uncovers high-risk factors impacting causality, and </a:t>
          </a:r>
          <a:endParaRPr lang="en-US" sz="1300" kern="1200" dirty="0"/>
        </a:p>
      </dsp:txBody>
      <dsp:txXfrm>
        <a:off x="1613237" y="2800865"/>
        <a:ext cx="3470420" cy="870188"/>
      </dsp:txXfrm>
    </dsp:sp>
    <dsp:sp modelId="{F5804EE9-A4A3-462A-9FBA-F1E98CE3E582}">
      <dsp:nvSpPr>
        <dsp:cNvPr id="0" name=""/>
        <dsp:cNvSpPr/>
      </dsp:nvSpPr>
      <dsp:spPr>
        <a:xfrm rot="5400000">
          <a:off x="3175135" y="3721235"/>
          <a:ext cx="346625" cy="415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223663" y="3755898"/>
        <a:ext cx="249570" cy="242638"/>
      </dsp:txXfrm>
    </dsp:sp>
    <dsp:sp modelId="{C5FB38D2-4832-411D-9212-20BFFCE91E01}">
      <dsp:nvSpPr>
        <dsp:cNvPr id="0" name=""/>
        <dsp:cNvSpPr/>
      </dsp:nvSpPr>
      <dsp:spPr>
        <a:xfrm>
          <a:off x="1586164" y="4160294"/>
          <a:ext cx="3524566" cy="924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Performing descriptive statistical and correlation analysis. </a:t>
          </a:r>
          <a:endParaRPr lang="en-US" sz="1300" kern="1200" dirty="0"/>
        </a:p>
      </dsp:txBody>
      <dsp:txXfrm>
        <a:off x="1613237" y="4187367"/>
        <a:ext cx="3470420" cy="870188"/>
      </dsp:txXfrm>
    </dsp:sp>
    <dsp:sp modelId="{041360EC-EBF2-4B59-8656-1AFC45A589E6}">
      <dsp:nvSpPr>
        <dsp:cNvPr id="0" name=""/>
        <dsp:cNvSpPr/>
      </dsp:nvSpPr>
      <dsp:spPr>
        <a:xfrm rot="5400000">
          <a:off x="3175135" y="5107736"/>
          <a:ext cx="346625" cy="4159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223663" y="5142399"/>
        <a:ext cx="249570" cy="242638"/>
      </dsp:txXfrm>
    </dsp:sp>
    <dsp:sp modelId="{003DE15F-A0C0-416F-BE15-9E23CC51ACB0}">
      <dsp:nvSpPr>
        <dsp:cNvPr id="0" name=""/>
        <dsp:cNvSpPr/>
      </dsp:nvSpPr>
      <dsp:spPr>
        <a:xfrm>
          <a:off x="1586164" y="5546795"/>
          <a:ext cx="3524566" cy="9243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/>
            <a:t>The goal is to develop interactive dashboards for effective data visualization and provide actionable, data-driven recommendations to enhance road safety and inform policy decisions.</a:t>
          </a:r>
          <a:endParaRPr lang="en-US" sz="1300" kern="1200"/>
        </a:p>
      </dsp:txBody>
      <dsp:txXfrm>
        <a:off x="1613237" y="5573868"/>
        <a:ext cx="3470420" cy="870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E71A2-79B7-45C8-9795-A0D6C34D7895}">
      <dsp:nvSpPr>
        <dsp:cNvPr id="0" name=""/>
        <dsp:cNvSpPr/>
      </dsp:nvSpPr>
      <dsp:spPr>
        <a:xfrm>
          <a:off x="0" y="531"/>
          <a:ext cx="63754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74377C-526E-437D-8477-5236D53F73F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B26E7-4CDC-49D4-835A-9C9F5E69C1CC}">
      <dsp:nvSpPr>
        <dsp:cNvPr id="0" name=""/>
        <dsp:cNvSpPr/>
      </dsp:nvSpPr>
      <dsp:spPr>
        <a:xfrm>
          <a:off x="1435590" y="531"/>
          <a:ext cx="49398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Lack /inadequate emergency service</a:t>
          </a:r>
          <a:endParaRPr lang="en-US" sz="2500" kern="1200"/>
        </a:p>
      </dsp:txBody>
      <dsp:txXfrm>
        <a:off x="1435590" y="531"/>
        <a:ext cx="4939809" cy="1242935"/>
      </dsp:txXfrm>
    </dsp:sp>
    <dsp:sp modelId="{E4ECC242-BF03-4854-BB8A-3251FCAFD3E5}">
      <dsp:nvSpPr>
        <dsp:cNvPr id="0" name=""/>
        <dsp:cNvSpPr/>
      </dsp:nvSpPr>
      <dsp:spPr>
        <a:xfrm>
          <a:off x="0" y="1554201"/>
          <a:ext cx="63754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CEF45-8224-4326-8D24-D26D2DD8961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65A90-B6B3-47D0-96E8-83FFD0CAFA06}">
      <dsp:nvSpPr>
        <dsp:cNvPr id="0" name=""/>
        <dsp:cNvSpPr/>
      </dsp:nvSpPr>
      <dsp:spPr>
        <a:xfrm>
          <a:off x="1435590" y="1554201"/>
          <a:ext cx="49398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Proximity of the emergency unit</a:t>
          </a:r>
          <a:endParaRPr lang="en-US" sz="2500" kern="1200"/>
        </a:p>
      </dsp:txBody>
      <dsp:txXfrm>
        <a:off x="1435590" y="1554201"/>
        <a:ext cx="4939809" cy="1242935"/>
      </dsp:txXfrm>
    </dsp:sp>
    <dsp:sp modelId="{0E7A1EA9-E646-4C60-A35E-886FF7E48C74}">
      <dsp:nvSpPr>
        <dsp:cNvPr id="0" name=""/>
        <dsp:cNvSpPr/>
      </dsp:nvSpPr>
      <dsp:spPr>
        <a:xfrm>
          <a:off x="0" y="3107870"/>
          <a:ext cx="63754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8105B8-0992-4B4E-9DA8-C91F10EC655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AE4CB-D124-41CB-8F9F-DC0C2B000A5A}">
      <dsp:nvSpPr>
        <dsp:cNvPr id="0" name=""/>
        <dsp:cNvSpPr/>
      </dsp:nvSpPr>
      <dsp:spPr>
        <a:xfrm>
          <a:off x="1435590" y="3107870"/>
          <a:ext cx="49398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Absence of automated speed limit monitor</a:t>
          </a:r>
          <a:endParaRPr lang="en-US" sz="2500" kern="1200"/>
        </a:p>
      </dsp:txBody>
      <dsp:txXfrm>
        <a:off x="1435590" y="3107870"/>
        <a:ext cx="49398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F2E725-06AC-4052-BB19-3246CB123598}">
      <dsp:nvSpPr>
        <dsp:cNvPr id="0" name=""/>
        <dsp:cNvSpPr/>
      </dsp:nvSpPr>
      <dsp:spPr>
        <a:xfrm>
          <a:off x="10610" y="1064767"/>
          <a:ext cx="2229984" cy="668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218" tIns="176218" rIns="176218" bIns="17621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Establish</a:t>
          </a:r>
        </a:p>
      </dsp:txBody>
      <dsp:txXfrm>
        <a:off x="10610" y="1064767"/>
        <a:ext cx="2229984" cy="668995"/>
      </dsp:txXfrm>
    </dsp:sp>
    <dsp:sp modelId="{25AF3923-0A5A-4496-8ED2-E9BA52B3EDC7}">
      <dsp:nvSpPr>
        <dsp:cNvPr id="0" name=""/>
        <dsp:cNvSpPr/>
      </dsp:nvSpPr>
      <dsp:spPr>
        <a:xfrm>
          <a:off x="10610" y="1733763"/>
          <a:ext cx="2229984" cy="25253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273" tIns="220273" rIns="220273" bIns="220273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Establish variable speed limits that adjust based on real-time conditions (e.g., weather, traffic density).</a:t>
          </a:r>
        </a:p>
      </dsp:txBody>
      <dsp:txXfrm>
        <a:off x="10610" y="1733763"/>
        <a:ext cx="2229984" cy="2525308"/>
      </dsp:txXfrm>
    </dsp:sp>
    <dsp:sp modelId="{DB48FAB5-82FB-4235-8C64-8A5C1EA3F867}">
      <dsp:nvSpPr>
        <dsp:cNvPr id="0" name=""/>
        <dsp:cNvSpPr/>
      </dsp:nvSpPr>
      <dsp:spPr>
        <a:xfrm>
          <a:off x="2348489" y="1064767"/>
          <a:ext cx="2229984" cy="668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218" tIns="176218" rIns="176218" bIns="17621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Launch</a:t>
          </a:r>
        </a:p>
      </dsp:txBody>
      <dsp:txXfrm>
        <a:off x="2348489" y="1064767"/>
        <a:ext cx="2229984" cy="668995"/>
      </dsp:txXfrm>
    </dsp:sp>
    <dsp:sp modelId="{E083F23F-54B2-40EA-ADAA-7DC8497AD48D}">
      <dsp:nvSpPr>
        <dsp:cNvPr id="0" name=""/>
        <dsp:cNvSpPr/>
      </dsp:nvSpPr>
      <dsp:spPr>
        <a:xfrm>
          <a:off x="2348489" y="1733763"/>
          <a:ext cx="2229984" cy="25253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273" tIns="220273" rIns="220273" bIns="220273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Launch campaigns targeting peak accident times to educate drivers on safe practices during rush hours.</a:t>
          </a:r>
        </a:p>
      </dsp:txBody>
      <dsp:txXfrm>
        <a:off x="2348489" y="1733763"/>
        <a:ext cx="2229984" cy="2525308"/>
      </dsp:txXfrm>
    </dsp:sp>
    <dsp:sp modelId="{122DE162-6FFD-4C77-9F25-1A8E1914A3C8}">
      <dsp:nvSpPr>
        <dsp:cNvPr id="0" name=""/>
        <dsp:cNvSpPr/>
      </dsp:nvSpPr>
      <dsp:spPr>
        <a:xfrm>
          <a:off x="4686367" y="1064767"/>
          <a:ext cx="2229984" cy="668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218" tIns="176218" rIns="176218" bIns="17621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Provide</a:t>
          </a:r>
        </a:p>
      </dsp:txBody>
      <dsp:txXfrm>
        <a:off x="4686367" y="1064767"/>
        <a:ext cx="2229984" cy="668995"/>
      </dsp:txXfrm>
    </dsp:sp>
    <dsp:sp modelId="{45F22392-E96B-4A35-A153-660677D1BC44}">
      <dsp:nvSpPr>
        <dsp:cNvPr id="0" name=""/>
        <dsp:cNvSpPr/>
      </dsp:nvSpPr>
      <dsp:spPr>
        <a:xfrm>
          <a:off x="4686367" y="1733763"/>
          <a:ext cx="2229984" cy="25253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273" tIns="220273" rIns="220273" bIns="220273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 training programs for drivers on handling adverse weather conditions, focusing on rural and urban differences.</a:t>
          </a:r>
        </a:p>
      </dsp:txBody>
      <dsp:txXfrm>
        <a:off x="4686367" y="1733763"/>
        <a:ext cx="2229984" cy="2525308"/>
      </dsp:txXfrm>
    </dsp:sp>
    <dsp:sp modelId="{89366369-579F-4421-B1D9-B341EF4C801B}">
      <dsp:nvSpPr>
        <dsp:cNvPr id="0" name=""/>
        <dsp:cNvSpPr/>
      </dsp:nvSpPr>
      <dsp:spPr>
        <a:xfrm>
          <a:off x="7024246" y="1064767"/>
          <a:ext cx="2229984" cy="668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218" tIns="176218" rIns="176218" bIns="17621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Increase</a:t>
          </a:r>
        </a:p>
      </dsp:txBody>
      <dsp:txXfrm>
        <a:off x="7024246" y="1064767"/>
        <a:ext cx="2229984" cy="668995"/>
      </dsp:txXfrm>
    </dsp:sp>
    <dsp:sp modelId="{42717270-4F0B-4C14-8AEC-6EA5F22EE100}">
      <dsp:nvSpPr>
        <dsp:cNvPr id="0" name=""/>
        <dsp:cNvSpPr/>
      </dsp:nvSpPr>
      <dsp:spPr>
        <a:xfrm>
          <a:off x="7024246" y="1733763"/>
          <a:ext cx="2229984" cy="25253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273" tIns="220273" rIns="220273" bIns="220273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Increase police patrols and use automated speed cameras in areas with high casualty rates</a:t>
          </a:r>
        </a:p>
      </dsp:txBody>
      <dsp:txXfrm>
        <a:off x="7024246" y="1733763"/>
        <a:ext cx="2229984" cy="2525308"/>
      </dsp:txXfrm>
    </dsp:sp>
    <dsp:sp modelId="{D2C88FD6-4423-4D40-B745-D90E0363FF5B}">
      <dsp:nvSpPr>
        <dsp:cNvPr id="0" name=""/>
        <dsp:cNvSpPr/>
      </dsp:nvSpPr>
      <dsp:spPr>
        <a:xfrm>
          <a:off x="9362125" y="1064767"/>
          <a:ext cx="2229984" cy="668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6218" tIns="176218" rIns="176218" bIns="17621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</a:t>
          </a:r>
        </a:p>
      </dsp:txBody>
      <dsp:txXfrm>
        <a:off x="9362125" y="1064767"/>
        <a:ext cx="2229984" cy="668995"/>
      </dsp:txXfrm>
    </dsp:sp>
    <dsp:sp modelId="{A5EC7AB0-49D1-4D90-8071-AEEEF7A669E4}">
      <dsp:nvSpPr>
        <dsp:cNvPr id="0" name=""/>
        <dsp:cNvSpPr/>
      </dsp:nvSpPr>
      <dsp:spPr>
        <a:xfrm>
          <a:off x="9362125" y="1733763"/>
          <a:ext cx="2229984" cy="252530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273" tIns="220273" rIns="220273" bIns="220273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 policies incentivizing the adoption of safety technologies in vehicles like collision avoidance systems.</a:t>
          </a:r>
        </a:p>
      </dsp:txBody>
      <dsp:txXfrm>
        <a:off x="9362125" y="1733763"/>
        <a:ext cx="2229984" cy="2525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B077E-3306-4A74-BB2F-C8B15BCA73A1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F66CF-AA80-4AD0-96DE-3B5D6AEB29A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1835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F66CF-AA80-4AD0-96DE-3B5D6AEB29A2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4941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294A-77F5-0E26-DB67-A8C96DB4D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9B86A-B3B2-5616-457C-C083A104F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B02DC-D852-2A39-C29A-DF97DA54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733D-8271-CB29-0151-7A14F178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5F0DD-27CB-6A70-1AE3-88041F99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68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1557-CF6E-4D75-AA80-75240B5C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82280-168C-4A24-E98E-4DFFAF62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BC8D-54B9-D3B7-6A79-3FC57AB6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F21D9-BE90-9F06-603B-8FF7BE8F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BAF55-8DCC-BBA9-3161-92030339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C39CE-2AD8-49B3-955C-B16F33FF1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A2C7B-D96C-716C-6B98-73E34093B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2DB19-75CD-3EDE-99CE-A1EBAE80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2B778-8CB4-1319-2B72-B29D708E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295E-D921-378E-EE85-EC7C32D7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D7054-8E4F-929F-CEE6-FABD8B0C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EE70A-6F87-DFDF-112E-C06FE46BC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7B48-5225-D1C0-F98B-D0CDC5CF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26A9B-643A-596E-FBEE-5ED6364B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189E3-90B3-56D6-CDE5-906E23F9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2038-BE73-68F3-9534-22C4A20F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1DCF4-3390-48A3-B5A4-113204A1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6EC4E-A87D-B60F-7FBB-019DAA7C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EB8EF-A81B-F355-ED69-F46FFBA5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D55A0-8FB2-2044-A902-874EAB7C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5126-C2E5-A642-AEE6-27FDD6340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97CF9-8177-D20B-7306-FDA298A93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89CA2-730F-C82A-995C-07A8FB37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3CFBF-E896-ED36-504A-193FCF83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CA87-2418-E7BE-E8C4-61823BAD1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C8215-12A4-0F72-3150-AE454D78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92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64CF-A319-AC3D-F80C-9A2CE40C2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265D5-15F3-87CD-BA8C-43E3072B8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11694-CD1E-C736-E51D-82CB59FC6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C937A-7DB2-8684-36C3-73720E80B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0275F-FCD0-C5AE-6C12-365AA1D52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B44AD-8801-4212-590A-CA5B57EE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31626-5201-1EDA-912E-0A535FE9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3066E-13A6-E45B-6631-9E504232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EF1F-466B-9999-92E8-48F41972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DBB7C-6DB9-AC44-397B-6FD868BC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B05F1C-FA60-741C-25A1-2D568AD0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50357-F6F9-BD3A-522A-F972FF8D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86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D0D4A-FB4C-7AEA-A27C-FCD77E49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F20B3-6CEF-9CC4-1A41-CBC1193E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11468-DB2F-2A2E-1C15-DFF38A5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208B-19B9-EA12-3DFB-BC94DCA7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1A211-FC85-6FE8-EE78-E93267EE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A14A0-961E-015B-3F58-1A1A73C7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ADF84-73DD-B866-B35F-693F7E25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EF071-56D9-BFB9-DB23-A5674639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E91A2-3DDA-9D11-8947-2FB8C7B5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E334-E0B1-7804-10A6-946578DD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CF076-ED56-55C7-ED40-C5925E6D2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6E6E3-FB2B-EFF4-4F33-97E8C717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22433-C4CC-5996-3555-D625ED1B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9EE25-501B-2136-9356-B248D3AC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4A66D-C50F-8BD5-62A2-BFC7B5EB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8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9EBD4-C720-381F-918A-9B317A95C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220A3-8EF7-F856-9A30-8B99616DF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1A47-3C0D-CC71-A685-B4712A57C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141C8-E835-9A48-BECD-6AAE0A85B0A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DCE6-C883-3AE7-C09E-93CE4A62F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B1AF-6B6F-C537-B8D2-A748BCF56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72CEA-12C0-E24A-97A0-5028F38FFD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78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microsoft.com/office/2014/relationships/chartEx" Target="../charts/chartEx2.xml"/><Relationship Id="rId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chart" Target="../charts/chart10.xml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chart" Target="../charts/chart12.xml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A7C10-5297-DD7D-8212-A92124774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924" y="735106"/>
            <a:ext cx="11446271" cy="2928470"/>
          </a:xfrm>
        </p:spPr>
        <p:txBody>
          <a:bodyPr anchor="b">
            <a:normAutofit/>
          </a:bodyPr>
          <a:lstStyle/>
          <a:p>
            <a:r>
              <a:rPr lang="en-I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Road Accident Data </a:t>
            </a:r>
            <a:br>
              <a:rPr lang="en-I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E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</a:t>
            </a:r>
            <a:endParaRPr lang="en-US" sz="48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86224E7-A044-7EE2-132C-98AF4816D6FF}"/>
              </a:ext>
            </a:extLst>
          </p:cNvPr>
          <p:cNvSpPr txBox="1">
            <a:spLocks/>
          </p:cNvSpPr>
          <p:nvPr/>
        </p:nvSpPr>
        <p:spPr>
          <a:xfrm>
            <a:off x="9364558" y="5458360"/>
            <a:ext cx="2827442" cy="1081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1800" b="1" dirty="0"/>
              <a:t>Date: </a:t>
            </a:r>
          </a:p>
          <a:p>
            <a:r>
              <a:rPr lang="en-IE" sz="1800" b="1" dirty="0"/>
              <a:t> 26</a:t>
            </a:r>
            <a:r>
              <a:rPr lang="en-IE" sz="1800" b="1" baseline="30000" dirty="0"/>
              <a:t>rd</a:t>
            </a:r>
            <a:r>
              <a:rPr lang="en-IE" sz="1800" b="1" dirty="0"/>
              <a:t>  April 2025</a:t>
            </a:r>
          </a:p>
        </p:txBody>
      </p:sp>
    </p:spTree>
    <p:extLst>
      <p:ext uri="{BB962C8B-B14F-4D97-AF65-F5344CB8AC3E}">
        <p14:creationId xmlns:p14="http://schemas.microsoft.com/office/powerpoint/2010/main" val="401463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683738-7F1E-DEDB-CFE3-E946FC926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C92B2-7487-9BAE-D016-C7C8F0F0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0"/>
            <a:ext cx="5334197" cy="956441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  <a:buNone/>
            </a:pPr>
            <a:r>
              <a:rPr lang="en-IE" sz="4000" b="1" kern="1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Correlation Analysis</a:t>
            </a:r>
            <a:endParaRPr lang="en-IE" sz="4000" kern="100" dirty="0">
              <a:solidFill>
                <a:schemeClr val="accent1">
                  <a:lumMod val="7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18" name="Picture 17" descr="Financial graphs on a dark display">
            <a:extLst>
              <a:ext uri="{FF2B5EF4-FFF2-40B4-BE49-F238E27FC236}">
                <a16:creationId xmlns:a16="http://schemas.microsoft.com/office/drawing/2014/main" id="{6D086F36-3F5C-4227-75F0-361FCB69F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27" r="28637" b="2"/>
          <a:stretch/>
        </p:blipFill>
        <p:spPr>
          <a:xfrm>
            <a:off x="0" y="1151319"/>
            <a:ext cx="12192000" cy="5727701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1C4BB1-5A83-422A-B73E-F8DA9972B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34557"/>
              </p:ext>
            </p:extLst>
          </p:nvPr>
        </p:nvGraphicFramePr>
        <p:xfrm>
          <a:off x="380996" y="1930399"/>
          <a:ext cx="5715001" cy="1165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9047">
                  <a:extLst>
                    <a:ext uri="{9D8B030D-6E8A-4147-A177-3AD203B41FA5}">
                      <a16:colId xmlns:a16="http://schemas.microsoft.com/office/drawing/2014/main" val="2914853961"/>
                    </a:ext>
                  </a:extLst>
                </a:gridCol>
                <a:gridCol w="1965564">
                  <a:extLst>
                    <a:ext uri="{9D8B030D-6E8A-4147-A177-3AD203B41FA5}">
                      <a16:colId xmlns:a16="http://schemas.microsoft.com/office/drawing/2014/main" val="2277240396"/>
                    </a:ext>
                  </a:extLst>
                </a:gridCol>
                <a:gridCol w="1800390">
                  <a:extLst>
                    <a:ext uri="{9D8B030D-6E8A-4147-A177-3AD203B41FA5}">
                      <a16:colId xmlns:a16="http://schemas.microsoft.com/office/drawing/2014/main" val="4076439793"/>
                    </a:ext>
                  </a:extLst>
                </a:gridCol>
              </a:tblGrid>
              <a:tr h="258526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 </a:t>
                      </a:r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Number_of_Casualties</a:t>
                      </a:r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Number_of_Vehicles</a:t>
                      </a:r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40856472"/>
                  </a:ext>
                </a:extLst>
              </a:tr>
              <a:tr h="44631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Number_of_Casualties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0834626"/>
                  </a:ext>
                </a:extLst>
              </a:tr>
              <a:tr h="46071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Number_of_Vehicles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0.234499407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454668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37642A-2435-4613-BAF4-35E19AFBE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459331"/>
              </p:ext>
            </p:extLst>
          </p:nvPr>
        </p:nvGraphicFramePr>
        <p:xfrm>
          <a:off x="6095998" y="5461001"/>
          <a:ext cx="5936158" cy="1104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2551">
                  <a:extLst>
                    <a:ext uri="{9D8B030D-6E8A-4147-A177-3AD203B41FA5}">
                      <a16:colId xmlns:a16="http://schemas.microsoft.com/office/drawing/2014/main" val="598037367"/>
                    </a:ext>
                  </a:extLst>
                </a:gridCol>
                <a:gridCol w="1409590">
                  <a:extLst>
                    <a:ext uri="{9D8B030D-6E8A-4147-A177-3AD203B41FA5}">
                      <a16:colId xmlns:a16="http://schemas.microsoft.com/office/drawing/2014/main" val="2647109603"/>
                    </a:ext>
                  </a:extLst>
                </a:gridCol>
                <a:gridCol w="2164017">
                  <a:extLst>
                    <a:ext uri="{9D8B030D-6E8A-4147-A177-3AD203B41FA5}">
                      <a16:colId xmlns:a16="http://schemas.microsoft.com/office/drawing/2014/main" val="99155582"/>
                    </a:ext>
                  </a:extLst>
                </a:gridCol>
              </a:tblGrid>
              <a:tr h="36438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 </a:t>
                      </a:r>
                      <a:endParaRPr lang="en-GB" sz="12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Num of Casulties</a:t>
                      </a:r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Speed_limit</a:t>
                      </a:r>
                      <a:endParaRPr lang="en-GB" sz="12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2533201"/>
                  </a:ext>
                </a:extLst>
              </a:tr>
              <a:tr h="36438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Number of Casualties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55586488"/>
                  </a:ext>
                </a:extLst>
              </a:tr>
              <a:tr h="376136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Speed_limit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0.137291921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565074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59B5EB0-D810-41C1-97F9-86B4A868801E}"/>
              </a:ext>
            </a:extLst>
          </p:cNvPr>
          <p:cNvSpPr txBox="1"/>
          <p:nvPr/>
        </p:nvSpPr>
        <p:spPr>
          <a:xfrm>
            <a:off x="1261241" y="3441431"/>
            <a:ext cx="101052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+mj-lt"/>
              </a:rPr>
              <a:t>There is a low positive correlation between the number of casualties and the number of vehicles on the road, and the speed limit</a:t>
            </a:r>
            <a:r>
              <a:rPr lang="en-GB" sz="3200" dirty="0">
                <a:solidFill>
                  <a:schemeClr val="bg1"/>
                </a:solidFill>
                <a:latin typeface="Amasis MT Pro Black" panose="02040A040500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448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B45AF1-FA03-D4A5-647B-D7C8560AF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73777DF-0448-C9F4-6657-BECBE8A30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5A51AF-5520-3965-D75F-BDC6BCFA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20689"/>
          <a:stretch/>
        </p:blipFill>
        <p:spPr>
          <a:xfrm>
            <a:off x="5183784" y="80350"/>
            <a:ext cx="7008216" cy="62991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70A9DA9-52FB-3D26-F9C2-27DE9DED1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3154-BEFC-CFE4-0761-CC6F142D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760" y="-159486"/>
            <a:ext cx="9936480" cy="1350488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None/>
            </a:pPr>
            <a:r>
              <a:rPr lang="en-IE" sz="4000" b="1" kern="1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Trends of Monthly Accidents/Casualties</a:t>
            </a:r>
            <a:endParaRPr lang="en-IE" sz="4000" kern="100" dirty="0">
              <a:solidFill>
                <a:schemeClr val="accent1">
                  <a:lumMod val="7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F130D-9C16-4CE4-A1C6-CDC0E1BB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082" y="1669462"/>
            <a:ext cx="6800869" cy="4507501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2021</a:t>
            </a:r>
          </a:p>
          <a:p>
            <a:r>
              <a:rPr lang="en-GB" dirty="0"/>
              <a:t>Higher accident/casualties recorded between Oct &amp; Nov, steadily came down between Dec. The least accident/ casualties was recorded in Feb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2022</a:t>
            </a:r>
          </a:p>
          <a:p>
            <a:pPr marL="0" indent="0">
              <a:buNone/>
            </a:pPr>
            <a:r>
              <a:rPr lang="en-GB" dirty="0"/>
              <a:t>Higher accident/casualties recorded between Oct &amp; Nov, steadily came down between Dec. The least accident/ casualties was recorded in Jan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456BC733-2AE3-4838-90F8-9D83AFCEAFD6}"/>
              </a:ext>
            </a:extLst>
          </p:cNvPr>
          <p:cNvSpPr txBox="1">
            <a:spLocks/>
          </p:cNvSpPr>
          <p:nvPr/>
        </p:nvSpPr>
        <p:spPr>
          <a:xfrm>
            <a:off x="7272844" y="681037"/>
            <a:ext cx="3031905" cy="108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en-IE" sz="2400" b="1" kern="1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Finding:</a:t>
            </a:r>
            <a:endParaRPr lang="en-IE" sz="2400" kern="1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FAE91F62-D021-46AD-9AF6-C167AF2DF0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643048"/>
              </p:ext>
            </p:extLst>
          </p:nvPr>
        </p:nvGraphicFramePr>
        <p:xfrm>
          <a:off x="134124" y="1547322"/>
          <a:ext cx="5048135" cy="2432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E005225-51C0-4EDF-9A27-420257080D6D}"/>
              </a:ext>
            </a:extLst>
          </p:cNvPr>
          <p:cNvSpPr/>
          <p:nvPr/>
        </p:nvSpPr>
        <p:spPr>
          <a:xfrm>
            <a:off x="146334" y="4051673"/>
            <a:ext cx="5034401" cy="2501795"/>
          </a:xfrm>
          <a:prstGeom prst="roundRect">
            <a:avLst>
              <a:gd name="adj" fmla="val 6065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2732579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B45AF1-FA03-D4A5-647B-D7C8560AF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73777DF-0448-C9F4-6657-BECBE8A30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5A51AF-5520-3965-D75F-BDC6BCFA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20689"/>
          <a:stretch/>
        </p:blipFill>
        <p:spPr>
          <a:xfrm>
            <a:off x="2522358" y="0"/>
            <a:ext cx="9669642" cy="62991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70A9DA9-52FB-3D26-F9C2-27DE9DED1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3154-BEFC-CFE4-0761-CC6F142D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" y="97312"/>
            <a:ext cx="8750300" cy="1350488"/>
          </a:xfrm>
        </p:spPr>
        <p:txBody>
          <a:bodyPr>
            <a:normAutofit/>
          </a:bodyPr>
          <a:lstStyle/>
          <a:p>
            <a:pPr algn="just">
              <a:spcAft>
                <a:spcPts val="800"/>
              </a:spcAft>
              <a:buNone/>
            </a:pPr>
            <a:r>
              <a:rPr lang="en-IE" sz="4000" b="1" kern="1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Accident’s Severities and it Impact on Casualties</a:t>
            </a:r>
            <a:endParaRPr lang="en-IE" sz="4000" kern="100" dirty="0">
              <a:solidFill>
                <a:schemeClr val="accent1">
                  <a:lumMod val="7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F130D-9C16-4CE4-A1C6-CDC0E1BB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184" y="1669462"/>
            <a:ext cx="7069767" cy="4507501"/>
          </a:xfrm>
        </p:spPr>
        <p:txBody>
          <a:bodyPr/>
          <a:lstStyle/>
          <a:p>
            <a:r>
              <a:rPr lang="en-GB" dirty="0"/>
              <a:t>1% of total accidents were fatal with 2% casualties recorded</a:t>
            </a:r>
          </a:p>
          <a:p>
            <a:r>
              <a:rPr lang="en-GB" dirty="0"/>
              <a:t>85% of accidents were slight with 84% casualties.</a:t>
            </a:r>
          </a:p>
          <a:p>
            <a:endParaRPr lang="en-GB" dirty="0"/>
          </a:p>
          <a:p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Although the % of slight severity is high, it is still better than fatality rate.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56687F-D8D0-40D2-B625-239C7BA2F168}"/>
              </a:ext>
            </a:extLst>
          </p:cNvPr>
          <p:cNvGrpSpPr/>
          <p:nvPr/>
        </p:nvGrpSpPr>
        <p:grpSpPr>
          <a:xfrm>
            <a:off x="284955" y="1467464"/>
            <a:ext cx="3485949" cy="1429870"/>
            <a:chOff x="0" y="0"/>
            <a:chExt cx="2921747" cy="141679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D1C8625-7493-4AB0-99D8-B20A4B570940}"/>
                </a:ext>
              </a:extLst>
            </p:cNvPr>
            <p:cNvSpPr/>
            <p:nvPr/>
          </p:nvSpPr>
          <p:spPr>
            <a:xfrm>
              <a:off x="50800" y="0"/>
              <a:ext cx="2870947" cy="1416797"/>
            </a:xfrm>
            <a:prstGeom prst="roundRect">
              <a:avLst>
                <a:gd name="adj" fmla="val 5173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/>
                <a:t>Fatal Accident/Casualitie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6A850B3-A6D1-4628-9ED2-4DBA09633FF2}"/>
                </a:ext>
              </a:extLst>
            </p:cNvPr>
            <p:cNvCxnSpPr/>
            <p:nvPr/>
          </p:nvCxnSpPr>
          <p:spPr>
            <a:xfrm>
              <a:off x="1422774" y="401171"/>
              <a:ext cx="0" cy="834091"/>
            </a:xfrm>
            <a:prstGeom prst="line">
              <a:avLst/>
            </a:prstGeom>
            <a:ln>
              <a:solidFill>
                <a:srgbClr val="E1876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4A5F65-93E0-49AF-B5DE-D070A2E56D3E}"/>
                </a:ext>
              </a:extLst>
            </p:cNvPr>
            <p:cNvGrpSpPr/>
            <p:nvPr/>
          </p:nvGrpSpPr>
          <p:grpSpPr>
            <a:xfrm>
              <a:off x="0" y="219635"/>
              <a:ext cx="1257012" cy="886927"/>
              <a:chOff x="0" y="219635"/>
              <a:chExt cx="1257012" cy="886927"/>
            </a:xfrm>
          </p:grpSpPr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B8CC7296-89AF-4629-BD68-73C17294E81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0" y="219635"/>
              <a:ext cx="1257012" cy="88692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FDD4F9FE-7AB5-4BB4-9680-05618F850BC1}"/>
                  </a:ext>
                </a:extLst>
              </p:cNvPr>
              <p:cNvSpPr txBox="1"/>
              <p:nvPr/>
            </p:nvSpPr>
            <p:spPr>
              <a:xfrm>
                <a:off x="508000" y="627156"/>
                <a:ext cx="397062" cy="16883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fld id="{02283E1D-A7EE-4FFF-AA25-F13EC8EC2D16}" type="TxLink">
                  <a:rPr lang="en-US" sz="800" b="1" i="0" u="none" strike="noStrike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</a:rPr>
                  <a:pPr algn="ctr"/>
                  <a:t>1%</a:t>
                </a:fld>
                <a:endParaRPr lang="en-GB" sz="7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CE723CF-D216-4339-A3FA-5B9DAF43A07E}"/>
                </a:ext>
              </a:extLst>
            </p:cNvPr>
            <p:cNvGrpSpPr/>
            <p:nvPr/>
          </p:nvGrpSpPr>
          <p:grpSpPr>
            <a:xfrm>
              <a:off x="1556124" y="251385"/>
              <a:ext cx="1254023" cy="886927"/>
              <a:chOff x="1556124" y="251385"/>
              <a:chExt cx="1254023" cy="886927"/>
            </a:xfrm>
          </p:grpSpPr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9173EC1D-8038-4B87-BA75-DBDADC14B7E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556124" y="251385"/>
              <a:ext cx="1254023" cy="88692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20" name="TextBox 10">
                <a:extLst>
                  <a:ext uri="{FF2B5EF4-FFF2-40B4-BE49-F238E27FC236}">
                    <a16:creationId xmlns:a16="http://schemas.microsoft.com/office/drawing/2014/main" id="{33E0F6D0-3F70-40D0-82A7-7F575DB7FFC1}"/>
                  </a:ext>
                </a:extLst>
              </p:cNvPr>
              <p:cNvSpPr txBox="1"/>
              <p:nvPr/>
            </p:nvSpPr>
            <p:spPr>
              <a:xfrm>
                <a:off x="2012447" y="575841"/>
                <a:ext cx="341376" cy="248851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fld id="{B98B441A-4B36-4DE4-939D-0A1367CBF199}" type="TxLink">
                  <a:rPr lang="en-US" sz="800" b="1" i="0" u="none" strike="noStrike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</a:rPr>
                  <a:pPr marL="0" indent="0" algn="ctr"/>
                  <a:t>2%</a:t>
                </a:fld>
                <a:endParaRPr lang="en-GB" sz="800" b="1" i="0" u="none" strike="noStrike" dirty="0">
                  <a:solidFill>
                    <a:schemeClr val="bg1"/>
                  </a:solidFill>
                  <a:latin typeface="Calibri"/>
                  <a:ea typeface="Calibri"/>
                  <a:cs typeface="Calibri"/>
                </a:endParaRPr>
              </a:p>
            </p:txBody>
          </p:sp>
        </p:grpSp>
        <p:sp>
          <p:nvSpPr>
            <p:cNvPr id="14" name="TextBox 11">
              <a:extLst>
                <a:ext uri="{FF2B5EF4-FFF2-40B4-BE49-F238E27FC236}">
                  <a16:creationId xmlns:a16="http://schemas.microsoft.com/office/drawing/2014/main" id="{B8C8C148-6E7D-4B6A-9B44-5BEDB4C0B86B}"/>
                </a:ext>
              </a:extLst>
            </p:cNvPr>
            <p:cNvSpPr txBox="1"/>
            <p:nvPr/>
          </p:nvSpPr>
          <p:spPr>
            <a:xfrm>
              <a:off x="19050" y="1095562"/>
              <a:ext cx="676462" cy="23233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900">
                  <a:solidFill>
                    <a:srgbClr val="E18760"/>
                  </a:solidFill>
                </a:rPr>
                <a:t>Accident</a:t>
              </a:r>
              <a:r>
                <a:rPr lang="en-GB" sz="900" baseline="0">
                  <a:solidFill>
                    <a:srgbClr val="E18760"/>
                  </a:solidFill>
                </a:rPr>
                <a:t>s</a:t>
              </a:r>
              <a:endParaRPr lang="en-GB" sz="900">
                <a:solidFill>
                  <a:srgbClr val="E18760"/>
                </a:solidFill>
              </a:endParaRPr>
            </a:p>
          </p:txBody>
        </p:sp>
        <p:sp>
          <p:nvSpPr>
            <p:cNvPr id="15" name="TextBox 12">
              <a:extLst>
                <a:ext uri="{FF2B5EF4-FFF2-40B4-BE49-F238E27FC236}">
                  <a16:creationId xmlns:a16="http://schemas.microsoft.com/office/drawing/2014/main" id="{92385493-C521-43DC-8BA6-91CC721FDE7E}"/>
                </a:ext>
              </a:extLst>
            </p:cNvPr>
            <p:cNvSpPr txBox="1"/>
            <p:nvPr/>
          </p:nvSpPr>
          <p:spPr>
            <a:xfrm>
              <a:off x="1492624" y="1085477"/>
              <a:ext cx="676461" cy="22972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900">
                  <a:solidFill>
                    <a:srgbClr val="E18760"/>
                  </a:solidFill>
                </a:rPr>
                <a:t>Casualitie</a:t>
              </a: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611509EE-5038-43D2-AE0E-4866A73FABA0}"/>
                </a:ext>
              </a:extLst>
            </p:cNvPr>
            <p:cNvSpPr txBox="1"/>
            <p:nvPr/>
          </p:nvSpPr>
          <p:spPr>
            <a:xfrm>
              <a:off x="2143685" y="1095562"/>
              <a:ext cx="546100" cy="217101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547C83A0-DACD-40EF-8D98-3D8775A031F4}" type="TxLink">
                <a:rPr lang="en-US" sz="1100" b="1" i="0" u="none" strike="noStrike">
                  <a:solidFill>
                    <a:schemeClr val="bg1"/>
                  </a:solidFill>
                  <a:latin typeface="Calibri"/>
                  <a:ea typeface="Calibri"/>
                  <a:cs typeface="Calibri"/>
                </a:rPr>
                <a:pPr marL="0" indent="0"/>
                <a:t>7135</a:t>
              </a:fld>
              <a:endParaRPr lang="en-GB" sz="900" b="1" i="0" u="none" strike="noStrike">
                <a:solidFill>
                  <a:schemeClr val="bg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AD4B74BE-0789-494B-B53B-18C49A4F5012}"/>
                </a:ext>
              </a:extLst>
            </p:cNvPr>
            <p:cNvSpPr txBox="1"/>
            <p:nvPr/>
          </p:nvSpPr>
          <p:spPr>
            <a:xfrm>
              <a:off x="752662" y="1101912"/>
              <a:ext cx="546100" cy="217101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1E27ED25-94F4-470D-95E1-8691BC25FD82}" type="TxLink">
                <a:rPr lang="en-US" sz="1100" b="0" i="0" u="none" strike="noStrike">
                  <a:solidFill>
                    <a:schemeClr val="bg1"/>
                  </a:solidFill>
                  <a:latin typeface="Calibri"/>
                  <a:ea typeface="Calibri"/>
                  <a:cs typeface="Calibri"/>
                </a:rPr>
                <a:pPr marL="0" indent="0"/>
                <a:t>3953</a:t>
              </a:fld>
              <a:endParaRPr lang="en-GB" sz="700" b="1" i="0" u="none" strike="noStrike">
                <a:solidFill>
                  <a:schemeClr val="bg1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9985E2-9411-4F7D-BDB3-0975D2DB60F9}"/>
              </a:ext>
            </a:extLst>
          </p:cNvPr>
          <p:cNvGrpSpPr/>
          <p:nvPr/>
        </p:nvGrpSpPr>
        <p:grpSpPr>
          <a:xfrm>
            <a:off x="271837" y="3146180"/>
            <a:ext cx="3550096" cy="1429870"/>
            <a:chOff x="0" y="0"/>
            <a:chExt cx="2899709" cy="1416797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84B6C12-9CD9-496B-BDF8-D49BB1F80122}"/>
                </a:ext>
              </a:extLst>
            </p:cNvPr>
            <p:cNvSpPr/>
            <p:nvPr/>
          </p:nvSpPr>
          <p:spPr>
            <a:xfrm>
              <a:off x="31750" y="0"/>
              <a:ext cx="2867959" cy="1416797"/>
            </a:xfrm>
            <a:prstGeom prst="roundRect">
              <a:avLst>
                <a:gd name="adj" fmla="val 5173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1100" b="1"/>
                <a:t>Serious</a:t>
              </a:r>
              <a:r>
                <a:rPr lang="en-GB" sz="1100" b="1" baseline="0"/>
                <a:t> </a:t>
              </a:r>
              <a:r>
                <a:rPr lang="en-GB" sz="1100" b="1"/>
                <a:t>Accident/Casualitie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8CD094C-1438-462D-9668-D47B07C793F4}"/>
                </a:ext>
              </a:extLst>
            </p:cNvPr>
            <p:cNvCxnSpPr/>
            <p:nvPr/>
          </p:nvCxnSpPr>
          <p:spPr>
            <a:xfrm>
              <a:off x="1403724" y="401171"/>
              <a:ext cx="0" cy="834091"/>
            </a:xfrm>
            <a:prstGeom prst="line">
              <a:avLst/>
            </a:prstGeom>
            <a:ln>
              <a:solidFill>
                <a:srgbClr val="E1876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DF220943-85DE-4A5F-9C2F-736F58B48663}"/>
                </a:ext>
              </a:extLst>
            </p:cNvPr>
            <p:cNvSpPr txBox="1"/>
            <p:nvPr/>
          </p:nvSpPr>
          <p:spPr>
            <a:xfrm>
              <a:off x="0" y="1095562"/>
              <a:ext cx="676462" cy="23233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900">
                  <a:solidFill>
                    <a:srgbClr val="E18760"/>
                  </a:solidFill>
                </a:rPr>
                <a:t>Accident</a:t>
              </a:r>
              <a:r>
                <a:rPr lang="en-GB" sz="900" baseline="0">
                  <a:solidFill>
                    <a:srgbClr val="E18760"/>
                  </a:solidFill>
                </a:rPr>
                <a:t>s</a:t>
              </a:r>
              <a:endParaRPr lang="en-GB" sz="900">
                <a:solidFill>
                  <a:srgbClr val="E18760"/>
                </a:solidFill>
              </a:endParaRP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F1581C27-B072-4890-8C99-E1446D010057}"/>
                </a:ext>
              </a:extLst>
            </p:cNvPr>
            <p:cNvSpPr txBox="1"/>
            <p:nvPr/>
          </p:nvSpPr>
          <p:spPr>
            <a:xfrm>
              <a:off x="1470585" y="1082862"/>
              <a:ext cx="676462" cy="232335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sz="900">
                  <a:solidFill>
                    <a:srgbClr val="E18760"/>
                  </a:solidFill>
                </a:rPr>
                <a:t>Casualitie</a:t>
              </a: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761631A8-1202-4926-8BDC-8DE0BEA44804}"/>
                </a:ext>
              </a:extLst>
            </p:cNvPr>
            <p:cNvSpPr txBox="1"/>
            <p:nvPr/>
          </p:nvSpPr>
          <p:spPr>
            <a:xfrm>
              <a:off x="2121647" y="1095562"/>
              <a:ext cx="546100" cy="217101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5313FC56-0411-40C5-BF57-B17A194ACA01}" type="TxLink">
                <a:rPr lang="en-US" sz="1100" b="1" i="0" u="none" strike="noStrike">
                  <a:solidFill>
                    <a:schemeClr val="bg1"/>
                  </a:solidFill>
                  <a:latin typeface="Calibri"/>
                  <a:ea typeface="Calibri"/>
                  <a:cs typeface="Calibri"/>
                </a:rPr>
                <a:pPr marL="0" indent="0"/>
                <a:t>59312</a:t>
              </a:fld>
              <a:endParaRPr lang="en-GB" sz="700" b="1" i="0" u="none" strike="noStrike">
                <a:solidFill>
                  <a:schemeClr val="bg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0" name="TextBox 24">
              <a:extLst>
                <a:ext uri="{FF2B5EF4-FFF2-40B4-BE49-F238E27FC236}">
                  <a16:creationId xmlns:a16="http://schemas.microsoft.com/office/drawing/2014/main" id="{2DCD46E4-C9C3-4EBA-9968-1D56FC12DA7C}"/>
                </a:ext>
              </a:extLst>
            </p:cNvPr>
            <p:cNvSpPr txBox="1"/>
            <p:nvPr/>
          </p:nvSpPr>
          <p:spPr>
            <a:xfrm>
              <a:off x="692897" y="1101912"/>
              <a:ext cx="597647" cy="219262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F49E5248-B67C-4E6F-804D-DD4C9419E68A}" type="TxLink">
                <a:rPr lang="en-US" sz="1100" b="1" i="0" u="none" strike="noStrike">
                  <a:solidFill>
                    <a:schemeClr val="bg1"/>
                  </a:solidFill>
                  <a:latin typeface="Calibri"/>
                  <a:ea typeface="Calibri"/>
                  <a:cs typeface="Calibri"/>
                </a:rPr>
                <a:pPr marL="0" indent="0"/>
                <a:t>40740</a:t>
              </a:fld>
              <a:endParaRPr lang="en-GB" sz="700" b="1" i="0" u="none" strike="noStrike">
                <a:solidFill>
                  <a:schemeClr val="bg1"/>
                </a:solidFill>
                <a:latin typeface="Calibri"/>
                <a:ea typeface="Calibri"/>
                <a:cs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18A1A8E-290E-4065-8026-5D68ABC8A9E3}"/>
                </a:ext>
              </a:extLst>
            </p:cNvPr>
            <p:cNvGrpSpPr/>
            <p:nvPr/>
          </p:nvGrpSpPr>
          <p:grpSpPr>
            <a:xfrm>
              <a:off x="5603" y="237939"/>
              <a:ext cx="1260000" cy="900000"/>
              <a:chOff x="5603" y="237939"/>
              <a:chExt cx="1260000" cy="900000"/>
            </a:xfrm>
          </p:grpSpPr>
          <p:graphicFrame>
            <p:nvGraphicFramePr>
              <p:cNvPr id="36" name="Chart 35">
                <a:extLst>
                  <a:ext uri="{FF2B5EF4-FFF2-40B4-BE49-F238E27FC236}">
                    <a16:creationId xmlns:a16="http://schemas.microsoft.com/office/drawing/2014/main" id="{ABBCC457-9C93-4857-99F1-3F684A8EAE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603" y="237939"/>
              <a:ext cx="1260000" cy="9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37" name="TextBox 37">
                <a:extLst>
                  <a:ext uri="{FF2B5EF4-FFF2-40B4-BE49-F238E27FC236}">
                    <a16:creationId xmlns:a16="http://schemas.microsoft.com/office/drawing/2014/main" id="{F3673D0C-BBC7-4C69-A356-9453074F91DE}"/>
                  </a:ext>
                </a:extLst>
              </p:cNvPr>
              <p:cNvSpPr txBox="1"/>
              <p:nvPr/>
            </p:nvSpPr>
            <p:spPr>
              <a:xfrm>
                <a:off x="427316" y="585322"/>
                <a:ext cx="444874" cy="183029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fld id="{1F5FDCAD-103F-46BC-8797-85E2577A6CCC}" type="TxLink">
                  <a:rPr lang="en-US" sz="800" b="1" i="0" u="none" strike="noStrike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</a:rPr>
                  <a:pPr marL="0" indent="0" algn="ctr"/>
                  <a:t>13%</a:t>
                </a:fld>
                <a:endParaRPr lang="en-GB" sz="500" b="1" i="0" u="none" strike="noStrike">
                  <a:solidFill>
                    <a:schemeClr val="bg1"/>
                  </a:solidFill>
                  <a:latin typeface="Calibri"/>
                  <a:ea typeface="Calibri"/>
                  <a:cs typeface="Calibri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BD51F8-9B07-4590-941B-B71D79C9C092}"/>
                </a:ext>
              </a:extLst>
            </p:cNvPr>
            <p:cNvGrpSpPr/>
            <p:nvPr/>
          </p:nvGrpSpPr>
          <p:grpSpPr>
            <a:xfrm>
              <a:off x="1534644" y="227475"/>
              <a:ext cx="1260000" cy="900000"/>
              <a:chOff x="1534644" y="227475"/>
              <a:chExt cx="1260000" cy="900000"/>
            </a:xfrm>
          </p:grpSpPr>
          <p:graphicFrame>
            <p:nvGraphicFramePr>
              <p:cNvPr id="34" name="Chart 33">
                <a:extLst>
                  <a:ext uri="{FF2B5EF4-FFF2-40B4-BE49-F238E27FC236}">
                    <a16:creationId xmlns:a16="http://schemas.microsoft.com/office/drawing/2014/main" id="{AB8B3FEF-BF40-419C-A231-DE9566E3DFC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20506633"/>
                  </p:ext>
                </p:extLst>
              </p:nvPr>
            </p:nvGraphicFramePr>
            <p:xfrm>
              <a:off x="1534644" y="227475"/>
              <a:ext cx="1260000" cy="9000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35" name="TextBox 40">
                <a:extLst>
                  <a:ext uri="{FF2B5EF4-FFF2-40B4-BE49-F238E27FC236}">
                    <a16:creationId xmlns:a16="http://schemas.microsoft.com/office/drawing/2014/main" id="{8FF12294-DA67-469E-B8DE-7FFFA756B6C8}"/>
                  </a:ext>
                </a:extLst>
              </p:cNvPr>
              <p:cNvSpPr txBox="1"/>
              <p:nvPr/>
            </p:nvSpPr>
            <p:spPr>
              <a:xfrm>
                <a:off x="1939360" y="565899"/>
                <a:ext cx="444874" cy="183029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/>
                <a:fld id="{751FD4CB-8BD2-4E9D-9FDF-B7CC87AF7F64}" type="TxLink">
                  <a:rPr lang="en-US" sz="800" b="1" i="0" u="none" strike="noStrike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</a:rPr>
                  <a:pPr marL="0" indent="0" algn="ctr"/>
                  <a:t>14%</a:t>
                </a:fld>
                <a:endParaRPr lang="en-GB" sz="800" b="1" i="0" u="none" strike="noStrike">
                  <a:solidFill>
                    <a:schemeClr val="bg1"/>
                  </a:solidFill>
                  <a:latin typeface="Calibri"/>
                  <a:ea typeface="Calibri"/>
                  <a:cs typeface="Calibri"/>
                </a:endParaRPr>
              </a:p>
            </p:txBody>
          </p:sp>
        </p:grpSp>
      </p:grpSp>
      <p:sp>
        <p:nvSpPr>
          <p:cNvPr id="53" name="Title 1">
            <a:extLst>
              <a:ext uri="{FF2B5EF4-FFF2-40B4-BE49-F238E27FC236}">
                <a16:creationId xmlns:a16="http://schemas.microsoft.com/office/drawing/2014/main" id="{456BC733-2AE3-4838-90F8-9D83AFCEAFD6}"/>
              </a:ext>
            </a:extLst>
          </p:cNvPr>
          <p:cNvSpPr txBox="1">
            <a:spLocks/>
          </p:cNvSpPr>
          <p:nvPr/>
        </p:nvSpPr>
        <p:spPr>
          <a:xfrm>
            <a:off x="7441452" y="901543"/>
            <a:ext cx="3031905" cy="108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spcAft>
                <a:spcPts val="800"/>
              </a:spcAft>
            </a:pPr>
            <a:r>
              <a:rPr lang="en-IE" sz="2400" b="1" kern="1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Finding:</a:t>
            </a:r>
            <a:endParaRPr lang="en-IE" sz="2400" kern="1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435B4D-3C47-4CFF-B21B-6F92D358F912}"/>
              </a:ext>
            </a:extLst>
          </p:cNvPr>
          <p:cNvGrpSpPr/>
          <p:nvPr/>
        </p:nvGrpSpPr>
        <p:grpSpPr>
          <a:xfrm>
            <a:off x="305219" y="4770758"/>
            <a:ext cx="3465685" cy="1429871"/>
            <a:chOff x="0" y="0"/>
            <a:chExt cx="2906059" cy="141679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81A5AAE-4B62-42FC-8301-2F303DED1FA9}"/>
                </a:ext>
              </a:extLst>
            </p:cNvPr>
            <p:cNvGrpSpPr/>
            <p:nvPr/>
          </p:nvGrpSpPr>
          <p:grpSpPr>
            <a:xfrm>
              <a:off x="0" y="0"/>
              <a:ext cx="2906059" cy="1416798"/>
              <a:chOff x="0" y="0"/>
              <a:chExt cx="2906059" cy="1416798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2B563E9-A253-4D7F-8D97-FCBEBE3B33CC}"/>
                  </a:ext>
                </a:extLst>
              </p:cNvPr>
              <p:cNvSpPr/>
              <p:nvPr/>
            </p:nvSpPr>
            <p:spPr>
              <a:xfrm>
                <a:off x="35112" y="0"/>
                <a:ext cx="2870947" cy="1416798"/>
              </a:xfrm>
              <a:prstGeom prst="roundRect">
                <a:avLst>
                  <a:gd name="adj" fmla="val 5173"/>
                </a:avLst>
              </a:prstGeom>
              <a:solidFill>
                <a:schemeClr val="tx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GB" sz="1100" b="1"/>
                  <a:t>Slight</a:t>
                </a:r>
                <a:r>
                  <a:rPr lang="en-GB" sz="1100" b="1" baseline="0"/>
                  <a:t> </a:t>
                </a:r>
                <a:r>
                  <a:rPr lang="en-GB" sz="1100" b="1"/>
                  <a:t>Accident/Casualitie</a:t>
                </a:r>
              </a:p>
            </p:txBody>
          </p:sp>
          <p:sp>
            <p:nvSpPr>
              <p:cNvPr id="58" name="TextBox 31">
                <a:extLst>
                  <a:ext uri="{FF2B5EF4-FFF2-40B4-BE49-F238E27FC236}">
                    <a16:creationId xmlns:a16="http://schemas.microsoft.com/office/drawing/2014/main" id="{BB1DB641-276C-4C9B-9684-80360A8E4DD0}"/>
                  </a:ext>
                </a:extLst>
              </p:cNvPr>
              <p:cNvSpPr txBox="1"/>
              <p:nvPr/>
            </p:nvSpPr>
            <p:spPr>
              <a:xfrm>
                <a:off x="3362" y="1098177"/>
                <a:ext cx="676462" cy="23233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900">
                    <a:solidFill>
                      <a:srgbClr val="E18760"/>
                    </a:solidFill>
                  </a:rPr>
                  <a:t>Accident</a:t>
                </a:r>
                <a:r>
                  <a:rPr lang="en-GB" sz="900" baseline="0">
                    <a:solidFill>
                      <a:srgbClr val="E18760"/>
                    </a:solidFill>
                  </a:rPr>
                  <a:t>s</a:t>
                </a:r>
                <a:endParaRPr lang="en-GB" sz="900">
                  <a:solidFill>
                    <a:srgbClr val="E18760"/>
                  </a:solidFill>
                </a:endParaRPr>
              </a:p>
            </p:txBody>
          </p:sp>
          <p:sp>
            <p:nvSpPr>
              <p:cNvPr id="59" name="TextBox 32">
                <a:extLst>
                  <a:ext uri="{FF2B5EF4-FFF2-40B4-BE49-F238E27FC236}">
                    <a16:creationId xmlns:a16="http://schemas.microsoft.com/office/drawing/2014/main" id="{BC975A97-B4CD-457C-BADA-C25F460EBB28}"/>
                  </a:ext>
                </a:extLst>
              </p:cNvPr>
              <p:cNvSpPr txBox="1"/>
              <p:nvPr/>
            </p:nvSpPr>
            <p:spPr>
              <a:xfrm>
                <a:off x="1476935" y="1085477"/>
                <a:ext cx="676462" cy="23233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GB" sz="900">
                    <a:solidFill>
                      <a:srgbClr val="E18760"/>
                    </a:solidFill>
                  </a:rPr>
                  <a:t>Casualitie</a:t>
                </a:r>
              </a:p>
            </p:txBody>
          </p:sp>
          <p:sp>
            <p:nvSpPr>
              <p:cNvPr id="60" name="TextBox 33">
                <a:extLst>
                  <a:ext uri="{FF2B5EF4-FFF2-40B4-BE49-F238E27FC236}">
                    <a16:creationId xmlns:a16="http://schemas.microsoft.com/office/drawing/2014/main" id="{652BE4FC-AF14-4ADF-8D66-CE2941D0D53E}"/>
                  </a:ext>
                </a:extLst>
              </p:cNvPr>
              <p:cNvSpPr txBox="1"/>
              <p:nvPr/>
            </p:nvSpPr>
            <p:spPr>
              <a:xfrm>
                <a:off x="2127997" y="1098177"/>
                <a:ext cx="635352" cy="179824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fld id="{AD80FB0F-694A-4C8C-B541-F05BA027DCD2}" type="TxLink">
                  <a:rPr lang="en-US" sz="1100" b="1" i="0" u="none" strike="noStrike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</a:rPr>
                  <a:pPr marL="0" indent="0"/>
                  <a:t>351436</a:t>
                </a:fld>
                <a:endParaRPr lang="en-GB" sz="700" b="1" i="0" u="none" strike="noStrike">
                  <a:solidFill>
                    <a:schemeClr val="bg1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sp>
            <p:nvSpPr>
              <p:cNvPr id="61" name="TextBox 34">
                <a:extLst>
                  <a:ext uri="{FF2B5EF4-FFF2-40B4-BE49-F238E27FC236}">
                    <a16:creationId xmlns:a16="http://schemas.microsoft.com/office/drawing/2014/main" id="{933FC04F-0A02-415B-A7B9-EB7C9A4769F9}"/>
                  </a:ext>
                </a:extLst>
              </p:cNvPr>
              <p:cNvSpPr txBox="1"/>
              <p:nvPr/>
            </p:nvSpPr>
            <p:spPr>
              <a:xfrm>
                <a:off x="641259" y="1104527"/>
                <a:ext cx="641816" cy="191980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fld id="{EE7104D4-9C2C-4FFC-B5D4-A696D91FA40D}" type="TxLink">
                  <a:rPr lang="en-US" sz="1100" b="1" i="0" u="none" strike="noStrike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</a:rPr>
                  <a:pPr marL="0" indent="0"/>
                  <a:t>263280</a:t>
                </a:fld>
                <a:endParaRPr lang="en-US" sz="1100" b="1" i="0" u="none" strike="noStrike">
                  <a:solidFill>
                    <a:schemeClr val="bg1"/>
                  </a:solidFill>
                  <a:latin typeface="Calibri"/>
                  <a:ea typeface="Calibri"/>
                  <a:cs typeface="Calibri"/>
                </a:endParaRPr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84948A4-A342-4766-9583-5842E8235FD4}"/>
                  </a:ext>
                </a:extLst>
              </p:cNvPr>
              <p:cNvGrpSpPr/>
              <p:nvPr/>
            </p:nvGrpSpPr>
            <p:grpSpPr>
              <a:xfrm>
                <a:off x="0" y="212912"/>
                <a:ext cx="1260000" cy="900000"/>
                <a:chOff x="0" y="212912"/>
                <a:chExt cx="1260000" cy="900000"/>
              </a:xfrm>
            </p:grpSpPr>
            <p:graphicFrame>
              <p:nvGraphicFramePr>
                <p:cNvPr id="66" name="Chart 65">
                  <a:extLst>
                    <a:ext uri="{FF2B5EF4-FFF2-40B4-BE49-F238E27FC236}">
                      <a16:creationId xmlns:a16="http://schemas.microsoft.com/office/drawing/2014/main" id="{6B92ACE1-1F0B-4987-A8E7-9B09CFAC105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0" y="212912"/>
                <a:ext cx="1260000" cy="9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sp>
              <p:nvSpPr>
                <p:cNvPr id="67" name="TextBox 41">
                  <a:extLst>
                    <a:ext uri="{FF2B5EF4-FFF2-40B4-BE49-F238E27FC236}">
                      <a16:creationId xmlns:a16="http://schemas.microsoft.com/office/drawing/2014/main" id="{B1435ADC-2742-4429-B4CE-C4C925AB95E5}"/>
                    </a:ext>
                  </a:extLst>
                </p:cNvPr>
                <p:cNvSpPr txBox="1"/>
                <p:nvPr/>
              </p:nvSpPr>
              <p:spPr>
                <a:xfrm>
                  <a:off x="435158" y="556183"/>
                  <a:ext cx="444874" cy="183029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fld id="{9CC0F01C-2764-4A08-BFDD-943447B2FC33}" type="TxLink">
                    <a:rPr lang="en-US" sz="800" b="1" i="0" u="none" strike="noStrike">
                      <a:solidFill>
                        <a:schemeClr val="bg1"/>
                      </a:solidFill>
                      <a:latin typeface="Calibri"/>
                      <a:ea typeface="Calibri"/>
                      <a:cs typeface="Calibri"/>
                    </a:rPr>
                    <a:pPr marL="0" indent="0" algn="ctr"/>
                    <a:t>86%</a:t>
                  </a:fld>
                  <a:endParaRPr lang="en-GB" sz="100" b="1" i="0" u="none" strike="noStrike" dirty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EBD9F8C-E5D5-49EA-A763-CF6CC2D0EC91}"/>
                  </a:ext>
                </a:extLst>
              </p:cNvPr>
              <p:cNvGrpSpPr/>
              <p:nvPr/>
            </p:nvGrpSpPr>
            <p:grpSpPr>
              <a:xfrm>
                <a:off x="1516342" y="210299"/>
                <a:ext cx="1260000" cy="900000"/>
                <a:chOff x="1516342" y="210299"/>
                <a:chExt cx="1260000" cy="900000"/>
              </a:xfrm>
            </p:grpSpPr>
            <p:graphicFrame>
              <p:nvGraphicFramePr>
                <p:cNvPr id="64" name="Chart 63">
                  <a:extLst>
                    <a:ext uri="{FF2B5EF4-FFF2-40B4-BE49-F238E27FC236}">
                      <a16:creationId xmlns:a16="http://schemas.microsoft.com/office/drawing/2014/main" id="{C7415E63-994C-4A9A-BF4F-F183E5B7758B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516342" y="210299"/>
                <a:ext cx="1260000" cy="9000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  <p:sp>
              <p:nvSpPr>
                <p:cNvPr id="65" name="TextBox 42">
                  <a:extLst>
                    <a:ext uri="{FF2B5EF4-FFF2-40B4-BE49-F238E27FC236}">
                      <a16:creationId xmlns:a16="http://schemas.microsoft.com/office/drawing/2014/main" id="{8949A5EB-57DB-475F-B0A9-68A129ECA31A}"/>
                    </a:ext>
                  </a:extLst>
                </p:cNvPr>
                <p:cNvSpPr txBox="1"/>
                <p:nvPr/>
              </p:nvSpPr>
              <p:spPr>
                <a:xfrm>
                  <a:off x="1947205" y="544231"/>
                  <a:ext cx="444874" cy="183029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rtlCol="0" anchor="ctr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/>
                  <a:fld id="{D6DF8E11-ACF2-4457-8588-AE2AA5A27BCF}" type="TxLink">
                    <a:rPr lang="en-US" sz="800" b="1" i="0" u="none" strike="noStrike">
                      <a:solidFill>
                        <a:schemeClr val="bg1"/>
                      </a:solidFill>
                      <a:latin typeface="Calibri"/>
                      <a:ea typeface="Calibri"/>
                      <a:cs typeface="Calibri"/>
                    </a:rPr>
                    <a:pPr marL="0" indent="0" algn="ctr"/>
                    <a:t>84%</a:t>
                  </a:fld>
                  <a:endParaRPr lang="en-GB" sz="100" b="1" i="0" u="none" strike="noStrike" dirty="0">
                    <a:solidFill>
                      <a:schemeClr val="bg1"/>
                    </a:solidFill>
                    <a:latin typeface="Calibri"/>
                    <a:ea typeface="Calibri"/>
                    <a:cs typeface="Calibri"/>
                  </a:endParaRPr>
                </a:p>
              </p:txBody>
            </p:sp>
          </p:grpSp>
        </p:grp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2B6978C-93DA-454A-9AB1-205AC2188CCC}"/>
                </a:ext>
              </a:extLst>
            </p:cNvPr>
            <p:cNvCxnSpPr/>
            <p:nvPr/>
          </p:nvCxnSpPr>
          <p:spPr>
            <a:xfrm>
              <a:off x="1401111" y="389221"/>
              <a:ext cx="0" cy="834091"/>
            </a:xfrm>
            <a:prstGeom prst="line">
              <a:avLst/>
            </a:prstGeom>
            <a:ln>
              <a:solidFill>
                <a:srgbClr val="E1876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440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FE9-EF98-F6A8-5BB5-73EB44D7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268" y="618930"/>
            <a:ext cx="10044023" cy="87772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IE" sz="4900" b="1" kern="100" dirty="0">
                <a:solidFill>
                  <a:srgbClr val="FFFFFF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Rural vs Urban Area</a:t>
            </a:r>
            <a:br>
              <a:rPr lang="en-IE" sz="4000" b="1" kern="100" dirty="0">
                <a:solidFill>
                  <a:srgbClr val="FFFFFF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</a:br>
            <a:r>
              <a:rPr lang="en-GB" sz="2400" dirty="0">
                <a:solidFill>
                  <a:schemeClr val="bg1"/>
                </a:solidFill>
              </a:rPr>
              <a:t>Why is there a high fatality rate in rural areas?</a:t>
            </a:r>
            <a:br>
              <a:rPr lang="en-GB" sz="2400" dirty="0"/>
            </a:br>
            <a:endParaRPr lang="en-US" sz="40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4" name="Content Placeholder 3">
            <a:extLst>
              <a:ext uri="{FF2B5EF4-FFF2-40B4-BE49-F238E27FC236}">
                <a16:creationId xmlns:a16="http://schemas.microsoft.com/office/drawing/2014/main" id="{A68E2A34-1B53-40DB-F561-7A30544F0A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6600" y="1787525"/>
          <a:ext cx="6375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CEB426D-AAA5-4812-AD04-2273A96A332D}"/>
              </a:ext>
            </a:extLst>
          </p:cNvPr>
          <p:cNvSpPr txBox="1">
            <a:spLocks/>
          </p:cNvSpPr>
          <p:nvPr/>
        </p:nvSpPr>
        <p:spPr>
          <a:xfrm>
            <a:off x="469901" y="1924820"/>
            <a:ext cx="4572000" cy="440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/>
              <a:t>Fatality Rate:</a:t>
            </a:r>
          </a:p>
          <a:p>
            <a:pPr algn="just"/>
            <a:endParaRPr lang="en-GB" sz="4400" dirty="0"/>
          </a:p>
          <a:p>
            <a:pPr algn="just"/>
            <a:r>
              <a:rPr lang="en-GB" sz="2400" dirty="0"/>
              <a:t>Urban – Fatality is </a:t>
            </a:r>
            <a:r>
              <a:rPr lang="en-GB" sz="3200" b="1" dirty="0">
                <a:solidFill>
                  <a:srgbClr val="7030A0"/>
                </a:solidFill>
              </a:rPr>
              <a:t>1%</a:t>
            </a:r>
            <a:endParaRPr lang="en-GB" sz="2400" b="1" dirty="0">
              <a:solidFill>
                <a:srgbClr val="7030A0"/>
              </a:solidFill>
            </a:endParaRPr>
          </a:p>
          <a:p>
            <a:pPr algn="just"/>
            <a:endParaRPr lang="en-GB" sz="2400" dirty="0"/>
          </a:p>
          <a:p>
            <a:pPr algn="just"/>
            <a:endParaRPr lang="en-GB" sz="2400" dirty="0"/>
          </a:p>
          <a:p>
            <a:pPr algn="just"/>
            <a:r>
              <a:rPr lang="en-GB" sz="2400" dirty="0"/>
              <a:t>Rural – Fatality is </a:t>
            </a:r>
            <a:r>
              <a:rPr lang="en-GB" sz="3200" b="1" dirty="0">
                <a:solidFill>
                  <a:srgbClr val="C00000"/>
                </a:solidFill>
              </a:rPr>
              <a:t>3%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028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B45AF1-FA03-D4A5-647B-D7C8560AF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73777DF-0448-C9F4-6657-BECBE8A30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5A51AF-5520-3965-D75F-BDC6BCFAC5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20689"/>
          <a:stretch/>
        </p:blipFill>
        <p:spPr>
          <a:xfrm>
            <a:off x="5183784" y="80350"/>
            <a:ext cx="7008216" cy="62991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70A9DA9-52FB-3D26-F9C2-27DE9DED1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C3154-BEFC-CFE4-0761-CC6F142D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408" y="22906"/>
            <a:ext cx="9523908" cy="1350488"/>
          </a:xfrm>
        </p:spPr>
        <p:txBody>
          <a:bodyPr>
            <a:normAutofit/>
          </a:bodyPr>
          <a:lstStyle/>
          <a:p>
            <a:pPr algn="just">
              <a:spcAft>
                <a:spcPts val="800"/>
              </a:spcAft>
              <a:buNone/>
            </a:pPr>
            <a:r>
              <a:rPr lang="en-IE" sz="4000" b="1" kern="100" dirty="0">
                <a:solidFill>
                  <a:schemeClr val="accent1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Trends of Accident/Casualties by Days of the Week</a:t>
            </a:r>
            <a:endParaRPr lang="en-IE" sz="4000" kern="100" dirty="0">
              <a:solidFill>
                <a:schemeClr val="accent1">
                  <a:lumMod val="7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F130D-9C16-4CE4-A1C6-CDC0E1BB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8082" y="1669462"/>
            <a:ext cx="6800869" cy="4507501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2021</a:t>
            </a:r>
          </a:p>
          <a:p>
            <a:r>
              <a:rPr lang="en-GB" dirty="0"/>
              <a:t>Most accident/casualties occurred over the weekend (Fri-Sun)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2022</a:t>
            </a:r>
          </a:p>
          <a:p>
            <a:r>
              <a:rPr lang="en-GB" dirty="0"/>
              <a:t>Most accident/casualties occurred on Tuesday and over the weekend (Fri-Sun)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456BC733-2AE3-4838-90F8-9D83AFCEAFD6}"/>
              </a:ext>
            </a:extLst>
          </p:cNvPr>
          <p:cNvSpPr txBox="1">
            <a:spLocks/>
          </p:cNvSpPr>
          <p:nvPr/>
        </p:nvSpPr>
        <p:spPr>
          <a:xfrm>
            <a:off x="7272844" y="681037"/>
            <a:ext cx="3031905" cy="1086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800"/>
              </a:spcAft>
            </a:pPr>
            <a:r>
              <a:rPr lang="en-IE" sz="2400" b="1" kern="100" dirty="0">
                <a:solidFill>
                  <a:schemeClr val="accent5">
                    <a:lumMod val="75000"/>
                  </a:schemeClr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Finding:</a:t>
            </a:r>
            <a:endParaRPr lang="en-IE" sz="2400" kern="100" dirty="0">
              <a:solidFill>
                <a:schemeClr val="accent5">
                  <a:lumMod val="75000"/>
                </a:schemeClr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005225-51C0-4EDF-9A27-420257080D6D}"/>
              </a:ext>
            </a:extLst>
          </p:cNvPr>
          <p:cNvSpPr/>
          <p:nvPr/>
        </p:nvSpPr>
        <p:spPr>
          <a:xfrm>
            <a:off x="107003" y="1517515"/>
            <a:ext cx="5094603" cy="2476171"/>
          </a:xfrm>
          <a:prstGeom prst="roundRect">
            <a:avLst>
              <a:gd name="adj" fmla="val 6065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200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ADF112-A3EC-AC7E-F85B-91A872A28DAE}"/>
              </a:ext>
            </a:extLst>
          </p:cNvPr>
          <p:cNvSpPr/>
          <p:nvPr/>
        </p:nvSpPr>
        <p:spPr>
          <a:xfrm>
            <a:off x="104483" y="4108623"/>
            <a:ext cx="5094603" cy="2476171"/>
          </a:xfrm>
          <a:prstGeom prst="roundRect">
            <a:avLst>
              <a:gd name="adj" fmla="val 6065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105661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8E366-CC22-4893-E201-3389C7581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82F39FF-86D3-BD59-E5C0-8FC7A2F24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2B68B2-FA42-6BF7-4CE7-3985A6544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F4126D-F310-B234-3FE8-45BA2D23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ED0684-FA9C-6AAA-DF2D-D45C610C2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29731F6-840D-169B-4937-2841F181B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FA2E8-6674-DA4D-5765-19C44216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4" y="2767106"/>
            <a:ext cx="3670756" cy="12867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 Risk Factors</a:t>
            </a:r>
            <a:endParaRPr lang="en-US" kern="1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72215CDF-933E-48B7-BC90-18C025B5E0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9345139"/>
              </p:ext>
            </p:extLst>
          </p:nvPr>
        </p:nvGraphicFramePr>
        <p:xfrm>
          <a:off x="4116888" y="1511300"/>
          <a:ext cx="8075111" cy="53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667">
                  <a:extLst>
                    <a:ext uri="{9D8B030D-6E8A-4147-A177-3AD203B41FA5}">
                      <a16:colId xmlns:a16="http://schemas.microsoft.com/office/drawing/2014/main" val="2544665779"/>
                    </a:ext>
                  </a:extLst>
                </a:gridCol>
                <a:gridCol w="1659888">
                  <a:extLst>
                    <a:ext uri="{9D8B030D-6E8A-4147-A177-3AD203B41FA5}">
                      <a16:colId xmlns:a16="http://schemas.microsoft.com/office/drawing/2014/main" val="4143855495"/>
                    </a:ext>
                  </a:extLst>
                </a:gridCol>
                <a:gridCol w="2018778">
                  <a:extLst>
                    <a:ext uri="{9D8B030D-6E8A-4147-A177-3AD203B41FA5}">
                      <a16:colId xmlns:a16="http://schemas.microsoft.com/office/drawing/2014/main" val="1274969234"/>
                    </a:ext>
                  </a:extLst>
                </a:gridCol>
                <a:gridCol w="2018778">
                  <a:extLst>
                    <a:ext uri="{9D8B030D-6E8A-4147-A177-3AD203B41FA5}">
                      <a16:colId xmlns:a16="http://schemas.microsoft.com/office/drawing/2014/main" val="3612226243"/>
                    </a:ext>
                  </a:extLst>
                </a:gridCol>
              </a:tblGrid>
              <a:tr h="1069254">
                <a:tc>
                  <a:txBody>
                    <a:bodyPr/>
                    <a:lstStyle/>
                    <a:p>
                      <a:r>
                        <a:rPr lang="en-GB" sz="2000" b="1" dirty="0"/>
                        <a:t>Speed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Fatal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Serious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Slight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812987"/>
                  </a:ext>
                </a:extLst>
              </a:tr>
              <a:tr h="1069254">
                <a:tc>
                  <a:txBody>
                    <a:bodyPr/>
                    <a:lstStyle/>
                    <a:p>
                      <a:r>
                        <a:rPr lang="en-GB" sz="2000" b="1" dirty="0"/>
                        <a:t>Low Speed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51359"/>
                  </a:ext>
                </a:extLst>
              </a:tr>
              <a:tr h="1069254">
                <a:tc>
                  <a:txBody>
                    <a:bodyPr/>
                    <a:lstStyle/>
                    <a:p>
                      <a:r>
                        <a:rPr lang="en-GB" sz="2000" b="1" dirty="0"/>
                        <a:t>Mid Speed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87%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36741"/>
                  </a:ext>
                </a:extLst>
              </a:tr>
              <a:tr h="1069254">
                <a:tc>
                  <a:txBody>
                    <a:bodyPr/>
                    <a:lstStyle/>
                    <a:p>
                      <a:r>
                        <a:rPr lang="en-GB" sz="2000" b="1" dirty="0"/>
                        <a:t>Normal Speed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396516"/>
                  </a:ext>
                </a:extLst>
              </a:tr>
              <a:tr h="1069254">
                <a:tc>
                  <a:txBody>
                    <a:bodyPr/>
                    <a:lstStyle/>
                    <a:p>
                      <a:r>
                        <a:rPr lang="en-GB" sz="2000" b="1" dirty="0"/>
                        <a:t>High Speed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77%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529453"/>
                  </a:ext>
                </a:extLst>
              </a:tr>
            </a:tbl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3E16F060-C0B1-4EFF-9743-2C3E0E179C5C}"/>
              </a:ext>
            </a:extLst>
          </p:cNvPr>
          <p:cNvSpPr txBox="1">
            <a:spLocks/>
          </p:cNvSpPr>
          <p:nvPr/>
        </p:nvSpPr>
        <p:spPr>
          <a:xfrm>
            <a:off x="4417524" y="247949"/>
            <a:ext cx="7023097" cy="8422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Impact of Speed Limit of Casualties on Severity</a:t>
            </a:r>
          </a:p>
        </p:txBody>
      </p:sp>
    </p:spTree>
    <p:extLst>
      <p:ext uri="{BB962C8B-B14F-4D97-AF65-F5344CB8AC3E}">
        <p14:creationId xmlns:p14="http://schemas.microsoft.com/office/powerpoint/2010/main" val="366417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8E366-CC22-4893-E201-3389C7581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82F39FF-86D3-BD59-E5C0-8FC7A2F24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2B68B2-FA42-6BF7-4CE7-3985A6544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F4126D-F310-B234-3FE8-45BA2D23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ED0684-FA9C-6AAA-DF2D-D45C610C2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29731F6-840D-169B-4937-2841F181B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FA2E8-6674-DA4D-5765-19C44216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4" y="2767106"/>
            <a:ext cx="3670756" cy="12867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 Risk Factors</a:t>
            </a:r>
            <a:endParaRPr lang="en-US" kern="1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16F060-C0B1-4EFF-9743-2C3E0E179C5C}"/>
              </a:ext>
            </a:extLst>
          </p:cNvPr>
          <p:cNvSpPr txBox="1">
            <a:spLocks/>
          </p:cNvSpPr>
          <p:nvPr/>
        </p:nvSpPr>
        <p:spPr>
          <a:xfrm>
            <a:off x="3750109" y="184584"/>
            <a:ext cx="8442960" cy="12449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Impact of Time of the Day, Road Surface Condition, and Road Type on Severity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4116C0-3F72-4261-B1AB-8CE9D2B31F06}"/>
              </a:ext>
            </a:extLst>
          </p:cNvPr>
          <p:cNvSpPr/>
          <p:nvPr/>
        </p:nvSpPr>
        <p:spPr>
          <a:xfrm>
            <a:off x="4236023" y="1680785"/>
            <a:ext cx="4020785" cy="2172642"/>
          </a:xfrm>
          <a:prstGeom prst="roundRect">
            <a:avLst>
              <a:gd name="adj" fmla="val 6065"/>
            </a:avLst>
          </a:prstGeom>
          <a:solidFill>
            <a:srgbClr val="1025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dirty="0"/>
              <a:t>Casualties</a:t>
            </a:r>
            <a:r>
              <a:rPr lang="en-GB" sz="1200" b="1" baseline="0" dirty="0"/>
              <a:t> by Time of the Day</a:t>
            </a:r>
            <a:endParaRPr lang="en-GB" sz="1200" b="1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5" name="Chart 14">
                <a:extLst>
                  <a:ext uri="{FF2B5EF4-FFF2-40B4-BE49-F238E27FC236}">
                    <a16:creationId xmlns:a16="http://schemas.microsoft.com/office/drawing/2014/main" id="{4ADFCA75-011C-4065-BA0B-306CA32E50A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76390911"/>
                  </p:ext>
                </p:extLst>
              </p:nvPr>
            </p:nvGraphicFramePr>
            <p:xfrm>
              <a:off x="4222124" y="1970579"/>
              <a:ext cx="3961215" cy="18939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5" name="Chart 14">
                <a:extLst>
                  <a:ext uri="{FF2B5EF4-FFF2-40B4-BE49-F238E27FC236}">
                    <a16:creationId xmlns:a16="http://schemas.microsoft.com/office/drawing/2014/main" id="{4ADFCA75-011C-4065-BA0B-306CA32E50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2124" y="1970579"/>
                <a:ext cx="3961215" cy="189394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9C6302-8680-4C5C-8B9B-E9A7A0E37CBE}"/>
              </a:ext>
            </a:extLst>
          </p:cNvPr>
          <p:cNvSpPr/>
          <p:nvPr/>
        </p:nvSpPr>
        <p:spPr>
          <a:xfrm>
            <a:off x="8826499" y="1709618"/>
            <a:ext cx="2908297" cy="4686296"/>
          </a:xfrm>
          <a:prstGeom prst="roundRect">
            <a:avLst>
              <a:gd name="adj" fmla="val 6065"/>
            </a:avLst>
          </a:prstGeom>
          <a:solidFill>
            <a:srgbClr val="1025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/>
              <a:t>Casualities</a:t>
            </a:r>
            <a:r>
              <a:rPr lang="en-GB" sz="1200" b="1" baseline="0"/>
              <a:t> by Road Types</a:t>
            </a:r>
            <a:endParaRPr lang="en-GB" sz="1200" b="1"/>
          </a:p>
        </p:txBody>
      </p:sp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E41900F4-2755-474D-A72F-8000E47A42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209266"/>
              </p:ext>
            </p:extLst>
          </p:nvPr>
        </p:nvGraphicFramePr>
        <p:xfrm>
          <a:off x="8869927" y="1995236"/>
          <a:ext cx="3036214" cy="4103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567AC0D-3CEA-41E2-82A7-F83AF4BF2E5A}"/>
              </a:ext>
            </a:extLst>
          </p:cNvPr>
          <p:cNvSpPr/>
          <p:nvPr/>
        </p:nvSpPr>
        <p:spPr>
          <a:xfrm>
            <a:off x="4247007" y="4152483"/>
            <a:ext cx="4028186" cy="2210633"/>
          </a:xfrm>
          <a:prstGeom prst="roundRect">
            <a:avLst>
              <a:gd name="adj" fmla="val 6065"/>
            </a:avLst>
          </a:prstGeom>
          <a:solidFill>
            <a:srgbClr val="1025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 dirty="0"/>
              <a:t>Casualties</a:t>
            </a:r>
            <a:r>
              <a:rPr lang="en-GB" sz="1200" b="1" baseline="0" dirty="0"/>
              <a:t> by Road Surface Condition</a:t>
            </a:r>
            <a:endParaRPr lang="en-GB" sz="1200" b="1" dirty="0"/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A6E468B0-B497-43F7-84C2-DE1A1356D99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97509573"/>
                  </p:ext>
                </p:extLst>
              </p:nvPr>
            </p:nvGraphicFramePr>
            <p:xfrm>
              <a:off x="4541605" y="4467861"/>
              <a:ext cx="3484068" cy="170737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5" name="Chart 24">
                <a:extLst>
                  <a:ext uri="{FF2B5EF4-FFF2-40B4-BE49-F238E27FC236}">
                    <a16:creationId xmlns:a16="http://schemas.microsoft.com/office/drawing/2014/main" id="{A6E468B0-B497-43F7-84C2-DE1A1356D9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1605" y="4467861"/>
                <a:ext cx="3484068" cy="17073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7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8E366-CC22-4893-E201-3389C7581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82F39FF-86D3-BD59-E5C0-8FC7A2F24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2B68B2-FA42-6BF7-4CE7-3985A6544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F4126D-F310-B234-3FE8-45BA2D23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ED0684-FA9C-6AAA-DF2D-D45C610C2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29731F6-840D-169B-4937-2841F181B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FA2E8-6674-DA4D-5765-19C44216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4" y="2767106"/>
            <a:ext cx="3670756" cy="12867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 Risk Factors</a:t>
            </a:r>
            <a:endParaRPr lang="en-US" kern="1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16F060-C0B1-4EFF-9743-2C3E0E179C5C}"/>
              </a:ext>
            </a:extLst>
          </p:cNvPr>
          <p:cNvSpPr txBox="1">
            <a:spLocks/>
          </p:cNvSpPr>
          <p:nvPr/>
        </p:nvSpPr>
        <p:spPr>
          <a:xfrm>
            <a:off x="3750109" y="184584"/>
            <a:ext cx="8442960" cy="12449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Impact of Weather Condition, Junction Details and Vehicle Type on Severity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F70965-4884-4B1E-97A2-DD0D65B57479}"/>
              </a:ext>
            </a:extLst>
          </p:cNvPr>
          <p:cNvSpPr/>
          <p:nvPr/>
        </p:nvSpPr>
        <p:spPr>
          <a:xfrm>
            <a:off x="4160251" y="1747601"/>
            <a:ext cx="4551949" cy="2173792"/>
          </a:xfrm>
          <a:prstGeom prst="roundRect">
            <a:avLst>
              <a:gd name="adj" fmla="val 6065"/>
            </a:avLst>
          </a:prstGeom>
          <a:solidFill>
            <a:srgbClr val="1025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/>
              <a:t>Casualties</a:t>
            </a:r>
            <a:r>
              <a:rPr lang="en-GB" sz="1200" b="1" baseline="0"/>
              <a:t> by Wealther Condition</a:t>
            </a:r>
            <a:endParaRPr lang="en-GB" sz="1200" b="1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352375-A185-435D-92DC-C716B1D440C4}"/>
              </a:ext>
            </a:extLst>
          </p:cNvPr>
          <p:cNvSpPr/>
          <p:nvPr/>
        </p:nvSpPr>
        <p:spPr>
          <a:xfrm>
            <a:off x="4160251" y="4097849"/>
            <a:ext cx="4551949" cy="2511150"/>
          </a:xfrm>
          <a:prstGeom prst="roundRect">
            <a:avLst>
              <a:gd name="adj" fmla="val 6065"/>
            </a:avLst>
          </a:prstGeom>
          <a:solidFill>
            <a:srgbClr val="1025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/>
              <a:t>Casualities</a:t>
            </a:r>
            <a:r>
              <a:rPr lang="en-GB" sz="1200" b="1" baseline="0"/>
              <a:t> by Junction</a:t>
            </a:r>
            <a:endParaRPr lang="en-GB" sz="1200" b="1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3AD40E55-FADF-4235-BF0E-18C3FA920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759478"/>
              </p:ext>
            </p:extLst>
          </p:nvPr>
        </p:nvGraphicFramePr>
        <p:xfrm>
          <a:off x="4160251" y="2092392"/>
          <a:ext cx="4488707" cy="1746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24A93259-2F2E-47ED-B3F0-C785E6195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82513"/>
              </p:ext>
            </p:extLst>
          </p:nvPr>
        </p:nvGraphicFramePr>
        <p:xfrm>
          <a:off x="4148270" y="4460968"/>
          <a:ext cx="4499896" cy="201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121385-598F-4FBF-A237-A9FA624CB48F}"/>
              </a:ext>
            </a:extLst>
          </p:cNvPr>
          <p:cNvSpPr/>
          <p:nvPr/>
        </p:nvSpPr>
        <p:spPr>
          <a:xfrm>
            <a:off x="9151456" y="1746273"/>
            <a:ext cx="1966287" cy="4914853"/>
          </a:xfrm>
          <a:prstGeom prst="roundRect">
            <a:avLst>
              <a:gd name="adj" fmla="val 6065"/>
            </a:avLst>
          </a:prstGeom>
          <a:solidFill>
            <a:srgbClr val="1025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/>
              <a:t>No of </a:t>
            </a:r>
            <a:r>
              <a:rPr lang="en-GB" sz="1200" b="1" dirty="0" err="1"/>
              <a:t>Casultiesby</a:t>
            </a:r>
            <a:r>
              <a:rPr lang="en-GB" sz="1200" b="1" dirty="0"/>
              <a:t> Vehicle Types</a:t>
            </a:r>
          </a:p>
          <a:p>
            <a:pPr algn="ctr"/>
            <a:endParaRPr lang="en-GB" sz="1200" b="1" dirty="0"/>
          </a:p>
          <a:p>
            <a:pPr algn="ctr"/>
            <a:endParaRPr lang="en-GB" sz="1200" b="1" dirty="0"/>
          </a:p>
        </p:txBody>
      </p:sp>
      <p:pic>
        <p:nvPicPr>
          <p:cNvPr id="44" name="Graphic 77" descr="Car">
            <a:extLst>
              <a:ext uri="{FF2B5EF4-FFF2-40B4-BE49-F238E27FC236}">
                <a16:creationId xmlns:a16="http://schemas.microsoft.com/office/drawing/2014/main" id="{2D8DB9C7-E9BB-4BAD-9145-C6B4B08CA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1070" y="4498852"/>
            <a:ext cx="622838" cy="605356"/>
          </a:xfrm>
          <a:prstGeom prst="rect">
            <a:avLst/>
          </a:prstGeom>
        </p:spPr>
      </p:pic>
      <p:pic>
        <p:nvPicPr>
          <p:cNvPr id="45" name="Graphic 78" descr="Truck">
            <a:extLst>
              <a:ext uri="{FF2B5EF4-FFF2-40B4-BE49-F238E27FC236}">
                <a16:creationId xmlns:a16="http://schemas.microsoft.com/office/drawing/2014/main" id="{CEE66F5F-A09E-4D42-B624-7207D6C39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1070" y="3797066"/>
            <a:ext cx="614678" cy="605358"/>
          </a:xfrm>
          <a:prstGeom prst="rect">
            <a:avLst/>
          </a:prstGeom>
        </p:spPr>
      </p:pic>
      <p:pic>
        <p:nvPicPr>
          <p:cNvPr id="46" name="Graphic 79" descr="Bus">
            <a:extLst>
              <a:ext uri="{FF2B5EF4-FFF2-40B4-BE49-F238E27FC236}">
                <a16:creationId xmlns:a16="http://schemas.microsoft.com/office/drawing/2014/main" id="{07061B32-A067-41B2-88C5-A4ED1C27E5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1070" y="3095282"/>
            <a:ext cx="614678" cy="604195"/>
          </a:xfrm>
          <a:prstGeom prst="rect">
            <a:avLst/>
          </a:prstGeom>
        </p:spPr>
      </p:pic>
      <p:pic>
        <p:nvPicPr>
          <p:cNvPr id="47" name="Graphic 80" descr="Motorcycle">
            <a:extLst>
              <a:ext uri="{FF2B5EF4-FFF2-40B4-BE49-F238E27FC236}">
                <a16:creationId xmlns:a16="http://schemas.microsoft.com/office/drawing/2014/main" id="{C842C0A7-114F-48E2-9898-7B42D879FB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1070" y="5201798"/>
            <a:ext cx="614678" cy="605359"/>
          </a:xfrm>
          <a:prstGeom prst="rect">
            <a:avLst/>
          </a:prstGeom>
        </p:spPr>
      </p:pic>
      <p:pic>
        <p:nvPicPr>
          <p:cNvPr id="48" name="Graphic 81" descr="Tractor">
            <a:extLst>
              <a:ext uri="{FF2B5EF4-FFF2-40B4-BE49-F238E27FC236}">
                <a16:creationId xmlns:a16="http://schemas.microsoft.com/office/drawing/2014/main" id="{26BF21A6-E136-492D-91C9-25E9249B3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91070" y="2392334"/>
            <a:ext cx="614678" cy="605358"/>
          </a:xfrm>
          <a:prstGeom prst="rect">
            <a:avLst/>
          </a:prstGeom>
        </p:spPr>
      </p:pic>
      <p:pic>
        <p:nvPicPr>
          <p:cNvPr id="49" name="Graphic 82" descr="No sign">
            <a:extLst>
              <a:ext uri="{FF2B5EF4-FFF2-40B4-BE49-F238E27FC236}">
                <a16:creationId xmlns:a16="http://schemas.microsoft.com/office/drawing/2014/main" id="{7777D99E-A546-4D0C-8DD0-4807E2A3C2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98630" y="6009419"/>
            <a:ext cx="470678" cy="462409"/>
          </a:xfrm>
          <a:prstGeom prst="rect">
            <a:avLst/>
          </a:prstGeom>
        </p:spPr>
      </p:pic>
      <p:sp>
        <p:nvSpPr>
          <p:cNvPr id="50" name="TextBox 84">
            <a:extLst>
              <a:ext uri="{FF2B5EF4-FFF2-40B4-BE49-F238E27FC236}">
                <a16:creationId xmlns:a16="http://schemas.microsoft.com/office/drawing/2014/main" id="{1D78E462-65F7-4621-BCE3-165D9BCB85D4}"/>
              </a:ext>
            </a:extLst>
          </p:cNvPr>
          <p:cNvSpPr txBox="1"/>
          <p:nvPr/>
        </p:nvSpPr>
        <p:spPr>
          <a:xfrm>
            <a:off x="10258166" y="4003100"/>
            <a:ext cx="701152" cy="2827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EA36B2-7ED7-49BB-82FE-6F7CEAD583EA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33,472 </a:t>
            </a:fld>
            <a:endParaRPr lang="en-GB" sz="1100" b="1">
              <a:solidFill>
                <a:srgbClr val="E18760"/>
              </a:solidFill>
            </a:endParaRPr>
          </a:p>
        </p:txBody>
      </p:sp>
      <p:sp>
        <p:nvSpPr>
          <p:cNvPr id="51" name="TextBox 85">
            <a:extLst>
              <a:ext uri="{FF2B5EF4-FFF2-40B4-BE49-F238E27FC236}">
                <a16:creationId xmlns:a16="http://schemas.microsoft.com/office/drawing/2014/main" id="{A1D1450C-4DEA-4D68-B60D-B1A57B7A0AAC}"/>
              </a:ext>
            </a:extLst>
          </p:cNvPr>
          <p:cNvSpPr txBox="1"/>
          <p:nvPr/>
        </p:nvSpPr>
        <p:spPr>
          <a:xfrm>
            <a:off x="10258166" y="4748597"/>
            <a:ext cx="701152" cy="28392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102BCD-6E4D-47E3-9CB3-7E6269FBDAA5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33,764 </a:t>
            </a:fld>
            <a:endParaRPr lang="en-GB" sz="1100" b="1">
              <a:solidFill>
                <a:srgbClr val="E18760"/>
              </a:solidFill>
            </a:endParaRPr>
          </a:p>
        </p:txBody>
      </p:sp>
      <p:sp>
        <p:nvSpPr>
          <p:cNvPr id="52" name="TextBox 86">
            <a:extLst>
              <a:ext uri="{FF2B5EF4-FFF2-40B4-BE49-F238E27FC236}">
                <a16:creationId xmlns:a16="http://schemas.microsoft.com/office/drawing/2014/main" id="{504CCC63-A384-4BF2-A615-1E727490885C}"/>
              </a:ext>
            </a:extLst>
          </p:cNvPr>
          <p:cNvSpPr txBox="1"/>
          <p:nvPr/>
        </p:nvSpPr>
        <p:spPr>
          <a:xfrm>
            <a:off x="10141144" y="5444629"/>
            <a:ext cx="878650" cy="33338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4DF9CB2-7A2A-49EA-8707-3A0A4D262F73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333,485 </a:t>
            </a:fld>
            <a:endParaRPr lang="en-GB" sz="1100" b="1">
              <a:solidFill>
                <a:srgbClr val="E18760"/>
              </a:solidFill>
            </a:endParaRPr>
          </a:p>
        </p:txBody>
      </p:sp>
      <p:sp>
        <p:nvSpPr>
          <p:cNvPr id="53" name="TextBox 87">
            <a:extLst>
              <a:ext uri="{FF2B5EF4-FFF2-40B4-BE49-F238E27FC236}">
                <a16:creationId xmlns:a16="http://schemas.microsoft.com/office/drawing/2014/main" id="{088899D0-7F4C-4742-B315-1301D4BBCFB9}"/>
              </a:ext>
            </a:extLst>
          </p:cNvPr>
          <p:cNvSpPr txBox="1"/>
          <p:nvPr/>
        </p:nvSpPr>
        <p:spPr>
          <a:xfrm>
            <a:off x="10190126" y="6082537"/>
            <a:ext cx="822105" cy="33145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36DA0A-EA32-415C-B3BA-0F59F31442FF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12,798 </a:t>
            </a:fld>
            <a:endParaRPr lang="en-GB" sz="1100" b="1">
              <a:solidFill>
                <a:srgbClr val="E18760"/>
              </a:solidFill>
            </a:endParaRPr>
          </a:p>
        </p:txBody>
      </p:sp>
      <p:sp>
        <p:nvSpPr>
          <p:cNvPr id="54" name="TextBox 88">
            <a:extLst>
              <a:ext uri="{FF2B5EF4-FFF2-40B4-BE49-F238E27FC236}">
                <a16:creationId xmlns:a16="http://schemas.microsoft.com/office/drawing/2014/main" id="{293C21E0-CFB5-4769-8732-B10F71BBF5FC}"/>
              </a:ext>
            </a:extLst>
          </p:cNvPr>
          <p:cNvSpPr txBox="1"/>
          <p:nvPr/>
        </p:nvSpPr>
        <p:spPr>
          <a:xfrm>
            <a:off x="10258166" y="3257601"/>
            <a:ext cx="701152" cy="28276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5376BA-3E48-4996-B4FB-924661A9EB8B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3,332 </a:t>
            </a:fld>
            <a:endParaRPr lang="en-GB" sz="1100" b="1">
              <a:solidFill>
                <a:srgbClr val="E18760"/>
              </a:solidFill>
            </a:endParaRPr>
          </a:p>
        </p:txBody>
      </p:sp>
      <p:sp>
        <p:nvSpPr>
          <p:cNvPr id="55" name="TextBox 89">
            <a:extLst>
              <a:ext uri="{FF2B5EF4-FFF2-40B4-BE49-F238E27FC236}">
                <a16:creationId xmlns:a16="http://schemas.microsoft.com/office/drawing/2014/main" id="{E3441694-242F-49E3-BC40-FA42E6573069}"/>
              </a:ext>
            </a:extLst>
          </p:cNvPr>
          <p:cNvSpPr txBox="1"/>
          <p:nvPr/>
        </p:nvSpPr>
        <p:spPr>
          <a:xfrm>
            <a:off x="10258166" y="2512104"/>
            <a:ext cx="701152" cy="2827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C86715-1420-4F68-913B-7DD0DE577205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1,032 </a:t>
            </a:fld>
            <a:endParaRPr lang="en-GB" sz="1100" b="1">
              <a:solidFill>
                <a:srgbClr val="E187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2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8E366-CC22-4893-E201-3389C7581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382F39FF-86D3-BD59-E5C0-8FC7A2F24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C2B68B2-FA42-6BF7-4CE7-3985A6544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F4126D-F310-B234-3FE8-45BA2D239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3ED0684-FA9C-6AAA-DF2D-D45C610C2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E29731F6-840D-169B-4937-2841F181B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FA2E8-6674-DA4D-5765-19C442166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4" y="2767106"/>
            <a:ext cx="3670756" cy="128673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High Risk Factors</a:t>
            </a:r>
            <a:endParaRPr lang="en-US" kern="1200" dirty="0">
              <a:solidFill>
                <a:srgbClr val="FFFFF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16F060-C0B1-4EFF-9743-2C3E0E179C5C}"/>
              </a:ext>
            </a:extLst>
          </p:cNvPr>
          <p:cNvSpPr txBox="1">
            <a:spLocks/>
          </p:cNvSpPr>
          <p:nvPr/>
        </p:nvSpPr>
        <p:spPr>
          <a:xfrm>
            <a:off x="3750109" y="184584"/>
            <a:ext cx="8442960" cy="12449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Impact of Time of the Day, Weather Condition and Road Type Severity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0F70965-4884-4B1E-97A2-DD0D65B57479}"/>
              </a:ext>
            </a:extLst>
          </p:cNvPr>
          <p:cNvSpPr/>
          <p:nvPr/>
        </p:nvSpPr>
        <p:spPr>
          <a:xfrm>
            <a:off x="4160251" y="1747601"/>
            <a:ext cx="4551949" cy="2173792"/>
          </a:xfrm>
          <a:prstGeom prst="roundRect">
            <a:avLst>
              <a:gd name="adj" fmla="val 6065"/>
            </a:avLst>
          </a:prstGeom>
          <a:solidFill>
            <a:srgbClr val="1025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/>
              <a:t>Casualties</a:t>
            </a:r>
            <a:r>
              <a:rPr lang="en-GB" sz="1200" b="1" baseline="0"/>
              <a:t> by Wealther Condition</a:t>
            </a:r>
            <a:endParaRPr lang="en-GB" sz="1200" b="1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3352375-A185-435D-92DC-C716B1D440C4}"/>
              </a:ext>
            </a:extLst>
          </p:cNvPr>
          <p:cNvSpPr/>
          <p:nvPr/>
        </p:nvSpPr>
        <p:spPr>
          <a:xfrm>
            <a:off x="4160251" y="4097849"/>
            <a:ext cx="4551949" cy="2511150"/>
          </a:xfrm>
          <a:prstGeom prst="roundRect">
            <a:avLst>
              <a:gd name="adj" fmla="val 6065"/>
            </a:avLst>
          </a:prstGeom>
          <a:solidFill>
            <a:srgbClr val="1025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200" b="1"/>
              <a:t>Casualities</a:t>
            </a:r>
            <a:r>
              <a:rPr lang="en-GB" sz="1200" b="1" baseline="0"/>
              <a:t> by Junction</a:t>
            </a:r>
            <a:endParaRPr lang="en-GB" sz="1200" b="1"/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3AD40E55-FADF-4235-BF0E-18C3FA920CDD}"/>
              </a:ext>
            </a:extLst>
          </p:cNvPr>
          <p:cNvGraphicFramePr>
            <a:graphicFrameLocks/>
          </p:cNvGraphicFramePr>
          <p:nvPr/>
        </p:nvGraphicFramePr>
        <p:xfrm>
          <a:off x="4160251" y="2092392"/>
          <a:ext cx="4488707" cy="1746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24A93259-2F2E-47ED-B3F0-C785E6195302}"/>
              </a:ext>
            </a:extLst>
          </p:cNvPr>
          <p:cNvGraphicFramePr>
            <a:graphicFrameLocks/>
          </p:cNvGraphicFramePr>
          <p:nvPr/>
        </p:nvGraphicFramePr>
        <p:xfrm>
          <a:off x="4148270" y="4460968"/>
          <a:ext cx="4499896" cy="201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8D121385-598F-4FBF-A237-A9FA624CB48F}"/>
              </a:ext>
            </a:extLst>
          </p:cNvPr>
          <p:cNvSpPr/>
          <p:nvPr/>
        </p:nvSpPr>
        <p:spPr>
          <a:xfrm>
            <a:off x="9151456" y="1746273"/>
            <a:ext cx="1966287" cy="4914853"/>
          </a:xfrm>
          <a:prstGeom prst="roundRect">
            <a:avLst>
              <a:gd name="adj" fmla="val 6065"/>
            </a:avLst>
          </a:prstGeom>
          <a:solidFill>
            <a:srgbClr val="1025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b="1" dirty="0"/>
              <a:t>No of Casualties by Vehicle Types</a:t>
            </a:r>
          </a:p>
          <a:p>
            <a:pPr algn="ctr"/>
            <a:endParaRPr lang="en-GB" sz="1200" b="1" dirty="0"/>
          </a:p>
          <a:p>
            <a:pPr algn="ctr"/>
            <a:endParaRPr lang="en-GB" sz="1200" b="1" dirty="0"/>
          </a:p>
        </p:txBody>
      </p:sp>
      <p:pic>
        <p:nvPicPr>
          <p:cNvPr id="44" name="Graphic 77" descr="Car">
            <a:extLst>
              <a:ext uri="{FF2B5EF4-FFF2-40B4-BE49-F238E27FC236}">
                <a16:creationId xmlns:a16="http://schemas.microsoft.com/office/drawing/2014/main" id="{2D8DB9C7-E9BB-4BAD-9145-C6B4B08CA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1070" y="4498852"/>
            <a:ext cx="622838" cy="605356"/>
          </a:xfrm>
          <a:prstGeom prst="rect">
            <a:avLst/>
          </a:prstGeom>
        </p:spPr>
      </p:pic>
      <p:pic>
        <p:nvPicPr>
          <p:cNvPr id="45" name="Graphic 78" descr="Truck">
            <a:extLst>
              <a:ext uri="{FF2B5EF4-FFF2-40B4-BE49-F238E27FC236}">
                <a16:creationId xmlns:a16="http://schemas.microsoft.com/office/drawing/2014/main" id="{CEE66F5F-A09E-4D42-B624-7207D6C39C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91070" y="3797066"/>
            <a:ext cx="614678" cy="605358"/>
          </a:xfrm>
          <a:prstGeom prst="rect">
            <a:avLst/>
          </a:prstGeom>
        </p:spPr>
      </p:pic>
      <p:pic>
        <p:nvPicPr>
          <p:cNvPr id="46" name="Graphic 79" descr="Bus">
            <a:extLst>
              <a:ext uri="{FF2B5EF4-FFF2-40B4-BE49-F238E27FC236}">
                <a16:creationId xmlns:a16="http://schemas.microsoft.com/office/drawing/2014/main" id="{07061B32-A067-41B2-88C5-A4ED1C27E5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91070" y="3095282"/>
            <a:ext cx="614678" cy="604195"/>
          </a:xfrm>
          <a:prstGeom prst="rect">
            <a:avLst/>
          </a:prstGeom>
        </p:spPr>
      </p:pic>
      <p:pic>
        <p:nvPicPr>
          <p:cNvPr id="47" name="Graphic 80" descr="Motorcycle">
            <a:extLst>
              <a:ext uri="{FF2B5EF4-FFF2-40B4-BE49-F238E27FC236}">
                <a16:creationId xmlns:a16="http://schemas.microsoft.com/office/drawing/2014/main" id="{C842C0A7-114F-48E2-9898-7B42D879FB9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91070" y="5201798"/>
            <a:ext cx="614678" cy="605359"/>
          </a:xfrm>
          <a:prstGeom prst="rect">
            <a:avLst/>
          </a:prstGeom>
        </p:spPr>
      </p:pic>
      <p:pic>
        <p:nvPicPr>
          <p:cNvPr id="48" name="Graphic 81" descr="Tractor">
            <a:extLst>
              <a:ext uri="{FF2B5EF4-FFF2-40B4-BE49-F238E27FC236}">
                <a16:creationId xmlns:a16="http://schemas.microsoft.com/office/drawing/2014/main" id="{26BF21A6-E136-492D-91C9-25E9249B3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91070" y="2392334"/>
            <a:ext cx="614678" cy="605358"/>
          </a:xfrm>
          <a:prstGeom prst="rect">
            <a:avLst/>
          </a:prstGeom>
        </p:spPr>
      </p:pic>
      <p:pic>
        <p:nvPicPr>
          <p:cNvPr id="49" name="Graphic 82" descr="No sign">
            <a:extLst>
              <a:ext uri="{FF2B5EF4-FFF2-40B4-BE49-F238E27FC236}">
                <a16:creationId xmlns:a16="http://schemas.microsoft.com/office/drawing/2014/main" id="{7777D99E-A546-4D0C-8DD0-4807E2A3C2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98630" y="6009419"/>
            <a:ext cx="470678" cy="462409"/>
          </a:xfrm>
          <a:prstGeom prst="rect">
            <a:avLst/>
          </a:prstGeom>
        </p:spPr>
      </p:pic>
      <p:sp>
        <p:nvSpPr>
          <p:cNvPr id="50" name="TextBox 84">
            <a:extLst>
              <a:ext uri="{FF2B5EF4-FFF2-40B4-BE49-F238E27FC236}">
                <a16:creationId xmlns:a16="http://schemas.microsoft.com/office/drawing/2014/main" id="{1D78E462-65F7-4621-BCE3-165D9BCB85D4}"/>
              </a:ext>
            </a:extLst>
          </p:cNvPr>
          <p:cNvSpPr txBox="1"/>
          <p:nvPr/>
        </p:nvSpPr>
        <p:spPr>
          <a:xfrm>
            <a:off x="10258166" y="4003100"/>
            <a:ext cx="701152" cy="2827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EA36B2-7ED7-49BB-82FE-6F7CEAD583EA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33,472 </a:t>
            </a:fld>
            <a:endParaRPr lang="en-GB" sz="1100" b="1">
              <a:solidFill>
                <a:srgbClr val="E18760"/>
              </a:solidFill>
            </a:endParaRPr>
          </a:p>
        </p:txBody>
      </p:sp>
      <p:sp>
        <p:nvSpPr>
          <p:cNvPr id="51" name="TextBox 85">
            <a:extLst>
              <a:ext uri="{FF2B5EF4-FFF2-40B4-BE49-F238E27FC236}">
                <a16:creationId xmlns:a16="http://schemas.microsoft.com/office/drawing/2014/main" id="{A1D1450C-4DEA-4D68-B60D-B1A57B7A0AAC}"/>
              </a:ext>
            </a:extLst>
          </p:cNvPr>
          <p:cNvSpPr txBox="1"/>
          <p:nvPr/>
        </p:nvSpPr>
        <p:spPr>
          <a:xfrm>
            <a:off x="10258166" y="4748597"/>
            <a:ext cx="701152" cy="28392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E102BCD-6E4D-47E3-9CB3-7E6269FBDAA5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33,764 </a:t>
            </a:fld>
            <a:endParaRPr lang="en-GB" sz="1100" b="1">
              <a:solidFill>
                <a:srgbClr val="E18760"/>
              </a:solidFill>
            </a:endParaRPr>
          </a:p>
        </p:txBody>
      </p:sp>
      <p:sp>
        <p:nvSpPr>
          <p:cNvPr id="52" name="TextBox 86">
            <a:extLst>
              <a:ext uri="{FF2B5EF4-FFF2-40B4-BE49-F238E27FC236}">
                <a16:creationId xmlns:a16="http://schemas.microsoft.com/office/drawing/2014/main" id="{504CCC63-A384-4BF2-A615-1E727490885C}"/>
              </a:ext>
            </a:extLst>
          </p:cNvPr>
          <p:cNvSpPr txBox="1"/>
          <p:nvPr/>
        </p:nvSpPr>
        <p:spPr>
          <a:xfrm>
            <a:off x="10141144" y="5444629"/>
            <a:ext cx="878650" cy="33338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4DF9CB2-7A2A-49EA-8707-3A0A4D262F73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333,485 </a:t>
            </a:fld>
            <a:endParaRPr lang="en-GB" sz="1100" b="1">
              <a:solidFill>
                <a:srgbClr val="E18760"/>
              </a:solidFill>
            </a:endParaRPr>
          </a:p>
        </p:txBody>
      </p:sp>
      <p:sp>
        <p:nvSpPr>
          <p:cNvPr id="53" name="TextBox 87">
            <a:extLst>
              <a:ext uri="{FF2B5EF4-FFF2-40B4-BE49-F238E27FC236}">
                <a16:creationId xmlns:a16="http://schemas.microsoft.com/office/drawing/2014/main" id="{088899D0-7F4C-4742-B315-1301D4BBCFB9}"/>
              </a:ext>
            </a:extLst>
          </p:cNvPr>
          <p:cNvSpPr txBox="1"/>
          <p:nvPr/>
        </p:nvSpPr>
        <p:spPr>
          <a:xfrm>
            <a:off x="10190126" y="6082537"/>
            <a:ext cx="822105" cy="331456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D36DA0A-EA32-415C-B3BA-0F59F31442FF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12,798 </a:t>
            </a:fld>
            <a:endParaRPr lang="en-GB" sz="1100" b="1">
              <a:solidFill>
                <a:srgbClr val="E18760"/>
              </a:solidFill>
            </a:endParaRPr>
          </a:p>
        </p:txBody>
      </p:sp>
      <p:sp>
        <p:nvSpPr>
          <p:cNvPr id="54" name="TextBox 88">
            <a:extLst>
              <a:ext uri="{FF2B5EF4-FFF2-40B4-BE49-F238E27FC236}">
                <a16:creationId xmlns:a16="http://schemas.microsoft.com/office/drawing/2014/main" id="{293C21E0-CFB5-4769-8732-B10F71BBF5FC}"/>
              </a:ext>
            </a:extLst>
          </p:cNvPr>
          <p:cNvSpPr txBox="1"/>
          <p:nvPr/>
        </p:nvSpPr>
        <p:spPr>
          <a:xfrm>
            <a:off x="10258166" y="3257601"/>
            <a:ext cx="701152" cy="28276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05376BA-3E48-4996-B4FB-924661A9EB8B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3,332 </a:t>
            </a:fld>
            <a:endParaRPr lang="en-GB" sz="1100" b="1">
              <a:solidFill>
                <a:srgbClr val="E18760"/>
              </a:solidFill>
            </a:endParaRPr>
          </a:p>
        </p:txBody>
      </p:sp>
      <p:sp>
        <p:nvSpPr>
          <p:cNvPr id="55" name="TextBox 89">
            <a:extLst>
              <a:ext uri="{FF2B5EF4-FFF2-40B4-BE49-F238E27FC236}">
                <a16:creationId xmlns:a16="http://schemas.microsoft.com/office/drawing/2014/main" id="{E3441694-242F-49E3-BC40-FA42E6573069}"/>
              </a:ext>
            </a:extLst>
          </p:cNvPr>
          <p:cNvSpPr txBox="1"/>
          <p:nvPr/>
        </p:nvSpPr>
        <p:spPr>
          <a:xfrm>
            <a:off x="10258166" y="2512104"/>
            <a:ext cx="701152" cy="2827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4C86715-1420-4F68-913B-7DD0DE577205}" type="TxLink">
              <a:rPr lang="en-US" sz="1200" b="1" i="0" u="none" strike="noStrike">
                <a:solidFill>
                  <a:srgbClr val="E18760"/>
                </a:solidFill>
                <a:latin typeface="Calibri"/>
                <a:ea typeface="Calibri"/>
                <a:cs typeface="Calibri"/>
              </a:rPr>
              <a:pPr algn="ctr"/>
              <a:t> 1,032 </a:t>
            </a:fld>
            <a:endParaRPr lang="en-GB" sz="1100" b="1">
              <a:solidFill>
                <a:srgbClr val="E187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0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olorful pins linked with threads">
            <a:extLst>
              <a:ext uri="{FF2B5EF4-FFF2-40B4-BE49-F238E27FC236}">
                <a16:creationId xmlns:a16="http://schemas.microsoft.com/office/drawing/2014/main" id="{B9B00B3A-8D7B-6879-2208-498A2F0D76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6" r="101"/>
          <a:stretch/>
        </p:blipFill>
        <p:spPr>
          <a:xfrm>
            <a:off x="2522358" y="-99644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DDE42-1486-D5AC-7872-BC1DA95C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8445" y="99654"/>
            <a:ext cx="5660923" cy="1188372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  <a:buNone/>
            </a:pPr>
            <a:r>
              <a:rPr lang="en-IE" sz="4800" b="1" kern="100">
                <a:solidFill>
                  <a:schemeClr val="accent1">
                    <a:lumMod val="7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Recommendations</a:t>
            </a:r>
            <a:endParaRPr lang="en-IE" sz="4800" kern="100" dirty="0">
              <a:solidFill>
                <a:schemeClr val="accent1">
                  <a:lumMod val="7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E232BCF7-9268-A9DC-5B22-4681FDD8C1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124974"/>
              </p:ext>
            </p:extLst>
          </p:nvPr>
        </p:nvGraphicFramePr>
        <p:xfrm>
          <a:off x="294640" y="904240"/>
          <a:ext cx="11602720" cy="5323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14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F91B03-2541-F11D-879C-965B7A0A8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20B72-597D-2284-8919-6B8D953B4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58" y="467271"/>
            <a:ext cx="5742189" cy="867543"/>
          </a:xfrm>
        </p:spPr>
        <p:txBody>
          <a:bodyPr anchor="b">
            <a:normAutofit fontScale="90000"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GB" sz="5600" b="1" dirty="0" err="1">
                <a:latin typeface="Aharoni" panose="02010803020104030203" pitchFamily="2" charset="-79"/>
                <a:cs typeface="Aharoni" panose="02010803020104030203" pitchFamily="2" charset="-79"/>
              </a:rPr>
              <a:t>CoreTech</a:t>
            </a:r>
            <a:r>
              <a:rPr lang="en-GB" sz="5600" b="1" dirty="0">
                <a:latin typeface="Aharoni" panose="02010803020104030203" pitchFamily="2" charset="-79"/>
                <a:cs typeface="Aharoni" panose="02010803020104030203" pitchFamily="2" charset="-79"/>
              </a:rPr>
              <a:t> Labs</a:t>
            </a:r>
            <a:endParaRPr lang="en-IE" sz="5600" b="1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8619812-79F3-D6CD-A524-C5251D10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750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5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1D70-02C9-335F-DC8A-48DD7BCF4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607" y="1562696"/>
            <a:ext cx="5710714" cy="4341994"/>
          </a:xfrm>
        </p:spPr>
        <p:txBody>
          <a:bodyPr anchor="t">
            <a:normAutofit lnSpcReduction="1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GB" sz="2400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Is a tech company specialising in software development, AI, and data analytics. They deliver smart, scalable solutions to help businesses improve operations, make data-driven decisions, and stay ahead in a digital world. Services include custom app development, intelligent automation, and business intelligence tools</a:t>
            </a:r>
            <a:r>
              <a:rPr lang="en-GB" sz="2400" b="1" dirty="0">
                <a:solidFill>
                  <a:schemeClr val="tx1">
                    <a:alpha val="80000"/>
                  </a:schemeClr>
                </a:solidFill>
                <a:cs typeface="Times New Roman" panose="02020603050405020304" pitchFamily="18" charset="0"/>
              </a:rPr>
              <a:t>.</a:t>
            </a:r>
            <a:endParaRPr lang="en-IE" sz="2400" b="1" dirty="0">
              <a:solidFill>
                <a:schemeClr val="tx1">
                  <a:alpha val="80000"/>
                </a:schemeClr>
              </a:solidFill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9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01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4C1BE-3694-C1B9-CEB8-11063605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66" y="1392264"/>
            <a:ext cx="3086049" cy="3706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</a:pPr>
            <a:r>
              <a:rPr lang="en-US" sz="4000" b="1" kern="1200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Questions</a:t>
            </a:r>
            <a:br>
              <a:rPr lang="en-US" sz="4000" b="1" kern="1200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b="1" kern="1200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&amp;</a:t>
            </a:r>
            <a:br>
              <a:rPr lang="en-US" sz="4000" b="1" kern="1200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4000" b="1" kern="1200" dirty="0">
                <a:solidFill>
                  <a:srgbClr val="FFFFFF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Answer</a:t>
            </a:r>
            <a:endParaRPr lang="en-US" sz="4000" kern="1200" dirty="0">
              <a:solidFill>
                <a:srgbClr val="FFFFFF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358D-5278-CDDB-315E-895665B7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021" y="555699"/>
            <a:ext cx="4318563" cy="732327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lvl="0" indent="0" algn="ctr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48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</a:p>
        </p:txBody>
      </p:sp>
      <p:pic>
        <p:nvPicPr>
          <p:cNvPr id="20" name="Graphic 19" descr="Handshake">
            <a:extLst>
              <a:ext uri="{FF2B5EF4-FFF2-40B4-BE49-F238E27FC236}">
                <a16:creationId xmlns:a16="http://schemas.microsoft.com/office/drawing/2014/main" id="{6D002DF5-B0D8-7A28-8157-A11B71B77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8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43AF5-54B1-8B9A-466E-BC06D24E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240" y="240891"/>
            <a:ext cx="5653548" cy="1708244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  <a:buNone/>
            </a:pPr>
            <a:r>
              <a:rPr lang="en-IE" sz="4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Problem Statement</a:t>
            </a:r>
            <a:endParaRPr lang="en-IE" sz="4000" kern="100" dirty="0">
              <a:solidFill>
                <a:schemeClr val="accent1">
                  <a:lumMod val="7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18" name="Picture 17" descr="Blurred micro image of a street traffic">
            <a:extLst>
              <a:ext uri="{FF2B5EF4-FFF2-40B4-BE49-F238E27FC236}">
                <a16:creationId xmlns:a16="http://schemas.microsoft.com/office/drawing/2014/main" id="{B6C0F42E-43D6-86C8-FD1E-6C5FF0200B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29" r="27337" b="-2"/>
          <a:stretch/>
        </p:blipFill>
        <p:spPr>
          <a:xfrm>
            <a:off x="-1" y="-2"/>
            <a:ext cx="4955459" cy="685800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CE23297-6B06-63E9-FD45-05F918AE4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3534" y="1939330"/>
            <a:ext cx="6489189" cy="373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 accidents are a critical public safety concern influenced by multiple factors (e.g., weather, speed, road type).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 accident data is often unstructured, hindering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actionable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Stakeholders struggle to make informed decisions without clear visualization or analysis.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eed for data-driven road safety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143353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Digital financial graph">
            <a:extLst>
              <a:ext uri="{FF2B5EF4-FFF2-40B4-BE49-F238E27FC236}">
                <a16:creationId xmlns:a16="http://schemas.microsoft.com/office/drawing/2014/main" id="{DBFDC213-EB57-FEF8-797D-91DAB5A9FEF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rcRect l="17987" r="2701"/>
          <a:stretch/>
        </p:blipFill>
        <p:spPr>
          <a:xfrm>
            <a:off x="132080" y="0"/>
            <a:ext cx="966964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20B1B-0B0C-32B9-A38B-2317F692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" y="64774"/>
            <a:ext cx="6821117" cy="1185750"/>
          </a:xfrm>
        </p:spPr>
        <p:txBody>
          <a:bodyPr>
            <a:norm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IE" sz="5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Objectives</a:t>
            </a:r>
            <a:endParaRPr lang="en-IE" sz="54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954166E3-13E4-F651-A85B-9FB31DEA8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949917"/>
              </p:ext>
            </p:extLst>
          </p:nvPr>
        </p:nvGraphicFramePr>
        <p:xfrm>
          <a:off x="6348599" y="274320"/>
          <a:ext cx="6696896" cy="647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298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4FF15-54EB-6B73-7A33-E17066FA1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80305D2-837A-0FDD-1B51-92F4CAFF7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A536A1-9CAC-365F-CC2A-A6C52437A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2AC46E-CF3B-D856-974F-73891F745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8B0EA7-6593-8E56-C872-94CB917D5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7C9F53-1F07-A613-9275-5B29AB01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72F43C5-59ED-079C-CB11-B019C9F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44120E-B798-03B0-8297-61B1B432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6C8CA-6D59-E663-09AC-B62D0F0C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>
              <a:spcAft>
                <a:spcPts val="800"/>
              </a:spcAft>
              <a:buNone/>
            </a:pPr>
            <a:r>
              <a:rPr lang="en-IE" sz="5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Project Flow</a:t>
            </a:r>
            <a:endParaRPr lang="en-IE" sz="5400" b="1" kern="100" dirty="0">
              <a:solidFill>
                <a:schemeClr val="bg1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BB3EE9-20AB-29ED-DF25-67EB94719986}"/>
              </a:ext>
            </a:extLst>
          </p:cNvPr>
          <p:cNvSpPr txBox="1">
            <a:spLocks/>
          </p:cNvSpPr>
          <p:nvPr/>
        </p:nvSpPr>
        <p:spPr>
          <a:xfrm>
            <a:off x="4287211" y="586855"/>
            <a:ext cx="2652069" cy="1048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None/>
              <a:tabLst>
                <a:tab pos="457200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78B9AA-55CC-33D7-CA2A-507776CB6482}"/>
              </a:ext>
            </a:extLst>
          </p:cNvPr>
          <p:cNvSpPr/>
          <p:nvPr/>
        </p:nvSpPr>
        <p:spPr>
          <a:xfrm>
            <a:off x="9192670" y="2362302"/>
            <a:ext cx="1931111" cy="655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Exploratory 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02002B-DB0A-AA0F-33B0-4AE35B9F7D5D}"/>
              </a:ext>
            </a:extLst>
          </p:cNvPr>
          <p:cNvSpPr/>
          <p:nvPr/>
        </p:nvSpPr>
        <p:spPr>
          <a:xfrm>
            <a:off x="9192669" y="783738"/>
            <a:ext cx="1931111" cy="655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Data Preparation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00B9C8-04CB-A8E1-A433-B61699A2F1B8}"/>
              </a:ext>
            </a:extLst>
          </p:cNvPr>
          <p:cNvSpPr/>
          <p:nvPr/>
        </p:nvSpPr>
        <p:spPr>
          <a:xfrm>
            <a:off x="4620513" y="2378101"/>
            <a:ext cx="1931111" cy="655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Statistical Analysis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905AB7-7CB8-8DAF-58F1-19ECC35EADA6}"/>
              </a:ext>
            </a:extLst>
          </p:cNvPr>
          <p:cNvSpPr/>
          <p:nvPr/>
        </p:nvSpPr>
        <p:spPr>
          <a:xfrm>
            <a:off x="4766482" y="794917"/>
            <a:ext cx="1931111" cy="655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/>
              <a:t>Problem Definition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3583C0-21FD-3926-7835-311CD72E2238}"/>
              </a:ext>
            </a:extLst>
          </p:cNvPr>
          <p:cNvSpPr/>
          <p:nvPr/>
        </p:nvSpPr>
        <p:spPr>
          <a:xfrm>
            <a:off x="4490767" y="4050496"/>
            <a:ext cx="1931111" cy="655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Risk Identification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52C205-7573-1E6B-1E4C-F3BA42D07C54}"/>
              </a:ext>
            </a:extLst>
          </p:cNvPr>
          <p:cNvSpPr/>
          <p:nvPr/>
        </p:nvSpPr>
        <p:spPr>
          <a:xfrm>
            <a:off x="7060122" y="5557845"/>
            <a:ext cx="3926109" cy="9083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 dirty="0"/>
              <a:t>Recommendations </a:t>
            </a:r>
          </a:p>
          <a:p>
            <a:pPr algn="ctr"/>
            <a:r>
              <a:rPr lang="en-IE" b="1" dirty="0"/>
              <a:t>&amp; </a:t>
            </a:r>
          </a:p>
          <a:p>
            <a:pPr algn="ctr"/>
            <a:r>
              <a:rPr lang="en-IE" b="1" dirty="0"/>
              <a:t>Reporting</a:t>
            </a:r>
            <a:r>
              <a:rPr lang="en-IE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52A23E-46F0-AD01-75CE-66397828FE42}"/>
              </a:ext>
            </a:extLst>
          </p:cNvPr>
          <p:cNvSpPr/>
          <p:nvPr/>
        </p:nvSpPr>
        <p:spPr>
          <a:xfrm>
            <a:off x="8245277" y="4061168"/>
            <a:ext cx="1931111" cy="6551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b="1"/>
              <a:t>Dashboard Development</a:t>
            </a:r>
            <a:r>
              <a:rPr lang="en-IE"/>
              <a:t> 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6F9B9ED-71BA-4117-D4AF-12C0D5B35CED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6697593" y="1111308"/>
            <a:ext cx="2495076" cy="11179"/>
          </a:xfrm>
          <a:prstGeom prst="bentConnector3">
            <a:avLst>
              <a:gd name="adj1" fmla="val -759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F014A9-5F64-8742-0C53-F578E0A91B18}"/>
              </a:ext>
            </a:extLst>
          </p:cNvPr>
          <p:cNvCxnSpPr/>
          <p:nvPr/>
        </p:nvCxnSpPr>
        <p:spPr>
          <a:xfrm>
            <a:off x="10176388" y="1362637"/>
            <a:ext cx="0" cy="977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5713D10-9307-A34D-8755-82CEC48B053B}"/>
              </a:ext>
            </a:extLst>
          </p:cNvPr>
          <p:cNvCxnSpPr>
            <a:stCxn id="5" idx="1"/>
            <a:endCxn id="9" idx="3"/>
          </p:cNvCxnSpPr>
          <p:nvPr/>
        </p:nvCxnSpPr>
        <p:spPr>
          <a:xfrm flipH="1">
            <a:off x="6551624" y="2689872"/>
            <a:ext cx="2641046" cy="15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0F84816-FE2E-DBAB-F16A-9CF4E4764430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5072105" y="3547203"/>
            <a:ext cx="102792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8DB63-F076-229D-90CB-7680F140DA12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6421878" y="4378066"/>
            <a:ext cx="1823399" cy="10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CC2C34-67D0-8CB7-94A3-457BD97ADB63}"/>
              </a:ext>
            </a:extLst>
          </p:cNvPr>
          <p:cNvCxnSpPr>
            <a:cxnSpLocks/>
          </p:cNvCxnSpPr>
          <p:nvPr/>
        </p:nvCxnSpPr>
        <p:spPr>
          <a:xfrm flipH="1">
            <a:off x="9192668" y="4692331"/>
            <a:ext cx="1" cy="877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2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4FF15-54EB-6B73-7A33-E17066FA1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80305D2-837A-0FDD-1B51-92F4CAFF7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8A536A1-9CAC-365F-CC2A-A6C52437A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2AC46E-CF3B-D856-974F-73891F745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8B0EA7-6593-8E56-C872-94CB917D5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7C9F53-1F07-A613-9275-5B29AB01C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72F43C5-59ED-079C-CB11-B019C9FAE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44120E-B798-03B0-8297-61B1B432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6C8CA-6D59-E663-09AC-B62D0F0C0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9377" y="808235"/>
            <a:ext cx="4367704" cy="3387497"/>
          </a:xfrm>
        </p:spPr>
        <p:txBody>
          <a:bodyPr anchor="b">
            <a:norm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IE" sz="40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Techniques and Tools Used</a:t>
            </a:r>
            <a:endParaRPr lang="en-IE" sz="4000" b="1" kern="100" dirty="0">
              <a:solidFill>
                <a:schemeClr val="bg1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AC9521-D84F-4077-A7FE-AAB990796103}"/>
              </a:ext>
            </a:extLst>
          </p:cNvPr>
          <p:cNvSpPr txBox="1"/>
          <p:nvPr/>
        </p:nvSpPr>
        <p:spPr>
          <a:xfrm>
            <a:off x="8687654" y="1699799"/>
            <a:ext cx="35043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Descriptive Statistics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Correlation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000" dirty="0"/>
              <a:t>Exploratory Data Analysis</a:t>
            </a:r>
          </a:p>
          <a:p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1FB5C5-1CB0-4BF6-8F0D-378C7335524D}"/>
              </a:ext>
            </a:extLst>
          </p:cNvPr>
          <p:cNvSpPr txBox="1"/>
          <p:nvPr/>
        </p:nvSpPr>
        <p:spPr>
          <a:xfrm>
            <a:off x="4138327" y="4356016"/>
            <a:ext cx="703259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Data analytic tools (Descriptive and Correlation)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Frequency table (for categorical data)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Aggregate 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Calculate Item (for formatting categorical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endParaRPr lang="en-GB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954894-E60B-4092-85BC-90077865558A}"/>
              </a:ext>
            </a:extLst>
          </p:cNvPr>
          <p:cNvSpPr txBox="1"/>
          <p:nvPr/>
        </p:nvSpPr>
        <p:spPr>
          <a:xfrm>
            <a:off x="9080533" y="834166"/>
            <a:ext cx="2718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Techniques</a:t>
            </a:r>
          </a:p>
          <a:p>
            <a:endParaRPr lang="en-GB" sz="2400" b="1" dirty="0">
              <a:solidFill>
                <a:srgbClr val="7030A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5BC359-226A-4C97-A75D-93546C19C6B0}"/>
              </a:ext>
            </a:extLst>
          </p:cNvPr>
          <p:cNvSpPr txBox="1"/>
          <p:nvPr/>
        </p:nvSpPr>
        <p:spPr>
          <a:xfrm>
            <a:off x="4814818" y="3455747"/>
            <a:ext cx="2718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Tools</a:t>
            </a:r>
          </a:p>
          <a:p>
            <a:endParaRPr lang="en-GB" sz="2400" b="1" dirty="0">
              <a:solidFill>
                <a:srgbClr val="7030A0"/>
              </a:solidFill>
            </a:endParaRPr>
          </a:p>
        </p:txBody>
      </p:sp>
      <p:pic>
        <p:nvPicPr>
          <p:cNvPr id="12" name="Graphic 11" descr="Bar graph with upward trend with solid fill">
            <a:extLst>
              <a:ext uri="{FF2B5EF4-FFF2-40B4-BE49-F238E27FC236}">
                <a16:creationId xmlns:a16="http://schemas.microsoft.com/office/drawing/2014/main" id="{EE8AE808-B65D-4A43-B228-DCCB308803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4796269" y="305151"/>
            <a:ext cx="3011760" cy="3011760"/>
          </a:xfrm>
          <a:prstGeom prst="rect">
            <a:avLst/>
          </a:prstGeom>
        </p:spPr>
      </p:pic>
      <p:pic>
        <p:nvPicPr>
          <p:cNvPr id="35" name="Graphic 34" descr="Bar graph with upward trend with solid fill">
            <a:extLst>
              <a:ext uri="{FF2B5EF4-FFF2-40B4-BE49-F238E27FC236}">
                <a16:creationId xmlns:a16="http://schemas.microsoft.com/office/drawing/2014/main" id="{93149937-21EC-43AE-9FCF-5CD609E21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8981058" y="3819974"/>
            <a:ext cx="3011760" cy="30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9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0CE96-0B6A-C5C0-0E63-50468EC25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88951" cy="117856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>
              <a:spcAft>
                <a:spcPts val="800"/>
              </a:spcAft>
              <a:buNone/>
            </a:pPr>
            <a:r>
              <a:rPr lang="en-IE" sz="5400" b="1" kern="10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Overview</a:t>
            </a:r>
            <a:endParaRPr lang="en-IE" sz="54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5D478-F476-5713-1E2E-EB3BD3D5F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794" y="3454400"/>
            <a:ext cx="4885745" cy="27934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Year Covered –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cs typeface="Times New Roman" panose="02020603050405020304" pitchFamily="18" charset="0"/>
              </a:rPr>
              <a:t>2021 &amp; 2022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Total Accident –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cs typeface="Times New Roman" panose="02020603050405020304" pitchFamily="18" charset="0"/>
              </a:rPr>
              <a:t>307,972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Total Casualties –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cs typeface="Times New Roman" panose="02020603050405020304" pitchFamily="18" charset="0"/>
              </a:rPr>
              <a:t>417,883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D18AD5-43A6-8436-263B-E999188A430C}"/>
              </a:ext>
            </a:extLst>
          </p:cNvPr>
          <p:cNvSpPr txBox="1">
            <a:spLocks/>
          </p:cNvSpPr>
          <p:nvPr/>
        </p:nvSpPr>
        <p:spPr>
          <a:xfrm>
            <a:off x="231228" y="1512570"/>
            <a:ext cx="10954932" cy="1899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>
                <a:cs typeface="Times New Roman" panose="02020603050405020304" pitchFamily="18" charset="0"/>
              </a:rPr>
              <a:t>The dataset includes detailed records of road traffic accidents with 23 columns, covering key attributes such as </a:t>
            </a:r>
            <a:r>
              <a:rPr lang="en-GB" b="1" dirty="0">
                <a:cs typeface="Times New Roman" panose="02020603050405020304" pitchFamily="18" charset="0"/>
              </a:rPr>
              <a:t>accident date and time</a:t>
            </a:r>
            <a:r>
              <a:rPr lang="en-GB" dirty="0">
                <a:cs typeface="Times New Roman" panose="02020603050405020304" pitchFamily="18" charset="0"/>
              </a:rPr>
              <a:t>, </a:t>
            </a:r>
            <a:r>
              <a:rPr lang="en-GB" b="1" dirty="0">
                <a:cs typeface="Times New Roman" panose="02020603050405020304" pitchFamily="18" charset="0"/>
              </a:rPr>
              <a:t>severity levels</a:t>
            </a:r>
            <a:r>
              <a:rPr lang="en-GB" dirty="0">
                <a:cs typeface="Times New Roman" panose="02020603050405020304" pitchFamily="18" charset="0"/>
              </a:rPr>
              <a:t>, </a:t>
            </a:r>
            <a:r>
              <a:rPr lang="en-GB" b="1" dirty="0">
                <a:cs typeface="Times New Roman" panose="02020603050405020304" pitchFamily="18" charset="0"/>
              </a:rPr>
              <a:t>road and lighting conditions</a:t>
            </a:r>
            <a:r>
              <a:rPr lang="en-GB" dirty="0">
                <a:cs typeface="Times New Roman" panose="02020603050405020304" pitchFamily="18" charset="0"/>
              </a:rPr>
              <a:t>, and </a:t>
            </a:r>
            <a:r>
              <a:rPr lang="en-GB" b="1" dirty="0">
                <a:cs typeface="Times New Roman" panose="02020603050405020304" pitchFamily="18" charset="0"/>
              </a:rPr>
              <a:t>urban vs. rural location</a:t>
            </a:r>
            <a:r>
              <a:rPr lang="en-GB" dirty="0">
                <a:cs typeface="Times New Roman" panose="02020603050405020304" pitchFamily="18" charset="0"/>
              </a:rPr>
              <a:t>. It also captures </a:t>
            </a:r>
            <a:r>
              <a:rPr lang="en-GB" b="1" dirty="0">
                <a:cs typeface="Times New Roman" panose="02020603050405020304" pitchFamily="18" charset="0"/>
              </a:rPr>
              <a:t>weather conditions</a:t>
            </a:r>
            <a:r>
              <a:rPr lang="en-GB" dirty="0">
                <a:cs typeface="Times New Roman" panose="02020603050405020304" pitchFamily="18" charset="0"/>
              </a:rPr>
              <a:t> at the time of each incident and the </a:t>
            </a:r>
            <a:r>
              <a:rPr lang="en-GB" b="1" dirty="0">
                <a:cs typeface="Times New Roman" panose="02020603050405020304" pitchFamily="18" charset="0"/>
              </a:rPr>
              <a:t>types of vehicles involved.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688BF-F20D-4985-7296-AA2BBCE1D7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750" b="1"/>
          <a:stretch/>
        </p:blipFill>
        <p:spPr>
          <a:xfrm>
            <a:off x="11018010" y="688341"/>
            <a:ext cx="1178560" cy="1178560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128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32E6C-6868-D3A8-8B90-E0E4E5D8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E" sz="4000" b="1" kern="100">
                <a:solidFill>
                  <a:srgbClr val="FFFFFF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DATA CLEANING AND FORMATTING</a:t>
            </a:r>
            <a:endParaRPr lang="en-IE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54F866-D029-1572-F4E7-6BB91BAF6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175182"/>
              </p:ext>
            </p:extLst>
          </p:nvPr>
        </p:nvGraphicFramePr>
        <p:xfrm>
          <a:off x="815019" y="2615979"/>
          <a:ext cx="10585903" cy="3690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357">
                  <a:extLst>
                    <a:ext uri="{9D8B030D-6E8A-4147-A177-3AD203B41FA5}">
                      <a16:colId xmlns:a16="http://schemas.microsoft.com/office/drawing/2014/main" val="3544595134"/>
                    </a:ext>
                  </a:extLst>
                </a:gridCol>
                <a:gridCol w="5467546">
                  <a:extLst>
                    <a:ext uri="{9D8B030D-6E8A-4147-A177-3AD203B41FA5}">
                      <a16:colId xmlns:a16="http://schemas.microsoft.com/office/drawing/2014/main" val="812216700"/>
                    </a:ext>
                  </a:extLst>
                </a:gridCol>
              </a:tblGrid>
              <a:tr h="9889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900" b="1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1">
                          <a:solidFill>
                            <a:schemeClr val="bg1"/>
                          </a:solidFill>
                        </a:rPr>
                        <a:t>DATA CLEANING </a:t>
                      </a:r>
                    </a:p>
                    <a:p>
                      <a:endParaRPr lang="en-IE" sz="1900"/>
                    </a:p>
                  </a:txBody>
                  <a:tcPr marL="95088" marR="95088" marT="47544" marB="47544"/>
                </a:tc>
                <a:tc>
                  <a:txBody>
                    <a:bodyPr/>
                    <a:lstStyle/>
                    <a:p>
                      <a:endParaRPr lang="en-IE" sz="190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900" b="1" kern="100">
                          <a:solidFill>
                            <a:schemeClr val="bg1"/>
                          </a:solidFill>
                          <a:latin typeface="Aharoni" panose="02010803020104030203" pitchFamily="2" charset="-79"/>
                          <a:ea typeface="Calibri" panose="020F0502020204030204" pitchFamily="34" charset="0"/>
                          <a:cs typeface="Aharoni" panose="02010803020104030203" pitchFamily="2" charset="-79"/>
                        </a:rPr>
                        <a:t>FORMATTING CATEGORICAL VARIABLES</a:t>
                      </a:r>
                      <a:endParaRPr lang="en-IE" sz="1900" kern="100">
                        <a:solidFill>
                          <a:schemeClr val="bg1"/>
                        </a:solidFill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  <a:p>
                      <a:endParaRPr lang="en-IE" sz="1900"/>
                    </a:p>
                  </a:txBody>
                  <a:tcPr marL="95088" marR="95088" marT="47544" marB="47544"/>
                </a:tc>
                <a:extLst>
                  <a:ext uri="{0D108BD9-81ED-4DB2-BD59-A6C34878D82A}">
                    <a16:rowId xmlns:a16="http://schemas.microsoft.com/office/drawing/2014/main" val="132337155"/>
                  </a:ext>
                </a:extLst>
              </a:tr>
              <a:tr h="2700493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GB" sz="1900"/>
                        <a:t>No duplicate value found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GB" sz="1900"/>
                        <a:t>No missing data</a:t>
                      </a:r>
                    </a:p>
                    <a:p>
                      <a:endParaRPr lang="en-IE" sz="1900"/>
                    </a:p>
                  </a:txBody>
                  <a:tcPr marL="95088" marR="95088" marT="47544" marB="47544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GB" sz="1900"/>
                        <a:t>Time of the day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GB" sz="1900"/>
                        <a:t>Speed limit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GB" sz="1900"/>
                        <a:t>Road surface condition</a:t>
                      </a:r>
                    </a:p>
                    <a:p>
                      <a:pPr marL="285750" indent="-285750">
                        <a:lnSpc>
                          <a:spcPct val="20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GB" sz="1900"/>
                        <a:t>Vehicle Types</a:t>
                      </a:r>
                    </a:p>
                    <a:p>
                      <a:endParaRPr lang="en-IE" sz="1900"/>
                    </a:p>
                  </a:txBody>
                  <a:tcPr marL="95088" marR="95088" marT="47544" marB="47544"/>
                </a:tc>
                <a:extLst>
                  <a:ext uri="{0D108BD9-81ED-4DB2-BD59-A6C34878D82A}">
                    <a16:rowId xmlns:a16="http://schemas.microsoft.com/office/drawing/2014/main" val="404508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09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683738-7F1E-DEDB-CFE3-E946FC926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C92B2-7487-9BAE-D016-C7C8F0F0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0"/>
            <a:ext cx="5334197" cy="956441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  <a:buNone/>
            </a:pPr>
            <a:r>
              <a:rPr lang="en-IE" sz="40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Descriptive Statistics</a:t>
            </a:r>
            <a:endParaRPr lang="en-IE" sz="4000" kern="100" dirty="0">
              <a:solidFill>
                <a:schemeClr val="accent1">
                  <a:lumMod val="75000"/>
                </a:schemeClr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18" name="Picture 17" descr="Financial graphs on a dark display">
            <a:extLst>
              <a:ext uri="{FF2B5EF4-FFF2-40B4-BE49-F238E27FC236}">
                <a16:creationId xmlns:a16="http://schemas.microsoft.com/office/drawing/2014/main" id="{6D086F36-3F5C-4227-75F0-361FCB69F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27" r="28637" b="2"/>
          <a:stretch/>
        </p:blipFill>
        <p:spPr>
          <a:xfrm>
            <a:off x="0" y="1130299"/>
            <a:ext cx="12192000" cy="5727701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D79470-F487-4DB4-A914-AABA025D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254" y="1130298"/>
            <a:ext cx="6852746" cy="3476984"/>
          </a:xfrm>
          <a:prstGeom prst="rect">
            <a:avLst/>
          </a:prstGeom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867496F0-8A73-4AA9-BC8C-DCA3A359B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54454"/>
              </p:ext>
            </p:extLst>
          </p:nvPr>
        </p:nvGraphicFramePr>
        <p:xfrm>
          <a:off x="-1" y="4089400"/>
          <a:ext cx="5283201" cy="273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9059">
                  <a:extLst>
                    <a:ext uri="{9D8B030D-6E8A-4147-A177-3AD203B41FA5}">
                      <a16:colId xmlns:a16="http://schemas.microsoft.com/office/drawing/2014/main" val="28009338"/>
                    </a:ext>
                  </a:extLst>
                </a:gridCol>
                <a:gridCol w="2314142">
                  <a:extLst>
                    <a:ext uri="{9D8B030D-6E8A-4147-A177-3AD203B41FA5}">
                      <a16:colId xmlns:a16="http://schemas.microsoft.com/office/drawing/2014/main" val="2233383451"/>
                    </a:ext>
                  </a:extLst>
                </a:gridCol>
              </a:tblGrid>
              <a:tr h="8072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Measuring Central Tendencies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Detecting Outlier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522610"/>
                  </a:ext>
                </a:extLst>
              </a:tr>
              <a:tr h="607224">
                <a:tc>
                  <a:txBody>
                    <a:bodyPr/>
                    <a:lstStyle/>
                    <a:p>
                      <a:r>
                        <a:rPr lang="en-GB" dirty="0"/>
                        <a:t>Number of Casualties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outlier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059537"/>
                  </a:ext>
                </a:extLst>
              </a:tr>
              <a:tr h="607224">
                <a:tc>
                  <a:txBody>
                    <a:bodyPr/>
                    <a:lstStyle/>
                    <a:p>
                      <a:r>
                        <a:rPr lang="en-GB" dirty="0"/>
                        <a:t>Number of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 outlier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414938"/>
                  </a:ext>
                </a:extLst>
              </a:tr>
              <a:tr h="607224">
                <a:tc>
                  <a:txBody>
                    <a:bodyPr/>
                    <a:lstStyle/>
                    <a:p>
                      <a:r>
                        <a:rPr lang="en-GB" dirty="0"/>
                        <a:t>Speed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There is an outlier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46261"/>
                  </a:ext>
                </a:extLst>
              </a:tr>
            </a:tbl>
          </a:graphicData>
        </a:graphic>
      </p:graphicFrame>
      <p:pic>
        <p:nvPicPr>
          <p:cNvPr id="21" name="Graphic 20" descr="Bar graph with upward trend with solid fill">
            <a:extLst>
              <a:ext uri="{FF2B5EF4-FFF2-40B4-BE49-F238E27FC236}">
                <a16:creationId xmlns:a16="http://schemas.microsoft.com/office/drawing/2014/main" id="{D665BEA7-AFE1-43BE-8329-A363373D4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0" y="1134239"/>
            <a:ext cx="5339254" cy="30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13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904</Words>
  <Application>Microsoft Office PowerPoint</Application>
  <PresentationFormat>Widescreen</PresentationFormat>
  <Paragraphs>198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Aharoni</vt:lpstr>
      <vt:lpstr>Amasis MT Pro Black</vt:lpstr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Road Accident Data  Analysis</vt:lpstr>
      <vt:lpstr>CoreTech Labs</vt:lpstr>
      <vt:lpstr>Problem Statement</vt:lpstr>
      <vt:lpstr>Project Objectives</vt:lpstr>
      <vt:lpstr>Project Flow</vt:lpstr>
      <vt:lpstr>Techniques and Tools Used</vt:lpstr>
      <vt:lpstr>Dataset Overview</vt:lpstr>
      <vt:lpstr>DATA CLEANING AND FORMATTING</vt:lpstr>
      <vt:lpstr>Descriptive Statistics</vt:lpstr>
      <vt:lpstr>Correlation Analysis</vt:lpstr>
      <vt:lpstr>Trends of Monthly Accidents/Casualties</vt:lpstr>
      <vt:lpstr>Accident’s Severities and it Impact on Casualties</vt:lpstr>
      <vt:lpstr>Rural vs Urban Area Why is there a high fatality rate in rural areas? </vt:lpstr>
      <vt:lpstr>Trends of Accident/Casualties by Days of the Week</vt:lpstr>
      <vt:lpstr>High Risk Factors</vt:lpstr>
      <vt:lpstr>High Risk Factors</vt:lpstr>
      <vt:lpstr>High Risk Factors</vt:lpstr>
      <vt:lpstr>High Risk Factors</vt:lpstr>
      <vt:lpstr>Recommendations</vt:lpstr>
      <vt:lpstr> Questions &amp;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Accident Data  Analysis</dc:title>
  <dc:creator>Abiola Ola</dc:creator>
  <cp:lastModifiedBy>Olamiposi Afolabi-Akintola</cp:lastModifiedBy>
  <cp:revision>36</cp:revision>
  <dcterms:created xsi:type="dcterms:W3CDTF">2025-02-27T12:56:53Z</dcterms:created>
  <dcterms:modified xsi:type="dcterms:W3CDTF">2025-04-28T10:17:54Z</dcterms:modified>
</cp:coreProperties>
</file>