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58" r:id="rId5"/>
    <p:sldId id="260" r:id="rId6"/>
    <p:sldId id="259" r:id="rId7"/>
    <p:sldId id="261" r:id="rId8"/>
    <p:sldId id="262" r:id="rId9"/>
    <p:sldId id="263" r:id="rId10"/>
    <p:sldId id="264" r:id="rId11"/>
    <p:sldId id="271" r:id="rId12"/>
    <p:sldId id="265" r:id="rId13"/>
    <p:sldId id="270" r:id="rId14"/>
    <p:sldId id="272" r:id="rId15"/>
    <p:sldId id="274" r:id="rId16"/>
    <p:sldId id="273" r:id="rId17"/>
    <p:sldId id="286" r:id="rId18"/>
    <p:sldId id="275" r:id="rId19"/>
    <p:sldId id="267" r:id="rId20"/>
    <p:sldId id="276" r:id="rId21"/>
    <p:sldId id="277" r:id="rId22"/>
    <p:sldId id="278" r:id="rId23"/>
    <p:sldId id="280" r:id="rId24"/>
    <p:sldId id="279" r:id="rId25"/>
    <p:sldId id="281" r:id="rId26"/>
    <p:sldId id="283" r:id="rId27"/>
    <p:sldId id="282" r:id="rId28"/>
    <p:sldId id="287" r:id="rId29"/>
    <p:sldId id="284" r:id="rId30"/>
    <p:sldId id="285"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488168-E078-42CE-8E3E-756946040074}">
          <p14:sldIdLst>
            <p14:sldId id="256"/>
            <p14:sldId id="257"/>
            <p14:sldId id="290"/>
            <p14:sldId id="258"/>
            <p14:sldId id="260"/>
            <p14:sldId id="259"/>
            <p14:sldId id="261"/>
            <p14:sldId id="262"/>
            <p14:sldId id="263"/>
            <p14:sldId id="264"/>
            <p14:sldId id="271"/>
            <p14:sldId id="265"/>
            <p14:sldId id="270"/>
            <p14:sldId id="272"/>
            <p14:sldId id="274"/>
            <p14:sldId id="273"/>
            <p14:sldId id="286"/>
            <p14:sldId id="275"/>
          </p14:sldIdLst>
        </p14:section>
        <p14:section name="Untitled Section" id="{38E669DB-B894-40A9-BB36-8F27021D290D}">
          <p14:sldIdLst>
            <p14:sldId id="267"/>
            <p14:sldId id="276"/>
            <p14:sldId id="277"/>
            <p14:sldId id="278"/>
            <p14:sldId id="280"/>
            <p14:sldId id="279"/>
            <p14:sldId id="281"/>
            <p14:sldId id="283"/>
            <p14:sldId id="282"/>
            <p14:sldId id="287"/>
            <p14:sldId id="284"/>
            <p14:sldId id="28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64" d="100"/>
          <a:sy n="64" d="100"/>
        </p:scale>
        <p:origin x="76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7324-CC11-4BD2-A653-5EC06026B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26CC86-ABE0-471B-95DA-A8668B042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65CA2-0662-4D6D-B9E0-EFBB8A582765}"/>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A2FD1AD8-E145-44BF-8231-FC91D531F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A0875-D00C-42AF-83D6-47EC06EB268C}"/>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30908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90A5-71DD-4F76-A187-3B29020A5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D4C3A3-C418-4A53-BD75-9530A0A99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BAC0C-26E1-4753-98CC-85612884B8D6}"/>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ACD7E8A3-EF85-4771-95A9-FFD607D6A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DBA4-94D6-448B-89C7-1B307155E604}"/>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427465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003A6-DDBE-4710-9BF8-318C89E720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8D33BB-528E-48DA-8D89-829D8ED4E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5457A-77DC-41D1-AAF5-4860442B3D99}"/>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64E7788D-31AB-4A79-AA5D-09635939E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DA41-53D5-44D6-B4BA-0C421E7B4C99}"/>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311267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D80F-0A70-473B-989F-94F7DB220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A158E-7328-4149-9CE5-A692213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8335-FE83-4D7A-9C24-93C362729D4E}"/>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FB90F5E2-623C-4E66-85D8-B3210583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DEBA1-FE1E-4593-92F4-13D8F2BB7126}"/>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230275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4D02-93A8-4F41-8DEC-484241EC3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42B32-0585-4AE2-A729-6E67229922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DBAF2-AB72-4A15-ABC0-FF97593938A6}"/>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06F90BC7-8274-4474-AE2A-2E64E7B09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39ACC-D4E0-4430-938C-2FD4CCB4BA06}"/>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208452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9693-6572-4FB8-A7A1-F190F23C3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C4755-D9B3-468D-A47F-82343BDF4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87718-8924-45DD-B6EC-5CF227C40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520AB-75C9-4907-9969-F60A55C5C488}"/>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6" name="Footer Placeholder 5">
            <a:extLst>
              <a:ext uri="{FF2B5EF4-FFF2-40B4-BE49-F238E27FC236}">
                <a16:creationId xmlns:a16="http://schemas.microsoft.com/office/drawing/2014/main" id="{C9742B0E-681E-4617-9482-89AFA7081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28F76-9F12-49C5-9E0A-0CBBCA5B6911}"/>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158938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ECFF-2A17-4A8B-A8AF-FDFCC94A81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6D560-E878-45FD-AC97-D2181BF71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65DE7-9E59-450B-9813-FD4372606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5FEAB-3F2F-4F1D-80A0-6C8752714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C4036-AA86-4FA0-95FD-C71491E76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5234F8-E36C-413B-9C49-2C503A46B3AB}"/>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8" name="Footer Placeholder 7">
            <a:extLst>
              <a:ext uri="{FF2B5EF4-FFF2-40B4-BE49-F238E27FC236}">
                <a16:creationId xmlns:a16="http://schemas.microsoft.com/office/drawing/2014/main" id="{CDBCE945-4CF4-4D60-A296-62728C607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4EF5E-08BD-40A6-9411-21514DC2E73A}"/>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382345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8EFC-11D5-4D41-B305-C96E42CE5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BA249-A5DE-48B6-A287-6F917BD08A2A}"/>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4" name="Footer Placeholder 3">
            <a:extLst>
              <a:ext uri="{FF2B5EF4-FFF2-40B4-BE49-F238E27FC236}">
                <a16:creationId xmlns:a16="http://schemas.microsoft.com/office/drawing/2014/main" id="{67960A58-8FC1-420E-90CA-A2AC03E97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2D510-07B8-43FB-8618-B3A4AC54130D}"/>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141718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1A533-9193-47C0-A709-AF1C23635D39}"/>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3" name="Footer Placeholder 2">
            <a:extLst>
              <a:ext uri="{FF2B5EF4-FFF2-40B4-BE49-F238E27FC236}">
                <a16:creationId xmlns:a16="http://schemas.microsoft.com/office/drawing/2014/main" id="{C7B82003-32F7-4966-BF26-AEB2F64E2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D7B8A8-A5D6-4DA2-B3E0-FD38317C63B6}"/>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393150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A57C-8202-4B23-B752-94B1BDEA5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69AD0D-BA7B-4C41-9214-C5520DC5F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712C3-FDE4-4C01-A9D3-422484274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C9D2E-4DAD-423D-A1AB-BBDCB993231A}"/>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6" name="Footer Placeholder 5">
            <a:extLst>
              <a:ext uri="{FF2B5EF4-FFF2-40B4-BE49-F238E27FC236}">
                <a16:creationId xmlns:a16="http://schemas.microsoft.com/office/drawing/2014/main" id="{9A254B03-F904-4CDE-A688-7B1064B3E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3E4CE-72F2-4C21-B37C-1A3A8B9B1DEC}"/>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374790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B77-89F0-4D42-924C-BA24137D5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6EEC30-5244-4CF6-9969-BF68EF34A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36916-6750-4178-BD86-49E96DFDA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71A40-23AD-434B-A41E-65CD4759C1DE}"/>
              </a:ext>
            </a:extLst>
          </p:cNvPr>
          <p:cNvSpPr>
            <a:spLocks noGrp="1"/>
          </p:cNvSpPr>
          <p:nvPr>
            <p:ph type="dt" sz="half" idx="10"/>
          </p:nvPr>
        </p:nvSpPr>
        <p:spPr/>
        <p:txBody>
          <a:bodyPr/>
          <a:lstStyle/>
          <a:p>
            <a:fld id="{F15CE61B-E2CC-4F7D-BC37-8902153759C5}" type="datetimeFigureOut">
              <a:rPr lang="en-US" smtClean="0"/>
              <a:t>7/2/2019</a:t>
            </a:fld>
            <a:endParaRPr lang="en-US"/>
          </a:p>
        </p:txBody>
      </p:sp>
      <p:sp>
        <p:nvSpPr>
          <p:cNvPr id="6" name="Footer Placeholder 5">
            <a:extLst>
              <a:ext uri="{FF2B5EF4-FFF2-40B4-BE49-F238E27FC236}">
                <a16:creationId xmlns:a16="http://schemas.microsoft.com/office/drawing/2014/main" id="{499E14ED-B648-44AC-916D-45E2F6791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7621C-2D30-4FF3-B75A-76E074CBC453}"/>
              </a:ext>
            </a:extLst>
          </p:cNvPr>
          <p:cNvSpPr>
            <a:spLocks noGrp="1"/>
          </p:cNvSpPr>
          <p:nvPr>
            <p:ph type="sldNum" sz="quarter" idx="12"/>
          </p:nvPr>
        </p:nvSpPr>
        <p:spPr/>
        <p:txBody>
          <a:bodyPr/>
          <a:lstStyle/>
          <a:p>
            <a:fld id="{7FFB347A-3D61-422B-8F5B-EEB90766DA23}" type="slidenum">
              <a:rPr lang="en-US" smtClean="0"/>
              <a:t>‹#›</a:t>
            </a:fld>
            <a:endParaRPr lang="en-US"/>
          </a:p>
        </p:txBody>
      </p:sp>
    </p:spTree>
    <p:extLst>
      <p:ext uri="{BB962C8B-B14F-4D97-AF65-F5344CB8AC3E}">
        <p14:creationId xmlns:p14="http://schemas.microsoft.com/office/powerpoint/2010/main" val="276296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DA25-E8C6-4139-B04F-86DA39F83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109DB5-D711-4F9E-B374-67B0FAEEC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1F8C3-0064-4296-98E4-0C033180F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CE61B-E2CC-4F7D-BC37-8902153759C5}" type="datetimeFigureOut">
              <a:rPr lang="en-US" smtClean="0"/>
              <a:t>7/2/2019</a:t>
            </a:fld>
            <a:endParaRPr lang="en-US"/>
          </a:p>
        </p:txBody>
      </p:sp>
      <p:sp>
        <p:nvSpPr>
          <p:cNvPr id="5" name="Footer Placeholder 4">
            <a:extLst>
              <a:ext uri="{FF2B5EF4-FFF2-40B4-BE49-F238E27FC236}">
                <a16:creationId xmlns:a16="http://schemas.microsoft.com/office/drawing/2014/main" id="{2542F5D6-5C91-48AF-85D1-625A4FD5C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49A47-69CE-4E50-86CE-99EBEE592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B347A-3D61-422B-8F5B-EEB90766DA23}" type="slidenum">
              <a:rPr lang="en-US" smtClean="0"/>
              <a:t>‹#›</a:t>
            </a:fld>
            <a:endParaRPr lang="en-US"/>
          </a:p>
        </p:txBody>
      </p:sp>
    </p:spTree>
    <p:extLst>
      <p:ext uri="{BB962C8B-B14F-4D97-AF65-F5344CB8AC3E}">
        <p14:creationId xmlns:p14="http://schemas.microsoft.com/office/powerpoint/2010/main" val="298019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archive.ics.uci.edu/ml/datasets/Drug+consumption+%28quantified%2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atafiles.samhsa.gov/study-dataset/national-survey-drug-use-and-health-2017-nsduh-2017-ds0001-nid1793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arxiv.org/abs/1506.0629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FD326-2B46-4BCB-BE83-BC85B651BC0B}"/>
              </a:ext>
            </a:extLst>
          </p:cNvPr>
          <p:cNvSpPr>
            <a:spLocks noGrp="1"/>
          </p:cNvSpPr>
          <p:nvPr>
            <p:ph type="ctrTitle"/>
          </p:nvPr>
        </p:nvSpPr>
        <p:spPr>
          <a:xfrm>
            <a:off x="6746627" y="1086787"/>
            <a:ext cx="4870749" cy="3155429"/>
          </a:xfrm>
        </p:spPr>
        <p:txBody>
          <a:bodyPr anchor="b">
            <a:normAutofit/>
          </a:bodyPr>
          <a:lstStyle/>
          <a:p>
            <a:pPr algn="l"/>
            <a:r>
              <a:rPr lang="en-US" b="1" dirty="0">
                <a:solidFill>
                  <a:schemeClr val="bg1"/>
                </a:solidFill>
                <a:latin typeface="Source Sans Pro Black" panose="020B0803030403020204" pitchFamily="34" charset="0"/>
                <a:ea typeface="Source Sans Pro Black" panose="020B0803030403020204" pitchFamily="34" charset="0"/>
              </a:rPr>
              <a:t>Predicting Cannabis Users</a:t>
            </a:r>
          </a:p>
        </p:txBody>
      </p:sp>
      <p:sp>
        <p:nvSpPr>
          <p:cNvPr id="3" name="Subtitle 2">
            <a:extLst>
              <a:ext uri="{FF2B5EF4-FFF2-40B4-BE49-F238E27FC236}">
                <a16:creationId xmlns:a16="http://schemas.microsoft.com/office/drawing/2014/main" id="{4F0F7249-93CC-40CC-A3F7-B85DA5275A0B}"/>
              </a:ext>
            </a:extLst>
          </p:cNvPr>
          <p:cNvSpPr>
            <a:spLocks noGrp="1"/>
          </p:cNvSpPr>
          <p:nvPr>
            <p:ph type="subTitle" idx="1"/>
          </p:nvPr>
        </p:nvSpPr>
        <p:spPr>
          <a:xfrm>
            <a:off x="6746627" y="4750893"/>
            <a:ext cx="4645250" cy="1147863"/>
          </a:xfrm>
        </p:spPr>
        <p:txBody>
          <a:bodyPr anchor="t">
            <a:normAutofit lnSpcReduction="10000"/>
          </a:bodyPr>
          <a:lstStyle/>
          <a:p>
            <a:pPr algn="l"/>
            <a:r>
              <a:rPr lang="en-US" sz="2000" dirty="0">
                <a:solidFill>
                  <a:schemeClr val="bg1"/>
                </a:solidFill>
              </a:rPr>
              <a:t>Orlando Carpio, Yuan Chai and </a:t>
            </a:r>
          </a:p>
          <a:p>
            <a:pPr algn="l"/>
            <a:r>
              <a:rPr lang="en-US" sz="2000" dirty="0">
                <a:solidFill>
                  <a:schemeClr val="bg1"/>
                </a:solidFill>
              </a:rPr>
              <a:t>Ruth Mary Jimenez</a:t>
            </a:r>
          </a:p>
          <a:p>
            <a:pPr algn="l"/>
            <a:r>
              <a:rPr lang="en-US" sz="2000" dirty="0">
                <a:solidFill>
                  <a:schemeClr val="bg1"/>
                </a:solidFill>
              </a:rPr>
              <a:t>Rutgers </a:t>
            </a:r>
            <a:r>
              <a:rPr lang="en-US" sz="2000" dirty="0" err="1">
                <a:solidFill>
                  <a:schemeClr val="bg1"/>
                </a:solidFill>
              </a:rPr>
              <a:t>Datascience</a:t>
            </a:r>
            <a:r>
              <a:rPr lang="en-US" sz="2000" dirty="0">
                <a:solidFill>
                  <a:schemeClr val="bg1"/>
                </a:solidFill>
              </a:rPr>
              <a:t> Bootcamp</a:t>
            </a:r>
          </a:p>
        </p:txBody>
      </p:sp>
      <p:sp>
        <p:nvSpPr>
          <p:cNvPr id="34" name="Freeform: Shape 2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A close up of a plant&#10;&#10;Description automatically generated">
            <a:extLst>
              <a:ext uri="{FF2B5EF4-FFF2-40B4-BE49-F238E27FC236}">
                <a16:creationId xmlns:a16="http://schemas.microsoft.com/office/drawing/2014/main" id="{8A7B5EBE-438E-444A-8549-9D28898F587A}"/>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3371582">
            <a:off x="-4705" y="730793"/>
            <a:ext cx="5563272" cy="4421042"/>
          </a:xfrm>
          <a:prstGeom prst="rect">
            <a:avLst/>
          </a:prstGeom>
          <a:effectLst>
            <a:softEdge rad="622300"/>
          </a:effectLst>
        </p:spPr>
      </p:pic>
    </p:spTree>
    <p:extLst>
      <p:ext uri="{BB962C8B-B14F-4D97-AF65-F5344CB8AC3E}">
        <p14:creationId xmlns:p14="http://schemas.microsoft.com/office/powerpoint/2010/main" val="161387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a:latin typeface="Source Sans Pro Black" panose="020B0604020202020204" pitchFamily="34" charset="0"/>
              </a:rPr>
              <a:t> Data Processing</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2279017"/>
            <a:ext cx="5314543" cy="4281439"/>
          </a:xfrm>
        </p:spPr>
        <p:txBody>
          <a:bodyPr anchor="t">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Python Libraries</a:t>
            </a:r>
          </a:p>
          <a:p>
            <a:r>
              <a:rPr lang="en-US" dirty="0">
                <a:latin typeface="Source Sans Pro Light" panose="020B0403030403020204" pitchFamily="34" charset="0"/>
                <a:ea typeface="Source Sans Pro Light" panose="020B0403030403020204" pitchFamily="34" charset="0"/>
              </a:rPr>
              <a:t>Pandas</a:t>
            </a:r>
          </a:p>
          <a:p>
            <a:r>
              <a:rPr lang="en-US" dirty="0" err="1">
                <a:latin typeface="Source Sans Pro Light" panose="020B0403030403020204" pitchFamily="34" charset="0"/>
                <a:ea typeface="Source Sans Pro Light" panose="020B0403030403020204" pitchFamily="34" charset="0"/>
              </a:rPr>
              <a:t>Numpy</a:t>
            </a:r>
            <a:endParaRPr lang="en-US" dirty="0">
              <a:latin typeface="Source Sans Pro Light" panose="020B0403030403020204" pitchFamily="34" charset="0"/>
              <a:ea typeface="Source Sans Pro Light" panose="020B0403030403020204" pitchFamily="34" charset="0"/>
            </a:endParaRPr>
          </a:p>
          <a:p>
            <a:r>
              <a:rPr lang="en-US" dirty="0">
                <a:latin typeface="Source Sans Pro Light" panose="020B0403030403020204" pitchFamily="34" charset="0"/>
                <a:ea typeface="Source Sans Pro Light" panose="020B0403030403020204" pitchFamily="34" charset="0"/>
              </a:rPr>
              <a:t>Warnings</a:t>
            </a:r>
          </a:p>
          <a:p>
            <a:r>
              <a:rPr lang="en-US" dirty="0" err="1">
                <a:latin typeface="Source Sans Pro Light" panose="020B0403030403020204" pitchFamily="34" charset="0"/>
                <a:ea typeface="Source Sans Pro Light" panose="020B0403030403020204" pitchFamily="34" charset="0"/>
              </a:rPr>
              <a:t>Tensorflow</a:t>
            </a:r>
            <a:endParaRPr lang="en-US" dirty="0">
              <a:latin typeface="Source Sans Pro Light" panose="020B0403030403020204" pitchFamily="34" charset="0"/>
              <a:ea typeface="Source Sans Pro Light" panose="020B0403030403020204" pitchFamily="34" charset="0"/>
            </a:endParaRPr>
          </a:p>
          <a:p>
            <a:r>
              <a:rPr lang="en-US" dirty="0">
                <a:latin typeface="Source Sans Pro Light" panose="020B0403030403020204" pitchFamily="34" charset="0"/>
                <a:ea typeface="Source Sans Pro Light" panose="020B0403030403020204" pitchFamily="34" charset="0"/>
              </a:rPr>
              <a:t>Sci-kit Learn</a:t>
            </a:r>
          </a:p>
          <a:p>
            <a:r>
              <a:rPr lang="en-US" dirty="0">
                <a:latin typeface="Source Sans Pro Light" panose="020B0403030403020204" pitchFamily="34" charset="0"/>
                <a:ea typeface="Source Sans Pro Light" panose="020B0403030403020204" pitchFamily="34" charset="0"/>
              </a:rPr>
              <a:t>Matplotlib</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39342320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28850"/>
            <a:ext cx="3363974" cy="3824816"/>
          </a:xfrm>
        </p:spPr>
        <p:txBody>
          <a:bodyPr>
            <a:normAutofit/>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Use Gradient Boosting Classifier to see which features are important</a:t>
            </a:r>
          </a:p>
          <a:p>
            <a:pPr marL="0" indent="0">
              <a:buNone/>
            </a:pPr>
            <a:endParaRPr lang="en-US" sz="2400" dirty="0">
              <a:solidFill>
                <a:schemeClr val="bg1"/>
              </a:solidFill>
              <a:latin typeface="Source Sans Pro Light" panose="020B0403030403020204" pitchFamily="34" charset="0"/>
              <a:ea typeface="Source Sans Pro Light" panose="020B040303040302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6823F075-4489-4A1A-AADF-57CE78158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143" y="346961"/>
            <a:ext cx="7231959" cy="4771084"/>
          </a:xfrm>
          <a:prstGeom prst="rect">
            <a:avLst/>
          </a:prstGeom>
        </p:spPr>
      </p:pic>
      <p:pic>
        <p:nvPicPr>
          <p:cNvPr id="3" name="Picture 2">
            <a:extLst>
              <a:ext uri="{FF2B5EF4-FFF2-40B4-BE49-F238E27FC236}">
                <a16:creationId xmlns:a16="http://schemas.microsoft.com/office/drawing/2014/main" id="{29C5E28B-D7C8-47A2-86D9-E24CAECC17F1}"/>
              </a:ext>
            </a:extLst>
          </p:cNvPr>
          <p:cNvPicPr>
            <a:picLocks noChangeAspect="1"/>
          </p:cNvPicPr>
          <p:nvPr/>
        </p:nvPicPr>
        <p:blipFill>
          <a:blip r:embed="rId3"/>
          <a:stretch>
            <a:fillRect/>
          </a:stretch>
        </p:blipFill>
        <p:spPr>
          <a:xfrm>
            <a:off x="5936170" y="5139439"/>
            <a:ext cx="5289487" cy="1371600"/>
          </a:xfrm>
          <a:prstGeom prst="rect">
            <a:avLst/>
          </a:prstGeom>
        </p:spPr>
      </p:pic>
    </p:spTree>
    <p:extLst>
      <p:ext uri="{BB962C8B-B14F-4D97-AF65-F5344CB8AC3E}">
        <p14:creationId xmlns:p14="http://schemas.microsoft.com/office/powerpoint/2010/main" val="420817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4512"/>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12521"/>
            <a:ext cx="3363974" cy="4278085"/>
          </a:xfrm>
        </p:spPr>
        <p:txBody>
          <a:bodyPr>
            <a:no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Pandas &amp; </a:t>
            </a:r>
            <a:r>
              <a:rPr lang="en-US" sz="2500" dirty="0" err="1">
                <a:solidFill>
                  <a:srgbClr val="CCFF99"/>
                </a:solidFill>
                <a:latin typeface="Source Sans Pro SemiBold" panose="020B0603030403020204" pitchFamily="34" charset="0"/>
                <a:ea typeface="Source Sans Pro SemiBold" panose="020B0603030403020204" pitchFamily="34" charset="0"/>
              </a:rPr>
              <a:t>Matplolib</a:t>
            </a:r>
            <a:endParaRPr lang="en-US" sz="2500" dirty="0">
              <a:solidFill>
                <a:srgbClr val="CCFF99"/>
              </a:solidFill>
              <a:latin typeface="Source Sans Pro SemiBold" panose="020B0603030403020204" pitchFamily="34" charset="0"/>
              <a:ea typeface="Source Sans Pro SemiBold" panose="020B0603030403020204" pitchFamily="34" charset="0"/>
            </a:endParaRPr>
          </a:p>
          <a:p>
            <a:r>
              <a:rPr lang="en-US" sz="2100" dirty="0">
                <a:solidFill>
                  <a:schemeClr val="bg1"/>
                </a:solidFill>
                <a:latin typeface="Source Sans Pro Light" panose="020B0403030403020204" pitchFamily="34" charset="0"/>
                <a:ea typeface="Source Sans Pro Light" panose="020B0403030403020204" pitchFamily="34" charset="0"/>
              </a:rPr>
              <a:t>After normalizing the data and selecting the relevant features, we proceeded to get the correlation between the selected features.</a:t>
            </a:r>
          </a:p>
          <a:p>
            <a:r>
              <a:rPr lang="en-US" sz="2100" dirty="0">
                <a:solidFill>
                  <a:schemeClr val="bg1"/>
                </a:solidFill>
                <a:latin typeface="Source Sans Pro Light" panose="020B0403030403020204" pitchFamily="34" charset="0"/>
                <a:ea typeface="Source Sans Pro Light" panose="020B0403030403020204" pitchFamily="34" charset="0"/>
              </a:rPr>
              <a:t>We created a correlation matrix or heatmap.</a:t>
            </a:r>
          </a:p>
        </p:txBody>
      </p:sp>
      <p:pic>
        <p:nvPicPr>
          <p:cNvPr id="4" name="Picture 3">
            <a:extLst>
              <a:ext uri="{FF2B5EF4-FFF2-40B4-BE49-F238E27FC236}">
                <a16:creationId xmlns:a16="http://schemas.microsoft.com/office/drawing/2014/main" id="{44723503-AD62-4886-9FA0-242B09619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954" y="569487"/>
            <a:ext cx="5980371" cy="5666402"/>
          </a:xfrm>
          <a:prstGeom prst="rect">
            <a:avLst/>
          </a:prstGeom>
        </p:spPr>
      </p:pic>
    </p:spTree>
    <p:extLst>
      <p:ext uri="{BB962C8B-B14F-4D97-AF65-F5344CB8AC3E}">
        <p14:creationId xmlns:p14="http://schemas.microsoft.com/office/powerpoint/2010/main" val="40884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28849"/>
            <a:ext cx="3363974" cy="4310743"/>
          </a:xfrm>
        </p:spPr>
        <p:txBody>
          <a:bodyPr>
            <a:normAutofit/>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Drug consumption per feature</a:t>
            </a:r>
          </a:p>
          <a:p>
            <a:r>
              <a:rPr lang="en-US" sz="2400" dirty="0">
                <a:solidFill>
                  <a:schemeClr val="bg1"/>
                </a:solidFill>
                <a:latin typeface="Source Sans Pro Light" panose="020B0403030403020204" pitchFamily="34" charset="0"/>
                <a:ea typeface="Source Sans Pro Light" panose="020B0403030403020204" pitchFamily="34" charset="0"/>
              </a:rPr>
              <a:t>Cannabis Users by Age</a:t>
            </a:r>
          </a:p>
          <a:p>
            <a:r>
              <a:rPr lang="en-US" sz="2400" dirty="0">
                <a:solidFill>
                  <a:schemeClr val="bg1"/>
                </a:solidFill>
                <a:latin typeface="Source Sans Pro Light" panose="020B0403030403020204" pitchFamily="34" charset="0"/>
                <a:ea typeface="Source Sans Pro Light" panose="020B0403030403020204" pitchFamily="34" charset="0"/>
              </a:rPr>
              <a:t>We used the Seaborn library with this plot.</a:t>
            </a:r>
          </a:p>
          <a:p>
            <a:r>
              <a:rPr lang="en-US" sz="2400" dirty="0">
                <a:solidFill>
                  <a:schemeClr val="bg1"/>
                </a:solidFill>
                <a:latin typeface="Source Sans Pro Light" panose="020B0403030403020204" pitchFamily="34" charset="0"/>
                <a:ea typeface="Source Sans Pro Light" panose="020B0403030403020204" pitchFamily="34" charset="0"/>
              </a:rPr>
              <a:t>The data shows young adults are the biggest group of cannabis users </a:t>
            </a:r>
          </a:p>
        </p:txBody>
      </p:sp>
      <p:pic>
        <p:nvPicPr>
          <p:cNvPr id="12" name="Picture 11">
            <a:extLst>
              <a:ext uri="{FF2B5EF4-FFF2-40B4-BE49-F238E27FC236}">
                <a16:creationId xmlns:a16="http://schemas.microsoft.com/office/drawing/2014/main" id="{107A5369-2F29-4A97-8240-6C4C163E8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822" y="455688"/>
            <a:ext cx="7012001" cy="4297680"/>
          </a:xfrm>
          <a:prstGeom prst="rect">
            <a:avLst/>
          </a:prstGeom>
        </p:spPr>
      </p:pic>
      <p:pic>
        <p:nvPicPr>
          <p:cNvPr id="13" name="Picture 12">
            <a:extLst>
              <a:ext uri="{FF2B5EF4-FFF2-40B4-BE49-F238E27FC236}">
                <a16:creationId xmlns:a16="http://schemas.microsoft.com/office/drawing/2014/main" id="{BF19B1E7-821C-4E09-AB9E-720158D66B8E}"/>
              </a:ext>
            </a:extLst>
          </p:cNvPr>
          <p:cNvPicPr>
            <a:picLocks noChangeAspect="1"/>
          </p:cNvPicPr>
          <p:nvPr/>
        </p:nvPicPr>
        <p:blipFill>
          <a:blip r:embed="rId3"/>
          <a:stretch>
            <a:fillRect/>
          </a:stretch>
        </p:blipFill>
        <p:spPr>
          <a:xfrm>
            <a:off x="5613062" y="4802354"/>
            <a:ext cx="6000750" cy="1828800"/>
          </a:xfrm>
          <a:prstGeom prst="rect">
            <a:avLst/>
          </a:prstGeom>
        </p:spPr>
      </p:pic>
    </p:spTree>
    <p:extLst>
      <p:ext uri="{BB962C8B-B14F-4D97-AF65-F5344CB8AC3E}">
        <p14:creationId xmlns:p14="http://schemas.microsoft.com/office/powerpoint/2010/main" val="97287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28850"/>
            <a:ext cx="3363974" cy="3824816"/>
          </a:xfrm>
        </p:spPr>
        <p:txBody>
          <a:bodyPr>
            <a:normAutofit/>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Drug consumption per feature</a:t>
            </a:r>
          </a:p>
          <a:p>
            <a:r>
              <a:rPr lang="en-US" sz="2400" dirty="0">
                <a:solidFill>
                  <a:schemeClr val="bg1"/>
                </a:solidFill>
                <a:latin typeface="Source Sans Pro Light" panose="020B0403030403020204" pitchFamily="34" charset="0"/>
                <a:ea typeface="Source Sans Pro Light" panose="020B0403030403020204" pitchFamily="34" charset="0"/>
              </a:rPr>
              <a:t>Cannabis Users by Gender</a:t>
            </a:r>
          </a:p>
          <a:p>
            <a:r>
              <a:rPr lang="en-US" sz="2400" dirty="0">
                <a:solidFill>
                  <a:schemeClr val="bg1"/>
                </a:solidFill>
                <a:latin typeface="Source Sans Pro Light" panose="020B0403030403020204" pitchFamily="34" charset="0"/>
                <a:ea typeface="Source Sans Pro Light" panose="020B0403030403020204" pitchFamily="34" charset="0"/>
              </a:rPr>
              <a:t>Among the 2 genders, male users surpass female users. </a:t>
            </a:r>
          </a:p>
          <a:p>
            <a:endParaRPr lang="en-US" sz="2400" dirty="0">
              <a:solidFill>
                <a:schemeClr val="bg1"/>
              </a:solidFill>
              <a:latin typeface="Source Sans Pro Light" panose="020B0403030403020204" pitchFamily="34" charset="0"/>
              <a:ea typeface="Source Sans Pro Light" panose="020B0403030403020204" pitchFamily="34" charset="0"/>
            </a:endParaRPr>
          </a:p>
          <a:p>
            <a:endParaRPr lang="en-US" sz="2400" dirty="0">
              <a:solidFill>
                <a:schemeClr val="bg1"/>
              </a:solidFill>
              <a:latin typeface="Source Sans Pro Light" panose="020B0403030403020204" pitchFamily="34" charset="0"/>
              <a:ea typeface="Source Sans Pro Light" panose="020B0403030403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4BEF60F7-EEFE-46E0-9507-667AD2FB8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89" y="447400"/>
            <a:ext cx="7012001" cy="4297680"/>
          </a:xfrm>
          <a:prstGeom prst="rect">
            <a:avLst/>
          </a:prstGeom>
        </p:spPr>
      </p:pic>
      <p:pic>
        <p:nvPicPr>
          <p:cNvPr id="5" name="Picture 4">
            <a:extLst>
              <a:ext uri="{FF2B5EF4-FFF2-40B4-BE49-F238E27FC236}">
                <a16:creationId xmlns:a16="http://schemas.microsoft.com/office/drawing/2014/main" id="{A097A265-332D-4206-9B4D-77217E21595E}"/>
              </a:ext>
            </a:extLst>
          </p:cNvPr>
          <p:cNvPicPr>
            <a:picLocks noChangeAspect="1"/>
          </p:cNvPicPr>
          <p:nvPr/>
        </p:nvPicPr>
        <p:blipFill>
          <a:blip r:embed="rId3"/>
          <a:stretch>
            <a:fillRect/>
          </a:stretch>
        </p:blipFill>
        <p:spPr>
          <a:xfrm>
            <a:off x="5035906" y="4888290"/>
            <a:ext cx="6812084" cy="1508760"/>
          </a:xfrm>
          <a:prstGeom prst="rect">
            <a:avLst/>
          </a:prstGeom>
        </p:spPr>
      </p:pic>
    </p:spTree>
    <p:extLst>
      <p:ext uri="{BB962C8B-B14F-4D97-AF65-F5344CB8AC3E}">
        <p14:creationId xmlns:p14="http://schemas.microsoft.com/office/powerpoint/2010/main" val="90248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677886"/>
            <a:ext cx="3363974" cy="3375780"/>
          </a:xfrm>
        </p:spPr>
        <p:txBody>
          <a:bodyPr>
            <a:normAutofit/>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Analyzing drug consumption rate across Education Levels</a:t>
            </a:r>
          </a:p>
          <a:p>
            <a:r>
              <a:rPr lang="en-US" sz="2400" dirty="0">
                <a:solidFill>
                  <a:schemeClr val="bg1"/>
                </a:solidFill>
                <a:latin typeface="Source Sans Pro Light" panose="020B0403030403020204" pitchFamily="34" charset="0"/>
                <a:ea typeface="Source Sans Pro Light" panose="020B0403030403020204" pitchFamily="34" charset="0"/>
              </a:rPr>
              <a:t>Education or lack of education’s influence is minimal for cannabis use.</a:t>
            </a:r>
          </a:p>
          <a:p>
            <a:endParaRPr lang="en-US" sz="2400" dirty="0">
              <a:solidFill>
                <a:schemeClr val="bg1"/>
              </a:solidFill>
              <a:latin typeface="Source Sans Pro Light" panose="020B0403030403020204" pitchFamily="34" charset="0"/>
              <a:ea typeface="Source Sans Pro Light" panose="020B0403030403020204"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1236AA61-E759-497B-8AAA-F1C1AEB83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346" y="540187"/>
            <a:ext cx="7223760" cy="3786651"/>
          </a:xfrm>
          <a:prstGeom prst="rect">
            <a:avLst/>
          </a:prstGeom>
        </p:spPr>
      </p:pic>
      <p:pic>
        <p:nvPicPr>
          <p:cNvPr id="9" name="Picture 8">
            <a:extLst>
              <a:ext uri="{FF2B5EF4-FFF2-40B4-BE49-F238E27FC236}">
                <a16:creationId xmlns:a16="http://schemas.microsoft.com/office/drawing/2014/main" id="{9D720C24-B11E-4CC0-BF89-CD9FAF50467C}"/>
              </a:ext>
            </a:extLst>
          </p:cNvPr>
          <p:cNvPicPr>
            <a:picLocks noChangeAspect="1"/>
          </p:cNvPicPr>
          <p:nvPr/>
        </p:nvPicPr>
        <p:blipFill>
          <a:blip r:embed="rId3"/>
          <a:stretch>
            <a:fillRect/>
          </a:stretch>
        </p:blipFill>
        <p:spPr>
          <a:xfrm>
            <a:off x="5409121" y="4534387"/>
            <a:ext cx="6400800" cy="1783426"/>
          </a:xfrm>
          <a:prstGeom prst="rect">
            <a:avLst/>
          </a:prstGeom>
        </p:spPr>
      </p:pic>
    </p:spTree>
    <p:extLst>
      <p:ext uri="{BB962C8B-B14F-4D97-AF65-F5344CB8AC3E}">
        <p14:creationId xmlns:p14="http://schemas.microsoft.com/office/powerpoint/2010/main" val="14148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28850"/>
            <a:ext cx="3363974" cy="3824816"/>
          </a:xfrm>
        </p:spPr>
        <p:txBody>
          <a:bodyPr>
            <a:normAutofit/>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Drug consumption per feature</a:t>
            </a:r>
          </a:p>
          <a:p>
            <a:r>
              <a:rPr lang="en-US" sz="2400" dirty="0">
                <a:solidFill>
                  <a:schemeClr val="bg1"/>
                </a:solidFill>
                <a:latin typeface="Source Sans Pro Light" panose="020B0403030403020204" pitchFamily="34" charset="0"/>
                <a:ea typeface="Source Sans Pro Light" panose="020B0403030403020204" pitchFamily="34" charset="0"/>
              </a:rPr>
              <a:t>Cannabis Users by Gender and Age</a:t>
            </a:r>
          </a:p>
          <a:p>
            <a:r>
              <a:rPr lang="en-US" sz="2400" dirty="0">
                <a:solidFill>
                  <a:schemeClr val="bg1"/>
                </a:solidFill>
                <a:latin typeface="Source Sans Pro Light" panose="020B0403030403020204" pitchFamily="34" charset="0"/>
                <a:ea typeface="Source Sans Pro Light" panose="020B0403030403020204" pitchFamily="34" charset="0"/>
              </a:rPr>
              <a:t>We used a Seaborn </a:t>
            </a:r>
            <a:r>
              <a:rPr lang="en-US" sz="2400" dirty="0" err="1">
                <a:solidFill>
                  <a:schemeClr val="bg1"/>
                </a:solidFill>
                <a:latin typeface="Source Sans Pro Light" panose="020B0403030403020204" pitchFamily="34" charset="0"/>
                <a:ea typeface="Source Sans Pro Light" panose="020B0403030403020204" pitchFamily="34" charset="0"/>
              </a:rPr>
              <a:t>Catplot</a:t>
            </a:r>
            <a:r>
              <a:rPr lang="en-US" sz="2400" dirty="0">
                <a:solidFill>
                  <a:schemeClr val="bg1"/>
                </a:solidFill>
                <a:latin typeface="Source Sans Pro Light" panose="020B0403030403020204" pitchFamily="34" charset="0"/>
                <a:ea typeface="Source Sans Pro Light" panose="020B0403030403020204" pitchFamily="34" charset="0"/>
              </a:rPr>
              <a:t> to better represent the 3 features selected.</a:t>
            </a:r>
          </a:p>
        </p:txBody>
      </p:sp>
      <p:pic>
        <p:nvPicPr>
          <p:cNvPr id="5" name="Picture 4" descr="A picture containing text&#10;&#10;Description automatically generated">
            <a:extLst>
              <a:ext uri="{FF2B5EF4-FFF2-40B4-BE49-F238E27FC236}">
                <a16:creationId xmlns:a16="http://schemas.microsoft.com/office/drawing/2014/main" id="{545C31FC-59F0-4474-A33D-8F8D0DFB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333" y="443089"/>
            <a:ext cx="5220889" cy="4420607"/>
          </a:xfrm>
          <a:prstGeom prst="rect">
            <a:avLst/>
          </a:prstGeom>
        </p:spPr>
      </p:pic>
      <p:pic>
        <p:nvPicPr>
          <p:cNvPr id="6" name="Picture 5">
            <a:extLst>
              <a:ext uri="{FF2B5EF4-FFF2-40B4-BE49-F238E27FC236}">
                <a16:creationId xmlns:a16="http://schemas.microsoft.com/office/drawing/2014/main" id="{A120577F-2231-4259-BDFD-F2E432E14E49}"/>
              </a:ext>
            </a:extLst>
          </p:cNvPr>
          <p:cNvPicPr>
            <a:picLocks noChangeAspect="1"/>
          </p:cNvPicPr>
          <p:nvPr/>
        </p:nvPicPr>
        <p:blipFill>
          <a:blip r:embed="rId3"/>
          <a:stretch>
            <a:fillRect/>
          </a:stretch>
        </p:blipFill>
        <p:spPr>
          <a:xfrm>
            <a:off x="4946467" y="5190270"/>
            <a:ext cx="6858000" cy="1338938"/>
          </a:xfrm>
          <a:prstGeom prst="rect">
            <a:avLst/>
          </a:prstGeom>
        </p:spPr>
      </p:pic>
    </p:spTree>
    <p:extLst>
      <p:ext uri="{BB962C8B-B14F-4D97-AF65-F5344CB8AC3E}">
        <p14:creationId xmlns:p14="http://schemas.microsoft.com/office/powerpoint/2010/main" val="112556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46DEA1-5E38-4E98-80B3-D7AB25285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153E0E9-A788-47F8-95A7-1C172E060945}"/>
              </a:ext>
            </a:extLst>
          </p:cNvPr>
          <p:cNvSpPr txBox="1">
            <a:spLocks/>
          </p:cNvSpPr>
          <p:nvPr/>
        </p:nvSpPr>
        <p:spPr>
          <a:xfrm>
            <a:off x="643467" y="643468"/>
            <a:ext cx="3363974" cy="11430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solidFill>
                  <a:schemeClr val="bg1"/>
                </a:solidFill>
                <a:latin typeface="Source Sans Pro Black" panose="020B0604020202020204" pitchFamily="34" charset="0"/>
              </a:rPr>
              <a:t> Data Visualization</a:t>
            </a:r>
          </a:p>
        </p:txBody>
      </p:sp>
      <p:sp>
        <p:nvSpPr>
          <p:cNvPr id="6" name="Content Placeholder 2">
            <a:extLst>
              <a:ext uri="{FF2B5EF4-FFF2-40B4-BE49-F238E27FC236}">
                <a16:creationId xmlns:a16="http://schemas.microsoft.com/office/drawing/2014/main" id="{C460978F-2F46-4F1C-BDCB-AB4A4754F880}"/>
              </a:ext>
            </a:extLst>
          </p:cNvPr>
          <p:cNvSpPr txBox="1">
            <a:spLocks/>
          </p:cNvSpPr>
          <p:nvPr/>
        </p:nvSpPr>
        <p:spPr>
          <a:xfrm>
            <a:off x="643468" y="2228850"/>
            <a:ext cx="3363974" cy="382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What if combine Age and Education Level together? </a:t>
            </a:r>
          </a:p>
          <a:p>
            <a:r>
              <a:rPr lang="en-US" sz="2400" dirty="0">
                <a:solidFill>
                  <a:schemeClr val="bg1"/>
                </a:solidFill>
                <a:latin typeface="Source Sans Pro Light" panose="020B0403030403020204" pitchFamily="34" charset="0"/>
                <a:ea typeface="Source Sans Pro Light" panose="020B0403030403020204" pitchFamily="34" charset="0"/>
              </a:rPr>
              <a:t>Focus only on the actual cannabis users.</a:t>
            </a:r>
          </a:p>
        </p:txBody>
      </p:sp>
      <p:pic>
        <p:nvPicPr>
          <p:cNvPr id="14" name="Picture 13">
            <a:extLst>
              <a:ext uri="{FF2B5EF4-FFF2-40B4-BE49-F238E27FC236}">
                <a16:creationId xmlns:a16="http://schemas.microsoft.com/office/drawing/2014/main" id="{6849D0E7-5156-4BC7-BCDF-683752AB4111}"/>
              </a:ext>
            </a:extLst>
          </p:cNvPr>
          <p:cNvPicPr>
            <a:picLocks noChangeAspect="1"/>
          </p:cNvPicPr>
          <p:nvPr/>
        </p:nvPicPr>
        <p:blipFill>
          <a:blip r:embed="rId2"/>
          <a:stretch>
            <a:fillRect/>
          </a:stretch>
        </p:blipFill>
        <p:spPr>
          <a:xfrm>
            <a:off x="4774366" y="5004057"/>
            <a:ext cx="7315201" cy="1613487"/>
          </a:xfrm>
          <a:prstGeom prst="rect">
            <a:avLst/>
          </a:prstGeom>
        </p:spPr>
      </p:pic>
      <p:pic>
        <p:nvPicPr>
          <p:cNvPr id="15" name="Picture 14">
            <a:extLst>
              <a:ext uri="{FF2B5EF4-FFF2-40B4-BE49-F238E27FC236}">
                <a16:creationId xmlns:a16="http://schemas.microsoft.com/office/drawing/2014/main" id="{5B6A4663-CF50-411C-B5B1-2C96ED03774C}"/>
              </a:ext>
            </a:extLst>
          </p:cNvPr>
          <p:cNvPicPr>
            <a:picLocks noChangeAspect="1"/>
          </p:cNvPicPr>
          <p:nvPr/>
        </p:nvPicPr>
        <p:blipFill>
          <a:blip r:embed="rId3"/>
          <a:stretch>
            <a:fillRect/>
          </a:stretch>
        </p:blipFill>
        <p:spPr>
          <a:xfrm>
            <a:off x="4871802" y="528954"/>
            <a:ext cx="6978958" cy="4125492"/>
          </a:xfrm>
          <a:prstGeom prst="rect">
            <a:avLst/>
          </a:prstGeom>
        </p:spPr>
      </p:pic>
    </p:spTree>
    <p:extLst>
      <p:ext uri="{BB962C8B-B14F-4D97-AF65-F5344CB8AC3E}">
        <p14:creationId xmlns:p14="http://schemas.microsoft.com/office/powerpoint/2010/main" val="136080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1143000"/>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Data Visualization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374809"/>
            <a:ext cx="3363974" cy="3943004"/>
          </a:xfrm>
        </p:spPr>
        <p:txBody>
          <a:bodyPr>
            <a:normAutofit fontScale="92500" lnSpcReduction="10000"/>
          </a:bodyPr>
          <a:lstStyle/>
          <a:p>
            <a:pPr marL="0" lvl="0" indent="0">
              <a:buNone/>
            </a:pPr>
            <a:r>
              <a:rPr lang="en-US" sz="2700" dirty="0">
                <a:solidFill>
                  <a:srgbClr val="CCFF99"/>
                </a:solidFill>
                <a:latin typeface="Source Sans Pro SemiBold" panose="020B0603030403020204" pitchFamily="34" charset="0"/>
                <a:ea typeface="Source Sans Pro SemiBold" panose="020B0603030403020204" pitchFamily="34" charset="0"/>
              </a:rPr>
              <a:t>Pandas &amp; </a:t>
            </a:r>
            <a:r>
              <a:rPr lang="en-US" sz="2700" dirty="0" err="1">
                <a:solidFill>
                  <a:srgbClr val="CCFF99"/>
                </a:solidFill>
                <a:latin typeface="Source Sans Pro SemiBold" panose="020B0603030403020204" pitchFamily="34" charset="0"/>
                <a:ea typeface="Source Sans Pro SemiBold" panose="020B0603030403020204" pitchFamily="34" charset="0"/>
              </a:rPr>
              <a:t>Matplolib</a:t>
            </a:r>
            <a:endParaRPr lang="en-US" sz="2700" dirty="0">
              <a:solidFill>
                <a:srgbClr val="CCFF99"/>
              </a:solidFill>
              <a:latin typeface="Source Sans Pro SemiBold" panose="020B0603030403020204" pitchFamily="34" charset="0"/>
              <a:ea typeface="Source Sans Pro SemiBold" panose="020B0603030403020204" pitchFamily="34" charset="0"/>
            </a:endParaRPr>
          </a:p>
          <a:p>
            <a:r>
              <a:rPr lang="en-US" sz="2400" dirty="0">
                <a:solidFill>
                  <a:schemeClr val="bg1"/>
                </a:solidFill>
                <a:latin typeface="Source Sans Pro Light" panose="020B0403030403020204" pitchFamily="34" charset="0"/>
                <a:ea typeface="Source Sans Pro Light" panose="020B0403030403020204" pitchFamily="34" charset="0"/>
              </a:rPr>
              <a:t>Bring all the basic demographic features (Age, Gender, Education) together and create a pivot table.</a:t>
            </a:r>
          </a:p>
          <a:p>
            <a:r>
              <a:rPr lang="en-US" sz="2400" dirty="0">
                <a:solidFill>
                  <a:schemeClr val="bg1"/>
                </a:solidFill>
                <a:latin typeface="Source Sans Pro Light" panose="020B0403030403020204" pitchFamily="34" charset="0"/>
                <a:ea typeface="Source Sans Pro Light" panose="020B0403030403020204" pitchFamily="34" charset="0"/>
              </a:rPr>
              <a:t>There is definitely a relationship among 'Age','Gender','</a:t>
            </a:r>
            <a:r>
              <a:rPr lang="en-US" sz="2400" dirty="0" err="1">
                <a:solidFill>
                  <a:schemeClr val="bg1"/>
                </a:solidFill>
                <a:latin typeface="Source Sans Pro Light" panose="020B0403030403020204" pitchFamily="34" charset="0"/>
                <a:ea typeface="Source Sans Pro Light" panose="020B0403030403020204" pitchFamily="34" charset="0"/>
              </a:rPr>
              <a:t>Education’and</a:t>
            </a:r>
            <a:r>
              <a:rPr lang="en-US" sz="2400" dirty="0">
                <a:solidFill>
                  <a:schemeClr val="bg1"/>
                </a:solidFill>
                <a:latin typeface="Source Sans Pro Light" panose="020B0403030403020204" pitchFamily="34" charset="0"/>
                <a:ea typeface="Source Sans Pro Light" panose="020B0403030403020204" pitchFamily="34" charset="0"/>
              </a:rPr>
              <a:t> 'Drug Consumer’</a:t>
            </a:r>
          </a:p>
          <a:p>
            <a:r>
              <a:rPr lang="en-US" sz="2400" dirty="0">
                <a:solidFill>
                  <a:schemeClr val="bg1"/>
                </a:solidFill>
                <a:latin typeface="Source Sans Pro Light" panose="020B0403030403020204" pitchFamily="34" charset="0"/>
                <a:ea typeface="Source Sans Pro Light" panose="020B0403030403020204" pitchFamily="34" charset="0"/>
              </a:rPr>
              <a:t>We combined them together and visualize it.</a:t>
            </a:r>
          </a:p>
          <a:p>
            <a:endParaRPr lang="en-US" sz="2400" dirty="0">
              <a:solidFill>
                <a:schemeClr val="bg1"/>
              </a:solidFill>
              <a:latin typeface="Source Sans Pro Light" panose="020B0403030403020204" pitchFamily="34" charset="0"/>
              <a:ea typeface="Source Sans Pro Light" panose="020B0403030403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A4B0A0D5-C320-4110-B60F-FD2324E1D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638" y="643468"/>
            <a:ext cx="7168891" cy="5486400"/>
          </a:xfrm>
          <a:prstGeom prst="rect">
            <a:avLst/>
          </a:prstGeom>
        </p:spPr>
      </p:pic>
      <p:pic>
        <p:nvPicPr>
          <p:cNvPr id="5" name="Picture 4">
            <a:extLst>
              <a:ext uri="{FF2B5EF4-FFF2-40B4-BE49-F238E27FC236}">
                <a16:creationId xmlns:a16="http://schemas.microsoft.com/office/drawing/2014/main" id="{6DDF15EE-8D3A-4F3F-9AEE-877479ACE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 y="639673"/>
            <a:ext cx="4467647" cy="5490195"/>
          </a:xfrm>
          <a:prstGeom prst="rect">
            <a:avLst/>
          </a:prstGeom>
        </p:spPr>
      </p:pic>
    </p:spTree>
    <p:extLst>
      <p:ext uri="{BB962C8B-B14F-4D97-AF65-F5344CB8AC3E}">
        <p14:creationId xmlns:p14="http://schemas.microsoft.com/office/powerpoint/2010/main" val="354731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7" y="599401"/>
            <a:ext cx="5923339" cy="1325563"/>
          </a:xfrm>
        </p:spPr>
        <p:txBody>
          <a:bodyPr>
            <a:normAutofit/>
          </a:bodyPr>
          <a:lstStyle/>
          <a:p>
            <a:r>
              <a:rPr lang="en-US" sz="4000">
                <a:latin typeface="Source Sans Pro Black" panose="020B0604020202020204" pitchFamily="34" charset="0"/>
              </a:rPr>
              <a:t> Modeling &amp; Evaluation</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1924965"/>
            <a:ext cx="5314543" cy="4574518"/>
          </a:xfrm>
        </p:spPr>
        <p:txBody>
          <a:bodyPr anchor="t">
            <a:normAutofit fontScale="85000" lnSpcReduction="10000"/>
          </a:bodyPr>
          <a:lstStyle/>
          <a:p>
            <a:pPr marL="0" lvl="0" indent="0">
              <a:buNone/>
            </a:pPr>
            <a:r>
              <a:rPr lang="en-US" sz="2500">
                <a:solidFill>
                  <a:srgbClr val="CCFF99"/>
                </a:solidFill>
                <a:latin typeface="Source Sans Pro SemiBold" panose="020B0603030403020204" pitchFamily="34" charset="0"/>
                <a:ea typeface="Source Sans Pro SemiBold" panose="020B0603030403020204" pitchFamily="34" charset="0"/>
              </a:rPr>
              <a:t>Prediction:</a:t>
            </a:r>
          </a:p>
          <a:p>
            <a:pPr marL="0" indent="0">
              <a:buNone/>
            </a:pPr>
            <a:r>
              <a:rPr lang="en-US">
                <a:latin typeface="Source Sans Pro Light" panose="020B0403030403020204" pitchFamily="34" charset="0"/>
                <a:ea typeface="Source Sans Pro Light" panose="020B0403030403020204" pitchFamily="34" charset="0"/>
              </a:rPr>
              <a:t>The target prediction is to determine if the selected features influence the use of cannabis among our data respondents.</a:t>
            </a:r>
          </a:p>
          <a:p>
            <a:pPr marL="0" indent="0">
              <a:buNone/>
            </a:pPr>
            <a:r>
              <a:rPr lang="en-US">
                <a:latin typeface="Source Sans Pro Light" panose="020B0403030403020204" pitchFamily="34" charset="0"/>
                <a:ea typeface="Source Sans Pro Light" panose="020B0403030403020204" pitchFamily="34" charset="0"/>
              </a:rPr>
              <a:t>Given the nature of our features after several modifications; as well as the problems we encountered along the way, a simple logistic regression algorithm was found to be the most effective model for our target prediction.</a:t>
            </a:r>
          </a:p>
          <a:p>
            <a:pPr marL="0" indent="0">
              <a:buNone/>
            </a:pPr>
            <a:r>
              <a:rPr lang="en-US">
                <a:latin typeface="Source Sans Pro Light" panose="020B0403030403020204" pitchFamily="34" charset="0"/>
                <a:ea typeface="Source Sans Pro Light" panose="020B0403030403020204" pitchFamily="34" charset="0"/>
              </a:rPr>
              <a:t>Logistic regression models are easily understood, and commonly used for the classification of problems with two possible outcomes.</a:t>
            </a:r>
            <a:endParaRPr lang="en-US" dirty="0">
              <a:latin typeface="Source Sans Pro Light" panose="020B0403030403020204" pitchFamily="34" charset="0"/>
              <a:ea typeface="Source Sans Pro Light" panose="020B0403030403020204" pitchFamily="34" charset="0"/>
            </a:endParaRP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8826415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96000" y="466046"/>
            <a:ext cx="5314536" cy="1325563"/>
          </a:xfrm>
        </p:spPr>
        <p:txBody>
          <a:bodyPr>
            <a:normAutofit/>
          </a:bodyPr>
          <a:lstStyle/>
          <a:p>
            <a:r>
              <a:rPr lang="en-US" dirty="0">
                <a:latin typeface="Source Sans Pro Black" panose="020B0604020202020204" pitchFamily="34" charset="0"/>
              </a:rPr>
              <a:t>Project Goals:</a:t>
            </a: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5944695" y="1926236"/>
            <a:ext cx="5617145" cy="4529289"/>
          </a:xfrm>
        </p:spPr>
        <p:txBody>
          <a:bodyPr anchor="t">
            <a:normAutofit/>
          </a:bodyPr>
          <a:lstStyle/>
          <a:p>
            <a:pPr lvl="0"/>
            <a:r>
              <a:rPr lang="en-US" sz="2100" dirty="0">
                <a:latin typeface="Source Sans Pro Light" panose="020B0403030403020204" pitchFamily="34" charset="0"/>
                <a:ea typeface="Source Sans Pro Light" panose="020B0403030403020204" pitchFamily="34" charset="0"/>
              </a:rPr>
              <a:t>Our Team’s goal was to find the best machine learning model to predict cannabis users when looking at features such personality traits and demographics.</a:t>
            </a:r>
          </a:p>
          <a:p>
            <a:pPr marL="0" lvl="0" indent="0">
              <a:buNone/>
            </a:pPr>
            <a:r>
              <a:rPr lang="en-US" sz="1000" dirty="0">
                <a:latin typeface="Source Sans Pro Light" panose="020B0403030403020204" pitchFamily="34" charset="0"/>
                <a:ea typeface="Source Sans Pro Light" panose="020B0403030403020204" pitchFamily="34" charset="0"/>
              </a:rPr>
              <a:t> </a:t>
            </a:r>
          </a:p>
          <a:p>
            <a:pPr lvl="0"/>
            <a:r>
              <a:rPr lang="en-US" sz="2100" dirty="0">
                <a:latin typeface="Source Sans Pro Light" panose="020B0403030403020204" pitchFamily="34" charset="0"/>
                <a:ea typeface="Source Sans Pro Light" panose="020B0403030403020204" pitchFamily="34" charset="0"/>
              </a:rPr>
              <a:t>Leverage machine learning methods to analyze relationships between each criterion and its likelihood of leading to drug usage.</a:t>
            </a:r>
          </a:p>
          <a:p>
            <a:pPr marL="0" lvl="0" indent="0">
              <a:buNone/>
            </a:pPr>
            <a:r>
              <a:rPr lang="en-US" sz="1000" dirty="0">
                <a:latin typeface="Source Sans Pro Light" panose="020B0403030403020204" pitchFamily="34" charset="0"/>
                <a:ea typeface="Source Sans Pro Light" panose="020B0403030403020204" pitchFamily="34" charset="0"/>
              </a:rPr>
              <a:t> </a:t>
            </a:r>
          </a:p>
          <a:p>
            <a:pPr lvl="0"/>
            <a:r>
              <a:rPr lang="en-US" sz="2100" dirty="0">
                <a:latin typeface="Source Sans Pro Light" panose="020B0403030403020204" pitchFamily="34" charset="0"/>
                <a:ea typeface="Source Sans Pro Light" panose="020B0403030403020204" pitchFamily="34" charset="0"/>
              </a:rPr>
              <a:t>Find and apply the machine learning model with the most accurate prediction the data set and predict the potential risk of cannabis use.</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27934831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638043"/>
            <a:ext cx="3606190" cy="3973266"/>
          </a:xfrm>
        </p:spPr>
        <p:txBody>
          <a:bodyPr>
            <a:normAutofit lnSpcReduction="10000"/>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Data Evaluation Process:</a:t>
            </a: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The original data set contained 1885 respondents. </a:t>
            </a: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1472 were considered users and 413 non-users.</a:t>
            </a: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Because the sample size of individuals who have not used cannabis is significantly smaller than sample size of cannabis users, </a:t>
            </a:r>
            <a:r>
              <a:rPr lang="en-US" sz="1900" dirty="0" err="1">
                <a:solidFill>
                  <a:schemeClr val="bg1"/>
                </a:solidFill>
                <a:latin typeface="Source Sans Pro Light" panose="020B0403030403020204" pitchFamily="34" charset="0"/>
                <a:ea typeface="Source Sans Pro Light" panose="020B0403030403020204" pitchFamily="34" charset="0"/>
              </a:rPr>
              <a:t>upsampling</a:t>
            </a:r>
            <a:r>
              <a:rPr lang="en-US" sz="1900" dirty="0">
                <a:solidFill>
                  <a:schemeClr val="bg1"/>
                </a:solidFill>
                <a:latin typeface="Source Sans Pro Light" panose="020B0403030403020204" pitchFamily="34" charset="0"/>
                <a:ea typeface="Source Sans Pro Light" panose="020B0403030403020204" pitchFamily="34" charset="0"/>
              </a:rPr>
              <a:t> is performed to make the sample sizes equal</a:t>
            </a: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We used a new library called resample.</a:t>
            </a:r>
          </a:p>
        </p:txBody>
      </p:sp>
      <p:pic>
        <p:nvPicPr>
          <p:cNvPr id="4" name="Picture 3">
            <a:extLst>
              <a:ext uri="{FF2B5EF4-FFF2-40B4-BE49-F238E27FC236}">
                <a16:creationId xmlns:a16="http://schemas.microsoft.com/office/drawing/2014/main" id="{85C259B1-8759-408C-A3DC-4C4ACA09D0F2}"/>
              </a:ext>
            </a:extLst>
          </p:cNvPr>
          <p:cNvPicPr>
            <a:picLocks noChangeAspect="1"/>
          </p:cNvPicPr>
          <p:nvPr/>
        </p:nvPicPr>
        <p:blipFill>
          <a:blip r:embed="rId2"/>
          <a:stretch>
            <a:fillRect/>
          </a:stretch>
        </p:blipFill>
        <p:spPr>
          <a:xfrm>
            <a:off x="5297763" y="643467"/>
            <a:ext cx="6309360" cy="5912268"/>
          </a:xfrm>
          <a:prstGeom prst="rect">
            <a:avLst/>
          </a:prstGeom>
        </p:spPr>
      </p:pic>
    </p:spTree>
    <p:extLst>
      <p:ext uri="{BB962C8B-B14F-4D97-AF65-F5344CB8AC3E}">
        <p14:creationId xmlns:p14="http://schemas.microsoft.com/office/powerpoint/2010/main" val="348490039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3061607"/>
            <a:ext cx="3606190" cy="3549702"/>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Models Tested:</a:t>
            </a: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SVC Model</a:t>
            </a:r>
          </a:p>
        </p:txBody>
      </p:sp>
      <p:pic>
        <p:nvPicPr>
          <p:cNvPr id="5" name="Picture 4">
            <a:extLst>
              <a:ext uri="{FF2B5EF4-FFF2-40B4-BE49-F238E27FC236}">
                <a16:creationId xmlns:a16="http://schemas.microsoft.com/office/drawing/2014/main" id="{2EB32245-32CC-46D2-AC26-2ECCB4BA36B1}"/>
              </a:ext>
            </a:extLst>
          </p:cNvPr>
          <p:cNvPicPr>
            <a:picLocks noChangeAspect="1"/>
          </p:cNvPicPr>
          <p:nvPr/>
        </p:nvPicPr>
        <p:blipFill>
          <a:blip r:embed="rId2"/>
          <a:stretch>
            <a:fillRect/>
          </a:stretch>
        </p:blipFill>
        <p:spPr>
          <a:xfrm>
            <a:off x="5173058" y="1239223"/>
            <a:ext cx="6583680" cy="4886625"/>
          </a:xfrm>
          <a:prstGeom prst="rect">
            <a:avLst/>
          </a:prstGeom>
        </p:spPr>
      </p:pic>
    </p:spTree>
    <p:extLst>
      <p:ext uri="{BB962C8B-B14F-4D97-AF65-F5344CB8AC3E}">
        <p14:creationId xmlns:p14="http://schemas.microsoft.com/office/powerpoint/2010/main" val="41393232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3184071"/>
            <a:ext cx="3606190" cy="3427238"/>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Models Tested:</a:t>
            </a: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Logistic Regression Model</a:t>
            </a:r>
          </a:p>
          <a:p>
            <a:pPr marL="0" indent="0">
              <a:buNone/>
            </a:pP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This model gave us the best result.</a:t>
            </a:r>
          </a:p>
        </p:txBody>
      </p:sp>
      <p:pic>
        <p:nvPicPr>
          <p:cNvPr id="4" name="Picture 3">
            <a:extLst>
              <a:ext uri="{FF2B5EF4-FFF2-40B4-BE49-F238E27FC236}">
                <a16:creationId xmlns:a16="http://schemas.microsoft.com/office/drawing/2014/main" id="{98C84A4D-F037-4E06-8F00-FBF477ADDE1E}"/>
              </a:ext>
            </a:extLst>
          </p:cNvPr>
          <p:cNvPicPr>
            <a:picLocks noChangeAspect="1"/>
          </p:cNvPicPr>
          <p:nvPr/>
        </p:nvPicPr>
        <p:blipFill>
          <a:blip r:embed="rId2"/>
          <a:stretch>
            <a:fillRect/>
          </a:stretch>
        </p:blipFill>
        <p:spPr>
          <a:xfrm>
            <a:off x="5297763" y="313796"/>
            <a:ext cx="6400800" cy="6230407"/>
          </a:xfrm>
          <a:prstGeom prst="rect">
            <a:avLst/>
          </a:prstGeom>
        </p:spPr>
      </p:pic>
    </p:spTree>
    <p:extLst>
      <p:ext uri="{BB962C8B-B14F-4D97-AF65-F5344CB8AC3E}">
        <p14:creationId xmlns:p14="http://schemas.microsoft.com/office/powerpoint/2010/main" val="65013506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3184071"/>
            <a:ext cx="3606190" cy="3427238"/>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Models Tested:</a:t>
            </a: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Linear Regression Model</a:t>
            </a:r>
          </a:p>
        </p:txBody>
      </p:sp>
      <p:pic>
        <p:nvPicPr>
          <p:cNvPr id="5" name="Picture 4">
            <a:extLst>
              <a:ext uri="{FF2B5EF4-FFF2-40B4-BE49-F238E27FC236}">
                <a16:creationId xmlns:a16="http://schemas.microsoft.com/office/drawing/2014/main" id="{1C4850DE-493A-4DB2-B475-874F82C0A230}"/>
              </a:ext>
            </a:extLst>
          </p:cNvPr>
          <p:cNvPicPr>
            <a:picLocks noChangeAspect="1"/>
          </p:cNvPicPr>
          <p:nvPr/>
        </p:nvPicPr>
        <p:blipFill>
          <a:blip r:embed="rId2"/>
          <a:stretch>
            <a:fillRect/>
          </a:stretch>
        </p:blipFill>
        <p:spPr>
          <a:xfrm>
            <a:off x="5040083" y="513328"/>
            <a:ext cx="6766560" cy="5831344"/>
          </a:xfrm>
          <a:prstGeom prst="rect">
            <a:avLst/>
          </a:prstGeom>
        </p:spPr>
      </p:pic>
    </p:spTree>
    <p:extLst>
      <p:ext uri="{BB962C8B-B14F-4D97-AF65-F5344CB8AC3E}">
        <p14:creationId xmlns:p14="http://schemas.microsoft.com/office/powerpoint/2010/main" val="196727880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3184071"/>
            <a:ext cx="3606190" cy="3427238"/>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Models Tested:</a:t>
            </a: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a:solidFill>
                  <a:schemeClr val="bg1"/>
                </a:solidFill>
                <a:latin typeface="Source Sans Pro Light" panose="020B0403030403020204" pitchFamily="34" charset="0"/>
                <a:ea typeface="Source Sans Pro Light" panose="020B0403030403020204" pitchFamily="34" charset="0"/>
              </a:rPr>
              <a:t>Ridge Model</a:t>
            </a:r>
          </a:p>
        </p:txBody>
      </p:sp>
      <p:pic>
        <p:nvPicPr>
          <p:cNvPr id="4" name="Picture 3">
            <a:extLst>
              <a:ext uri="{FF2B5EF4-FFF2-40B4-BE49-F238E27FC236}">
                <a16:creationId xmlns:a16="http://schemas.microsoft.com/office/drawing/2014/main" id="{7D56BE89-48D6-46D4-B2B1-7D87EE374471}"/>
              </a:ext>
            </a:extLst>
          </p:cNvPr>
          <p:cNvPicPr>
            <a:picLocks noChangeAspect="1"/>
          </p:cNvPicPr>
          <p:nvPr/>
        </p:nvPicPr>
        <p:blipFill>
          <a:blip r:embed="rId2"/>
          <a:stretch>
            <a:fillRect/>
          </a:stretch>
        </p:blipFill>
        <p:spPr>
          <a:xfrm>
            <a:off x="5656993" y="423373"/>
            <a:ext cx="5760720" cy="6187936"/>
          </a:xfrm>
          <a:prstGeom prst="rect">
            <a:avLst/>
          </a:prstGeom>
        </p:spPr>
      </p:pic>
    </p:spTree>
    <p:extLst>
      <p:ext uri="{BB962C8B-B14F-4D97-AF65-F5344CB8AC3E}">
        <p14:creationId xmlns:p14="http://schemas.microsoft.com/office/powerpoint/2010/main" val="380083760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3184071"/>
            <a:ext cx="3606190" cy="3427238"/>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Models Tested:</a:t>
            </a:r>
            <a:endParaRPr lang="en-US" sz="1900" dirty="0">
              <a:solidFill>
                <a:schemeClr val="bg1"/>
              </a:solidFill>
              <a:latin typeface="Source Sans Pro Light" panose="020B0403030403020204" pitchFamily="34" charset="0"/>
              <a:ea typeface="Source Sans Pro Light" panose="020B0403030403020204" pitchFamily="34" charset="0"/>
            </a:endParaRPr>
          </a:p>
          <a:p>
            <a:pPr marL="0" indent="0">
              <a:buNone/>
            </a:pPr>
            <a:r>
              <a:rPr lang="en-US" sz="1900" dirty="0" err="1">
                <a:solidFill>
                  <a:schemeClr val="bg1"/>
                </a:solidFill>
                <a:latin typeface="Source Sans Pro Light" panose="020B0403030403020204" pitchFamily="34" charset="0"/>
                <a:ea typeface="Source Sans Pro Light" panose="020B0403030403020204" pitchFamily="34" charset="0"/>
              </a:rPr>
              <a:t>ElasticNet</a:t>
            </a:r>
            <a:r>
              <a:rPr lang="en-US" sz="1900" dirty="0">
                <a:solidFill>
                  <a:schemeClr val="bg1"/>
                </a:solidFill>
                <a:latin typeface="Source Sans Pro Light" panose="020B0403030403020204" pitchFamily="34" charset="0"/>
                <a:ea typeface="Source Sans Pro Light" panose="020B0403030403020204" pitchFamily="34" charset="0"/>
              </a:rPr>
              <a:t> Model</a:t>
            </a:r>
          </a:p>
        </p:txBody>
      </p:sp>
      <p:pic>
        <p:nvPicPr>
          <p:cNvPr id="3" name="Picture 2">
            <a:extLst>
              <a:ext uri="{FF2B5EF4-FFF2-40B4-BE49-F238E27FC236}">
                <a16:creationId xmlns:a16="http://schemas.microsoft.com/office/drawing/2014/main" id="{298C8546-BF61-49EA-A1D9-90C9C48A0302}"/>
              </a:ext>
            </a:extLst>
          </p:cNvPr>
          <p:cNvPicPr>
            <a:picLocks noChangeAspect="1"/>
          </p:cNvPicPr>
          <p:nvPr/>
        </p:nvPicPr>
        <p:blipFill>
          <a:blip r:embed="rId2"/>
          <a:stretch>
            <a:fillRect/>
          </a:stretch>
        </p:blipFill>
        <p:spPr>
          <a:xfrm>
            <a:off x="5189366" y="370133"/>
            <a:ext cx="6583680" cy="6241176"/>
          </a:xfrm>
          <a:prstGeom prst="rect">
            <a:avLst/>
          </a:prstGeom>
        </p:spPr>
      </p:pic>
    </p:spTree>
    <p:extLst>
      <p:ext uri="{BB962C8B-B14F-4D97-AF65-F5344CB8AC3E}">
        <p14:creationId xmlns:p14="http://schemas.microsoft.com/office/powerpoint/2010/main" val="27271279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751364"/>
            <a:ext cx="3606190" cy="3859945"/>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 Results Comparison</a:t>
            </a:r>
            <a:endParaRPr lang="en-US" sz="1900" dirty="0">
              <a:solidFill>
                <a:schemeClr val="bg1"/>
              </a:solidFill>
              <a:latin typeface="Source Sans Pro Light" panose="020B0403030403020204" pitchFamily="34" charset="0"/>
              <a:ea typeface="Source Sans Pro Light" panose="020B0403030403020204" pitchFamily="34" charset="0"/>
            </a:endParaRPr>
          </a:p>
          <a:p>
            <a:r>
              <a:rPr lang="en-US" dirty="0">
                <a:solidFill>
                  <a:schemeClr val="bg1"/>
                </a:solidFill>
                <a:latin typeface="Source Sans Pro Light" panose="020B0403030403020204" pitchFamily="34" charset="0"/>
                <a:ea typeface="Source Sans Pro Light" panose="020B0403030403020204" pitchFamily="34" charset="0"/>
              </a:rPr>
              <a:t>Linear Regression</a:t>
            </a:r>
          </a:p>
          <a:p>
            <a:r>
              <a:rPr lang="en-US" dirty="0">
                <a:solidFill>
                  <a:schemeClr val="bg1"/>
                </a:solidFill>
                <a:latin typeface="Source Sans Pro Light" panose="020B0403030403020204" pitchFamily="34" charset="0"/>
                <a:ea typeface="Source Sans Pro Light" panose="020B0403030403020204" pitchFamily="34" charset="0"/>
              </a:rPr>
              <a:t>Logistic Regression</a:t>
            </a:r>
          </a:p>
          <a:p>
            <a:r>
              <a:rPr lang="en-US" dirty="0">
                <a:solidFill>
                  <a:schemeClr val="bg1"/>
                </a:solidFill>
                <a:latin typeface="Source Sans Pro Light" panose="020B0403030403020204" pitchFamily="34" charset="0"/>
                <a:ea typeface="Source Sans Pro Light" panose="020B0403030403020204" pitchFamily="34" charset="0"/>
              </a:rPr>
              <a:t>SVC</a:t>
            </a:r>
          </a:p>
          <a:p>
            <a:r>
              <a:rPr lang="en-US" dirty="0">
                <a:solidFill>
                  <a:schemeClr val="bg1"/>
                </a:solidFill>
                <a:latin typeface="Source Sans Pro Light" panose="020B0403030403020204" pitchFamily="34" charset="0"/>
                <a:ea typeface="Source Sans Pro Light" panose="020B0403030403020204" pitchFamily="34" charset="0"/>
              </a:rPr>
              <a:t>Ridge</a:t>
            </a:r>
          </a:p>
          <a:p>
            <a:r>
              <a:rPr lang="en-US" dirty="0" err="1">
                <a:solidFill>
                  <a:schemeClr val="bg1"/>
                </a:solidFill>
                <a:latin typeface="Source Sans Pro Light" panose="020B0403030403020204" pitchFamily="34" charset="0"/>
                <a:ea typeface="Source Sans Pro Light" panose="020B0403030403020204" pitchFamily="34" charset="0"/>
              </a:rPr>
              <a:t>ElasticNet</a:t>
            </a:r>
            <a:endParaRPr lang="en-US" dirty="0">
              <a:solidFill>
                <a:schemeClr val="bg1"/>
              </a:solidFill>
              <a:latin typeface="Source Sans Pro Light" panose="020B0403030403020204" pitchFamily="34" charset="0"/>
              <a:ea typeface="Source Sans Pro Light" panose="020B0403030403020204" pitchFamily="34" charset="0"/>
            </a:endParaRPr>
          </a:p>
        </p:txBody>
      </p:sp>
      <p:pic>
        <p:nvPicPr>
          <p:cNvPr id="4" name="Picture 3">
            <a:extLst>
              <a:ext uri="{FF2B5EF4-FFF2-40B4-BE49-F238E27FC236}">
                <a16:creationId xmlns:a16="http://schemas.microsoft.com/office/drawing/2014/main" id="{9B5F698E-8BC0-4DA3-BA1C-E3648173C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14" y="1348084"/>
            <a:ext cx="6561182" cy="4335700"/>
          </a:xfrm>
          <a:prstGeom prst="rect">
            <a:avLst/>
          </a:prstGeom>
        </p:spPr>
      </p:pic>
    </p:spTree>
    <p:extLst>
      <p:ext uri="{BB962C8B-B14F-4D97-AF65-F5344CB8AC3E}">
        <p14:creationId xmlns:p14="http://schemas.microsoft.com/office/powerpoint/2010/main" val="296884185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43467" y="643468"/>
            <a:ext cx="3363974" cy="883254"/>
          </a:xfrm>
          <a:noFill/>
          <a:ln w="19050">
            <a:solidFill>
              <a:schemeClr val="bg1"/>
            </a:solidFill>
          </a:ln>
        </p:spPr>
        <p:txBody>
          <a:bodyPr wrap="square">
            <a:normAutofit/>
          </a:bodyPr>
          <a:lstStyle/>
          <a:p>
            <a:pPr algn="ctr"/>
            <a:r>
              <a:rPr lang="en-US" sz="2800" dirty="0">
                <a:solidFill>
                  <a:schemeClr val="bg1"/>
                </a:solidFill>
                <a:latin typeface="Source Sans Pro Black" panose="020B0604020202020204" pitchFamily="34" charset="0"/>
              </a:rPr>
              <a:t> Modeling  Results</a:t>
            </a: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43468" y="2277836"/>
            <a:ext cx="3606190" cy="4333473"/>
          </a:xfrm>
        </p:spPr>
        <p:txBody>
          <a:bodyPr>
            <a:normAutofit/>
          </a:bodyPr>
          <a:lstStyle/>
          <a:p>
            <a:pPr marL="0" lvl="0" indent="0">
              <a:buNone/>
            </a:pPr>
            <a:r>
              <a:rPr lang="en-US" sz="2500" b="1" dirty="0">
                <a:solidFill>
                  <a:srgbClr val="CCFF99"/>
                </a:solidFill>
                <a:latin typeface="Source Sans Pro" panose="020B0604020202020204" pitchFamily="34" charset="0"/>
                <a:ea typeface="Source Sans Pro Black" panose="020B0803030403020204" pitchFamily="34" charset="0"/>
              </a:rPr>
              <a:t>Train Data vs Validation Data</a:t>
            </a:r>
            <a:br>
              <a:rPr lang="en-US" sz="2500" b="1" dirty="0">
                <a:solidFill>
                  <a:srgbClr val="CCFF99"/>
                </a:solidFill>
                <a:latin typeface="Source Sans Pro" panose="020B0604020202020204" pitchFamily="34" charset="0"/>
                <a:ea typeface="Source Sans Pro Black" panose="020B0803030403020204" pitchFamily="34" charset="0"/>
              </a:rPr>
            </a:br>
            <a:endParaRPr lang="en-US" sz="2500" b="1" dirty="0">
              <a:solidFill>
                <a:schemeClr val="bg1"/>
              </a:solidFill>
              <a:latin typeface="Source Sans Pro" panose="020B0604020202020204" pitchFamily="34" charset="0"/>
              <a:ea typeface="Source Sans Pro Black" panose="020B0803030403020204" pitchFamily="34" charset="0"/>
            </a:endParaRPr>
          </a:p>
          <a:p>
            <a:r>
              <a:rPr lang="en-US" sz="2000" dirty="0">
                <a:solidFill>
                  <a:schemeClr val="bg1"/>
                </a:solidFill>
                <a:latin typeface="Source Sans Pro Light" panose="020B0403030403020204" pitchFamily="34" charset="0"/>
                <a:ea typeface="Source Sans Pro Light" panose="020B0403030403020204" pitchFamily="34" charset="0"/>
              </a:rPr>
              <a:t>Deep Neural Network Train</a:t>
            </a:r>
          </a:p>
          <a:p>
            <a:r>
              <a:rPr lang="en-US" sz="2000" dirty="0">
                <a:solidFill>
                  <a:schemeClr val="bg1"/>
                </a:solidFill>
                <a:latin typeface="Source Sans Pro Light" panose="020B0403030403020204" pitchFamily="34" charset="0"/>
                <a:ea typeface="Source Sans Pro Light" panose="020B0403030403020204" pitchFamily="34" charset="0"/>
              </a:rPr>
              <a:t>Loss: 0.3168505177549693</a:t>
            </a:r>
          </a:p>
          <a:p>
            <a:r>
              <a:rPr lang="en-US" sz="2000" dirty="0">
                <a:solidFill>
                  <a:schemeClr val="bg1"/>
                </a:solidFill>
                <a:latin typeface="Source Sans Pro Light" panose="020B0403030403020204" pitchFamily="34" charset="0"/>
                <a:ea typeface="Source Sans Pro Light" panose="020B0403030403020204" pitchFamily="34" charset="0"/>
              </a:rPr>
              <a:t>Accuracy: 0.9270833134651184</a:t>
            </a:r>
          </a:p>
          <a:p>
            <a:endParaRPr lang="en-US" sz="2000" dirty="0">
              <a:solidFill>
                <a:schemeClr val="bg1"/>
              </a:solidFill>
              <a:latin typeface="Source Sans Pro Light" panose="020B0403030403020204" pitchFamily="34" charset="0"/>
              <a:ea typeface="Source Sans Pro Light" panose="020B0403030403020204" pitchFamily="34" charset="0"/>
            </a:endParaRPr>
          </a:p>
          <a:p>
            <a:r>
              <a:rPr lang="en-US" sz="2000" dirty="0">
                <a:solidFill>
                  <a:schemeClr val="bg1"/>
                </a:solidFill>
                <a:latin typeface="Source Sans Pro Light" panose="020B0403030403020204" pitchFamily="34" charset="0"/>
                <a:ea typeface="Source Sans Pro Light" panose="020B0403030403020204" pitchFamily="34" charset="0"/>
              </a:rPr>
              <a:t>Deep Neural Network Test</a:t>
            </a:r>
          </a:p>
          <a:p>
            <a:r>
              <a:rPr lang="en-US" sz="2000" dirty="0">
                <a:solidFill>
                  <a:schemeClr val="bg1"/>
                </a:solidFill>
                <a:latin typeface="Source Sans Pro Light" panose="020B0403030403020204" pitchFamily="34" charset="0"/>
                <a:ea typeface="Source Sans Pro Light" panose="020B0403030403020204" pitchFamily="34" charset="0"/>
              </a:rPr>
              <a:t> Loss: 0.5623318915781768</a:t>
            </a:r>
          </a:p>
          <a:p>
            <a:r>
              <a:rPr lang="en-US" sz="2000" dirty="0">
                <a:solidFill>
                  <a:schemeClr val="bg1"/>
                </a:solidFill>
                <a:latin typeface="Source Sans Pro Light" panose="020B0403030403020204" pitchFamily="34" charset="0"/>
                <a:ea typeface="Source Sans Pro Light" panose="020B0403030403020204" pitchFamily="34" charset="0"/>
              </a:rPr>
              <a:t>Accuracy: 0.842391312122345</a:t>
            </a:r>
          </a:p>
        </p:txBody>
      </p:sp>
      <p:pic>
        <p:nvPicPr>
          <p:cNvPr id="3" name="Picture 2">
            <a:extLst>
              <a:ext uri="{FF2B5EF4-FFF2-40B4-BE49-F238E27FC236}">
                <a16:creationId xmlns:a16="http://schemas.microsoft.com/office/drawing/2014/main" id="{B109C364-7F02-4934-9F8B-4FD64D4121ED}"/>
              </a:ext>
            </a:extLst>
          </p:cNvPr>
          <p:cNvPicPr>
            <a:picLocks noChangeAspect="1"/>
          </p:cNvPicPr>
          <p:nvPr/>
        </p:nvPicPr>
        <p:blipFill>
          <a:blip r:embed="rId2"/>
          <a:stretch>
            <a:fillRect/>
          </a:stretch>
        </p:blipFill>
        <p:spPr>
          <a:xfrm>
            <a:off x="5848661" y="93929"/>
            <a:ext cx="5446428" cy="3443750"/>
          </a:xfrm>
          <a:prstGeom prst="rect">
            <a:avLst/>
          </a:prstGeom>
        </p:spPr>
      </p:pic>
      <p:pic>
        <p:nvPicPr>
          <p:cNvPr id="4" name="Picture 3">
            <a:extLst>
              <a:ext uri="{FF2B5EF4-FFF2-40B4-BE49-F238E27FC236}">
                <a16:creationId xmlns:a16="http://schemas.microsoft.com/office/drawing/2014/main" id="{54DCA4B6-9A7A-46C5-B890-8011CEB1553D}"/>
              </a:ext>
            </a:extLst>
          </p:cNvPr>
          <p:cNvPicPr>
            <a:picLocks noChangeAspect="1"/>
          </p:cNvPicPr>
          <p:nvPr/>
        </p:nvPicPr>
        <p:blipFill>
          <a:blip r:embed="rId3"/>
          <a:stretch>
            <a:fillRect/>
          </a:stretch>
        </p:blipFill>
        <p:spPr>
          <a:xfrm>
            <a:off x="5848661" y="3537679"/>
            <a:ext cx="5446428" cy="3382826"/>
          </a:xfrm>
          <a:prstGeom prst="rect">
            <a:avLst/>
          </a:prstGeom>
        </p:spPr>
      </p:pic>
    </p:spTree>
    <p:extLst>
      <p:ext uri="{BB962C8B-B14F-4D97-AF65-F5344CB8AC3E}">
        <p14:creationId xmlns:p14="http://schemas.microsoft.com/office/powerpoint/2010/main" val="234503328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9">
            <a:extLst>
              <a:ext uri="{FF2B5EF4-FFF2-40B4-BE49-F238E27FC236}">
                <a16:creationId xmlns:a16="http://schemas.microsoft.com/office/drawing/2014/main" id="{4252665D-E54D-4A27-8596-D38D396BE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D01576C-CD87-44AD-8693-BEC2431D6BB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latin typeface="Source Sans Pro Black" panose="020B0604020202020204" pitchFamily="34" charset="0"/>
              </a:rPr>
              <a:t> Modeling &amp; Evaluation</a:t>
            </a:r>
          </a:p>
        </p:txBody>
      </p:sp>
      <p:sp>
        <p:nvSpPr>
          <p:cNvPr id="6" name="Content Placeholder 2">
            <a:extLst>
              <a:ext uri="{FF2B5EF4-FFF2-40B4-BE49-F238E27FC236}">
                <a16:creationId xmlns:a16="http://schemas.microsoft.com/office/drawing/2014/main" id="{D8714740-C1D2-4F76-95A7-B529AF84A4F9}"/>
              </a:ext>
            </a:extLst>
          </p:cNvPr>
          <p:cNvSpPr>
            <a:spLocks noGrp="1"/>
          </p:cNvSpPr>
          <p:nvPr>
            <p:ph idx="1"/>
          </p:nvPr>
        </p:nvSpPr>
        <p:spPr>
          <a:xfrm>
            <a:off x="643468" y="2751364"/>
            <a:ext cx="3606190" cy="3859945"/>
          </a:xfrm>
        </p:spPr>
        <p:txBody>
          <a:bodyPr>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Model Results Comparison</a:t>
            </a:r>
            <a:endParaRPr lang="en-US" sz="1900" dirty="0">
              <a:solidFill>
                <a:schemeClr val="bg1"/>
              </a:solidFill>
              <a:latin typeface="Source Sans Pro Light" panose="020B0403030403020204" pitchFamily="34" charset="0"/>
              <a:ea typeface="Source Sans Pro Light" panose="020B0403030403020204" pitchFamily="34" charset="0"/>
            </a:endParaRPr>
          </a:p>
          <a:p>
            <a:endParaRPr lang="en-US" dirty="0">
              <a:solidFill>
                <a:schemeClr val="bg1"/>
              </a:solidFill>
              <a:latin typeface="Source Sans Pro Light" panose="020B0403030403020204" pitchFamily="34" charset="0"/>
              <a:ea typeface="Source Sans Pro Light" panose="020B0403030403020204" pitchFamily="34" charset="0"/>
            </a:endParaRPr>
          </a:p>
          <a:p>
            <a:r>
              <a:rPr lang="en-US" dirty="0">
                <a:solidFill>
                  <a:schemeClr val="bg1"/>
                </a:solidFill>
                <a:latin typeface="Source Sans Pro Light" panose="020B0403030403020204" pitchFamily="34" charset="0"/>
                <a:ea typeface="Source Sans Pro Light" panose="020B0403030403020204" pitchFamily="34" charset="0"/>
              </a:rPr>
              <a:t>Logistic Regression</a:t>
            </a:r>
          </a:p>
          <a:p>
            <a:r>
              <a:rPr lang="en-US" dirty="0">
                <a:solidFill>
                  <a:schemeClr val="bg1"/>
                </a:solidFill>
                <a:latin typeface="Source Sans Pro Light" panose="020B0403030403020204" pitchFamily="34" charset="0"/>
                <a:ea typeface="Source Sans Pro Light" panose="020B0403030403020204" pitchFamily="34" charset="0"/>
              </a:rPr>
              <a:t>SVC</a:t>
            </a:r>
          </a:p>
        </p:txBody>
      </p:sp>
      <p:pic>
        <p:nvPicPr>
          <p:cNvPr id="9" name="Picture 8">
            <a:extLst>
              <a:ext uri="{FF2B5EF4-FFF2-40B4-BE49-F238E27FC236}">
                <a16:creationId xmlns:a16="http://schemas.microsoft.com/office/drawing/2014/main" id="{CECA1DA5-8ED8-44D6-A11B-AF3D74C6F03F}"/>
              </a:ext>
            </a:extLst>
          </p:cNvPr>
          <p:cNvPicPr>
            <a:picLocks noChangeAspect="1"/>
          </p:cNvPicPr>
          <p:nvPr/>
        </p:nvPicPr>
        <p:blipFill>
          <a:blip r:embed="rId2"/>
          <a:stretch>
            <a:fillRect/>
          </a:stretch>
        </p:blipFill>
        <p:spPr>
          <a:xfrm>
            <a:off x="4893124" y="966466"/>
            <a:ext cx="7097843" cy="2416287"/>
          </a:xfrm>
          <a:prstGeom prst="rect">
            <a:avLst/>
          </a:prstGeom>
        </p:spPr>
      </p:pic>
      <p:pic>
        <p:nvPicPr>
          <p:cNvPr id="11" name="Picture 10">
            <a:extLst>
              <a:ext uri="{FF2B5EF4-FFF2-40B4-BE49-F238E27FC236}">
                <a16:creationId xmlns:a16="http://schemas.microsoft.com/office/drawing/2014/main" id="{3D546E04-79E4-4CEE-AE5E-0270D7273720}"/>
              </a:ext>
            </a:extLst>
          </p:cNvPr>
          <p:cNvPicPr>
            <a:picLocks noChangeAspect="1"/>
          </p:cNvPicPr>
          <p:nvPr/>
        </p:nvPicPr>
        <p:blipFill>
          <a:blip r:embed="rId3"/>
          <a:stretch>
            <a:fillRect/>
          </a:stretch>
        </p:blipFill>
        <p:spPr>
          <a:xfrm>
            <a:off x="4654296" y="4014104"/>
            <a:ext cx="7086600" cy="2438400"/>
          </a:xfrm>
          <a:prstGeom prst="rect">
            <a:avLst/>
          </a:prstGeom>
        </p:spPr>
      </p:pic>
      <p:sp>
        <p:nvSpPr>
          <p:cNvPr id="12" name="TextBox 11">
            <a:extLst>
              <a:ext uri="{FF2B5EF4-FFF2-40B4-BE49-F238E27FC236}">
                <a16:creationId xmlns:a16="http://schemas.microsoft.com/office/drawing/2014/main" id="{69693335-2EEE-40AA-AD0D-6FBBC6263DBA}"/>
              </a:ext>
            </a:extLst>
          </p:cNvPr>
          <p:cNvSpPr txBox="1"/>
          <p:nvPr/>
        </p:nvSpPr>
        <p:spPr>
          <a:xfrm>
            <a:off x="5179103" y="335115"/>
            <a:ext cx="6561794" cy="584775"/>
          </a:xfrm>
          <a:prstGeom prst="rect">
            <a:avLst/>
          </a:prstGeom>
          <a:noFill/>
        </p:spPr>
        <p:txBody>
          <a:bodyPr wrap="square" rtlCol="0">
            <a:spAutoFit/>
          </a:bodyPr>
          <a:lstStyle/>
          <a:p>
            <a:pPr algn="ctr"/>
            <a:r>
              <a:rPr lang="en-US" sz="3200" b="1" dirty="0"/>
              <a:t>Logistic Regression Model Results</a:t>
            </a:r>
          </a:p>
        </p:txBody>
      </p:sp>
      <p:sp>
        <p:nvSpPr>
          <p:cNvPr id="13" name="TextBox 12">
            <a:extLst>
              <a:ext uri="{FF2B5EF4-FFF2-40B4-BE49-F238E27FC236}">
                <a16:creationId xmlns:a16="http://schemas.microsoft.com/office/drawing/2014/main" id="{B701227F-9456-42D6-8859-BB2FA4E68C6F}"/>
              </a:ext>
            </a:extLst>
          </p:cNvPr>
          <p:cNvSpPr txBox="1"/>
          <p:nvPr/>
        </p:nvSpPr>
        <p:spPr>
          <a:xfrm>
            <a:off x="5907460" y="3449386"/>
            <a:ext cx="5284033" cy="584775"/>
          </a:xfrm>
          <a:prstGeom prst="rect">
            <a:avLst/>
          </a:prstGeom>
          <a:noFill/>
        </p:spPr>
        <p:txBody>
          <a:bodyPr wrap="square" rtlCol="0">
            <a:spAutoFit/>
          </a:bodyPr>
          <a:lstStyle/>
          <a:p>
            <a:pPr algn="ctr"/>
            <a:r>
              <a:rPr lang="en-US" sz="3200" b="1" dirty="0"/>
              <a:t>SVC Model Results</a:t>
            </a:r>
          </a:p>
        </p:txBody>
      </p:sp>
    </p:spTree>
    <p:extLst>
      <p:ext uri="{BB962C8B-B14F-4D97-AF65-F5344CB8AC3E}">
        <p14:creationId xmlns:p14="http://schemas.microsoft.com/office/powerpoint/2010/main" val="3701763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5763718" y="0"/>
            <a:ext cx="5314536" cy="1325563"/>
          </a:xfrm>
        </p:spPr>
        <p:txBody>
          <a:bodyPr>
            <a:normAutofit/>
          </a:bodyPr>
          <a:lstStyle/>
          <a:p>
            <a:pPr algn="ctr"/>
            <a:r>
              <a:rPr lang="en-US" sz="4000" dirty="0">
                <a:latin typeface="Source Sans Pro Black" panose="020B0604020202020204" pitchFamily="34" charset="0"/>
              </a:rPr>
              <a:t>Conclusion</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5763718" y="1161738"/>
            <a:ext cx="5981075" cy="5448925"/>
          </a:xfrm>
        </p:spPr>
        <p:txBody>
          <a:bodyPr anchor="t">
            <a:normAutofit fontScale="92500" lnSpcReduction="20000"/>
          </a:bodyPr>
          <a:lstStyle/>
          <a:p>
            <a:pPr marL="0" lvl="0" indent="0">
              <a:buNone/>
            </a:pPr>
            <a:r>
              <a:rPr lang="en-US" sz="3000" dirty="0">
                <a:solidFill>
                  <a:srgbClr val="CCFF99"/>
                </a:solidFill>
                <a:latin typeface="Source Sans Pro Black" panose="020B0803030403020204" pitchFamily="34" charset="0"/>
                <a:ea typeface="Source Sans Pro Black" panose="020B0803030403020204" pitchFamily="34" charset="0"/>
              </a:rPr>
              <a:t>Prediction result: </a:t>
            </a:r>
          </a:p>
          <a:p>
            <a:pPr marL="0" indent="0">
              <a:lnSpc>
                <a:spcPct val="120000"/>
              </a:lnSpc>
              <a:buNone/>
            </a:pPr>
            <a:r>
              <a:rPr lang="en-US" sz="2500" dirty="0">
                <a:latin typeface="Source Sans Pro ExtraLight" panose="020B0303030403020204" pitchFamily="34" charset="0"/>
                <a:ea typeface="Source Sans Pro ExtraLight" panose="020B0303030403020204" pitchFamily="34" charset="0"/>
              </a:rPr>
              <a:t>We were able to make a decent logistic regression model for binary classification of cannabis users from the machine learning dataset. It appears to do a fair job identifying cannabis users correctly in the original dataset.</a:t>
            </a:r>
          </a:p>
          <a:p>
            <a:pPr marL="0" indent="0">
              <a:lnSpc>
                <a:spcPct val="120000"/>
              </a:lnSpc>
              <a:buNone/>
            </a:pPr>
            <a:r>
              <a:rPr lang="en-US" sz="2500" dirty="0">
                <a:latin typeface="Source Sans Pro ExtraLight" panose="020B0303030403020204" pitchFamily="34" charset="0"/>
                <a:ea typeface="Source Sans Pro ExtraLight" panose="020B0303030403020204" pitchFamily="34" charset="0"/>
              </a:rPr>
              <a:t>However, when applied to the validation test dataset, the model incorrectly labels a significant number of cannabis users as nonusers. </a:t>
            </a:r>
          </a:p>
          <a:p>
            <a:pPr marL="0" indent="0">
              <a:lnSpc>
                <a:spcPct val="120000"/>
              </a:lnSpc>
              <a:buNone/>
            </a:pPr>
            <a:r>
              <a:rPr lang="en-US" sz="2500" dirty="0">
                <a:latin typeface="Source Sans Pro ExtraLight" panose="020B0303030403020204" pitchFamily="34" charset="0"/>
                <a:ea typeface="Source Sans Pro ExtraLight" panose="020B0303030403020204" pitchFamily="34" charset="0"/>
              </a:rPr>
              <a:t>The model does not appear reliable for identifying cannabis users on an individual basis. The model could be useful for classifying populations as potential targets for public health outreach.</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9260394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96000" y="466046"/>
            <a:ext cx="5314536" cy="1984846"/>
          </a:xfrm>
        </p:spPr>
        <p:txBody>
          <a:bodyPr>
            <a:normAutofit/>
          </a:bodyPr>
          <a:lstStyle/>
          <a:p>
            <a:r>
              <a:rPr lang="en-US" dirty="0">
                <a:latin typeface="Source Sans Pro Black" panose="020B0604020202020204" pitchFamily="34" charset="0"/>
              </a:rPr>
              <a:t>Defining the Workflow</a:t>
            </a: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5944695" y="2653259"/>
            <a:ext cx="5617145" cy="3802265"/>
          </a:xfrm>
        </p:spPr>
        <p:txBody>
          <a:bodyPr anchor="t">
            <a:normAutofit/>
          </a:bodyPr>
          <a:lstStyle/>
          <a:p>
            <a:pPr lvl="0"/>
            <a:r>
              <a:rPr lang="en-US" sz="2500" dirty="0">
                <a:latin typeface="Source Sans Pro Light" panose="020B0403030403020204" pitchFamily="34" charset="0"/>
                <a:ea typeface="Source Sans Pro Light" panose="020B0403030403020204" pitchFamily="34" charset="0"/>
              </a:rPr>
              <a:t>Gathering the Data</a:t>
            </a:r>
          </a:p>
          <a:p>
            <a:pPr lvl="0"/>
            <a:r>
              <a:rPr lang="en-US" sz="2500" dirty="0">
                <a:latin typeface="Source Sans Pro Light" panose="020B0403030403020204" pitchFamily="34" charset="0"/>
                <a:ea typeface="Source Sans Pro Light" panose="020B0403030403020204" pitchFamily="34" charset="0"/>
              </a:rPr>
              <a:t>Data Processing</a:t>
            </a:r>
          </a:p>
          <a:p>
            <a:pPr lvl="0"/>
            <a:r>
              <a:rPr lang="en-US" sz="2500" dirty="0">
                <a:latin typeface="Source Sans Pro Light" panose="020B0403030403020204" pitchFamily="34" charset="0"/>
                <a:ea typeface="Source Sans Pro Light" panose="020B0403030403020204" pitchFamily="34" charset="0"/>
              </a:rPr>
              <a:t>Data Visualization</a:t>
            </a:r>
          </a:p>
          <a:p>
            <a:pPr lvl="0"/>
            <a:r>
              <a:rPr lang="en-US" sz="2500" dirty="0">
                <a:latin typeface="Source Sans Pro Light" panose="020B0403030403020204" pitchFamily="34" charset="0"/>
                <a:ea typeface="Source Sans Pro Light" panose="020B0403030403020204" pitchFamily="34" charset="0"/>
              </a:rPr>
              <a:t>Researching the best model that works with out data</a:t>
            </a:r>
          </a:p>
          <a:p>
            <a:pPr lvl="0"/>
            <a:r>
              <a:rPr lang="en-US" sz="2500" dirty="0">
                <a:latin typeface="Source Sans Pro Light" panose="020B0403030403020204" pitchFamily="34" charset="0"/>
                <a:ea typeface="Source Sans Pro Light" panose="020B0403030403020204" pitchFamily="34" charset="0"/>
              </a:rPr>
              <a:t>Training and Testing the Model</a:t>
            </a:r>
          </a:p>
          <a:p>
            <a:pPr lvl="0"/>
            <a:r>
              <a:rPr lang="en-US" sz="2500" dirty="0">
                <a:latin typeface="Source Sans Pro Light" panose="020B0403030403020204" pitchFamily="34" charset="0"/>
                <a:ea typeface="Source Sans Pro Light" panose="020B0403030403020204" pitchFamily="34" charset="0"/>
              </a:rPr>
              <a:t>Evaluating the Model</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19469613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7" y="0"/>
            <a:ext cx="5314536" cy="1325563"/>
          </a:xfrm>
        </p:spPr>
        <p:txBody>
          <a:bodyPr>
            <a:normAutofit/>
          </a:bodyPr>
          <a:lstStyle/>
          <a:p>
            <a:pPr algn="ctr"/>
            <a:r>
              <a:rPr lang="en-US" sz="4000" dirty="0">
                <a:latin typeface="Source Sans Pro Black" panose="020B0604020202020204" pitchFamily="34" charset="0"/>
              </a:rPr>
              <a:t>Challenges</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1236689"/>
            <a:ext cx="5545666" cy="5323767"/>
          </a:xfrm>
        </p:spPr>
        <p:txBody>
          <a:bodyPr anchor="t">
            <a:normAutofit fontScale="92500" lnSpcReduction="10000"/>
          </a:bodyPr>
          <a:lstStyle/>
          <a:p>
            <a:pPr marL="0" indent="0">
              <a:buNone/>
            </a:pPr>
            <a:r>
              <a:rPr lang="en-US" b="1" dirty="0">
                <a:solidFill>
                  <a:srgbClr val="CCFF99"/>
                </a:solidFill>
                <a:latin typeface="Source Sans Pro" panose="020B0503030403020204" pitchFamily="34" charset="0"/>
                <a:ea typeface="Source Sans Pro" panose="020B0503030403020204" pitchFamily="34" charset="0"/>
              </a:rPr>
              <a:t>Data Processing</a:t>
            </a:r>
          </a:p>
          <a:p>
            <a:pPr marL="0" lvl="0" indent="0">
              <a:buNone/>
            </a:pPr>
            <a:r>
              <a:rPr lang="en-US" dirty="0">
                <a:latin typeface="Source Sans Pro Light" panose="020B0403030403020204" pitchFamily="34" charset="0"/>
                <a:ea typeface="Source Sans Pro Light" panose="020B0403030403020204" pitchFamily="34" charset="0"/>
              </a:rPr>
              <a:t>We changed the data multiple types, too much time spent just doing that.</a:t>
            </a:r>
          </a:p>
          <a:p>
            <a:pPr marL="0" lvl="0" indent="0">
              <a:lnSpc>
                <a:spcPct val="110000"/>
              </a:lnSpc>
              <a:buNone/>
            </a:pPr>
            <a:r>
              <a:rPr lang="en-US" sz="1100" dirty="0">
                <a:latin typeface="Source Sans Pro Light" panose="020B0403030403020204" pitchFamily="34" charset="0"/>
                <a:ea typeface="Source Sans Pro Light" panose="020B0403030403020204" pitchFamily="34" charset="0"/>
              </a:rPr>
              <a:t> </a:t>
            </a:r>
          </a:p>
          <a:p>
            <a:pPr marL="0" lvl="0" indent="0">
              <a:buNone/>
            </a:pPr>
            <a:r>
              <a:rPr lang="en-US" dirty="0">
                <a:latin typeface="Source Sans Pro Light" panose="020B0403030403020204" pitchFamily="34" charset="0"/>
                <a:ea typeface="Source Sans Pro Light" panose="020B0403030403020204" pitchFamily="34" charset="0"/>
              </a:rPr>
              <a:t>Finding validation data that would match the test/train data. Hours were spent researching it to little success, we had to randomize the personality traits to make it work.</a:t>
            </a:r>
            <a:br>
              <a:rPr lang="en-US" dirty="0">
                <a:latin typeface="Source Sans Pro Light" panose="020B0403030403020204" pitchFamily="34" charset="0"/>
                <a:ea typeface="Source Sans Pro Light" panose="020B0403030403020204" pitchFamily="34" charset="0"/>
              </a:rPr>
            </a:br>
            <a:endParaRPr lang="en-US" dirty="0">
              <a:latin typeface="Source Sans Pro Light" panose="020B0403030403020204" pitchFamily="34" charset="0"/>
              <a:ea typeface="Source Sans Pro Light" panose="020B0403030403020204" pitchFamily="34" charset="0"/>
            </a:endParaRPr>
          </a:p>
          <a:p>
            <a:pPr marL="0" lvl="0" indent="0">
              <a:buNone/>
            </a:pPr>
            <a:r>
              <a:rPr lang="en-US" b="1" dirty="0">
                <a:solidFill>
                  <a:srgbClr val="CCFF99"/>
                </a:solidFill>
                <a:latin typeface="Source Sans Pro" panose="020B0503030403020204" pitchFamily="34" charset="0"/>
                <a:ea typeface="Source Sans Pro" panose="020B0503030403020204" pitchFamily="34" charset="0"/>
              </a:rPr>
              <a:t>Modeling &amp; Evaluating</a:t>
            </a:r>
          </a:p>
          <a:p>
            <a:pPr marL="0" lvl="0" indent="0">
              <a:buNone/>
            </a:pPr>
            <a:r>
              <a:rPr lang="en-US" dirty="0">
                <a:latin typeface="Source Sans Pro Light" panose="020B0403030403020204" pitchFamily="34" charset="0"/>
                <a:ea typeface="Source Sans Pro Light" panose="020B0403030403020204" pitchFamily="34" charset="0"/>
              </a:rPr>
              <a:t>Due to all the changes to the data obtaining the models final scores took time.</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92301949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5821320" y="2226039"/>
            <a:ext cx="5545666" cy="2663013"/>
          </a:xfrm>
        </p:spPr>
        <p:txBody>
          <a:bodyPr anchor="t">
            <a:normAutofit/>
          </a:bodyPr>
          <a:lstStyle/>
          <a:p>
            <a:pPr marL="0" indent="0" algn="ctr">
              <a:buNone/>
            </a:pPr>
            <a:r>
              <a:rPr lang="en-US" sz="9600" b="1" dirty="0">
                <a:solidFill>
                  <a:srgbClr val="CCFF99"/>
                </a:solidFill>
                <a:latin typeface="Source Sans Pro" panose="020B0503030403020204" pitchFamily="34" charset="0"/>
                <a:ea typeface="Source Sans Pro" panose="020B0503030403020204" pitchFamily="34" charset="0"/>
              </a:rPr>
              <a:t>Q &amp; A ?</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9513732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dirty="0">
                <a:latin typeface="Source Sans Pro Black" panose="020B0604020202020204" pitchFamily="34" charset="0"/>
              </a:rPr>
              <a:t>Data Gathering</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2128888"/>
            <a:ext cx="5314543" cy="4431568"/>
          </a:xfrm>
        </p:spPr>
        <p:txBody>
          <a:bodyPr anchor="t">
            <a:normAutofit/>
          </a:bodyPr>
          <a:lstStyle/>
          <a:p>
            <a:pPr marL="0" lvl="0" indent="0">
              <a:buNone/>
            </a:pPr>
            <a:r>
              <a:rPr lang="en-US" sz="2100" dirty="0">
                <a:solidFill>
                  <a:srgbClr val="CCFF99"/>
                </a:solidFill>
                <a:latin typeface="Source Sans Pro SemiBold" panose="020B0603030403020204" pitchFamily="34" charset="0"/>
                <a:ea typeface="Source Sans Pro SemiBold" panose="020B0603030403020204" pitchFamily="34" charset="0"/>
              </a:rPr>
              <a:t>Find the Training/Testing Data Set</a:t>
            </a:r>
          </a:p>
          <a:p>
            <a:pPr lvl="0"/>
            <a:r>
              <a:rPr lang="en-US" sz="2100" dirty="0">
                <a:latin typeface="Source Sans Pro Light" panose="020B0403030403020204" pitchFamily="34" charset="0"/>
                <a:ea typeface="Source Sans Pro Light" panose="020B0403030403020204" pitchFamily="34" charset="0"/>
              </a:rPr>
              <a:t>We found a .data file, "Drug consumption (quantified) Data Set" from the UCI Machine Learning Repository, ready for Machine Learning analysis. </a:t>
            </a:r>
            <a:r>
              <a:rPr lang="en-US" sz="2100" dirty="0">
                <a:latin typeface="Source Sans Pro Light" panose="020B0403030403020204" pitchFamily="34" charset="0"/>
                <a:ea typeface="Source Sans Pro Light" panose="020B0403030403020204" pitchFamily="34" charset="0"/>
                <a:hlinkClick r:id="rId2"/>
              </a:rPr>
              <a:t>Weblink</a:t>
            </a:r>
            <a:endParaRPr lang="en-US" sz="2100" dirty="0">
              <a:latin typeface="Source Sans Pro Light" panose="020B0403030403020204" pitchFamily="34" charset="0"/>
              <a:ea typeface="Source Sans Pro Light" panose="020B0403030403020204" pitchFamily="34" charset="0"/>
            </a:endParaRPr>
          </a:p>
          <a:p>
            <a:pPr lvl="0"/>
            <a:r>
              <a:rPr lang="en-US" sz="2100" dirty="0">
                <a:latin typeface="Source Sans Pro Light" panose="020B0403030403020204" pitchFamily="34" charset="0"/>
                <a:ea typeface="Source Sans Pro Light" panose="020B0403030403020204" pitchFamily="34" charset="0"/>
              </a:rPr>
              <a:t>The data contains 1885 number of instances. It also contains 18 classification problems. Each of independent drug label variables contains seven classes: "Never Used", "Used over a Decade Ago", "Used in Last Decade", "Used in Last Year", "Used in Last Month", "Used in Last Week", and "Used in Last Day".  </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3">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1975328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dirty="0">
                <a:latin typeface="Source Sans Pro Black" panose="020B0604020202020204" pitchFamily="34" charset="0"/>
              </a:rPr>
              <a:t>Data Gathering</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2203555"/>
            <a:ext cx="5314543" cy="4356902"/>
          </a:xfrm>
        </p:spPr>
        <p:txBody>
          <a:bodyPr anchor="t">
            <a:normAutofit/>
          </a:bodyPr>
          <a:lstStyle/>
          <a:p>
            <a:pPr marL="0" lvl="0" indent="0">
              <a:buNone/>
            </a:pPr>
            <a:r>
              <a:rPr lang="en-US" sz="2100" dirty="0">
                <a:solidFill>
                  <a:srgbClr val="CCFF99"/>
                </a:solidFill>
                <a:latin typeface="Source Sans Pro SemiBold" panose="020B0603030403020204" pitchFamily="34" charset="0"/>
                <a:ea typeface="Source Sans Pro SemiBold" panose="020B0603030403020204" pitchFamily="34" charset="0"/>
              </a:rPr>
              <a:t>Validation Data Set</a:t>
            </a:r>
          </a:p>
          <a:p>
            <a:pPr lvl="0"/>
            <a:r>
              <a:rPr lang="en-US" sz="2100" dirty="0">
                <a:latin typeface="Source Sans Pro Light" panose="020B0403030403020204" pitchFamily="34" charset="0"/>
                <a:ea typeface="Source Sans Pro Light" panose="020B0403030403020204" pitchFamily="34" charset="0"/>
              </a:rPr>
              <a:t>This second data set was obtained from SAMHDA Substance Abuse and Mental Health Services Administration. </a:t>
            </a:r>
            <a:r>
              <a:rPr lang="en-US" sz="2100" dirty="0">
                <a:latin typeface="Source Sans Pro Light" panose="020B0403030403020204" pitchFamily="34" charset="0"/>
                <a:ea typeface="Source Sans Pro Light" panose="020B0403030403020204" pitchFamily="34" charset="0"/>
                <a:hlinkClick r:id="rId2"/>
              </a:rPr>
              <a:t>Weblink</a:t>
            </a:r>
            <a:endParaRPr lang="en-US" sz="2100" dirty="0">
              <a:latin typeface="Source Sans Pro Light" panose="020B0403030403020204" pitchFamily="34" charset="0"/>
              <a:ea typeface="Source Sans Pro Light" panose="020B0403030403020204" pitchFamily="34" charset="0"/>
            </a:endParaRPr>
          </a:p>
          <a:p>
            <a:pPr lvl="0"/>
            <a:r>
              <a:rPr lang="en-US" sz="2100" dirty="0">
                <a:latin typeface="Source Sans Pro Light" panose="020B0403030403020204" pitchFamily="34" charset="0"/>
                <a:ea typeface="Source Sans Pro Light" panose="020B0403030403020204" pitchFamily="34" charset="0"/>
              </a:rPr>
              <a:t>The series is from the National Survey on Drug Use and Health, 2017 (NSDUH-2017-DS0001).</a:t>
            </a:r>
          </a:p>
          <a:p>
            <a:pPr lvl="0"/>
            <a:r>
              <a:rPr lang="en-US" sz="2100" dirty="0">
                <a:latin typeface="Source Sans Pro Light" panose="020B0403030403020204" pitchFamily="34" charset="0"/>
                <a:ea typeface="Source Sans Pro Light" panose="020B0403030403020204" pitchFamily="34" charset="0"/>
              </a:rPr>
              <a:t>The National Survey on Drug Use and Health (NSDUH) series, is a major source of statistical information on the use of illicit drugs, alcohol, and tobacco and on mental health issues among members of the U.S.</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3">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23218757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dirty="0">
                <a:latin typeface="Source Sans Pro Black" panose="020B0604020202020204" pitchFamily="34" charset="0"/>
              </a:rPr>
              <a:t>Data Set Information:</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1989667"/>
            <a:ext cx="5545666" cy="4570789"/>
          </a:xfrm>
        </p:spPr>
        <p:txBody>
          <a:bodyPr anchor="t">
            <a:normAutofit/>
          </a:bodyPr>
          <a:lstStyle/>
          <a:p>
            <a:pPr marL="0" lvl="0" indent="0">
              <a:buNone/>
            </a:pPr>
            <a:r>
              <a:rPr lang="en-US" sz="1400" dirty="0">
                <a:latin typeface="Source Sans Pro ExtraLight" panose="020B0303030403020204" pitchFamily="34" charset="0"/>
                <a:ea typeface="Source Sans Pro ExtraLight" panose="020B0303030403020204" pitchFamily="34" charset="0"/>
              </a:rPr>
              <a:t>The data set contains records for 1885 respondents. For each respondent 12 attributes are known: Personality measurements which include NEO-FFI-R (neuroticism, extraversion, openness to experience, agreeableness, and conscientiousness), BIS-11 (impulsivity), and </a:t>
            </a:r>
            <a:r>
              <a:rPr lang="en-US" sz="1400" dirty="0" err="1">
                <a:latin typeface="Source Sans Pro ExtraLight" panose="020B0303030403020204" pitchFamily="34" charset="0"/>
                <a:ea typeface="Source Sans Pro ExtraLight" panose="020B0303030403020204" pitchFamily="34" charset="0"/>
              </a:rPr>
              <a:t>ImpSS</a:t>
            </a:r>
            <a:r>
              <a:rPr lang="en-US" sz="1400" dirty="0">
                <a:latin typeface="Source Sans Pro ExtraLight" panose="020B0303030403020204" pitchFamily="34" charset="0"/>
                <a:ea typeface="Source Sans Pro ExtraLight" panose="020B0303030403020204" pitchFamily="34" charset="0"/>
              </a:rPr>
              <a:t> (sensation seeking), level of education, age, gender, country of residence and ethnicity. All input attributes are originally categorical and are quantified. After quantification values of all input features can be considered as real-valued.</a:t>
            </a:r>
          </a:p>
          <a:p>
            <a:pPr marL="0" lvl="0" indent="0">
              <a:buNone/>
            </a:pPr>
            <a:r>
              <a:rPr lang="en-US" sz="1400" dirty="0">
                <a:latin typeface="Source Sans Pro ExtraLight" panose="020B0303030403020204" pitchFamily="34" charset="0"/>
                <a:ea typeface="Source Sans Pro ExtraLight" panose="020B0303030403020204" pitchFamily="34" charset="0"/>
              </a:rPr>
              <a:t> In addition, participants were questioned concerning their use of 18 legal and illegal drugs (alcohol, amphetamines, amyl nitrite, benzodiazepine, cannabis, chocolate, cocaine, caffeine, crack, ecstasy, heroin, ketamine, legal highs, LSD, methadone, mushrooms, nicotine and volatile substance abuse and one fictitious drug (</a:t>
            </a:r>
            <a:r>
              <a:rPr lang="en-US" sz="1400" dirty="0" err="1">
                <a:latin typeface="Source Sans Pro ExtraLight" panose="020B0303030403020204" pitchFamily="34" charset="0"/>
                <a:ea typeface="Source Sans Pro ExtraLight" panose="020B0303030403020204" pitchFamily="34" charset="0"/>
              </a:rPr>
              <a:t>Semeron</a:t>
            </a:r>
            <a:r>
              <a:rPr lang="en-US" sz="1400" dirty="0">
                <a:latin typeface="Source Sans Pro ExtraLight" panose="020B0303030403020204" pitchFamily="34" charset="0"/>
                <a:ea typeface="Source Sans Pro ExtraLight" panose="020B0303030403020204" pitchFamily="34" charset="0"/>
              </a:rPr>
              <a:t>) which was introduced to identify over-claimers. For each drug they have to select one of the answers: never used the drug, used it over a decade ago, or in the last decade, year, month, week, or day. Database contains 18 classification problems. Each of independent label variables contains seven classes: "Never Used", "Used over a Decade Ago", "Used in Last Decade", "Used in Last Year", "Used in Last Month", "Used in Last Week", and "Used in Last Day".</a:t>
            </a:r>
          </a:p>
          <a:p>
            <a:pPr marL="0" lvl="0" indent="0">
              <a:buNone/>
            </a:pPr>
            <a:endParaRPr lang="en-US" sz="1400" dirty="0">
              <a:latin typeface="Source Sans Pro ExtraLight" panose="020B0303030403020204" pitchFamily="34" charset="0"/>
              <a:ea typeface="Source Sans Pro ExtraLight" panose="020B0303030403020204" pitchFamily="34" charset="0"/>
            </a:endParaRPr>
          </a:p>
          <a:p>
            <a:pPr marL="0" lvl="0" indent="0">
              <a:buNone/>
            </a:pPr>
            <a:r>
              <a:rPr lang="en-US" sz="1400" b="1" dirty="0">
                <a:latin typeface="Source Sans Pro ExtraLight" panose="020B0303030403020204" pitchFamily="34" charset="0"/>
                <a:ea typeface="Source Sans Pro ExtraLight" panose="020B0303030403020204" pitchFamily="34" charset="0"/>
              </a:rPr>
              <a:t>Sources</a:t>
            </a:r>
            <a:r>
              <a:rPr lang="en-US" sz="1400" dirty="0">
                <a:latin typeface="Source Sans Pro ExtraLight" panose="020B0303030403020204" pitchFamily="34" charset="0"/>
                <a:ea typeface="Source Sans Pro ExtraLight" panose="020B0303030403020204" pitchFamily="34" charset="0"/>
              </a:rPr>
              <a:t>: Original Owners of the data set: Elaine </a:t>
            </a:r>
            <a:r>
              <a:rPr lang="en-US" sz="1400" dirty="0" err="1">
                <a:latin typeface="Source Sans Pro ExtraLight" panose="020B0303030403020204" pitchFamily="34" charset="0"/>
                <a:ea typeface="Source Sans Pro ExtraLight" panose="020B0303030403020204" pitchFamily="34" charset="0"/>
              </a:rPr>
              <a:t>Fehrman</a:t>
            </a:r>
            <a:r>
              <a:rPr lang="en-US" sz="1400" dirty="0">
                <a:latin typeface="Source Sans Pro ExtraLight" panose="020B0303030403020204" pitchFamily="34" charset="0"/>
                <a:ea typeface="Source Sans Pro ExtraLight" panose="020B0303030403020204" pitchFamily="34" charset="0"/>
              </a:rPr>
              <a:t>, Vincent Egan, </a:t>
            </a:r>
            <a:r>
              <a:rPr lang="en-US" sz="1400" dirty="0" err="1">
                <a:latin typeface="Source Sans Pro ExtraLight" panose="020B0303030403020204" pitchFamily="34" charset="0"/>
                <a:ea typeface="Source Sans Pro ExtraLight" panose="020B0303030403020204" pitchFamily="34" charset="0"/>
              </a:rPr>
              <a:t>Evgeny</a:t>
            </a:r>
            <a:r>
              <a:rPr lang="en-US" sz="1400" dirty="0">
                <a:latin typeface="Source Sans Pro ExtraLight" panose="020B0303030403020204" pitchFamily="34" charset="0"/>
                <a:ea typeface="Source Sans Pro ExtraLight" panose="020B0303030403020204" pitchFamily="34" charset="0"/>
              </a:rPr>
              <a:t> M. </a:t>
            </a:r>
            <a:r>
              <a:rPr lang="en-US" sz="1400" dirty="0" err="1">
                <a:latin typeface="Source Sans Pro ExtraLight" panose="020B0303030403020204" pitchFamily="34" charset="0"/>
                <a:ea typeface="Source Sans Pro ExtraLight" panose="020B0303030403020204" pitchFamily="34" charset="0"/>
              </a:rPr>
              <a:t>Mirkes</a:t>
            </a:r>
            <a:r>
              <a:rPr lang="en-US" sz="1400" dirty="0">
                <a:latin typeface="Source Sans Pro ExtraLight" panose="020B0303030403020204" pitchFamily="34" charset="0"/>
                <a:ea typeface="Source Sans Pro ExtraLight" panose="020B0303030403020204" pitchFamily="34" charset="0"/>
              </a:rPr>
              <a:t>, and </a:t>
            </a:r>
            <a:r>
              <a:rPr lang="en-US" sz="1400" dirty="0" err="1">
                <a:latin typeface="Source Sans Pro ExtraLight" panose="020B0303030403020204" pitchFamily="34" charset="0"/>
                <a:ea typeface="Source Sans Pro ExtraLight" panose="020B0303030403020204" pitchFamily="34" charset="0"/>
              </a:rPr>
              <a:t>Evgeny</a:t>
            </a:r>
            <a:r>
              <a:rPr lang="en-US" sz="1400" dirty="0">
                <a:latin typeface="Source Sans Pro ExtraLight" panose="020B0303030403020204" pitchFamily="34" charset="0"/>
                <a:ea typeface="Source Sans Pro ExtraLight" panose="020B0303030403020204" pitchFamily="34" charset="0"/>
              </a:rPr>
              <a:t> M. </a:t>
            </a:r>
            <a:r>
              <a:rPr lang="en-US" sz="1400" dirty="0" err="1">
                <a:latin typeface="Source Sans Pro ExtraLight" panose="020B0303030403020204" pitchFamily="34" charset="0"/>
                <a:ea typeface="Source Sans Pro ExtraLight" panose="020B0303030403020204" pitchFamily="34" charset="0"/>
              </a:rPr>
              <a:t>Mirkes</a:t>
            </a:r>
            <a:r>
              <a:rPr lang="en-US" sz="1400" dirty="0">
                <a:latin typeface="Source Sans Pro ExtraLight" panose="020B0303030403020204" pitchFamily="34" charset="0"/>
                <a:ea typeface="Source Sans Pro ExtraLight" panose="020B0303030403020204" pitchFamily="34" charset="0"/>
              </a:rPr>
              <a:t>. </a:t>
            </a:r>
            <a:r>
              <a:rPr lang="en-US" sz="1400" dirty="0">
                <a:latin typeface="Source Sans Pro ExtraLight" panose="020B0303030403020204" pitchFamily="34" charset="0"/>
                <a:ea typeface="Source Sans Pro ExtraLight" panose="020B0303030403020204" pitchFamily="34" charset="0"/>
                <a:hlinkClick r:id="rId2"/>
              </a:rPr>
              <a:t>Weblink</a:t>
            </a:r>
            <a:endParaRPr lang="en-US" sz="1400" dirty="0">
              <a:latin typeface="Source Sans Pro ExtraLight" panose="020B0303030403020204" pitchFamily="34" charset="0"/>
              <a:ea typeface="Source Sans Pro ExtraLight" panose="020B0303030403020204" pitchFamily="34" charset="0"/>
            </a:endParaRP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3">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41312304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dirty="0">
                <a:latin typeface="Source Sans Pro Black" panose="020B0604020202020204" pitchFamily="34" charset="0"/>
              </a:rPr>
              <a:t> Data Processing</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2279017"/>
            <a:ext cx="5314543" cy="4281439"/>
          </a:xfrm>
        </p:spPr>
        <p:txBody>
          <a:bodyPr anchor="t">
            <a:normAutofit fontScale="92500" lnSpcReduction="10000"/>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ETL</a:t>
            </a:r>
          </a:p>
          <a:p>
            <a:r>
              <a:rPr lang="en-US" dirty="0">
                <a:latin typeface="Source Sans Pro Light" panose="020B0403030403020204" pitchFamily="34" charset="0"/>
                <a:ea typeface="Source Sans Pro Light" panose="020B0403030403020204" pitchFamily="34" charset="0"/>
              </a:rPr>
              <a:t>Manipulate the quantified data. </a:t>
            </a:r>
            <a:br>
              <a:rPr lang="en-US" dirty="0">
                <a:latin typeface="Source Sans Pro Light" panose="020B0403030403020204" pitchFamily="34" charset="0"/>
                <a:ea typeface="Source Sans Pro Light" panose="020B0403030403020204" pitchFamily="34" charset="0"/>
              </a:rPr>
            </a:br>
            <a:r>
              <a:rPr lang="en-US" dirty="0">
                <a:latin typeface="Source Sans Pro Light" panose="020B0403030403020204" pitchFamily="34" charset="0"/>
                <a:ea typeface="Source Sans Pro Light" panose="020B0403030403020204" pitchFamily="34" charset="0"/>
              </a:rPr>
              <a:t>The data set we chose was already grouped into bins. One of the reasons for the binning is to force an even distribution of the values.</a:t>
            </a:r>
          </a:p>
          <a:p>
            <a:r>
              <a:rPr lang="en-US" dirty="0">
                <a:latin typeface="Source Sans Pro Light" panose="020B0403030403020204" pitchFamily="34" charset="0"/>
                <a:ea typeface="Source Sans Pro Light" panose="020B0403030403020204" pitchFamily="34" charset="0"/>
              </a:rPr>
              <a:t>Assign headers to the data. </a:t>
            </a:r>
            <a:br>
              <a:rPr lang="en-US" dirty="0">
                <a:latin typeface="Source Sans Pro Light" panose="020B0403030403020204" pitchFamily="34" charset="0"/>
                <a:ea typeface="Source Sans Pro Light" panose="020B0403030403020204" pitchFamily="34" charset="0"/>
              </a:rPr>
            </a:br>
            <a:r>
              <a:rPr lang="en-US" dirty="0">
                <a:latin typeface="Source Sans Pro Light" panose="020B0403030403020204" pitchFamily="34" charset="0"/>
                <a:ea typeface="Source Sans Pro Light" panose="020B0403030403020204" pitchFamily="34" charset="0"/>
              </a:rPr>
              <a:t>The headers were unknown; we referenced the UCI webpage where explanations for each feature were found, and assigned the column names and their order, accordingly.</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36379563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D99-7DA9-4794-B0CC-8223FAEC76C5}"/>
              </a:ext>
            </a:extLst>
          </p:cNvPr>
          <p:cNvSpPr>
            <a:spLocks noGrp="1"/>
          </p:cNvSpPr>
          <p:nvPr>
            <p:ph type="title"/>
          </p:nvPr>
        </p:nvSpPr>
        <p:spPr>
          <a:xfrm>
            <a:off x="6053668" y="803325"/>
            <a:ext cx="5314536" cy="1325563"/>
          </a:xfrm>
        </p:spPr>
        <p:txBody>
          <a:bodyPr>
            <a:normAutofit/>
          </a:bodyPr>
          <a:lstStyle/>
          <a:p>
            <a:r>
              <a:rPr lang="en-US" sz="4000" dirty="0">
                <a:latin typeface="Source Sans Pro Black" panose="020B0604020202020204" pitchFamily="34" charset="0"/>
              </a:rPr>
              <a:t> Data Processing</a:t>
            </a:r>
            <a:endParaRPr lang="en-US" sz="3000" dirty="0">
              <a:latin typeface="Source Sans Pro Black" panose="020B0604020202020204" pitchFamily="34" charset="0"/>
            </a:endParaRPr>
          </a:p>
        </p:txBody>
      </p:sp>
      <p:sp>
        <p:nvSpPr>
          <p:cNvPr id="43" name="Freeform: Shape 3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
            <a:extLst>
              <a:ext uri="{FF2B5EF4-FFF2-40B4-BE49-F238E27FC236}">
                <a16:creationId xmlns:a16="http://schemas.microsoft.com/office/drawing/2014/main" id="{8F9C2A7E-BDDB-48F3-B81E-3786B893E5D3}"/>
              </a:ext>
            </a:extLst>
          </p:cNvPr>
          <p:cNvSpPr>
            <a:spLocks noGrp="1"/>
          </p:cNvSpPr>
          <p:nvPr>
            <p:ph idx="1"/>
          </p:nvPr>
        </p:nvSpPr>
        <p:spPr>
          <a:xfrm>
            <a:off x="6053667" y="2279017"/>
            <a:ext cx="5314543" cy="4281439"/>
          </a:xfrm>
        </p:spPr>
        <p:txBody>
          <a:bodyPr anchor="t">
            <a:normAutofit/>
          </a:bodyPr>
          <a:lstStyle/>
          <a:p>
            <a:pPr marL="0" lvl="0" indent="0">
              <a:buNone/>
            </a:pPr>
            <a:r>
              <a:rPr lang="en-US" sz="2500" dirty="0">
                <a:solidFill>
                  <a:srgbClr val="CCFF99"/>
                </a:solidFill>
                <a:latin typeface="Source Sans Pro SemiBold" panose="020B0603030403020204" pitchFamily="34" charset="0"/>
                <a:ea typeface="Source Sans Pro SemiBold" panose="020B0603030403020204" pitchFamily="34" charset="0"/>
              </a:rPr>
              <a:t>ETL</a:t>
            </a:r>
          </a:p>
          <a:p>
            <a:r>
              <a:rPr lang="en-US" dirty="0">
                <a:latin typeface="Source Sans Pro Light" panose="020B0403030403020204" pitchFamily="34" charset="0"/>
                <a:ea typeface="Source Sans Pro Light" panose="020B0403030403020204" pitchFamily="34" charset="0"/>
              </a:rPr>
              <a:t>Extract the columns (features) that will be used with our machine learning model.</a:t>
            </a:r>
          </a:p>
          <a:p>
            <a:r>
              <a:rPr lang="en-US" dirty="0">
                <a:latin typeface="Source Sans Pro Light" panose="020B0403030403020204" pitchFamily="34" charset="0"/>
                <a:ea typeface="Source Sans Pro Light" panose="020B0403030403020204" pitchFamily="34" charset="0"/>
              </a:rPr>
              <a:t>Save a CSV copy of the filtered data to use with Tableau.</a:t>
            </a:r>
          </a:p>
          <a:p>
            <a:r>
              <a:rPr lang="en-US" dirty="0">
                <a:latin typeface="Source Sans Pro Light" panose="020B0403030403020204" pitchFamily="34" charset="0"/>
                <a:ea typeface="Source Sans Pro Light" panose="020B0403030403020204" pitchFamily="34" charset="0"/>
              </a:rPr>
              <a:t>Perform the same tasks to the </a:t>
            </a:r>
            <a:r>
              <a:rPr lang="en-US" i="1" dirty="0">
                <a:latin typeface="Source Sans Pro Light" panose="020B0403030403020204" pitchFamily="34" charset="0"/>
                <a:ea typeface="Source Sans Pro Light" panose="020B0403030403020204" pitchFamily="34" charset="0"/>
              </a:rPr>
              <a:t>Validation</a:t>
            </a:r>
            <a:r>
              <a:rPr lang="en-US" dirty="0">
                <a:latin typeface="Source Sans Pro Light" panose="020B0403030403020204" pitchFamily="34" charset="0"/>
                <a:ea typeface="Source Sans Pro Light" panose="020B0403030403020204" pitchFamily="34" charset="0"/>
              </a:rPr>
              <a:t> data set.</a:t>
            </a:r>
          </a:p>
        </p:txBody>
      </p:sp>
      <p:pic>
        <p:nvPicPr>
          <p:cNvPr id="5" name="Picture 4" descr="A close up of a plant&#10;&#10;Description automatically generated">
            <a:extLst>
              <a:ext uri="{FF2B5EF4-FFF2-40B4-BE49-F238E27FC236}">
                <a16:creationId xmlns:a16="http://schemas.microsoft.com/office/drawing/2014/main" id="{11C9FC30-FC49-43C4-9A71-1E8450094B7F}"/>
              </a:ext>
            </a:extLst>
          </p:cNvPr>
          <p:cNvPicPr>
            <a:picLocks noChangeAspect="1"/>
          </p:cNvPicPr>
          <p:nvPr/>
        </p:nvPicPr>
        <p:blipFill rotWithShape="1">
          <a:blip r:embed="rId2">
            <a:extLst>
              <a:ext uri="{28A0092B-C50C-407E-A947-70E740481C1C}">
                <a14:useLocalDpi xmlns:a14="http://schemas.microsoft.com/office/drawing/2010/main" val="0"/>
              </a:ext>
            </a:extLst>
          </a:blip>
          <a:srcRect l="10292" r="9174"/>
          <a:stretch/>
        </p:blipFill>
        <p:spPr>
          <a:xfrm rot="2801302">
            <a:off x="178253" y="796130"/>
            <a:ext cx="4559809" cy="3623606"/>
          </a:xfrm>
          <a:prstGeom prst="rect">
            <a:avLst/>
          </a:prstGeom>
          <a:effectLst>
            <a:softEdge rad="622300"/>
          </a:effectLst>
        </p:spPr>
      </p:pic>
    </p:spTree>
    <p:extLst>
      <p:ext uri="{BB962C8B-B14F-4D97-AF65-F5344CB8AC3E}">
        <p14:creationId xmlns:p14="http://schemas.microsoft.com/office/powerpoint/2010/main" val="40050556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F3972-C94F-43FC-8B9B-7D84C0016555}"/>
              </a:ext>
            </a:extLst>
          </p:cNvPr>
          <p:cNvSpPr>
            <a:spLocks noGrp="1"/>
          </p:cNvSpPr>
          <p:nvPr>
            <p:ph type="title"/>
          </p:nvPr>
        </p:nvSpPr>
        <p:spPr>
          <a:xfrm>
            <a:off x="546351" y="454731"/>
            <a:ext cx="11139854" cy="930447"/>
          </a:xfrm>
        </p:spPr>
        <p:txBody>
          <a:bodyPr vert="horz" lIns="91440" tIns="45720" rIns="91440" bIns="45720" rtlCol="0" anchor="b">
            <a:normAutofit/>
          </a:bodyPr>
          <a:lstStyle/>
          <a:p>
            <a:pPr algn="ctr"/>
            <a:r>
              <a:rPr lang="en-US" sz="5400" dirty="0">
                <a:solidFill>
                  <a:srgbClr val="CCFF99"/>
                </a:solidFill>
                <a:latin typeface="Source Sans Pro Black" panose="020B0803030403020204" pitchFamily="34" charset="0"/>
                <a:ea typeface="Source Sans Pro Black" panose="020B0803030403020204" pitchFamily="34" charset="0"/>
              </a:rPr>
              <a:t>ETL</a:t>
            </a:r>
          </a:p>
        </p:txBody>
      </p:sp>
      <p:cxnSp>
        <p:nvCxnSpPr>
          <p:cNvPr id="34"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social media post&#10;&#10;Description automatically generated">
            <a:extLst>
              <a:ext uri="{FF2B5EF4-FFF2-40B4-BE49-F238E27FC236}">
                <a16:creationId xmlns:a16="http://schemas.microsoft.com/office/drawing/2014/main" id="{C8457867-F72D-4A87-93DB-E96E50FAA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24" y="2414701"/>
            <a:ext cx="5519534" cy="4162925"/>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EF347089-109F-4EEC-96B6-64DA701B2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144" y="2568470"/>
            <a:ext cx="5097533" cy="3855385"/>
          </a:xfrm>
          <a:prstGeom prst="rect">
            <a:avLst/>
          </a:prstGeom>
        </p:spPr>
      </p:pic>
    </p:spTree>
    <p:extLst>
      <p:ext uri="{BB962C8B-B14F-4D97-AF65-F5344CB8AC3E}">
        <p14:creationId xmlns:p14="http://schemas.microsoft.com/office/powerpoint/2010/main" val="426143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1274</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Source Sans Pro</vt:lpstr>
      <vt:lpstr>Source Sans Pro Black</vt:lpstr>
      <vt:lpstr>Source Sans Pro ExtraLight</vt:lpstr>
      <vt:lpstr>Source Sans Pro Light</vt:lpstr>
      <vt:lpstr>Source Sans Pro SemiBold</vt:lpstr>
      <vt:lpstr>Office Theme</vt:lpstr>
      <vt:lpstr>Predicting Cannabis Users</vt:lpstr>
      <vt:lpstr>Project Goals:</vt:lpstr>
      <vt:lpstr>Defining the Workflow</vt:lpstr>
      <vt:lpstr>Data Gathering</vt:lpstr>
      <vt:lpstr>Data Gathering</vt:lpstr>
      <vt:lpstr>Data Set Information:</vt:lpstr>
      <vt:lpstr> Data Processing</vt:lpstr>
      <vt:lpstr> Data Processing</vt:lpstr>
      <vt:lpstr>ETL</vt:lpstr>
      <vt:lpstr> Data Processing</vt:lpstr>
      <vt:lpstr> Data Visualization</vt:lpstr>
      <vt:lpstr> Data Visualization</vt:lpstr>
      <vt:lpstr> Data Visualization</vt:lpstr>
      <vt:lpstr> Data Visualization</vt:lpstr>
      <vt:lpstr> Data Visualization</vt:lpstr>
      <vt:lpstr> Data Visualization</vt:lpstr>
      <vt:lpstr>PowerPoint Presentation</vt:lpstr>
      <vt:lpstr> Data Visualization</vt:lpstr>
      <vt:lpstr> Modeling &amp; Evaluation</vt:lpstr>
      <vt:lpstr> Modeling &amp; Evaluation</vt:lpstr>
      <vt:lpstr> Modeling &amp; Evaluation</vt:lpstr>
      <vt:lpstr> Modeling &amp; Evaluation</vt:lpstr>
      <vt:lpstr> Modeling &amp; Evaluation</vt:lpstr>
      <vt:lpstr> Modeling &amp; Evaluation</vt:lpstr>
      <vt:lpstr> Modeling &amp; Evaluation</vt:lpstr>
      <vt:lpstr> Modeling &amp; Evaluation</vt:lpstr>
      <vt:lpstr> Modeling  Results</vt:lpstr>
      <vt:lpstr> Modeling &amp; Evaluation</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Use Prediction</dc:title>
  <dc:creator>RUTH MARY JIMENEZ</dc:creator>
  <cp:lastModifiedBy>CY</cp:lastModifiedBy>
  <cp:revision>96</cp:revision>
  <dcterms:created xsi:type="dcterms:W3CDTF">2019-07-02T01:20:34Z</dcterms:created>
  <dcterms:modified xsi:type="dcterms:W3CDTF">2019-07-02T23:27:36Z</dcterms:modified>
</cp:coreProperties>
</file>