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A023B84-7F09-41C0-A835-48DACCBA7615}">
  <a:tblStyle styleId="{4A023B84-7F09-41C0-A835-48DACCBA761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ise en page personnalisée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2105247" y="1"/>
            <a:ext cx="7038765" cy="5138760"/>
            <a:chOff x="3388635" y="43347"/>
            <a:chExt cx="5755327" cy="4201766"/>
          </a:xfrm>
        </p:grpSpPr>
        <p:sp>
          <p:nvSpPr>
            <p:cNvPr id="66" name="Shape 66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388635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3837146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4285658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4734169" y="43359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182680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631191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079703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528214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976725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7425228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7873740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8322251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8770762" y="43347"/>
              <a:ext cx="373200" cy="373199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Shape 188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Shape 192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Relationship Id="rId4" Type="http://schemas.openxmlformats.org/officeDocument/2006/relationships/image" Target="../media/image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Relationship Id="rId4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ymfony.com/doc/current/best_practice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Relationship Id="rId4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sensiolabs-de/deprecation-detecto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Retour d'expérience</a:t>
            </a:r>
            <a:br>
              <a:rPr lang="fr"/>
            </a:br>
            <a:r>
              <a:rPr lang="fr"/>
              <a:t>Symfony2-3</a:t>
            </a:r>
          </a:p>
        </p:txBody>
      </p:sp>
      <p:sp>
        <p:nvSpPr>
          <p:cNvPr id="199" name="Shape 199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transition sf2.8 &lt;-&gt; sf3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Comment s’organiser pour faciliter les montés en version ?</a:t>
            </a:r>
          </a:p>
        </p:txBody>
      </p:sp>
      <p:pic>
        <p:nvPicPr>
          <p:cNvPr descr="Capture2.PNG"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175" y="1190347"/>
            <a:ext cx="676275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3.PNG"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175" y="3764078"/>
            <a:ext cx="382905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13650" y="689900"/>
            <a:ext cx="91440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Fichier d’exemple </a:t>
            </a:r>
            <a:r>
              <a:rPr lang="fr">
                <a:latin typeface="Consolas"/>
                <a:ea typeface="Consolas"/>
                <a:cs typeface="Consolas"/>
                <a:sym typeface="Consolas"/>
              </a:rPr>
              <a:t>src/*Bundle/Resources/config/cms_admin.yml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0" y="3301462"/>
            <a:ext cx="91440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Fichier d’exemple </a:t>
            </a:r>
            <a:r>
              <a:rPr lang="fr">
                <a:latin typeface="Consolas"/>
                <a:ea typeface="Consolas"/>
                <a:cs typeface="Consolas"/>
                <a:sym typeface="Consolas"/>
              </a:rPr>
              <a:t>src/*Bundle/Resources/config/fos_user.yml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Comment s’organiser pour faciliter les montés en version ?</a:t>
            </a:r>
          </a:p>
        </p:txBody>
      </p:sp>
      <p:pic>
        <p:nvPicPr>
          <p:cNvPr descr="Capture4.PNG"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050" y="1135021"/>
            <a:ext cx="4849900" cy="37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/>
        </p:nvSpPr>
        <p:spPr>
          <a:xfrm>
            <a:off x="13650" y="689900"/>
            <a:ext cx="91440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Fichier d’exemple </a:t>
            </a:r>
            <a:r>
              <a:rPr lang="fr">
                <a:latin typeface="Consolas"/>
                <a:ea typeface="Consolas"/>
                <a:cs typeface="Consolas"/>
                <a:sym typeface="Consolas"/>
              </a:rPr>
              <a:t>src/*Bundle/Resources/config/</a:t>
            </a:r>
            <a:r>
              <a:rPr lang="fr">
                <a:latin typeface="Consolas"/>
                <a:ea typeface="Consolas"/>
                <a:cs typeface="Consolas"/>
                <a:sym typeface="Consolas"/>
              </a:rPr>
              <a:t>security.yml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Comment s’organiser pour faciliter les montés en version ?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3650" y="689900"/>
            <a:ext cx="91440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Fichier d’exemple </a:t>
            </a:r>
            <a:r>
              <a:rPr lang="fr">
                <a:latin typeface="Consolas"/>
                <a:ea typeface="Consolas"/>
                <a:cs typeface="Consolas"/>
                <a:sym typeface="Consolas"/>
              </a:rPr>
              <a:t>app/config/</a:t>
            </a:r>
            <a:r>
              <a:rPr lang="fr">
                <a:latin typeface="Consolas"/>
                <a:ea typeface="Consolas"/>
                <a:cs typeface="Consolas"/>
                <a:sym typeface="Consolas"/>
              </a:rPr>
              <a:t>routing</a:t>
            </a:r>
            <a:r>
              <a:rPr lang="fr">
                <a:latin typeface="Consolas"/>
                <a:ea typeface="Consolas"/>
                <a:cs typeface="Consolas"/>
                <a:sym typeface="Consolas"/>
              </a:rPr>
              <a:t>.yml</a:t>
            </a:r>
          </a:p>
        </p:txBody>
      </p:sp>
      <p:pic>
        <p:nvPicPr>
          <p:cNvPr descr="Capture5.PNG"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625" y="1279662"/>
            <a:ext cx="489585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13650" y="2051325"/>
            <a:ext cx="91440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Fichier d’exemple </a:t>
            </a:r>
            <a:r>
              <a:rPr lang="fr">
                <a:latin typeface="Consolas"/>
                <a:ea typeface="Consolas"/>
                <a:cs typeface="Consolas"/>
                <a:sym typeface="Consolas"/>
              </a:rPr>
              <a:t>src/*Bundle/Resources/config/</a:t>
            </a:r>
            <a:r>
              <a:rPr lang="fr">
                <a:latin typeface="Consolas"/>
                <a:ea typeface="Consolas"/>
                <a:cs typeface="Consolas"/>
                <a:sym typeface="Consolas"/>
              </a:rPr>
              <a:t>routing.yml</a:t>
            </a:r>
          </a:p>
        </p:txBody>
      </p:sp>
      <p:pic>
        <p:nvPicPr>
          <p:cNvPr descr="Capture6.PNG" id="277" name="Shape 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5450" y="2507625"/>
            <a:ext cx="57531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Comment s’organiser pour faciliter les montés en version ?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3650" y="676225"/>
            <a:ext cx="91440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Atomiser vos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développements en PHP et en Twig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Utilisez le plus possible l’injection de dépendance en créant des services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IDE is your friend, use it !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Renseignez un maximum de PHPDoc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Suivez  les bonnes pratiques : </a:t>
            </a:r>
            <a:r>
              <a:rPr lang="f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http://symfony.com/doc/current/best_practices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Tip (oui il n’y en a qu’un seul ...)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0" y="2260950"/>
            <a:ext cx="91440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Profiter de l’architecture de dossier des v3 à partir de la v2.5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br>
              <a:rPr lang="fr"/>
            </a:br>
            <a:r>
              <a:rPr lang="fr">
                <a:latin typeface="Consolas"/>
                <a:ea typeface="Consolas"/>
                <a:cs typeface="Consolas"/>
                <a:sym typeface="Consolas"/>
              </a:rPr>
              <a:t>export </a:t>
            </a:r>
            <a:r>
              <a:rPr lang="fr">
                <a:latin typeface="Consolas"/>
                <a:ea typeface="Consolas"/>
                <a:cs typeface="Consolas"/>
                <a:sym typeface="Consolas"/>
              </a:rPr>
              <a:t>SENSIOLABS_ENABLE_NEW_DIRECTORY_STRUCTURE=true</a:t>
            </a:r>
            <a:br>
              <a:rPr lang="fr">
                <a:latin typeface="Consolas"/>
                <a:ea typeface="Consolas"/>
                <a:cs typeface="Consolas"/>
                <a:sym typeface="Consolas"/>
              </a:rPr>
            </a:br>
            <a:r>
              <a:rPr lang="fr">
                <a:latin typeface="Consolas"/>
                <a:ea typeface="Consolas"/>
                <a:cs typeface="Consolas"/>
                <a:sym typeface="Consolas"/>
              </a:rPr>
              <a:t>composer create-project symfony/framework-standard-edition path/ "2.5"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Questions / Réponses</a:t>
            </a:r>
          </a:p>
        </p:txBody>
      </p:sp>
      <p:pic>
        <p:nvPicPr>
          <p:cNvPr descr="Question Mark, Question ..."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375" y="968825"/>
            <a:ext cx="3744349" cy="374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C’est qui lui ?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25" y="676225"/>
            <a:ext cx="91440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" sz="3600">
                <a:latin typeface="Roboto"/>
                <a:ea typeface="Roboto"/>
                <a:cs typeface="Roboto"/>
                <a:sym typeface="Roboto"/>
              </a:rPr>
              <a:t> Francis HILAIRE </a:t>
            </a:r>
            <a:r>
              <a:rPr lang="fr" sz="1200">
                <a:latin typeface="Roboto"/>
                <a:ea typeface="Roboto"/>
                <a:cs typeface="Roboto"/>
                <a:sym typeface="Roboto"/>
              </a:rPr>
              <a:t>(as Prometee)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Responsable technique et chef de projet Web Chez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Passionné des technologies Web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Expert PHP / Symfony^1.2 (et même avant)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Où me retrouver ?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Roboto"/>
              <a:buChar char="○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Sur le Web “Francis HILAIRE” (google it)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Roboto"/>
              <a:buChar char="○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Sur les réseau sociaux principaux (Google+/Facebook/Twiiter)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Roboto"/>
              <a:buChar char="○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IRL : à Orléans au sein de l’association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Roboto"/>
              <a:buChar char="○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En train de coder sur GitHub @prometee</a:t>
            </a:r>
          </a:p>
        </p:txBody>
      </p:sp>
      <p:pic>
        <p:nvPicPr>
          <p:cNvPr descr="force-interactive2.jpg"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087" y="1357425"/>
            <a:ext cx="204787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rleans-tech.png"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750" y="3691200"/>
            <a:ext cx="743600" cy="3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Sommaire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25" y="676225"/>
            <a:ext cx="91440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Introduction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Roboto"/>
              <a:buChar char="●"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Les changements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Roboto"/>
              <a:buChar char="○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Roadmap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Roboto"/>
              <a:buChar char="○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Qu'est-ce-qui change vraiment ?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Roboto"/>
              <a:buChar char="○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Qu’est-ce-qui bouge en générale dans Symfony^2 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Roboto"/>
              <a:buChar char="●"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Retours d’expériences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Roboto"/>
              <a:buChar char="○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Comment opérer votre migration ?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Font typeface="Roboto"/>
              <a:buChar char="○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Comment s’organiser pour faciliter les montés en version 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Tip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Conclusion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Questions / Réponses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Introduction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270325" y="854825"/>
            <a:ext cx="8599200" cy="4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Symfony2 le premier framework PHP dit “Moderne”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Ce n’est pas un CMS mais bien une boite à outils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Développé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en grande partie par des Français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De plus en plus utilisé dans différents projets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antédiluviens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(ça veut dire très vieux !)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Comme ezPublish, Drupal, Bolt CMS, Laravel, PHPBB, etc...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Micro-Framework (petit frère) Silex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Il impose des bonnes pratiques pour le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développement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PHP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facilite le déploiement dans les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environnements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multiples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enhanced by Composer 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Roadmap</a:t>
            </a:r>
          </a:p>
        </p:txBody>
      </p:sp>
      <p:pic>
        <p:nvPicPr>
          <p:cNvPr descr="release-process.jpg"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961" y="1076549"/>
            <a:ext cx="6460076" cy="372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Qu'est-ce-qui change vraiment ?</a:t>
            </a:r>
          </a:p>
        </p:txBody>
      </p:sp>
      <p:graphicFrame>
        <p:nvGraphicFramePr>
          <p:cNvPr id="231" name="Shape 231"/>
          <p:cNvGraphicFramePr/>
          <p:nvPr/>
        </p:nvGraphicFramePr>
        <p:xfrm>
          <a:off x="659350" y="122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{4A023B84-7F09-41C0-A835-48DACCBA7615}</a:tableStyleId>
              </a:tblPr>
              <a:tblGrid>
                <a:gridCol w="25467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Supprimé depuis la 2.8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.gitignore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.travis.yml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composer.json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web/app.php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web/app_dev.php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2" name="Shape 232"/>
          <p:cNvGraphicFramePr/>
          <p:nvPr/>
        </p:nvGraphicFramePr>
        <p:xfrm>
          <a:off x="654500" y="378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{4A023B84-7F09-41C0-A835-48DACCBA7615}</a:tableStyleId>
              </a:tblPr>
              <a:tblGrid>
                <a:gridCol w="7936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Ajouté à partir de la version 3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bin/symfony_requirements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3" name="Shape 233"/>
          <p:cNvGraphicFramePr/>
          <p:nvPr/>
        </p:nvGraphicFramePr>
        <p:xfrm>
          <a:off x="3371850" y="122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{4A023B84-7F09-41C0-A835-48DACCBA7615}</a:tableStyleId>
              </a:tblPr>
              <a:tblGrid>
                <a:gridCol w="2609800"/>
                <a:gridCol w="2609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Supprimé depuis la 2.8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Remplacé par</a:t>
                      </a: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app/cache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var/cache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app/logs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var/log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app/bootstrap.php.cache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var/bootstrap.php.cache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app/console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bin/console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app/phpunit.xml.dist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phpunit.xml.dist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Qu’est-ce-qui bouge en générale dans Symfony^2 ?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0" y="669400"/>
            <a:ext cx="9144000" cy="44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Le fichier composer.json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Les configurations par défaut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Les fichiers d’apps (eg: app.php et app_dev.php)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Signatures de méthodes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Renommages de configurations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Disparitions ou remplacements de Bundles (ex: Command Helpers)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Le format des fichiers YAML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PSR-0 to PSR-4 changements dans la structuration des dossiers des bundles)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AsseticBundle not required anymore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Comment opérer votre migration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6825" y="669400"/>
            <a:ext cx="9144000" cy="44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Roboto"/>
              <a:buAutoNum type="arabicPeriod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Pré-requis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914400" rtl="0"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Installez une version vierge de sf3 dans un nouveau dossier</a:t>
            </a: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Copiez votre répertoire </a:t>
            </a:r>
            <a:r>
              <a:rPr lang="fr">
                <a:latin typeface="Consolas"/>
                <a:ea typeface="Consolas"/>
                <a:cs typeface="Consolas"/>
                <a:sym typeface="Consolas"/>
              </a:rPr>
              <a:t>src</a:t>
            </a:r>
          </a:p>
          <a:p>
            <a:pPr indent="-228600" lvl="0" marL="914400" rtl="0"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Reprenez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 votre configuration Yaml et composer.json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>
              <a:spcBef>
                <a:spcPts val="0"/>
              </a:spcBef>
              <a:buFont typeface="Roboto"/>
              <a:buAutoNum type="arabicPeriod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Gérer les “deprecated”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914400" rtl="0">
              <a:spcBef>
                <a:spcPts val="0"/>
              </a:spcBef>
              <a:buFont typeface="Roboto"/>
              <a:buChar char="●"/>
            </a:pPr>
            <a:r>
              <a:rPr lang="f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https://github.com/sensiolabs-de/deprecation-detector</a:t>
            </a:r>
            <a:br>
              <a:rPr lang="fr">
                <a:latin typeface="Roboto"/>
                <a:ea typeface="Roboto"/>
                <a:cs typeface="Roboto"/>
                <a:sym typeface="Roboto"/>
              </a:rPr>
            </a:br>
            <a:r>
              <a:rPr lang="fr">
                <a:latin typeface="Roboto"/>
                <a:ea typeface="Roboto"/>
                <a:cs typeface="Roboto"/>
                <a:sym typeface="Roboto"/>
              </a:rPr>
              <a:t>Recherche les Objets et Méthodes dépréciées</a:t>
            </a:r>
          </a:p>
          <a:p>
            <a:pPr indent="-228600" lvl="0" marL="914400" rtl="0"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Inspection de votre IDE préféré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>
              <a:spcBef>
                <a:spcPts val="0"/>
              </a:spcBef>
              <a:buFont typeface="Roboto"/>
              <a:buAutoNum type="arabicPeriod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Update composer.json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914400" rtl="0"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Garder les bundles de votre projet séparés du core sf3</a:t>
            </a:r>
          </a:p>
          <a:p>
            <a:pPr indent="-228600" lvl="0" marL="914400" rtl="0"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Opérez un diff du fichier </a:t>
            </a:r>
            <a:r>
              <a:rPr lang="fr">
                <a:latin typeface="Consolas"/>
                <a:ea typeface="Consolas"/>
                <a:cs typeface="Consolas"/>
                <a:sym typeface="Consolas"/>
              </a:rPr>
              <a:t>composer.json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>
              <a:spcBef>
                <a:spcPts val="0"/>
              </a:spcBef>
              <a:buFont typeface="Roboto"/>
              <a:buAutoNum type="arabicPeriod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Update </a:t>
            </a:r>
            <a:r>
              <a:rPr lang="fr">
                <a:latin typeface="Consolas"/>
                <a:ea typeface="Consolas"/>
                <a:cs typeface="Consolas"/>
                <a:sym typeface="Consolas"/>
              </a:rPr>
              <a:t>src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914400" rtl="0">
              <a:spcBef>
                <a:spcPts val="0"/>
              </a:spcBef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En lisant essentiellement les fichiers </a:t>
            </a:r>
            <a:r>
              <a:rPr lang="fr">
                <a:latin typeface="Consolas"/>
                <a:ea typeface="Consolas"/>
                <a:cs typeface="Consolas"/>
                <a:sym typeface="Consolas"/>
              </a:rPr>
              <a:t>UPGRADE-X.0.md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Comment s’organiser pour faciliter les montés en version ?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6825" y="669400"/>
            <a:ext cx="9144000" cy="44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Font typeface="Roboto"/>
              <a:buChar char="●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Fichiers YAML : privilégiez les inclusions (</a:t>
            </a:r>
            <a:r>
              <a:rPr lang="fr">
                <a:latin typeface="Consolas"/>
                <a:ea typeface="Consolas"/>
                <a:cs typeface="Consolas"/>
                <a:sym typeface="Consolas"/>
              </a:rPr>
              <a:t>app/config/config.yml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apture.PNG"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048" y="1011150"/>
            <a:ext cx="5430100" cy="39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