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8" r:id="rId6"/>
    <p:sldId id="290" r:id="rId7"/>
    <p:sldId id="291" r:id="rId8"/>
    <p:sldId id="306" r:id="rId9"/>
    <p:sldId id="260" r:id="rId10"/>
    <p:sldId id="266" r:id="rId11"/>
    <p:sldId id="272" r:id="rId12"/>
    <p:sldId id="292" r:id="rId13"/>
    <p:sldId id="261" r:id="rId14"/>
    <p:sldId id="264" r:id="rId15"/>
    <p:sldId id="265" r:id="rId16"/>
    <p:sldId id="285" r:id="rId17"/>
    <p:sldId id="262" r:id="rId18"/>
    <p:sldId id="263" r:id="rId19"/>
    <p:sldId id="286" r:id="rId20"/>
    <p:sldId id="307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31" userDrawn="1">
          <p15:clr>
            <a:srgbClr val="A4A3A4"/>
          </p15:clr>
        </p15:guide>
        <p15:guide id="4" pos="421" userDrawn="1">
          <p15:clr>
            <a:srgbClr val="A4A3A4"/>
          </p15:clr>
        </p15:guide>
        <p15:guide id="5" orient="horz" pos="3964" userDrawn="1">
          <p15:clr>
            <a:srgbClr val="A4A3A4"/>
          </p15:clr>
        </p15:guide>
        <p15:guide id="6" orient="horz" pos="354" userDrawn="1">
          <p15:clr>
            <a:srgbClr val="A4A3A4"/>
          </p15:clr>
        </p15:guide>
        <p15:guide id="7" orient="horz" pos="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69A"/>
    <a:srgbClr val="103D85"/>
    <a:srgbClr val="8FB4F1"/>
    <a:srgbClr val="696969"/>
    <a:srgbClr val="276FE5"/>
    <a:srgbClr val="2A5194"/>
    <a:srgbClr val="F7FFFF"/>
    <a:srgbClr val="0F3C83"/>
    <a:srgbClr val="B0B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52"/>
        <p:guide pos="3840"/>
        <p:guide pos="7231"/>
        <p:guide pos="421"/>
        <p:guide orient="horz" pos="3964"/>
        <p:guide orient="horz" pos="354"/>
        <p:guide orient="horz" pos="7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3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形状&#10;&#10;描述已自动生成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7" t="26375" r="22055" b="2648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任意多边形: 形状 7"/>
          <p:cNvSpPr/>
          <p:nvPr userDrawn="1"/>
        </p:nvSpPr>
        <p:spPr>
          <a:xfrm>
            <a:off x="391428" y="343535"/>
            <a:ext cx="11414243" cy="6167893"/>
          </a:xfrm>
          <a:custGeom>
            <a:avLst/>
            <a:gdLst>
              <a:gd name="connsiteX0" fmla="*/ 0 w 6396037"/>
              <a:gd name="connsiteY0" fmla="*/ 0 h 3867150"/>
              <a:gd name="connsiteX1" fmla="*/ 6396038 w 6396037"/>
              <a:gd name="connsiteY1" fmla="*/ 0 h 3867150"/>
              <a:gd name="connsiteX2" fmla="*/ 6396038 w 6396037"/>
              <a:gd name="connsiteY2" fmla="*/ 3867150 h 3867150"/>
              <a:gd name="connsiteX3" fmla="*/ 0 w 6396037"/>
              <a:gd name="connsiteY3" fmla="*/ 386715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037" h="3867150">
                <a:moveTo>
                  <a:pt x="0" y="0"/>
                </a:moveTo>
                <a:lnTo>
                  <a:pt x="6396038" y="0"/>
                </a:lnTo>
                <a:lnTo>
                  <a:pt x="6396038" y="3867150"/>
                </a:lnTo>
                <a:lnTo>
                  <a:pt x="0" y="3867150"/>
                </a:lnTo>
                <a:close/>
              </a:path>
            </a:pathLst>
          </a:custGeom>
          <a:noFill/>
          <a:ln w="7144" cap="flat">
            <a:solidFill>
              <a:srgbClr val="F7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rot="5400000">
            <a:off x="3166574" y="-2110213"/>
            <a:ext cx="5864056" cy="11074280"/>
          </a:xfrm>
          <a:custGeom>
            <a:avLst/>
            <a:gdLst>
              <a:gd name="connsiteX0" fmla="*/ 0 w 3676650"/>
              <a:gd name="connsiteY0" fmla="*/ 0 h 6205537"/>
              <a:gd name="connsiteX1" fmla="*/ 3676650 w 3676650"/>
              <a:gd name="connsiteY1" fmla="*/ 0 h 6205537"/>
              <a:gd name="connsiteX2" fmla="*/ 3676650 w 3676650"/>
              <a:gd name="connsiteY2" fmla="*/ 6205538 h 6205537"/>
              <a:gd name="connsiteX3" fmla="*/ 0 w 3676650"/>
              <a:gd name="connsiteY3" fmla="*/ 6205538 h 620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6205537">
                <a:moveTo>
                  <a:pt x="0" y="0"/>
                </a:moveTo>
                <a:lnTo>
                  <a:pt x="3676650" y="0"/>
                </a:lnTo>
                <a:lnTo>
                  <a:pt x="3676650" y="6205538"/>
                </a:lnTo>
                <a:lnTo>
                  <a:pt x="0" y="6205538"/>
                </a:lnTo>
                <a:close/>
              </a:path>
            </a:pathLst>
          </a:custGeom>
          <a:noFill/>
          <a:ln w="3999" cap="flat">
            <a:solidFill>
              <a:srgbClr val="B0BFD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0" name="图片 9" descr="图示, 示意图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5" t="23492" r="18945" b="38413"/>
          <a:stretch>
            <a:fillRect/>
          </a:stretch>
        </p:blipFill>
        <p:spPr>
          <a:xfrm flipH="1" flipV="1">
            <a:off x="0" y="3403720"/>
            <a:ext cx="4535712" cy="3454277"/>
          </a:xfrm>
          <a:prstGeom prst="rect">
            <a:avLst/>
          </a:prstGeom>
        </p:spPr>
      </p:pic>
      <p:pic>
        <p:nvPicPr>
          <p:cNvPr id="11" name="图片 10" descr="图示, 示意图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5" t="23492" r="18945" b="38413"/>
          <a:stretch>
            <a:fillRect/>
          </a:stretch>
        </p:blipFill>
        <p:spPr>
          <a:xfrm>
            <a:off x="7656288" y="0"/>
            <a:ext cx="4535712" cy="3454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297314" y="306636"/>
            <a:ext cx="11597372" cy="6244728"/>
          </a:xfrm>
          <a:custGeom>
            <a:avLst/>
            <a:gdLst>
              <a:gd name="connsiteX0" fmla="*/ 0 w 6396037"/>
              <a:gd name="connsiteY0" fmla="*/ 0 h 3867150"/>
              <a:gd name="connsiteX1" fmla="*/ 6396038 w 6396037"/>
              <a:gd name="connsiteY1" fmla="*/ 0 h 3867150"/>
              <a:gd name="connsiteX2" fmla="*/ 6396038 w 6396037"/>
              <a:gd name="connsiteY2" fmla="*/ 3867150 h 3867150"/>
              <a:gd name="connsiteX3" fmla="*/ 0 w 6396037"/>
              <a:gd name="connsiteY3" fmla="*/ 386715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037" h="3867150">
                <a:moveTo>
                  <a:pt x="0" y="0"/>
                </a:moveTo>
                <a:lnTo>
                  <a:pt x="6396038" y="0"/>
                </a:lnTo>
                <a:lnTo>
                  <a:pt x="6396038" y="3867150"/>
                </a:lnTo>
                <a:lnTo>
                  <a:pt x="0" y="3867150"/>
                </a:lnTo>
                <a:close/>
              </a:path>
            </a:pathLst>
          </a:custGeom>
          <a:noFill/>
          <a:ln w="12700" cap="flat">
            <a:solidFill>
              <a:srgbClr val="16469A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15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16.png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2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tags" Target="../tags/tag26.xml"/><Relationship Id="rId5" Type="http://schemas.openxmlformats.org/officeDocument/2006/relationships/image" Target="../media/image19.png"/><Relationship Id="rId4" Type="http://schemas.openxmlformats.org/officeDocument/2006/relationships/tags" Target="../tags/tag25.xml"/><Relationship Id="rId3" Type="http://schemas.openxmlformats.org/officeDocument/2006/relationships/image" Target="../media/image18.png"/><Relationship Id="rId2" Type="http://schemas.openxmlformats.org/officeDocument/2006/relationships/tags" Target="../tags/tag24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30.xml"/><Relationship Id="rId2" Type="http://schemas.openxmlformats.org/officeDocument/2006/relationships/image" Target="../media/image11.png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2.jpeg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tags" Target="../tags/tag15.xml"/><Relationship Id="rId3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05125" y="1790065"/>
            <a:ext cx="7922895" cy="1670685"/>
            <a:chOff x="1085" y="2761"/>
            <a:chExt cx="12477" cy="2631"/>
          </a:xfrm>
        </p:grpSpPr>
        <p:sp>
          <p:nvSpPr>
            <p:cNvPr id="15" name="文本框 14"/>
            <p:cNvSpPr txBox="1"/>
            <p:nvPr/>
          </p:nvSpPr>
          <p:spPr>
            <a:xfrm>
              <a:off x="1085" y="3649"/>
              <a:ext cx="12477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b="1" dirty="0">
                  <a:solidFill>
                    <a:schemeClr val="bg1"/>
                  </a:solidFill>
                  <a:cs typeface="+mn-ea"/>
                  <a:sym typeface="+mn-lt"/>
                </a:rPr>
                <a:t>电控软件组</a:t>
              </a:r>
              <a:r>
                <a:rPr lang="zh-CN" altLang="en-US" sz="6600" b="1" dirty="0">
                  <a:solidFill>
                    <a:schemeClr val="bg1"/>
                  </a:solidFill>
                  <a:cs typeface="+mn-ea"/>
                  <a:sym typeface="+mn-lt"/>
                </a:rPr>
                <a:t>培训</a:t>
              </a:r>
              <a:endParaRPr lang="zh-CN" altLang="en-US" sz="6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17" y="2761"/>
              <a:ext cx="60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sz="2400" dirty="0">
                  <a:solidFill>
                    <a:schemeClr val="bg1"/>
                  </a:solidFill>
                  <a:cs typeface="+mn-ea"/>
                  <a:sym typeface="+mn-lt"/>
                </a:rPr>
                <a:t>中南大学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FYT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机器人战队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704070" y="53651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黄杰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32429" r="31817"/>
          <a:stretch>
            <a:fillRect/>
          </a:stretch>
        </p:blipFill>
        <p:spPr>
          <a:xfrm>
            <a:off x="918210" y="1972945"/>
            <a:ext cx="1424305" cy="224091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623820" y="1773555"/>
            <a:ext cx="0" cy="2440305"/>
          </a:xfrm>
          <a:prstGeom prst="line">
            <a:avLst/>
          </a:prstGeom>
          <a:ln w="85725" cmpd="sng">
            <a:solidFill>
              <a:srgbClr val="F7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937115" y="5860415"/>
            <a:ext cx="13906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2024.09.21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37840" y="3460750"/>
            <a:ext cx="4342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第一讲</a:t>
            </a:r>
            <a:r>
              <a:rPr lang="en-US" altLang="zh-CN" sz="4000" b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导论</a:t>
            </a:r>
            <a:endParaRPr lang="zh-CN" altLang="en-US" sz="4000" b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0">
            <a:off x="7073900" y="2474595"/>
            <a:ext cx="4747895" cy="829945"/>
            <a:chOff x="6398123" y="2159037"/>
            <a:chExt cx="4747860" cy="829945"/>
          </a:xfrm>
        </p:grpSpPr>
        <p:sp>
          <p:nvSpPr>
            <p:cNvPr id="13" name="文本框 12"/>
            <p:cNvSpPr txBox="1"/>
            <p:nvPr/>
          </p:nvSpPr>
          <p:spPr>
            <a:xfrm>
              <a:off x="7126433" y="2159037"/>
              <a:ext cx="401955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+mn-ea"/>
                  <a:sym typeface="+mn-lt"/>
                </a:rPr>
                <a:t>是STM32芯片图形化配置工具，通过自己对硬件的选择，而后可以快速生成代码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98123" y="2314612"/>
              <a:ext cx="645795" cy="674370"/>
            </a:xfrm>
            <a:prstGeom prst="ellipse">
              <a:avLst/>
            </a:prstGeom>
            <a:solidFill>
              <a:srgbClr val="16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图片 1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38"/>
          <p:cNvSpPr txBox="1"/>
          <p:nvPr>
            <p:custDataLst>
              <p:tags r:id="rId2"/>
            </p:custDataLst>
          </p:nvPr>
        </p:nvSpPr>
        <p:spPr>
          <a:xfrm>
            <a:off x="438151" y="36385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初识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软件环境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7695" y="1167765"/>
            <a:ext cx="2051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二、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CubeMX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8150" y="1739900"/>
            <a:ext cx="6553200" cy="3994785"/>
          </a:xfrm>
          <a:prstGeom prst="rect">
            <a:avLst/>
          </a:prstGeom>
        </p:spPr>
      </p:pic>
      <p:sp>
        <p:nvSpPr>
          <p:cNvPr id="19" name="椭圆 18"/>
          <p:cNvSpPr/>
          <p:nvPr>
            <p:custDataLst>
              <p:tags r:id="rId6"/>
            </p:custDataLst>
          </p:nvPr>
        </p:nvSpPr>
        <p:spPr>
          <a:xfrm>
            <a:off x="7073727" y="4382099"/>
            <a:ext cx="645795" cy="674370"/>
          </a:xfrm>
          <a:prstGeom prst="ellipse">
            <a:avLst/>
          </a:prstGeom>
          <a:solidFill>
            <a:srgbClr val="16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57795" y="405828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</a:rPr>
              <a:t>优点：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</a:rPr>
              <a:t>（1）大量芯片资源和外设选型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</a:rPr>
              <a:t>（2）拥有一系列中间件和三方库，比如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</a:rPr>
              <a:t>      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</a:rPr>
              <a:t>RTOS、USB等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</a:rPr>
              <a:t>（3）快速生成代码、工程可以更新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3085" y="1207770"/>
            <a:ext cx="846137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寄存器（RegisterRegister）是单片机内部一种特殊的内存，它可以实现对单片机各个功能的控制，简单的来说可以把寄存器当成一些控制开关，控制包括内核及外设的各种状态。所以无论是51单片机还是STM32，都需要用寄存器来实现各种控制，以完成不同的功能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6265" y="2692400"/>
            <a:ext cx="7848600" cy="2352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2760" y="5172710"/>
            <a:ext cx="602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(*(unsigned int *))(0X40010C0C) = 0XFFFF;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240" y="5634355"/>
            <a:ext cx="499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GPIOB-&gt;ODR = 0XFFFF;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71770" y="5313045"/>
            <a:ext cx="6154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GPIOB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--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&gt;ODR 寄存器的赋值，全部0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FFFF，表示GPIOB 所有IO口（16 个IO口）都输出高电平。对于我们来说，0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40010C0C 就是一个寄存器的特殊地址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23240" y="405765"/>
            <a:ext cx="2051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三、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寄存器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733174" y="2984278"/>
            <a:ext cx="4725670" cy="1447005"/>
            <a:chOff x="3733174" y="3141163"/>
            <a:chExt cx="4725670" cy="1447005"/>
          </a:xfrm>
        </p:grpSpPr>
        <p:sp>
          <p:nvSpPr>
            <p:cNvPr id="7" name="文本框 38"/>
            <p:cNvSpPr txBox="1"/>
            <p:nvPr/>
          </p:nvSpPr>
          <p:spPr>
            <a:xfrm>
              <a:off x="3733174" y="3141163"/>
              <a:ext cx="472567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C</a:t>
              </a:r>
              <a:r>
                <a:rPr lang="zh-CN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语言</a:t>
              </a:r>
              <a:r>
                <a:rPr lang="zh-CN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必备知识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791200" y="4588168"/>
              <a:ext cx="609600" cy="0"/>
            </a:xfrm>
            <a:prstGeom prst="line">
              <a:avLst/>
            </a:prstGeom>
            <a:ln w="63500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32429" r="31817"/>
          <a:stretch>
            <a:fillRect/>
          </a:stretch>
        </p:blipFill>
        <p:spPr>
          <a:xfrm>
            <a:off x="10765790" y="5023485"/>
            <a:ext cx="808990" cy="127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组合 592"/>
          <p:cNvGrpSpPr/>
          <p:nvPr/>
        </p:nvGrpSpPr>
        <p:grpSpPr>
          <a:xfrm>
            <a:off x="872931" y="1587500"/>
            <a:ext cx="10439662" cy="4759015"/>
            <a:chOff x="872931" y="1270000"/>
            <a:chExt cx="10439662" cy="4759015"/>
          </a:xfrm>
        </p:grpSpPr>
        <p:cxnSp>
          <p:nvCxnSpPr>
            <p:cNvPr id="592" name="直接连接符 591"/>
            <p:cNvCxnSpPr/>
            <p:nvPr/>
          </p:nvCxnSpPr>
          <p:spPr>
            <a:xfrm flipH="1" flipV="1">
              <a:off x="879408" y="1574800"/>
              <a:ext cx="10433185" cy="2705"/>
            </a:xfrm>
            <a:prstGeom prst="line">
              <a:avLst/>
            </a:prstGeom>
            <a:ln w="28575">
              <a:solidFill>
                <a:srgbClr val="16469A">
                  <a:alpha val="40000"/>
                </a:srgbClr>
              </a:solidFill>
              <a:prstDash val="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6" name="组合 585"/>
            <p:cNvGrpSpPr/>
            <p:nvPr/>
          </p:nvGrpSpPr>
          <p:grpSpPr>
            <a:xfrm>
              <a:off x="872931" y="1270000"/>
              <a:ext cx="2363758" cy="4759015"/>
              <a:chOff x="872931" y="1270000"/>
              <a:chExt cx="2363758" cy="4759015"/>
            </a:xfrm>
          </p:grpSpPr>
          <p:sp>
            <p:nvSpPr>
              <p:cNvPr id="55" name="任意多边形: 形状 54"/>
              <p:cNvSpPr/>
              <p:nvPr/>
            </p:nvSpPr>
            <p:spPr>
              <a:xfrm>
                <a:off x="2034971" y="1905559"/>
                <a:ext cx="39678" cy="395364"/>
              </a:xfrm>
              <a:custGeom>
                <a:avLst/>
                <a:gdLst>
                  <a:gd name="connsiteX0" fmla="*/ 0 w 39678"/>
                  <a:gd name="connsiteY0" fmla="*/ 19839 h 395364"/>
                  <a:gd name="connsiteX1" fmla="*/ 19839 w 39678"/>
                  <a:gd name="connsiteY1" fmla="*/ 0 h 395364"/>
                  <a:gd name="connsiteX2" fmla="*/ 39678 w 39678"/>
                  <a:gd name="connsiteY2" fmla="*/ 19839 h 395364"/>
                  <a:gd name="connsiteX3" fmla="*/ 39678 w 39678"/>
                  <a:gd name="connsiteY3" fmla="*/ 59517 h 395364"/>
                  <a:gd name="connsiteX4" fmla="*/ 19839 w 39678"/>
                  <a:gd name="connsiteY4" fmla="*/ 79356 h 395364"/>
                  <a:gd name="connsiteX5" fmla="*/ 0 w 39678"/>
                  <a:gd name="connsiteY5" fmla="*/ 59517 h 395364"/>
                  <a:gd name="connsiteX6" fmla="*/ 0 w 39678"/>
                  <a:gd name="connsiteY6" fmla="*/ 19839 h 395364"/>
                  <a:gd name="connsiteX7" fmla="*/ 0 w 39678"/>
                  <a:gd name="connsiteY7" fmla="*/ 19839 h 395364"/>
                  <a:gd name="connsiteX8" fmla="*/ 0 w 39678"/>
                  <a:gd name="connsiteY8" fmla="*/ 335847 h 395364"/>
                  <a:gd name="connsiteX9" fmla="*/ 19839 w 39678"/>
                  <a:gd name="connsiteY9" fmla="*/ 316008 h 395364"/>
                  <a:gd name="connsiteX10" fmla="*/ 39678 w 39678"/>
                  <a:gd name="connsiteY10" fmla="*/ 335847 h 395364"/>
                  <a:gd name="connsiteX11" fmla="*/ 39678 w 39678"/>
                  <a:gd name="connsiteY11" fmla="*/ 375526 h 395364"/>
                  <a:gd name="connsiteX12" fmla="*/ 19839 w 39678"/>
                  <a:gd name="connsiteY12" fmla="*/ 395365 h 395364"/>
                  <a:gd name="connsiteX13" fmla="*/ 0 w 39678"/>
                  <a:gd name="connsiteY13" fmla="*/ 375526 h 395364"/>
                  <a:gd name="connsiteX14" fmla="*/ 0 w 39678"/>
                  <a:gd name="connsiteY14" fmla="*/ 335847 h 395364"/>
                  <a:gd name="connsiteX15" fmla="*/ 0 w 39678"/>
                  <a:gd name="connsiteY15" fmla="*/ 335847 h 395364"/>
                  <a:gd name="connsiteX16" fmla="*/ 0 w 39678"/>
                  <a:gd name="connsiteY16" fmla="*/ 177843 h 395364"/>
                  <a:gd name="connsiteX17" fmla="*/ 19839 w 39678"/>
                  <a:gd name="connsiteY17" fmla="*/ 158004 h 395364"/>
                  <a:gd name="connsiteX18" fmla="*/ 39678 w 39678"/>
                  <a:gd name="connsiteY18" fmla="*/ 177843 h 395364"/>
                  <a:gd name="connsiteX19" fmla="*/ 39678 w 39678"/>
                  <a:gd name="connsiteY19" fmla="*/ 217521 h 395364"/>
                  <a:gd name="connsiteX20" fmla="*/ 19839 w 39678"/>
                  <a:gd name="connsiteY20" fmla="*/ 237361 h 395364"/>
                  <a:gd name="connsiteX21" fmla="*/ 0 w 39678"/>
                  <a:gd name="connsiteY21" fmla="*/ 217521 h 395364"/>
                  <a:gd name="connsiteX22" fmla="*/ 0 w 39678"/>
                  <a:gd name="connsiteY22" fmla="*/ 177843 h 395364"/>
                  <a:gd name="connsiteX23" fmla="*/ 0 w 39678"/>
                  <a:gd name="connsiteY23" fmla="*/ 177843 h 3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678" h="395364">
                    <a:moveTo>
                      <a:pt x="0" y="19839"/>
                    </a:moveTo>
                    <a:cubicBezTo>
                      <a:pt x="0" y="9211"/>
                      <a:pt x="8502" y="0"/>
                      <a:pt x="19839" y="0"/>
                    </a:cubicBezTo>
                    <a:cubicBezTo>
                      <a:pt x="30467" y="0"/>
                      <a:pt x="39678" y="8502"/>
                      <a:pt x="39678" y="19839"/>
                    </a:cubicBezTo>
                    <a:lnTo>
                      <a:pt x="39678" y="59517"/>
                    </a:lnTo>
                    <a:cubicBezTo>
                      <a:pt x="39678" y="70145"/>
                      <a:pt x="31176" y="79356"/>
                      <a:pt x="19839" y="79356"/>
                    </a:cubicBezTo>
                    <a:cubicBezTo>
                      <a:pt x="9211" y="79356"/>
                      <a:pt x="0" y="70854"/>
                      <a:pt x="0" y="59517"/>
                    </a:cubicBezTo>
                    <a:lnTo>
                      <a:pt x="0" y="19839"/>
                    </a:lnTo>
                    <a:lnTo>
                      <a:pt x="0" y="19839"/>
                    </a:lnTo>
                    <a:close/>
                    <a:moveTo>
                      <a:pt x="0" y="335847"/>
                    </a:moveTo>
                    <a:cubicBezTo>
                      <a:pt x="0" y="325219"/>
                      <a:pt x="8502" y="316008"/>
                      <a:pt x="19839" y="316008"/>
                    </a:cubicBezTo>
                    <a:cubicBezTo>
                      <a:pt x="30467" y="316008"/>
                      <a:pt x="39678" y="324511"/>
                      <a:pt x="39678" y="335847"/>
                    </a:cubicBezTo>
                    <a:lnTo>
                      <a:pt x="39678" y="375526"/>
                    </a:lnTo>
                    <a:cubicBezTo>
                      <a:pt x="39678" y="386154"/>
                      <a:pt x="31176" y="395365"/>
                      <a:pt x="19839" y="395365"/>
                    </a:cubicBezTo>
                    <a:cubicBezTo>
                      <a:pt x="9211" y="395365"/>
                      <a:pt x="0" y="386862"/>
                      <a:pt x="0" y="375526"/>
                    </a:cubicBezTo>
                    <a:lnTo>
                      <a:pt x="0" y="335847"/>
                    </a:lnTo>
                    <a:lnTo>
                      <a:pt x="0" y="335847"/>
                    </a:lnTo>
                    <a:close/>
                    <a:moveTo>
                      <a:pt x="0" y="177843"/>
                    </a:moveTo>
                    <a:cubicBezTo>
                      <a:pt x="0" y="167215"/>
                      <a:pt x="8502" y="158004"/>
                      <a:pt x="19839" y="158004"/>
                    </a:cubicBezTo>
                    <a:cubicBezTo>
                      <a:pt x="30467" y="158004"/>
                      <a:pt x="39678" y="166507"/>
                      <a:pt x="39678" y="177843"/>
                    </a:cubicBezTo>
                    <a:lnTo>
                      <a:pt x="39678" y="217521"/>
                    </a:lnTo>
                    <a:cubicBezTo>
                      <a:pt x="39678" y="228150"/>
                      <a:pt x="31176" y="237361"/>
                      <a:pt x="19839" y="237361"/>
                    </a:cubicBezTo>
                    <a:cubicBezTo>
                      <a:pt x="9211" y="237361"/>
                      <a:pt x="0" y="228858"/>
                      <a:pt x="0" y="217521"/>
                    </a:cubicBezTo>
                    <a:lnTo>
                      <a:pt x="0" y="177843"/>
                    </a:lnTo>
                    <a:lnTo>
                      <a:pt x="0" y="177843"/>
                    </a:lnTo>
                    <a:close/>
                  </a:path>
                </a:pathLst>
              </a:custGeom>
              <a:solidFill>
                <a:srgbClr val="16469A"/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72" name="组合 571"/>
              <p:cNvGrpSpPr/>
              <p:nvPr/>
            </p:nvGrpSpPr>
            <p:grpSpPr>
              <a:xfrm>
                <a:off x="1755099" y="1270000"/>
                <a:ext cx="599423" cy="599423"/>
                <a:chOff x="1739128" y="1270000"/>
                <a:chExt cx="599423" cy="599423"/>
              </a:xfrm>
            </p:grpSpPr>
            <p:sp>
              <p:nvSpPr>
                <p:cNvPr id="99" name="任意多边形: 形状 98"/>
                <p:cNvSpPr/>
                <p:nvPr/>
              </p:nvSpPr>
              <p:spPr>
                <a:xfrm>
                  <a:off x="1789434" y="1321014"/>
                  <a:ext cx="498811" cy="498811"/>
                </a:xfrm>
                <a:custGeom>
                  <a:avLst/>
                  <a:gdLst>
                    <a:gd name="connsiteX0" fmla="*/ 249406 w 498811"/>
                    <a:gd name="connsiteY0" fmla="*/ 0 h 498811"/>
                    <a:gd name="connsiteX1" fmla="*/ 498811 w 498811"/>
                    <a:gd name="connsiteY1" fmla="*/ 249406 h 498811"/>
                    <a:gd name="connsiteX2" fmla="*/ 249406 w 498811"/>
                    <a:gd name="connsiteY2" fmla="*/ 498811 h 498811"/>
                    <a:gd name="connsiteX3" fmla="*/ 0 w 498811"/>
                    <a:gd name="connsiteY3" fmla="*/ 249406 h 498811"/>
                    <a:gd name="connsiteX4" fmla="*/ 249406 w 498811"/>
                    <a:gd name="connsiteY4" fmla="*/ 0 h 498811"/>
                    <a:gd name="connsiteX5" fmla="*/ 249406 w 498811"/>
                    <a:gd name="connsiteY5" fmla="*/ 0 h 498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811" h="498811">
                      <a:moveTo>
                        <a:pt x="249406" y="0"/>
                      </a:moveTo>
                      <a:cubicBezTo>
                        <a:pt x="386862" y="0"/>
                        <a:pt x="498811" y="111949"/>
                        <a:pt x="498811" y="249406"/>
                      </a:cubicBezTo>
                      <a:cubicBezTo>
                        <a:pt x="498811" y="386862"/>
                        <a:pt x="386862" y="498811"/>
                        <a:pt x="249406" y="498811"/>
                      </a:cubicBezTo>
                      <a:cubicBezTo>
                        <a:pt x="111949" y="498811"/>
                        <a:pt x="0" y="386862"/>
                        <a:pt x="0" y="249406"/>
                      </a:cubicBezTo>
                      <a:cubicBezTo>
                        <a:pt x="709" y="111241"/>
                        <a:pt x="111949" y="0"/>
                        <a:pt x="249406" y="0"/>
                      </a:cubicBezTo>
                      <a:lnTo>
                        <a:pt x="249406" y="0"/>
                      </a:lnTo>
                      <a:close/>
                    </a:path>
                  </a:pathLst>
                </a:custGeom>
                <a:solidFill>
                  <a:srgbClr val="16469A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01</a:t>
                  </a:r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任意多边形: 形状 99"/>
                <p:cNvSpPr/>
                <p:nvPr/>
              </p:nvSpPr>
              <p:spPr>
                <a:xfrm>
                  <a:off x="1739128" y="1270000"/>
                  <a:ext cx="599423" cy="599423"/>
                </a:xfrm>
                <a:custGeom>
                  <a:avLst/>
                  <a:gdLst>
                    <a:gd name="connsiteX0" fmla="*/ 299712 w 599423"/>
                    <a:gd name="connsiteY0" fmla="*/ 0 h 599423"/>
                    <a:gd name="connsiteX1" fmla="*/ 599424 w 599423"/>
                    <a:gd name="connsiteY1" fmla="*/ 299712 h 599423"/>
                    <a:gd name="connsiteX2" fmla="*/ 299712 w 599423"/>
                    <a:gd name="connsiteY2" fmla="*/ 599424 h 599423"/>
                    <a:gd name="connsiteX3" fmla="*/ 0 w 599423"/>
                    <a:gd name="connsiteY3" fmla="*/ 299712 h 599423"/>
                    <a:gd name="connsiteX4" fmla="*/ 299712 w 599423"/>
                    <a:gd name="connsiteY4" fmla="*/ 0 h 599423"/>
                    <a:gd name="connsiteX5" fmla="*/ 299712 w 599423"/>
                    <a:gd name="connsiteY5" fmla="*/ 0 h 599423"/>
                    <a:gd name="connsiteX6" fmla="*/ 299712 w 599423"/>
                    <a:gd name="connsiteY6" fmla="*/ 29759 h 599423"/>
                    <a:gd name="connsiteX7" fmla="*/ 29050 w 599423"/>
                    <a:gd name="connsiteY7" fmla="*/ 300420 h 599423"/>
                    <a:gd name="connsiteX8" fmla="*/ 299712 w 599423"/>
                    <a:gd name="connsiteY8" fmla="*/ 571082 h 599423"/>
                    <a:gd name="connsiteX9" fmla="*/ 570374 w 599423"/>
                    <a:gd name="connsiteY9" fmla="*/ 300420 h 599423"/>
                    <a:gd name="connsiteX10" fmla="*/ 299712 w 599423"/>
                    <a:gd name="connsiteY10" fmla="*/ 29759 h 599423"/>
                    <a:gd name="connsiteX11" fmla="*/ 299712 w 599423"/>
                    <a:gd name="connsiteY11" fmla="*/ 29759 h 59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9423" h="599423">
                      <a:moveTo>
                        <a:pt x="299712" y="0"/>
                      </a:moveTo>
                      <a:cubicBezTo>
                        <a:pt x="465510" y="0"/>
                        <a:pt x="599424" y="134622"/>
                        <a:pt x="599424" y="299712"/>
                      </a:cubicBezTo>
                      <a:cubicBezTo>
                        <a:pt x="599424" y="465510"/>
                        <a:pt x="464802" y="599424"/>
                        <a:pt x="299712" y="599424"/>
                      </a:cubicBezTo>
                      <a:cubicBezTo>
                        <a:pt x="133914" y="599424"/>
                        <a:pt x="0" y="464801"/>
                        <a:pt x="0" y="299712"/>
                      </a:cubicBezTo>
                      <a:cubicBezTo>
                        <a:pt x="0" y="134622"/>
                        <a:pt x="134622" y="0"/>
                        <a:pt x="299712" y="0"/>
                      </a:cubicBezTo>
                      <a:lnTo>
                        <a:pt x="299712" y="0"/>
                      </a:lnTo>
                      <a:close/>
                      <a:moveTo>
                        <a:pt x="299712" y="29759"/>
                      </a:moveTo>
                      <a:cubicBezTo>
                        <a:pt x="150210" y="29759"/>
                        <a:pt x="29050" y="150919"/>
                        <a:pt x="29050" y="300420"/>
                      </a:cubicBezTo>
                      <a:cubicBezTo>
                        <a:pt x="29050" y="449922"/>
                        <a:pt x="150210" y="571082"/>
                        <a:pt x="299712" y="571082"/>
                      </a:cubicBezTo>
                      <a:cubicBezTo>
                        <a:pt x="449214" y="571082"/>
                        <a:pt x="570374" y="449922"/>
                        <a:pt x="570374" y="300420"/>
                      </a:cubicBezTo>
                      <a:cubicBezTo>
                        <a:pt x="570374" y="150919"/>
                        <a:pt x="449214" y="29759"/>
                        <a:pt x="299712" y="29759"/>
                      </a:cubicBezTo>
                      <a:lnTo>
                        <a:pt x="299712" y="29759"/>
                      </a:lnTo>
                      <a:close/>
                    </a:path>
                  </a:pathLst>
                </a:custGeom>
                <a:solidFill>
                  <a:srgbClr val="16469A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3" name="任意多边形: 形状 112"/>
              <p:cNvSpPr/>
              <p:nvPr/>
            </p:nvSpPr>
            <p:spPr>
              <a:xfrm>
                <a:off x="2003087" y="4356749"/>
                <a:ext cx="103446" cy="103446"/>
              </a:xfrm>
              <a:custGeom>
                <a:avLst/>
                <a:gdLst>
                  <a:gd name="connsiteX0" fmla="*/ 51723 w 103446"/>
                  <a:gd name="connsiteY0" fmla="*/ 0 h 103446"/>
                  <a:gd name="connsiteX1" fmla="*/ 0 w 103446"/>
                  <a:gd name="connsiteY1" fmla="*/ 51723 h 103446"/>
                  <a:gd name="connsiteX2" fmla="*/ 51723 w 103446"/>
                  <a:gd name="connsiteY2" fmla="*/ 103447 h 103446"/>
                  <a:gd name="connsiteX3" fmla="*/ 103447 w 103446"/>
                  <a:gd name="connsiteY3" fmla="*/ 51723 h 103446"/>
                  <a:gd name="connsiteX4" fmla="*/ 51723 w 103446"/>
                  <a:gd name="connsiteY4" fmla="*/ 0 h 103446"/>
                  <a:gd name="connsiteX5" fmla="*/ 51723 w 103446"/>
                  <a:gd name="connsiteY5" fmla="*/ 0 h 10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46" h="103446">
                    <a:moveTo>
                      <a:pt x="51723" y="0"/>
                    </a:moveTo>
                    <a:cubicBezTo>
                      <a:pt x="23382" y="0"/>
                      <a:pt x="0" y="22673"/>
                      <a:pt x="0" y="51723"/>
                    </a:cubicBezTo>
                    <a:cubicBezTo>
                      <a:pt x="0" y="80065"/>
                      <a:pt x="22673" y="103447"/>
                      <a:pt x="51723" y="103447"/>
                    </a:cubicBezTo>
                    <a:cubicBezTo>
                      <a:pt x="80065" y="103447"/>
                      <a:pt x="103447" y="80065"/>
                      <a:pt x="103447" y="51723"/>
                    </a:cubicBezTo>
                    <a:cubicBezTo>
                      <a:pt x="103447" y="22673"/>
                      <a:pt x="80773" y="0"/>
                      <a:pt x="51723" y="0"/>
                    </a:cubicBezTo>
                    <a:lnTo>
                      <a:pt x="51723" y="0"/>
                    </a:lnTo>
                    <a:close/>
                  </a:path>
                </a:pathLst>
              </a:custGeom>
              <a:solidFill>
                <a:srgbClr val="16469A"/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77" name="组合 576"/>
              <p:cNvGrpSpPr/>
              <p:nvPr/>
            </p:nvGrpSpPr>
            <p:grpSpPr>
              <a:xfrm>
                <a:off x="1153549" y="2361858"/>
                <a:ext cx="1802522" cy="1802522"/>
                <a:chOff x="1137578" y="2361858"/>
                <a:chExt cx="1802522" cy="1802522"/>
              </a:xfrm>
            </p:grpSpPr>
            <p:sp>
              <p:nvSpPr>
                <p:cNvPr id="4" name="任意多边形: 形状 3"/>
                <p:cNvSpPr/>
                <p:nvPr/>
              </p:nvSpPr>
              <p:spPr>
                <a:xfrm>
                  <a:off x="1137578" y="2361858"/>
                  <a:ext cx="1802522" cy="1802522"/>
                </a:xfrm>
                <a:custGeom>
                  <a:avLst/>
                  <a:gdLst>
                    <a:gd name="connsiteX0" fmla="*/ 901261 w 1802522"/>
                    <a:gd name="connsiteY0" fmla="*/ 0 h 1802522"/>
                    <a:gd name="connsiteX1" fmla="*/ 1802523 w 1802522"/>
                    <a:gd name="connsiteY1" fmla="*/ 901261 h 1802522"/>
                    <a:gd name="connsiteX2" fmla="*/ 901261 w 1802522"/>
                    <a:gd name="connsiteY2" fmla="*/ 1802523 h 1802522"/>
                    <a:gd name="connsiteX3" fmla="*/ 0 w 1802522"/>
                    <a:gd name="connsiteY3" fmla="*/ 901261 h 1802522"/>
                    <a:gd name="connsiteX4" fmla="*/ 901261 w 1802522"/>
                    <a:gd name="connsiteY4" fmla="*/ 0 h 1802522"/>
                    <a:gd name="connsiteX5" fmla="*/ 901261 w 1802522"/>
                    <a:gd name="connsiteY5" fmla="*/ 0 h 1802522"/>
                    <a:gd name="connsiteX6" fmla="*/ 901261 w 1802522"/>
                    <a:gd name="connsiteY6" fmla="*/ 29759 h 1802522"/>
                    <a:gd name="connsiteX7" fmla="*/ 849538 w 1802522"/>
                    <a:gd name="connsiteY7" fmla="*/ 81482 h 1802522"/>
                    <a:gd name="connsiteX8" fmla="*/ 901261 w 1802522"/>
                    <a:gd name="connsiteY8" fmla="*/ 133205 h 1802522"/>
                    <a:gd name="connsiteX9" fmla="*/ 952985 w 1802522"/>
                    <a:gd name="connsiteY9" fmla="*/ 81482 h 1802522"/>
                    <a:gd name="connsiteX10" fmla="*/ 901261 w 1802522"/>
                    <a:gd name="connsiteY10" fmla="*/ 29759 h 1802522"/>
                    <a:gd name="connsiteX11" fmla="*/ 901261 w 1802522"/>
                    <a:gd name="connsiteY11" fmla="*/ 29759 h 1802522"/>
                    <a:gd name="connsiteX12" fmla="*/ 901261 w 1802522"/>
                    <a:gd name="connsiteY12" fmla="*/ 158004 h 1802522"/>
                    <a:gd name="connsiteX13" fmla="*/ 157296 w 1802522"/>
                    <a:gd name="connsiteY13" fmla="*/ 901970 h 1802522"/>
                    <a:gd name="connsiteX14" fmla="*/ 901261 w 1802522"/>
                    <a:gd name="connsiteY14" fmla="*/ 1645936 h 1802522"/>
                    <a:gd name="connsiteX15" fmla="*/ 1645227 w 1802522"/>
                    <a:gd name="connsiteY15" fmla="*/ 901970 h 1802522"/>
                    <a:gd name="connsiteX16" fmla="*/ 901261 w 1802522"/>
                    <a:gd name="connsiteY16" fmla="*/ 158004 h 1802522"/>
                    <a:gd name="connsiteX17" fmla="*/ 901261 w 1802522"/>
                    <a:gd name="connsiteY17" fmla="*/ 158004 h 1802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802522" h="1802522">
                      <a:moveTo>
                        <a:pt x="901261" y="0"/>
                      </a:moveTo>
                      <a:cubicBezTo>
                        <a:pt x="1399364" y="0"/>
                        <a:pt x="1802523" y="403867"/>
                        <a:pt x="1802523" y="901261"/>
                      </a:cubicBezTo>
                      <a:cubicBezTo>
                        <a:pt x="1802523" y="1399364"/>
                        <a:pt x="1398656" y="1802523"/>
                        <a:pt x="901261" y="1802523"/>
                      </a:cubicBezTo>
                      <a:cubicBezTo>
                        <a:pt x="403159" y="1802523"/>
                        <a:pt x="0" y="1398656"/>
                        <a:pt x="0" y="901261"/>
                      </a:cubicBezTo>
                      <a:cubicBezTo>
                        <a:pt x="0" y="403867"/>
                        <a:pt x="403867" y="0"/>
                        <a:pt x="901261" y="0"/>
                      </a:cubicBezTo>
                      <a:lnTo>
                        <a:pt x="901261" y="0"/>
                      </a:lnTo>
                      <a:close/>
                      <a:moveTo>
                        <a:pt x="901261" y="29759"/>
                      </a:moveTo>
                      <a:cubicBezTo>
                        <a:pt x="872920" y="29759"/>
                        <a:pt x="849538" y="53140"/>
                        <a:pt x="849538" y="81482"/>
                      </a:cubicBezTo>
                      <a:cubicBezTo>
                        <a:pt x="849538" y="109824"/>
                        <a:pt x="872211" y="133205"/>
                        <a:pt x="901261" y="133205"/>
                      </a:cubicBezTo>
                      <a:cubicBezTo>
                        <a:pt x="929603" y="133205"/>
                        <a:pt x="952985" y="109824"/>
                        <a:pt x="952985" y="81482"/>
                      </a:cubicBezTo>
                      <a:cubicBezTo>
                        <a:pt x="952985" y="53140"/>
                        <a:pt x="930312" y="29759"/>
                        <a:pt x="901261" y="29759"/>
                      </a:cubicBezTo>
                      <a:lnTo>
                        <a:pt x="901261" y="29759"/>
                      </a:lnTo>
                      <a:close/>
                      <a:moveTo>
                        <a:pt x="901261" y="158004"/>
                      </a:moveTo>
                      <a:cubicBezTo>
                        <a:pt x="490309" y="158004"/>
                        <a:pt x="157296" y="491017"/>
                        <a:pt x="157296" y="901970"/>
                      </a:cubicBezTo>
                      <a:cubicBezTo>
                        <a:pt x="157296" y="1312922"/>
                        <a:pt x="490309" y="1645936"/>
                        <a:pt x="901261" y="1645936"/>
                      </a:cubicBezTo>
                      <a:cubicBezTo>
                        <a:pt x="1312214" y="1645936"/>
                        <a:pt x="1645227" y="1312922"/>
                        <a:pt x="1645227" y="901970"/>
                      </a:cubicBezTo>
                      <a:cubicBezTo>
                        <a:pt x="1645227" y="491017"/>
                        <a:pt x="1312214" y="158004"/>
                        <a:pt x="901261" y="158004"/>
                      </a:cubicBezTo>
                      <a:lnTo>
                        <a:pt x="901261" y="158004"/>
                      </a:lnTo>
                      <a:close/>
                    </a:path>
                  </a:pathLst>
                </a:custGeom>
                <a:solidFill>
                  <a:srgbClr val="16469A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1" name="文本框 550"/>
                <p:cNvSpPr txBox="1"/>
                <p:nvPr/>
              </p:nvSpPr>
              <p:spPr>
                <a:xfrm>
                  <a:off x="1665779" y="2968034"/>
                  <a:ext cx="702945" cy="645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变</a:t>
                  </a:r>
                  <a:r>
                    <a:rPr lang="en-US" altLang="zh-CN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量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数</a:t>
                  </a:r>
                  <a:r>
                    <a:rPr lang="en-US" altLang="zh-CN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组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62" name="文本框 561"/>
              <p:cNvSpPr txBox="1"/>
              <p:nvPr/>
            </p:nvSpPr>
            <p:spPr>
              <a:xfrm>
                <a:off x="872931" y="4691070"/>
                <a:ext cx="2363758" cy="133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uint8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、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int16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、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int32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、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float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array[10]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endParaRPr>
              </a:p>
            </p:txBody>
          </p:sp>
        </p:grpSp>
        <p:grpSp>
          <p:nvGrpSpPr>
            <p:cNvPr id="588" name="组合 587"/>
            <p:cNvGrpSpPr/>
            <p:nvPr/>
          </p:nvGrpSpPr>
          <p:grpSpPr>
            <a:xfrm>
              <a:off x="3361994" y="1270000"/>
              <a:ext cx="2363758" cy="4720280"/>
              <a:chOff x="3071936" y="1270000"/>
              <a:chExt cx="2363758" cy="4720280"/>
            </a:xfrm>
          </p:grpSpPr>
          <p:sp>
            <p:nvSpPr>
              <p:cNvPr id="59" name="任意多边形: 形状 58"/>
              <p:cNvSpPr/>
              <p:nvPr/>
            </p:nvSpPr>
            <p:spPr>
              <a:xfrm>
                <a:off x="4295571" y="1905559"/>
                <a:ext cx="39678" cy="395364"/>
              </a:xfrm>
              <a:custGeom>
                <a:avLst/>
                <a:gdLst>
                  <a:gd name="connsiteX0" fmla="*/ 0 w 39678"/>
                  <a:gd name="connsiteY0" fmla="*/ 19839 h 395364"/>
                  <a:gd name="connsiteX1" fmla="*/ 19839 w 39678"/>
                  <a:gd name="connsiteY1" fmla="*/ 0 h 395364"/>
                  <a:gd name="connsiteX2" fmla="*/ 39678 w 39678"/>
                  <a:gd name="connsiteY2" fmla="*/ 19839 h 395364"/>
                  <a:gd name="connsiteX3" fmla="*/ 39678 w 39678"/>
                  <a:gd name="connsiteY3" fmla="*/ 59517 h 395364"/>
                  <a:gd name="connsiteX4" fmla="*/ 19839 w 39678"/>
                  <a:gd name="connsiteY4" fmla="*/ 79356 h 395364"/>
                  <a:gd name="connsiteX5" fmla="*/ 0 w 39678"/>
                  <a:gd name="connsiteY5" fmla="*/ 59517 h 395364"/>
                  <a:gd name="connsiteX6" fmla="*/ 0 w 39678"/>
                  <a:gd name="connsiteY6" fmla="*/ 19839 h 395364"/>
                  <a:gd name="connsiteX7" fmla="*/ 0 w 39678"/>
                  <a:gd name="connsiteY7" fmla="*/ 19839 h 395364"/>
                  <a:gd name="connsiteX8" fmla="*/ 0 w 39678"/>
                  <a:gd name="connsiteY8" fmla="*/ 335847 h 395364"/>
                  <a:gd name="connsiteX9" fmla="*/ 19839 w 39678"/>
                  <a:gd name="connsiteY9" fmla="*/ 316008 h 395364"/>
                  <a:gd name="connsiteX10" fmla="*/ 39678 w 39678"/>
                  <a:gd name="connsiteY10" fmla="*/ 335847 h 395364"/>
                  <a:gd name="connsiteX11" fmla="*/ 39678 w 39678"/>
                  <a:gd name="connsiteY11" fmla="*/ 375526 h 395364"/>
                  <a:gd name="connsiteX12" fmla="*/ 19839 w 39678"/>
                  <a:gd name="connsiteY12" fmla="*/ 395365 h 395364"/>
                  <a:gd name="connsiteX13" fmla="*/ 0 w 39678"/>
                  <a:gd name="connsiteY13" fmla="*/ 375526 h 395364"/>
                  <a:gd name="connsiteX14" fmla="*/ 0 w 39678"/>
                  <a:gd name="connsiteY14" fmla="*/ 335847 h 395364"/>
                  <a:gd name="connsiteX15" fmla="*/ 0 w 39678"/>
                  <a:gd name="connsiteY15" fmla="*/ 335847 h 395364"/>
                  <a:gd name="connsiteX16" fmla="*/ 0 w 39678"/>
                  <a:gd name="connsiteY16" fmla="*/ 177843 h 395364"/>
                  <a:gd name="connsiteX17" fmla="*/ 19839 w 39678"/>
                  <a:gd name="connsiteY17" fmla="*/ 158004 h 395364"/>
                  <a:gd name="connsiteX18" fmla="*/ 39678 w 39678"/>
                  <a:gd name="connsiteY18" fmla="*/ 177843 h 395364"/>
                  <a:gd name="connsiteX19" fmla="*/ 39678 w 39678"/>
                  <a:gd name="connsiteY19" fmla="*/ 217521 h 395364"/>
                  <a:gd name="connsiteX20" fmla="*/ 19839 w 39678"/>
                  <a:gd name="connsiteY20" fmla="*/ 237361 h 395364"/>
                  <a:gd name="connsiteX21" fmla="*/ 0 w 39678"/>
                  <a:gd name="connsiteY21" fmla="*/ 217521 h 395364"/>
                  <a:gd name="connsiteX22" fmla="*/ 0 w 39678"/>
                  <a:gd name="connsiteY22" fmla="*/ 177843 h 395364"/>
                  <a:gd name="connsiteX23" fmla="*/ 0 w 39678"/>
                  <a:gd name="connsiteY23" fmla="*/ 177843 h 3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678" h="395364">
                    <a:moveTo>
                      <a:pt x="0" y="19839"/>
                    </a:moveTo>
                    <a:cubicBezTo>
                      <a:pt x="0" y="9211"/>
                      <a:pt x="8503" y="0"/>
                      <a:pt x="19839" y="0"/>
                    </a:cubicBezTo>
                    <a:cubicBezTo>
                      <a:pt x="30467" y="0"/>
                      <a:pt x="39678" y="8502"/>
                      <a:pt x="39678" y="19839"/>
                    </a:cubicBezTo>
                    <a:lnTo>
                      <a:pt x="39678" y="59517"/>
                    </a:lnTo>
                    <a:cubicBezTo>
                      <a:pt x="39678" y="70145"/>
                      <a:pt x="31176" y="79356"/>
                      <a:pt x="19839" y="79356"/>
                    </a:cubicBezTo>
                    <a:cubicBezTo>
                      <a:pt x="9211" y="79356"/>
                      <a:pt x="0" y="70854"/>
                      <a:pt x="0" y="59517"/>
                    </a:cubicBezTo>
                    <a:lnTo>
                      <a:pt x="0" y="19839"/>
                    </a:lnTo>
                    <a:lnTo>
                      <a:pt x="0" y="19839"/>
                    </a:lnTo>
                    <a:close/>
                    <a:moveTo>
                      <a:pt x="0" y="335847"/>
                    </a:moveTo>
                    <a:cubicBezTo>
                      <a:pt x="0" y="325219"/>
                      <a:pt x="8503" y="316008"/>
                      <a:pt x="19839" y="316008"/>
                    </a:cubicBezTo>
                    <a:cubicBezTo>
                      <a:pt x="30467" y="316008"/>
                      <a:pt x="39678" y="324511"/>
                      <a:pt x="39678" y="335847"/>
                    </a:cubicBezTo>
                    <a:lnTo>
                      <a:pt x="39678" y="375526"/>
                    </a:lnTo>
                    <a:cubicBezTo>
                      <a:pt x="39678" y="386154"/>
                      <a:pt x="31176" y="395365"/>
                      <a:pt x="19839" y="395365"/>
                    </a:cubicBezTo>
                    <a:cubicBezTo>
                      <a:pt x="9211" y="395365"/>
                      <a:pt x="0" y="386862"/>
                      <a:pt x="0" y="375526"/>
                    </a:cubicBezTo>
                    <a:lnTo>
                      <a:pt x="0" y="335847"/>
                    </a:lnTo>
                    <a:lnTo>
                      <a:pt x="0" y="335847"/>
                    </a:lnTo>
                    <a:close/>
                    <a:moveTo>
                      <a:pt x="0" y="177843"/>
                    </a:moveTo>
                    <a:cubicBezTo>
                      <a:pt x="0" y="167215"/>
                      <a:pt x="8503" y="158004"/>
                      <a:pt x="19839" y="158004"/>
                    </a:cubicBezTo>
                    <a:cubicBezTo>
                      <a:pt x="30467" y="158004"/>
                      <a:pt x="39678" y="166507"/>
                      <a:pt x="39678" y="177843"/>
                    </a:cubicBezTo>
                    <a:lnTo>
                      <a:pt x="39678" y="217521"/>
                    </a:lnTo>
                    <a:cubicBezTo>
                      <a:pt x="39678" y="228150"/>
                      <a:pt x="31176" y="237361"/>
                      <a:pt x="19839" y="237361"/>
                    </a:cubicBezTo>
                    <a:cubicBezTo>
                      <a:pt x="9211" y="237361"/>
                      <a:pt x="0" y="228858"/>
                      <a:pt x="0" y="217521"/>
                    </a:cubicBezTo>
                    <a:lnTo>
                      <a:pt x="0" y="177843"/>
                    </a:lnTo>
                    <a:lnTo>
                      <a:pt x="0" y="177843"/>
                    </a:lnTo>
                    <a:close/>
                  </a:path>
                </a:pathLst>
              </a:custGeom>
              <a:solidFill>
                <a:srgbClr val="103D85"/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87" name="组合 586"/>
              <p:cNvGrpSpPr/>
              <p:nvPr/>
            </p:nvGrpSpPr>
            <p:grpSpPr>
              <a:xfrm>
                <a:off x="4015699" y="1270000"/>
                <a:ext cx="599423" cy="599423"/>
                <a:chOff x="3780428" y="1270000"/>
                <a:chExt cx="599423" cy="599423"/>
              </a:xfrm>
            </p:grpSpPr>
            <p:sp>
              <p:nvSpPr>
                <p:cNvPr id="102" name="任意多边形: 形状 101"/>
                <p:cNvSpPr/>
                <p:nvPr/>
              </p:nvSpPr>
              <p:spPr>
                <a:xfrm>
                  <a:off x="3830734" y="1321014"/>
                  <a:ext cx="498811" cy="498811"/>
                </a:xfrm>
                <a:custGeom>
                  <a:avLst/>
                  <a:gdLst>
                    <a:gd name="connsiteX0" fmla="*/ 249406 w 498811"/>
                    <a:gd name="connsiteY0" fmla="*/ 0 h 498811"/>
                    <a:gd name="connsiteX1" fmla="*/ 498811 w 498811"/>
                    <a:gd name="connsiteY1" fmla="*/ 249406 h 498811"/>
                    <a:gd name="connsiteX2" fmla="*/ 249406 w 498811"/>
                    <a:gd name="connsiteY2" fmla="*/ 498811 h 498811"/>
                    <a:gd name="connsiteX3" fmla="*/ 0 w 498811"/>
                    <a:gd name="connsiteY3" fmla="*/ 249406 h 498811"/>
                    <a:gd name="connsiteX4" fmla="*/ 249406 w 498811"/>
                    <a:gd name="connsiteY4" fmla="*/ 0 h 498811"/>
                    <a:gd name="connsiteX5" fmla="*/ 249406 w 498811"/>
                    <a:gd name="connsiteY5" fmla="*/ 0 h 498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811" h="498811">
                      <a:moveTo>
                        <a:pt x="249406" y="0"/>
                      </a:moveTo>
                      <a:cubicBezTo>
                        <a:pt x="386862" y="0"/>
                        <a:pt x="498811" y="111949"/>
                        <a:pt x="498811" y="249406"/>
                      </a:cubicBezTo>
                      <a:cubicBezTo>
                        <a:pt x="498811" y="386862"/>
                        <a:pt x="386862" y="498811"/>
                        <a:pt x="249406" y="498811"/>
                      </a:cubicBezTo>
                      <a:cubicBezTo>
                        <a:pt x="111949" y="498811"/>
                        <a:pt x="0" y="386862"/>
                        <a:pt x="0" y="249406"/>
                      </a:cubicBezTo>
                      <a:cubicBezTo>
                        <a:pt x="0" y="111241"/>
                        <a:pt x="111949" y="0"/>
                        <a:pt x="249406" y="0"/>
                      </a:cubicBezTo>
                      <a:lnTo>
                        <a:pt x="249406" y="0"/>
                      </a:lnTo>
                      <a:close/>
                    </a:path>
                  </a:pathLst>
                </a:custGeom>
                <a:solidFill>
                  <a:srgbClr val="103D85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02</a:t>
                  </a:r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任意多边形: 形状 102"/>
                <p:cNvSpPr/>
                <p:nvPr/>
              </p:nvSpPr>
              <p:spPr>
                <a:xfrm>
                  <a:off x="3780428" y="1270000"/>
                  <a:ext cx="599423" cy="599423"/>
                </a:xfrm>
                <a:custGeom>
                  <a:avLst/>
                  <a:gdLst>
                    <a:gd name="connsiteX0" fmla="*/ 299712 w 599423"/>
                    <a:gd name="connsiteY0" fmla="*/ 0 h 599423"/>
                    <a:gd name="connsiteX1" fmla="*/ 599424 w 599423"/>
                    <a:gd name="connsiteY1" fmla="*/ 299712 h 599423"/>
                    <a:gd name="connsiteX2" fmla="*/ 299712 w 599423"/>
                    <a:gd name="connsiteY2" fmla="*/ 599424 h 599423"/>
                    <a:gd name="connsiteX3" fmla="*/ 0 w 599423"/>
                    <a:gd name="connsiteY3" fmla="*/ 299712 h 599423"/>
                    <a:gd name="connsiteX4" fmla="*/ 299712 w 599423"/>
                    <a:gd name="connsiteY4" fmla="*/ 0 h 599423"/>
                    <a:gd name="connsiteX5" fmla="*/ 299712 w 599423"/>
                    <a:gd name="connsiteY5" fmla="*/ 0 h 599423"/>
                    <a:gd name="connsiteX6" fmla="*/ 299712 w 599423"/>
                    <a:gd name="connsiteY6" fmla="*/ 29759 h 599423"/>
                    <a:gd name="connsiteX7" fmla="*/ 29050 w 599423"/>
                    <a:gd name="connsiteY7" fmla="*/ 300420 h 599423"/>
                    <a:gd name="connsiteX8" fmla="*/ 299712 w 599423"/>
                    <a:gd name="connsiteY8" fmla="*/ 571082 h 599423"/>
                    <a:gd name="connsiteX9" fmla="*/ 570374 w 599423"/>
                    <a:gd name="connsiteY9" fmla="*/ 300420 h 599423"/>
                    <a:gd name="connsiteX10" fmla="*/ 299712 w 599423"/>
                    <a:gd name="connsiteY10" fmla="*/ 29759 h 599423"/>
                    <a:gd name="connsiteX11" fmla="*/ 299712 w 599423"/>
                    <a:gd name="connsiteY11" fmla="*/ 29759 h 59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9423" h="599423">
                      <a:moveTo>
                        <a:pt x="299712" y="0"/>
                      </a:moveTo>
                      <a:cubicBezTo>
                        <a:pt x="465510" y="0"/>
                        <a:pt x="599424" y="134622"/>
                        <a:pt x="599424" y="299712"/>
                      </a:cubicBezTo>
                      <a:cubicBezTo>
                        <a:pt x="599424" y="465510"/>
                        <a:pt x="464802" y="599424"/>
                        <a:pt x="299712" y="599424"/>
                      </a:cubicBezTo>
                      <a:cubicBezTo>
                        <a:pt x="133914" y="599424"/>
                        <a:pt x="0" y="464801"/>
                        <a:pt x="0" y="299712"/>
                      </a:cubicBezTo>
                      <a:cubicBezTo>
                        <a:pt x="0" y="134622"/>
                        <a:pt x="133914" y="0"/>
                        <a:pt x="299712" y="0"/>
                      </a:cubicBezTo>
                      <a:lnTo>
                        <a:pt x="299712" y="0"/>
                      </a:lnTo>
                      <a:close/>
                      <a:moveTo>
                        <a:pt x="299712" y="29759"/>
                      </a:moveTo>
                      <a:cubicBezTo>
                        <a:pt x="150210" y="29759"/>
                        <a:pt x="29050" y="150919"/>
                        <a:pt x="29050" y="300420"/>
                      </a:cubicBezTo>
                      <a:cubicBezTo>
                        <a:pt x="29050" y="449922"/>
                        <a:pt x="150210" y="571082"/>
                        <a:pt x="299712" y="571082"/>
                      </a:cubicBezTo>
                      <a:cubicBezTo>
                        <a:pt x="449214" y="571082"/>
                        <a:pt x="570374" y="449922"/>
                        <a:pt x="570374" y="300420"/>
                      </a:cubicBezTo>
                      <a:cubicBezTo>
                        <a:pt x="570374" y="150919"/>
                        <a:pt x="449214" y="29759"/>
                        <a:pt x="299712" y="29759"/>
                      </a:cubicBezTo>
                      <a:lnTo>
                        <a:pt x="299712" y="29759"/>
                      </a:lnTo>
                      <a:close/>
                    </a:path>
                  </a:pathLst>
                </a:custGeom>
                <a:solidFill>
                  <a:srgbClr val="103D85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4" name="任意多边形: 形状 113"/>
              <p:cNvSpPr/>
              <p:nvPr/>
            </p:nvSpPr>
            <p:spPr>
              <a:xfrm>
                <a:off x="4263687" y="4356749"/>
                <a:ext cx="103446" cy="103446"/>
              </a:xfrm>
              <a:custGeom>
                <a:avLst/>
                <a:gdLst>
                  <a:gd name="connsiteX0" fmla="*/ 51723 w 103446"/>
                  <a:gd name="connsiteY0" fmla="*/ 0 h 103446"/>
                  <a:gd name="connsiteX1" fmla="*/ 0 w 103446"/>
                  <a:gd name="connsiteY1" fmla="*/ 51723 h 103446"/>
                  <a:gd name="connsiteX2" fmla="*/ 51723 w 103446"/>
                  <a:gd name="connsiteY2" fmla="*/ 103447 h 103446"/>
                  <a:gd name="connsiteX3" fmla="*/ 103447 w 103446"/>
                  <a:gd name="connsiteY3" fmla="*/ 51723 h 103446"/>
                  <a:gd name="connsiteX4" fmla="*/ 51723 w 103446"/>
                  <a:gd name="connsiteY4" fmla="*/ 0 h 103446"/>
                  <a:gd name="connsiteX5" fmla="*/ 51723 w 103446"/>
                  <a:gd name="connsiteY5" fmla="*/ 0 h 10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46" h="103446">
                    <a:moveTo>
                      <a:pt x="51723" y="0"/>
                    </a:moveTo>
                    <a:cubicBezTo>
                      <a:pt x="23382" y="0"/>
                      <a:pt x="0" y="22673"/>
                      <a:pt x="0" y="51723"/>
                    </a:cubicBezTo>
                    <a:cubicBezTo>
                      <a:pt x="0" y="80065"/>
                      <a:pt x="22673" y="103447"/>
                      <a:pt x="51723" y="103447"/>
                    </a:cubicBezTo>
                    <a:cubicBezTo>
                      <a:pt x="80065" y="103447"/>
                      <a:pt x="103447" y="80065"/>
                      <a:pt x="103447" y="51723"/>
                    </a:cubicBezTo>
                    <a:cubicBezTo>
                      <a:pt x="103447" y="22673"/>
                      <a:pt x="80065" y="0"/>
                      <a:pt x="51723" y="0"/>
                    </a:cubicBezTo>
                    <a:lnTo>
                      <a:pt x="51723" y="0"/>
                    </a:lnTo>
                    <a:close/>
                  </a:path>
                </a:pathLst>
              </a:custGeom>
              <a:solidFill>
                <a:srgbClr val="103D85"/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78" name="组合 577"/>
              <p:cNvGrpSpPr/>
              <p:nvPr/>
            </p:nvGrpSpPr>
            <p:grpSpPr>
              <a:xfrm>
                <a:off x="3414149" y="2361858"/>
                <a:ext cx="1802522" cy="1802522"/>
                <a:chOff x="3178879" y="2361858"/>
                <a:chExt cx="1802522" cy="1802522"/>
              </a:xfrm>
            </p:grpSpPr>
            <p:sp>
              <p:nvSpPr>
                <p:cNvPr id="5" name="任意多边形: 形状 4"/>
                <p:cNvSpPr/>
                <p:nvPr/>
              </p:nvSpPr>
              <p:spPr>
                <a:xfrm>
                  <a:off x="3178879" y="2361858"/>
                  <a:ext cx="1802522" cy="1802522"/>
                </a:xfrm>
                <a:custGeom>
                  <a:avLst/>
                  <a:gdLst>
                    <a:gd name="connsiteX0" fmla="*/ 901261 w 1802522"/>
                    <a:gd name="connsiteY0" fmla="*/ 0 h 1802522"/>
                    <a:gd name="connsiteX1" fmla="*/ 1802523 w 1802522"/>
                    <a:gd name="connsiteY1" fmla="*/ 901261 h 1802522"/>
                    <a:gd name="connsiteX2" fmla="*/ 901261 w 1802522"/>
                    <a:gd name="connsiteY2" fmla="*/ 1802523 h 1802522"/>
                    <a:gd name="connsiteX3" fmla="*/ 0 w 1802522"/>
                    <a:gd name="connsiteY3" fmla="*/ 901261 h 1802522"/>
                    <a:gd name="connsiteX4" fmla="*/ 901261 w 1802522"/>
                    <a:gd name="connsiteY4" fmla="*/ 0 h 1802522"/>
                    <a:gd name="connsiteX5" fmla="*/ 901261 w 1802522"/>
                    <a:gd name="connsiteY5" fmla="*/ 0 h 1802522"/>
                    <a:gd name="connsiteX6" fmla="*/ 901261 w 1802522"/>
                    <a:gd name="connsiteY6" fmla="*/ 29759 h 1802522"/>
                    <a:gd name="connsiteX7" fmla="*/ 849538 w 1802522"/>
                    <a:gd name="connsiteY7" fmla="*/ 81482 h 1802522"/>
                    <a:gd name="connsiteX8" fmla="*/ 901261 w 1802522"/>
                    <a:gd name="connsiteY8" fmla="*/ 133205 h 1802522"/>
                    <a:gd name="connsiteX9" fmla="*/ 952985 w 1802522"/>
                    <a:gd name="connsiteY9" fmla="*/ 81482 h 1802522"/>
                    <a:gd name="connsiteX10" fmla="*/ 901261 w 1802522"/>
                    <a:gd name="connsiteY10" fmla="*/ 29759 h 1802522"/>
                    <a:gd name="connsiteX11" fmla="*/ 901261 w 1802522"/>
                    <a:gd name="connsiteY11" fmla="*/ 29759 h 1802522"/>
                    <a:gd name="connsiteX12" fmla="*/ 901261 w 1802522"/>
                    <a:gd name="connsiteY12" fmla="*/ 158004 h 1802522"/>
                    <a:gd name="connsiteX13" fmla="*/ 157296 w 1802522"/>
                    <a:gd name="connsiteY13" fmla="*/ 901970 h 1802522"/>
                    <a:gd name="connsiteX14" fmla="*/ 901261 w 1802522"/>
                    <a:gd name="connsiteY14" fmla="*/ 1645936 h 1802522"/>
                    <a:gd name="connsiteX15" fmla="*/ 1645227 w 1802522"/>
                    <a:gd name="connsiteY15" fmla="*/ 901970 h 1802522"/>
                    <a:gd name="connsiteX16" fmla="*/ 901261 w 1802522"/>
                    <a:gd name="connsiteY16" fmla="*/ 158004 h 1802522"/>
                    <a:gd name="connsiteX17" fmla="*/ 901261 w 1802522"/>
                    <a:gd name="connsiteY17" fmla="*/ 158004 h 1802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802522" h="1802522">
                      <a:moveTo>
                        <a:pt x="901261" y="0"/>
                      </a:moveTo>
                      <a:cubicBezTo>
                        <a:pt x="1399364" y="0"/>
                        <a:pt x="1802523" y="403867"/>
                        <a:pt x="1802523" y="901261"/>
                      </a:cubicBezTo>
                      <a:cubicBezTo>
                        <a:pt x="1802523" y="1399364"/>
                        <a:pt x="1398656" y="1802523"/>
                        <a:pt x="901261" y="1802523"/>
                      </a:cubicBezTo>
                      <a:cubicBezTo>
                        <a:pt x="403867" y="1802523"/>
                        <a:pt x="0" y="1398656"/>
                        <a:pt x="0" y="901261"/>
                      </a:cubicBezTo>
                      <a:cubicBezTo>
                        <a:pt x="0" y="403867"/>
                        <a:pt x="403159" y="0"/>
                        <a:pt x="901261" y="0"/>
                      </a:cubicBezTo>
                      <a:lnTo>
                        <a:pt x="901261" y="0"/>
                      </a:lnTo>
                      <a:close/>
                      <a:moveTo>
                        <a:pt x="901261" y="29759"/>
                      </a:moveTo>
                      <a:cubicBezTo>
                        <a:pt x="872920" y="29759"/>
                        <a:pt x="849538" y="53140"/>
                        <a:pt x="849538" y="81482"/>
                      </a:cubicBezTo>
                      <a:cubicBezTo>
                        <a:pt x="849538" y="109824"/>
                        <a:pt x="872211" y="133205"/>
                        <a:pt x="901261" y="133205"/>
                      </a:cubicBezTo>
                      <a:cubicBezTo>
                        <a:pt x="929603" y="133205"/>
                        <a:pt x="952985" y="109824"/>
                        <a:pt x="952985" y="81482"/>
                      </a:cubicBezTo>
                      <a:cubicBezTo>
                        <a:pt x="952985" y="53140"/>
                        <a:pt x="929603" y="29759"/>
                        <a:pt x="901261" y="29759"/>
                      </a:cubicBezTo>
                      <a:lnTo>
                        <a:pt x="901261" y="29759"/>
                      </a:lnTo>
                      <a:close/>
                      <a:moveTo>
                        <a:pt x="901261" y="158004"/>
                      </a:moveTo>
                      <a:cubicBezTo>
                        <a:pt x="490309" y="158004"/>
                        <a:pt x="157296" y="491017"/>
                        <a:pt x="157296" y="901970"/>
                      </a:cubicBezTo>
                      <a:cubicBezTo>
                        <a:pt x="157296" y="1312922"/>
                        <a:pt x="490309" y="1645936"/>
                        <a:pt x="901261" y="1645936"/>
                      </a:cubicBezTo>
                      <a:cubicBezTo>
                        <a:pt x="1312214" y="1645936"/>
                        <a:pt x="1645227" y="1312922"/>
                        <a:pt x="1645227" y="901970"/>
                      </a:cubicBezTo>
                      <a:cubicBezTo>
                        <a:pt x="1645227" y="491017"/>
                        <a:pt x="1312214" y="158004"/>
                        <a:pt x="901261" y="158004"/>
                      </a:cubicBezTo>
                      <a:lnTo>
                        <a:pt x="901261" y="158004"/>
                      </a:lnTo>
                      <a:close/>
                    </a:path>
                  </a:pathLst>
                </a:custGeom>
                <a:solidFill>
                  <a:srgbClr val="103D85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2" name="文本框 551"/>
                <p:cNvSpPr txBox="1"/>
                <p:nvPr/>
              </p:nvSpPr>
              <p:spPr>
                <a:xfrm>
                  <a:off x="3645801" y="3091224"/>
                  <a:ext cx="868680" cy="36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结构体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65" name="文本框 564"/>
              <p:cNvSpPr txBox="1"/>
              <p:nvPr/>
            </p:nvSpPr>
            <p:spPr>
              <a:xfrm>
                <a:off x="3071936" y="4652335"/>
                <a:ext cx="2363758" cy="133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typedef struct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{}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name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endParaRPr>
              </a:p>
            </p:txBody>
          </p:sp>
        </p:grpSp>
        <p:grpSp>
          <p:nvGrpSpPr>
            <p:cNvPr id="589" name="组合 588"/>
            <p:cNvGrpSpPr/>
            <p:nvPr/>
          </p:nvGrpSpPr>
          <p:grpSpPr>
            <a:xfrm>
              <a:off x="5943767" y="1270000"/>
              <a:ext cx="2614295" cy="4479290"/>
              <a:chOff x="5276674" y="1270000"/>
              <a:chExt cx="2614295" cy="4479290"/>
            </a:xfrm>
          </p:grpSpPr>
          <p:sp>
            <p:nvSpPr>
              <p:cNvPr id="61" name="任意多边形: 形状 60"/>
              <p:cNvSpPr/>
              <p:nvPr/>
            </p:nvSpPr>
            <p:spPr>
              <a:xfrm>
                <a:off x="6469194" y="1905559"/>
                <a:ext cx="39678" cy="395364"/>
              </a:xfrm>
              <a:custGeom>
                <a:avLst/>
                <a:gdLst>
                  <a:gd name="connsiteX0" fmla="*/ 0 w 39678"/>
                  <a:gd name="connsiteY0" fmla="*/ 19839 h 395364"/>
                  <a:gd name="connsiteX1" fmla="*/ 19839 w 39678"/>
                  <a:gd name="connsiteY1" fmla="*/ 0 h 395364"/>
                  <a:gd name="connsiteX2" fmla="*/ 39678 w 39678"/>
                  <a:gd name="connsiteY2" fmla="*/ 19839 h 395364"/>
                  <a:gd name="connsiteX3" fmla="*/ 39678 w 39678"/>
                  <a:gd name="connsiteY3" fmla="*/ 59517 h 395364"/>
                  <a:gd name="connsiteX4" fmla="*/ 19839 w 39678"/>
                  <a:gd name="connsiteY4" fmla="*/ 79356 h 395364"/>
                  <a:gd name="connsiteX5" fmla="*/ 0 w 39678"/>
                  <a:gd name="connsiteY5" fmla="*/ 59517 h 395364"/>
                  <a:gd name="connsiteX6" fmla="*/ 0 w 39678"/>
                  <a:gd name="connsiteY6" fmla="*/ 19839 h 395364"/>
                  <a:gd name="connsiteX7" fmla="*/ 0 w 39678"/>
                  <a:gd name="connsiteY7" fmla="*/ 19839 h 395364"/>
                  <a:gd name="connsiteX8" fmla="*/ 0 w 39678"/>
                  <a:gd name="connsiteY8" fmla="*/ 335847 h 395364"/>
                  <a:gd name="connsiteX9" fmla="*/ 19839 w 39678"/>
                  <a:gd name="connsiteY9" fmla="*/ 316008 h 395364"/>
                  <a:gd name="connsiteX10" fmla="*/ 39678 w 39678"/>
                  <a:gd name="connsiteY10" fmla="*/ 335847 h 395364"/>
                  <a:gd name="connsiteX11" fmla="*/ 39678 w 39678"/>
                  <a:gd name="connsiteY11" fmla="*/ 375526 h 395364"/>
                  <a:gd name="connsiteX12" fmla="*/ 19839 w 39678"/>
                  <a:gd name="connsiteY12" fmla="*/ 395365 h 395364"/>
                  <a:gd name="connsiteX13" fmla="*/ 0 w 39678"/>
                  <a:gd name="connsiteY13" fmla="*/ 375526 h 395364"/>
                  <a:gd name="connsiteX14" fmla="*/ 0 w 39678"/>
                  <a:gd name="connsiteY14" fmla="*/ 335847 h 395364"/>
                  <a:gd name="connsiteX15" fmla="*/ 0 w 39678"/>
                  <a:gd name="connsiteY15" fmla="*/ 335847 h 395364"/>
                  <a:gd name="connsiteX16" fmla="*/ 0 w 39678"/>
                  <a:gd name="connsiteY16" fmla="*/ 177843 h 395364"/>
                  <a:gd name="connsiteX17" fmla="*/ 19839 w 39678"/>
                  <a:gd name="connsiteY17" fmla="*/ 158004 h 395364"/>
                  <a:gd name="connsiteX18" fmla="*/ 39678 w 39678"/>
                  <a:gd name="connsiteY18" fmla="*/ 177843 h 395364"/>
                  <a:gd name="connsiteX19" fmla="*/ 39678 w 39678"/>
                  <a:gd name="connsiteY19" fmla="*/ 217521 h 395364"/>
                  <a:gd name="connsiteX20" fmla="*/ 19839 w 39678"/>
                  <a:gd name="connsiteY20" fmla="*/ 237361 h 395364"/>
                  <a:gd name="connsiteX21" fmla="*/ 0 w 39678"/>
                  <a:gd name="connsiteY21" fmla="*/ 217521 h 395364"/>
                  <a:gd name="connsiteX22" fmla="*/ 0 w 39678"/>
                  <a:gd name="connsiteY22" fmla="*/ 177843 h 395364"/>
                  <a:gd name="connsiteX23" fmla="*/ 0 w 39678"/>
                  <a:gd name="connsiteY23" fmla="*/ 177843 h 3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678" h="395364">
                    <a:moveTo>
                      <a:pt x="0" y="19839"/>
                    </a:moveTo>
                    <a:cubicBezTo>
                      <a:pt x="0" y="9211"/>
                      <a:pt x="8503" y="0"/>
                      <a:pt x="19839" y="0"/>
                    </a:cubicBezTo>
                    <a:cubicBezTo>
                      <a:pt x="30468" y="0"/>
                      <a:pt x="39678" y="8502"/>
                      <a:pt x="39678" y="19839"/>
                    </a:cubicBezTo>
                    <a:lnTo>
                      <a:pt x="39678" y="59517"/>
                    </a:lnTo>
                    <a:cubicBezTo>
                      <a:pt x="39678" y="70145"/>
                      <a:pt x="31176" y="79356"/>
                      <a:pt x="19839" y="79356"/>
                    </a:cubicBezTo>
                    <a:cubicBezTo>
                      <a:pt x="9211" y="79356"/>
                      <a:pt x="0" y="70854"/>
                      <a:pt x="0" y="59517"/>
                    </a:cubicBezTo>
                    <a:lnTo>
                      <a:pt x="0" y="19839"/>
                    </a:lnTo>
                    <a:lnTo>
                      <a:pt x="0" y="19839"/>
                    </a:lnTo>
                    <a:close/>
                    <a:moveTo>
                      <a:pt x="0" y="335847"/>
                    </a:moveTo>
                    <a:cubicBezTo>
                      <a:pt x="0" y="325219"/>
                      <a:pt x="8503" y="316008"/>
                      <a:pt x="19839" y="316008"/>
                    </a:cubicBezTo>
                    <a:cubicBezTo>
                      <a:pt x="30468" y="316008"/>
                      <a:pt x="39678" y="324511"/>
                      <a:pt x="39678" y="335847"/>
                    </a:cubicBezTo>
                    <a:lnTo>
                      <a:pt x="39678" y="375526"/>
                    </a:lnTo>
                    <a:cubicBezTo>
                      <a:pt x="39678" y="386154"/>
                      <a:pt x="31176" y="395365"/>
                      <a:pt x="19839" y="395365"/>
                    </a:cubicBezTo>
                    <a:cubicBezTo>
                      <a:pt x="9211" y="395365"/>
                      <a:pt x="0" y="386862"/>
                      <a:pt x="0" y="375526"/>
                    </a:cubicBezTo>
                    <a:lnTo>
                      <a:pt x="0" y="335847"/>
                    </a:lnTo>
                    <a:lnTo>
                      <a:pt x="0" y="335847"/>
                    </a:lnTo>
                    <a:close/>
                    <a:moveTo>
                      <a:pt x="0" y="177843"/>
                    </a:moveTo>
                    <a:cubicBezTo>
                      <a:pt x="0" y="167215"/>
                      <a:pt x="8503" y="158004"/>
                      <a:pt x="19839" y="158004"/>
                    </a:cubicBezTo>
                    <a:cubicBezTo>
                      <a:pt x="30468" y="158004"/>
                      <a:pt x="39678" y="166507"/>
                      <a:pt x="39678" y="177843"/>
                    </a:cubicBezTo>
                    <a:lnTo>
                      <a:pt x="39678" y="217521"/>
                    </a:lnTo>
                    <a:cubicBezTo>
                      <a:pt x="39678" y="228150"/>
                      <a:pt x="31176" y="237361"/>
                      <a:pt x="19839" y="237361"/>
                    </a:cubicBezTo>
                    <a:cubicBezTo>
                      <a:pt x="9211" y="237361"/>
                      <a:pt x="0" y="228858"/>
                      <a:pt x="0" y="217521"/>
                    </a:cubicBezTo>
                    <a:lnTo>
                      <a:pt x="0" y="177843"/>
                    </a:lnTo>
                    <a:lnTo>
                      <a:pt x="0" y="177843"/>
                    </a:lnTo>
                    <a:close/>
                  </a:path>
                </a:pathLst>
              </a:custGeom>
              <a:solidFill>
                <a:srgbClr val="16469A"/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84" name="组合 583"/>
              <p:cNvGrpSpPr/>
              <p:nvPr/>
            </p:nvGrpSpPr>
            <p:grpSpPr>
              <a:xfrm>
                <a:off x="6189321" y="1270000"/>
                <a:ext cx="599424" cy="599423"/>
                <a:chOff x="5821728" y="1270000"/>
                <a:chExt cx="599424" cy="599423"/>
              </a:xfrm>
            </p:grpSpPr>
            <p:sp>
              <p:nvSpPr>
                <p:cNvPr id="105" name="任意多边形: 形状 104"/>
                <p:cNvSpPr/>
                <p:nvPr/>
              </p:nvSpPr>
              <p:spPr>
                <a:xfrm>
                  <a:off x="5872035" y="1321014"/>
                  <a:ext cx="498811" cy="498811"/>
                </a:xfrm>
                <a:custGeom>
                  <a:avLst/>
                  <a:gdLst>
                    <a:gd name="connsiteX0" fmla="*/ 249406 w 498811"/>
                    <a:gd name="connsiteY0" fmla="*/ 0 h 498811"/>
                    <a:gd name="connsiteX1" fmla="*/ 498811 w 498811"/>
                    <a:gd name="connsiteY1" fmla="*/ 249406 h 498811"/>
                    <a:gd name="connsiteX2" fmla="*/ 249406 w 498811"/>
                    <a:gd name="connsiteY2" fmla="*/ 498811 h 498811"/>
                    <a:gd name="connsiteX3" fmla="*/ 0 w 498811"/>
                    <a:gd name="connsiteY3" fmla="*/ 249406 h 498811"/>
                    <a:gd name="connsiteX4" fmla="*/ 249406 w 498811"/>
                    <a:gd name="connsiteY4" fmla="*/ 0 h 498811"/>
                    <a:gd name="connsiteX5" fmla="*/ 249406 w 498811"/>
                    <a:gd name="connsiteY5" fmla="*/ 0 h 498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811" h="498811">
                      <a:moveTo>
                        <a:pt x="249406" y="0"/>
                      </a:moveTo>
                      <a:cubicBezTo>
                        <a:pt x="386862" y="0"/>
                        <a:pt x="498811" y="111949"/>
                        <a:pt x="498811" y="249406"/>
                      </a:cubicBezTo>
                      <a:cubicBezTo>
                        <a:pt x="498811" y="386862"/>
                        <a:pt x="386862" y="498811"/>
                        <a:pt x="249406" y="498811"/>
                      </a:cubicBezTo>
                      <a:cubicBezTo>
                        <a:pt x="111949" y="498811"/>
                        <a:pt x="0" y="386862"/>
                        <a:pt x="0" y="249406"/>
                      </a:cubicBezTo>
                      <a:cubicBezTo>
                        <a:pt x="0" y="111241"/>
                        <a:pt x="111949" y="0"/>
                        <a:pt x="249406" y="0"/>
                      </a:cubicBezTo>
                      <a:lnTo>
                        <a:pt x="249406" y="0"/>
                      </a:lnTo>
                      <a:close/>
                    </a:path>
                  </a:pathLst>
                </a:custGeom>
                <a:solidFill>
                  <a:srgbClr val="16469A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03</a:t>
                  </a:r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任意多边形: 形状 105"/>
                <p:cNvSpPr/>
                <p:nvPr/>
              </p:nvSpPr>
              <p:spPr>
                <a:xfrm>
                  <a:off x="5821728" y="1270000"/>
                  <a:ext cx="599424" cy="599423"/>
                </a:xfrm>
                <a:custGeom>
                  <a:avLst/>
                  <a:gdLst>
                    <a:gd name="connsiteX0" fmla="*/ 299712 w 599424"/>
                    <a:gd name="connsiteY0" fmla="*/ 0 h 599423"/>
                    <a:gd name="connsiteX1" fmla="*/ 599424 w 599424"/>
                    <a:gd name="connsiteY1" fmla="*/ 299712 h 599423"/>
                    <a:gd name="connsiteX2" fmla="*/ 299712 w 599424"/>
                    <a:gd name="connsiteY2" fmla="*/ 599424 h 599423"/>
                    <a:gd name="connsiteX3" fmla="*/ 0 w 599424"/>
                    <a:gd name="connsiteY3" fmla="*/ 299712 h 599423"/>
                    <a:gd name="connsiteX4" fmla="*/ 299712 w 599424"/>
                    <a:gd name="connsiteY4" fmla="*/ 0 h 599423"/>
                    <a:gd name="connsiteX5" fmla="*/ 299712 w 599424"/>
                    <a:gd name="connsiteY5" fmla="*/ 0 h 599423"/>
                    <a:gd name="connsiteX6" fmla="*/ 299712 w 599424"/>
                    <a:gd name="connsiteY6" fmla="*/ 29759 h 599423"/>
                    <a:gd name="connsiteX7" fmla="*/ 29050 w 599424"/>
                    <a:gd name="connsiteY7" fmla="*/ 300420 h 599423"/>
                    <a:gd name="connsiteX8" fmla="*/ 299712 w 599424"/>
                    <a:gd name="connsiteY8" fmla="*/ 571082 h 599423"/>
                    <a:gd name="connsiteX9" fmla="*/ 570374 w 599424"/>
                    <a:gd name="connsiteY9" fmla="*/ 300420 h 599423"/>
                    <a:gd name="connsiteX10" fmla="*/ 299712 w 599424"/>
                    <a:gd name="connsiteY10" fmla="*/ 29759 h 599423"/>
                    <a:gd name="connsiteX11" fmla="*/ 299712 w 599424"/>
                    <a:gd name="connsiteY11" fmla="*/ 29759 h 59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9424" h="599423">
                      <a:moveTo>
                        <a:pt x="299712" y="0"/>
                      </a:moveTo>
                      <a:cubicBezTo>
                        <a:pt x="465510" y="0"/>
                        <a:pt x="599424" y="134622"/>
                        <a:pt x="599424" y="299712"/>
                      </a:cubicBezTo>
                      <a:cubicBezTo>
                        <a:pt x="599424" y="465510"/>
                        <a:pt x="464802" y="599424"/>
                        <a:pt x="299712" y="599424"/>
                      </a:cubicBezTo>
                      <a:cubicBezTo>
                        <a:pt x="133914" y="599424"/>
                        <a:pt x="0" y="464801"/>
                        <a:pt x="0" y="299712"/>
                      </a:cubicBezTo>
                      <a:cubicBezTo>
                        <a:pt x="0" y="134622"/>
                        <a:pt x="133914" y="0"/>
                        <a:pt x="299712" y="0"/>
                      </a:cubicBezTo>
                      <a:lnTo>
                        <a:pt x="299712" y="0"/>
                      </a:lnTo>
                      <a:close/>
                      <a:moveTo>
                        <a:pt x="299712" y="29759"/>
                      </a:moveTo>
                      <a:cubicBezTo>
                        <a:pt x="150210" y="29759"/>
                        <a:pt x="29050" y="150919"/>
                        <a:pt x="29050" y="300420"/>
                      </a:cubicBezTo>
                      <a:cubicBezTo>
                        <a:pt x="29050" y="449922"/>
                        <a:pt x="150210" y="571082"/>
                        <a:pt x="299712" y="571082"/>
                      </a:cubicBezTo>
                      <a:cubicBezTo>
                        <a:pt x="449214" y="571082"/>
                        <a:pt x="570374" y="449922"/>
                        <a:pt x="570374" y="300420"/>
                      </a:cubicBezTo>
                      <a:cubicBezTo>
                        <a:pt x="570374" y="150919"/>
                        <a:pt x="449214" y="29759"/>
                        <a:pt x="299712" y="29759"/>
                      </a:cubicBezTo>
                      <a:lnTo>
                        <a:pt x="299712" y="29759"/>
                      </a:lnTo>
                      <a:close/>
                    </a:path>
                  </a:pathLst>
                </a:custGeom>
                <a:solidFill>
                  <a:srgbClr val="16469A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5" name="任意多边形: 形状 114"/>
              <p:cNvSpPr/>
              <p:nvPr/>
            </p:nvSpPr>
            <p:spPr>
              <a:xfrm>
                <a:off x="6437310" y="4356749"/>
                <a:ext cx="103446" cy="103446"/>
              </a:xfrm>
              <a:custGeom>
                <a:avLst/>
                <a:gdLst>
                  <a:gd name="connsiteX0" fmla="*/ 51724 w 103446"/>
                  <a:gd name="connsiteY0" fmla="*/ 0 h 103446"/>
                  <a:gd name="connsiteX1" fmla="*/ 0 w 103446"/>
                  <a:gd name="connsiteY1" fmla="*/ 51723 h 103446"/>
                  <a:gd name="connsiteX2" fmla="*/ 51724 w 103446"/>
                  <a:gd name="connsiteY2" fmla="*/ 103447 h 103446"/>
                  <a:gd name="connsiteX3" fmla="*/ 103447 w 103446"/>
                  <a:gd name="connsiteY3" fmla="*/ 51723 h 103446"/>
                  <a:gd name="connsiteX4" fmla="*/ 51724 w 103446"/>
                  <a:gd name="connsiteY4" fmla="*/ 0 h 103446"/>
                  <a:gd name="connsiteX5" fmla="*/ 51724 w 103446"/>
                  <a:gd name="connsiteY5" fmla="*/ 0 h 10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46" h="103446">
                    <a:moveTo>
                      <a:pt x="51724" y="0"/>
                    </a:moveTo>
                    <a:cubicBezTo>
                      <a:pt x="23382" y="0"/>
                      <a:pt x="0" y="22673"/>
                      <a:pt x="0" y="51723"/>
                    </a:cubicBezTo>
                    <a:cubicBezTo>
                      <a:pt x="0" y="80065"/>
                      <a:pt x="22673" y="103447"/>
                      <a:pt x="51724" y="103447"/>
                    </a:cubicBezTo>
                    <a:cubicBezTo>
                      <a:pt x="80065" y="103447"/>
                      <a:pt x="103447" y="80065"/>
                      <a:pt x="103447" y="51723"/>
                    </a:cubicBezTo>
                    <a:cubicBezTo>
                      <a:pt x="103447" y="22673"/>
                      <a:pt x="80065" y="0"/>
                      <a:pt x="51724" y="0"/>
                    </a:cubicBezTo>
                    <a:lnTo>
                      <a:pt x="51724" y="0"/>
                    </a:lnTo>
                    <a:close/>
                  </a:path>
                </a:pathLst>
              </a:custGeom>
              <a:solidFill>
                <a:srgbClr val="16469A"/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79" name="组合 578"/>
              <p:cNvGrpSpPr/>
              <p:nvPr/>
            </p:nvGrpSpPr>
            <p:grpSpPr>
              <a:xfrm>
                <a:off x="5587772" y="2361858"/>
                <a:ext cx="1802523" cy="1802522"/>
                <a:chOff x="5220178" y="2361858"/>
                <a:chExt cx="1802523" cy="1802522"/>
              </a:xfrm>
            </p:grpSpPr>
            <p:sp>
              <p:nvSpPr>
                <p:cNvPr id="6" name="任意多边形: 形状 5"/>
                <p:cNvSpPr/>
                <p:nvPr/>
              </p:nvSpPr>
              <p:spPr>
                <a:xfrm>
                  <a:off x="5220178" y="2361858"/>
                  <a:ext cx="1802523" cy="1802522"/>
                </a:xfrm>
                <a:custGeom>
                  <a:avLst/>
                  <a:gdLst>
                    <a:gd name="connsiteX0" fmla="*/ 901262 w 1802523"/>
                    <a:gd name="connsiteY0" fmla="*/ 0 h 1802522"/>
                    <a:gd name="connsiteX1" fmla="*/ 1802524 w 1802523"/>
                    <a:gd name="connsiteY1" fmla="*/ 901261 h 1802522"/>
                    <a:gd name="connsiteX2" fmla="*/ 901262 w 1802523"/>
                    <a:gd name="connsiteY2" fmla="*/ 1802523 h 1802522"/>
                    <a:gd name="connsiteX3" fmla="*/ 1 w 1802523"/>
                    <a:gd name="connsiteY3" fmla="*/ 901261 h 1802522"/>
                    <a:gd name="connsiteX4" fmla="*/ 901262 w 1802523"/>
                    <a:gd name="connsiteY4" fmla="*/ 0 h 1802522"/>
                    <a:gd name="connsiteX5" fmla="*/ 901262 w 1802523"/>
                    <a:gd name="connsiteY5" fmla="*/ 0 h 1802522"/>
                    <a:gd name="connsiteX6" fmla="*/ 901262 w 1802523"/>
                    <a:gd name="connsiteY6" fmla="*/ 29759 h 1802522"/>
                    <a:gd name="connsiteX7" fmla="*/ 849539 w 1802523"/>
                    <a:gd name="connsiteY7" fmla="*/ 81482 h 1802522"/>
                    <a:gd name="connsiteX8" fmla="*/ 901262 w 1802523"/>
                    <a:gd name="connsiteY8" fmla="*/ 133205 h 1802522"/>
                    <a:gd name="connsiteX9" fmla="*/ 952986 w 1802523"/>
                    <a:gd name="connsiteY9" fmla="*/ 81482 h 1802522"/>
                    <a:gd name="connsiteX10" fmla="*/ 901262 w 1802523"/>
                    <a:gd name="connsiteY10" fmla="*/ 29759 h 1802522"/>
                    <a:gd name="connsiteX11" fmla="*/ 901262 w 1802523"/>
                    <a:gd name="connsiteY11" fmla="*/ 29759 h 1802522"/>
                    <a:gd name="connsiteX12" fmla="*/ 901262 w 1802523"/>
                    <a:gd name="connsiteY12" fmla="*/ 158004 h 1802522"/>
                    <a:gd name="connsiteX13" fmla="*/ 157297 w 1802523"/>
                    <a:gd name="connsiteY13" fmla="*/ 901970 h 1802522"/>
                    <a:gd name="connsiteX14" fmla="*/ 901262 w 1802523"/>
                    <a:gd name="connsiteY14" fmla="*/ 1645936 h 1802522"/>
                    <a:gd name="connsiteX15" fmla="*/ 1645228 w 1802523"/>
                    <a:gd name="connsiteY15" fmla="*/ 901970 h 1802522"/>
                    <a:gd name="connsiteX16" fmla="*/ 901262 w 1802523"/>
                    <a:gd name="connsiteY16" fmla="*/ 158004 h 1802522"/>
                    <a:gd name="connsiteX17" fmla="*/ 901262 w 1802523"/>
                    <a:gd name="connsiteY17" fmla="*/ 158004 h 1802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802523" h="1802522">
                      <a:moveTo>
                        <a:pt x="901262" y="0"/>
                      </a:moveTo>
                      <a:cubicBezTo>
                        <a:pt x="1399365" y="0"/>
                        <a:pt x="1802524" y="403867"/>
                        <a:pt x="1802524" y="901261"/>
                      </a:cubicBezTo>
                      <a:cubicBezTo>
                        <a:pt x="1802524" y="1399364"/>
                        <a:pt x="1398656" y="1802523"/>
                        <a:pt x="901262" y="1802523"/>
                      </a:cubicBezTo>
                      <a:cubicBezTo>
                        <a:pt x="403159" y="1802523"/>
                        <a:pt x="1" y="1398656"/>
                        <a:pt x="1" y="901261"/>
                      </a:cubicBezTo>
                      <a:cubicBezTo>
                        <a:pt x="-708" y="403867"/>
                        <a:pt x="403159" y="0"/>
                        <a:pt x="901262" y="0"/>
                      </a:cubicBezTo>
                      <a:lnTo>
                        <a:pt x="901262" y="0"/>
                      </a:lnTo>
                      <a:close/>
                      <a:moveTo>
                        <a:pt x="901262" y="29759"/>
                      </a:moveTo>
                      <a:cubicBezTo>
                        <a:pt x="872921" y="29759"/>
                        <a:pt x="849539" y="53140"/>
                        <a:pt x="849539" y="81482"/>
                      </a:cubicBezTo>
                      <a:cubicBezTo>
                        <a:pt x="849539" y="109824"/>
                        <a:pt x="872212" y="133205"/>
                        <a:pt x="901262" y="133205"/>
                      </a:cubicBezTo>
                      <a:cubicBezTo>
                        <a:pt x="929604" y="133205"/>
                        <a:pt x="952986" y="109824"/>
                        <a:pt x="952986" y="81482"/>
                      </a:cubicBezTo>
                      <a:cubicBezTo>
                        <a:pt x="952986" y="53140"/>
                        <a:pt x="929604" y="29759"/>
                        <a:pt x="901262" y="29759"/>
                      </a:cubicBezTo>
                      <a:lnTo>
                        <a:pt x="901262" y="29759"/>
                      </a:lnTo>
                      <a:close/>
                      <a:moveTo>
                        <a:pt x="901262" y="158004"/>
                      </a:moveTo>
                      <a:cubicBezTo>
                        <a:pt x="490310" y="158004"/>
                        <a:pt x="157297" y="491017"/>
                        <a:pt x="157297" y="901970"/>
                      </a:cubicBezTo>
                      <a:cubicBezTo>
                        <a:pt x="157297" y="1312922"/>
                        <a:pt x="490310" y="1645936"/>
                        <a:pt x="901262" y="1645936"/>
                      </a:cubicBezTo>
                      <a:cubicBezTo>
                        <a:pt x="1312215" y="1645936"/>
                        <a:pt x="1645228" y="1312922"/>
                        <a:pt x="1645228" y="901970"/>
                      </a:cubicBezTo>
                      <a:cubicBezTo>
                        <a:pt x="1644520" y="491017"/>
                        <a:pt x="1312215" y="158004"/>
                        <a:pt x="901262" y="158004"/>
                      </a:cubicBezTo>
                      <a:lnTo>
                        <a:pt x="901262" y="158004"/>
                      </a:lnTo>
                      <a:close/>
                    </a:path>
                  </a:pathLst>
                </a:custGeom>
                <a:solidFill>
                  <a:srgbClr val="16469A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3" name="文本框 552"/>
                <p:cNvSpPr txBox="1"/>
                <p:nvPr/>
              </p:nvSpPr>
              <p:spPr>
                <a:xfrm>
                  <a:off x="5822356" y="3091059"/>
                  <a:ext cx="640080" cy="36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函数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68" name="文本框 567"/>
              <p:cNvSpPr txBox="1"/>
              <p:nvPr/>
            </p:nvSpPr>
            <p:spPr>
              <a:xfrm>
                <a:off x="5276674" y="4827270"/>
                <a:ext cx="261429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void function(arg1, arg2)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{}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endParaRPr>
              </a:p>
            </p:txBody>
          </p:sp>
        </p:grpSp>
        <p:grpSp>
          <p:nvGrpSpPr>
            <p:cNvPr id="590" name="组合 589"/>
            <p:cNvGrpSpPr/>
            <p:nvPr/>
          </p:nvGrpSpPr>
          <p:grpSpPr>
            <a:xfrm>
              <a:off x="8639839" y="1270000"/>
              <a:ext cx="2363758" cy="4189420"/>
              <a:chOff x="7573039" y="1270000"/>
              <a:chExt cx="2363758" cy="4189420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8620144" y="1905559"/>
                <a:ext cx="39678" cy="395364"/>
              </a:xfrm>
              <a:custGeom>
                <a:avLst/>
                <a:gdLst>
                  <a:gd name="connsiteX0" fmla="*/ 0 w 39678"/>
                  <a:gd name="connsiteY0" fmla="*/ 19839 h 395364"/>
                  <a:gd name="connsiteX1" fmla="*/ 19839 w 39678"/>
                  <a:gd name="connsiteY1" fmla="*/ 0 h 395364"/>
                  <a:gd name="connsiteX2" fmla="*/ 39679 w 39678"/>
                  <a:gd name="connsiteY2" fmla="*/ 19839 h 395364"/>
                  <a:gd name="connsiteX3" fmla="*/ 39679 w 39678"/>
                  <a:gd name="connsiteY3" fmla="*/ 59517 h 395364"/>
                  <a:gd name="connsiteX4" fmla="*/ 19839 w 39678"/>
                  <a:gd name="connsiteY4" fmla="*/ 79356 h 395364"/>
                  <a:gd name="connsiteX5" fmla="*/ 0 w 39678"/>
                  <a:gd name="connsiteY5" fmla="*/ 59517 h 395364"/>
                  <a:gd name="connsiteX6" fmla="*/ 0 w 39678"/>
                  <a:gd name="connsiteY6" fmla="*/ 19839 h 395364"/>
                  <a:gd name="connsiteX7" fmla="*/ 0 w 39678"/>
                  <a:gd name="connsiteY7" fmla="*/ 19839 h 395364"/>
                  <a:gd name="connsiteX8" fmla="*/ 0 w 39678"/>
                  <a:gd name="connsiteY8" fmla="*/ 335847 h 395364"/>
                  <a:gd name="connsiteX9" fmla="*/ 19839 w 39678"/>
                  <a:gd name="connsiteY9" fmla="*/ 316008 h 395364"/>
                  <a:gd name="connsiteX10" fmla="*/ 39679 w 39678"/>
                  <a:gd name="connsiteY10" fmla="*/ 335847 h 395364"/>
                  <a:gd name="connsiteX11" fmla="*/ 39679 w 39678"/>
                  <a:gd name="connsiteY11" fmla="*/ 375526 h 395364"/>
                  <a:gd name="connsiteX12" fmla="*/ 19839 w 39678"/>
                  <a:gd name="connsiteY12" fmla="*/ 395365 h 395364"/>
                  <a:gd name="connsiteX13" fmla="*/ 0 w 39678"/>
                  <a:gd name="connsiteY13" fmla="*/ 375526 h 395364"/>
                  <a:gd name="connsiteX14" fmla="*/ 0 w 39678"/>
                  <a:gd name="connsiteY14" fmla="*/ 335847 h 395364"/>
                  <a:gd name="connsiteX15" fmla="*/ 0 w 39678"/>
                  <a:gd name="connsiteY15" fmla="*/ 335847 h 395364"/>
                  <a:gd name="connsiteX16" fmla="*/ 0 w 39678"/>
                  <a:gd name="connsiteY16" fmla="*/ 177843 h 395364"/>
                  <a:gd name="connsiteX17" fmla="*/ 19839 w 39678"/>
                  <a:gd name="connsiteY17" fmla="*/ 158004 h 395364"/>
                  <a:gd name="connsiteX18" fmla="*/ 39679 w 39678"/>
                  <a:gd name="connsiteY18" fmla="*/ 177843 h 395364"/>
                  <a:gd name="connsiteX19" fmla="*/ 39679 w 39678"/>
                  <a:gd name="connsiteY19" fmla="*/ 217521 h 395364"/>
                  <a:gd name="connsiteX20" fmla="*/ 19839 w 39678"/>
                  <a:gd name="connsiteY20" fmla="*/ 237361 h 395364"/>
                  <a:gd name="connsiteX21" fmla="*/ 0 w 39678"/>
                  <a:gd name="connsiteY21" fmla="*/ 217521 h 395364"/>
                  <a:gd name="connsiteX22" fmla="*/ 0 w 39678"/>
                  <a:gd name="connsiteY22" fmla="*/ 177843 h 395364"/>
                  <a:gd name="connsiteX23" fmla="*/ 0 w 39678"/>
                  <a:gd name="connsiteY23" fmla="*/ 177843 h 395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678" h="395364">
                    <a:moveTo>
                      <a:pt x="0" y="19839"/>
                    </a:moveTo>
                    <a:cubicBezTo>
                      <a:pt x="0" y="9211"/>
                      <a:pt x="8503" y="0"/>
                      <a:pt x="19839" y="0"/>
                    </a:cubicBezTo>
                    <a:cubicBezTo>
                      <a:pt x="30468" y="0"/>
                      <a:pt x="39679" y="8502"/>
                      <a:pt x="39679" y="19839"/>
                    </a:cubicBezTo>
                    <a:lnTo>
                      <a:pt x="39679" y="59517"/>
                    </a:lnTo>
                    <a:cubicBezTo>
                      <a:pt x="39679" y="70145"/>
                      <a:pt x="31176" y="79356"/>
                      <a:pt x="19839" y="79356"/>
                    </a:cubicBezTo>
                    <a:cubicBezTo>
                      <a:pt x="9211" y="79356"/>
                      <a:pt x="0" y="70854"/>
                      <a:pt x="0" y="59517"/>
                    </a:cubicBezTo>
                    <a:lnTo>
                      <a:pt x="0" y="19839"/>
                    </a:lnTo>
                    <a:lnTo>
                      <a:pt x="0" y="19839"/>
                    </a:lnTo>
                    <a:close/>
                    <a:moveTo>
                      <a:pt x="0" y="335847"/>
                    </a:moveTo>
                    <a:cubicBezTo>
                      <a:pt x="0" y="325219"/>
                      <a:pt x="8503" y="316008"/>
                      <a:pt x="19839" y="316008"/>
                    </a:cubicBezTo>
                    <a:cubicBezTo>
                      <a:pt x="30468" y="316008"/>
                      <a:pt x="39679" y="324511"/>
                      <a:pt x="39679" y="335847"/>
                    </a:cubicBezTo>
                    <a:lnTo>
                      <a:pt x="39679" y="375526"/>
                    </a:lnTo>
                    <a:cubicBezTo>
                      <a:pt x="39679" y="386154"/>
                      <a:pt x="31176" y="395365"/>
                      <a:pt x="19839" y="395365"/>
                    </a:cubicBezTo>
                    <a:cubicBezTo>
                      <a:pt x="9211" y="395365"/>
                      <a:pt x="0" y="386862"/>
                      <a:pt x="0" y="375526"/>
                    </a:cubicBezTo>
                    <a:lnTo>
                      <a:pt x="0" y="335847"/>
                    </a:lnTo>
                    <a:lnTo>
                      <a:pt x="0" y="335847"/>
                    </a:lnTo>
                    <a:close/>
                    <a:moveTo>
                      <a:pt x="0" y="177843"/>
                    </a:moveTo>
                    <a:cubicBezTo>
                      <a:pt x="0" y="167215"/>
                      <a:pt x="8503" y="158004"/>
                      <a:pt x="19839" y="158004"/>
                    </a:cubicBezTo>
                    <a:cubicBezTo>
                      <a:pt x="30468" y="158004"/>
                      <a:pt x="39679" y="166507"/>
                      <a:pt x="39679" y="177843"/>
                    </a:cubicBezTo>
                    <a:lnTo>
                      <a:pt x="39679" y="217521"/>
                    </a:lnTo>
                    <a:cubicBezTo>
                      <a:pt x="39679" y="228150"/>
                      <a:pt x="31176" y="237361"/>
                      <a:pt x="19839" y="237361"/>
                    </a:cubicBezTo>
                    <a:cubicBezTo>
                      <a:pt x="9211" y="237361"/>
                      <a:pt x="0" y="228858"/>
                      <a:pt x="0" y="217521"/>
                    </a:cubicBezTo>
                    <a:lnTo>
                      <a:pt x="0" y="177843"/>
                    </a:lnTo>
                    <a:lnTo>
                      <a:pt x="0" y="177843"/>
                    </a:lnTo>
                    <a:close/>
                  </a:path>
                </a:pathLst>
              </a:custGeom>
              <a:solidFill>
                <a:srgbClr val="103D85"/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85" name="组合 584"/>
              <p:cNvGrpSpPr/>
              <p:nvPr/>
            </p:nvGrpSpPr>
            <p:grpSpPr>
              <a:xfrm>
                <a:off x="8340270" y="1270000"/>
                <a:ext cx="599426" cy="599423"/>
                <a:chOff x="7863026" y="1270000"/>
                <a:chExt cx="599426" cy="599423"/>
              </a:xfrm>
            </p:grpSpPr>
            <p:sp>
              <p:nvSpPr>
                <p:cNvPr id="108" name="任意多边形: 形状 107"/>
                <p:cNvSpPr/>
                <p:nvPr/>
              </p:nvSpPr>
              <p:spPr>
                <a:xfrm>
                  <a:off x="7913336" y="1321014"/>
                  <a:ext cx="498810" cy="498811"/>
                </a:xfrm>
                <a:custGeom>
                  <a:avLst/>
                  <a:gdLst>
                    <a:gd name="connsiteX0" fmla="*/ 249405 w 498810"/>
                    <a:gd name="connsiteY0" fmla="*/ 0 h 498811"/>
                    <a:gd name="connsiteX1" fmla="*/ 498811 w 498810"/>
                    <a:gd name="connsiteY1" fmla="*/ 249406 h 498811"/>
                    <a:gd name="connsiteX2" fmla="*/ 249405 w 498810"/>
                    <a:gd name="connsiteY2" fmla="*/ 498811 h 498811"/>
                    <a:gd name="connsiteX3" fmla="*/ 0 w 498810"/>
                    <a:gd name="connsiteY3" fmla="*/ 249406 h 498811"/>
                    <a:gd name="connsiteX4" fmla="*/ 249405 w 498810"/>
                    <a:gd name="connsiteY4" fmla="*/ 0 h 498811"/>
                    <a:gd name="connsiteX5" fmla="*/ 249405 w 498810"/>
                    <a:gd name="connsiteY5" fmla="*/ 0 h 498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810" h="498811">
                      <a:moveTo>
                        <a:pt x="249405" y="0"/>
                      </a:moveTo>
                      <a:cubicBezTo>
                        <a:pt x="386862" y="0"/>
                        <a:pt x="498811" y="111949"/>
                        <a:pt x="498811" y="249406"/>
                      </a:cubicBezTo>
                      <a:cubicBezTo>
                        <a:pt x="498811" y="386862"/>
                        <a:pt x="387570" y="498811"/>
                        <a:pt x="249405" y="498811"/>
                      </a:cubicBezTo>
                      <a:cubicBezTo>
                        <a:pt x="111949" y="498811"/>
                        <a:pt x="0" y="386862"/>
                        <a:pt x="0" y="249406"/>
                      </a:cubicBezTo>
                      <a:cubicBezTo>
                        <a:pt x="0" y="111241"/>
                        <a:pt x="111240" y="0"/>
                        <a:pt x="249405" y="0"/>
                      </a:cubicBezTo>
                      <a:lnTo>
                        <a:pt x="249405" y="0"/>
                      </a:lnTo>
                      <a:close/>
                    </a:path>
                  </a:pathLst>
                </a:custGeom>
                <a:solidFill>
                  <a:srgbClr val="103D85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04</a:t>
                  </a:r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任意多边形: 形状 108"/>
                <p:cNvSpPr/>
                <p:nvPr/>
              </p:nvSpPr>
              <p:spPr>
                <a:xfrm>
                  <a:off x="7863026" y="1270000"/>
                  <a:ext cx="599426" cy="599423"/>
                </a:xfrm>
                <a:custGeom>
                  <a:avLst/>
                  <a:gdLst>
                    <a:gd name="connsiteX0" fmla="*/ 299715 w 599426"/>
                    <a:gd name="connsiteY0" fmla="*/ 0 h 599423"/>
                    <a:gd name="connsiteX1" fmla="*/ 599427 w 599426"/>
                    <a:gd name="connsiteY1" fmla="*/ 299712 h 599423"/>
                    <a:gd name="connsiteX2" fmla="*/ 299715 w 599426"/>
                    <a:gd name="connsiteY2" fmla="*/ 599424 h 599423"/>
                    <a:gd name="connsiteX3" fmla="*/ 3 w 599426"/>
                    <a:gd name="connsiteY3" fmla="*/ 299712 h 599423"/>
                    <a:gd name="connsiteX4" fmla="*/ 299715 w 599426"/>
                    <a:gd name="connsiteY4" fmla="*/ 0 h 599423"/>
                    <a:gd name="connsiteX5" fmla="*/ 299715 w 599426"/>
                    <a:gd name="connsiteY5" fmla="*/ 0 h 599423"/>
                    <a:gd name="connsiteX6" fmla="*/ 299715 w 599426"/>
                    <a:gd name="connsiteY6" fmla="*/ 29759 h 599423"/>
                    <a:gd name="connsiteX7" fmla="*/ 29053 w 599426"/>
                    <a:gd name="connsiteY7" fmla="*/ 300420 h 599423"/>
                    <a:gd name="connsiteX8" fmla="*/ 299715 w 599426"/>
                    <a:gd name="connsiteY8" fmla="*/ 571082 h 599423"/>
                    <a:gd name="connsiteX9" fmla="*/ 570376 w 599426"/>
                    <a:gd name="connsiteY9" fmla="*/ 300420 h 599423"/>
                    <a:gd name="connsiteX10" fmla="*/ 299715 w 599426"/>
                    <a:gd name="connsiteY10" fmla="*/ 29759 h 599423"/>
                    <a:gd name="connsiteX11" fmla="*/ 299715 w 599426"/>
                    <a:gd name="connsiteY11" fmla="*/ 29759 h 59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9426" h="599423">
                      <a:moveTo>
                        <a:pt x="299715" y="0"/>
                      </a:moveTo>
                      <a:cubicBezTo>
                        <a:pt x="465513" y="0"/>
                        <a:pt x="599427" y="134622"/>
                        <a:pt x="599427" y="299712"/>
                      </a:cubicBezTo>
                      <a:cubicBezTo>
                        <a:pt x="599427" y="465510"/>
                        <a:pt x="464805" y="599424"/>
                        <a:pt x="299715" y="599424"/>
                      </a:cubicBezTo>
                      <a:cubicBezTo>
                        <a:pt x="133916" y="599424"/>
                        <a:pt x="3" y="464801"/>
                        <a:pt x="3" y="299712"/>
                      </a:cubicBezTo>
                      <a:cubicBezTo>
                        <a:pt x="-706" y="134622"/>
                        <a:pt x="133916" y="0"/>
                        <a:pt x="299715" y="0"/>
                      </a:cubicBezTo>
                      <a:lnTo>
                        <a:pt x="299715" y="0"/>
                      </a:lnTo>
                      <a:close/>
                      <a:moveTo>
                        <a:pt x="299715" y="29759"/>
                      </a:moveTo>
                      <a:cubicBezTo>
                        <a:pt x="150213" y="29759"/>
                        <a:pt x="29053" y="150919"/>
                        <a:pt x="29053" y="300420"/>
                      </a:cubicBezTo>
                      <a:cubicBezTo>
                        <a:pt x="29053" y="449922"/>
                        <a:pt x="150213" y="571082"/>
                        <a:pt x="299715" y="571082"/>
                      </a:cubicBezTo>
                      <a:cubicBezTo>
                        <a:pt x="449216" y="571082"/>
                        <a:pt x="570376" y="449922"/>
                        <a:pt x="570376" y="300420"/>
                      </a:cubicBezTo>
                      <a:cubicBezTo>
                        <a:pt x="569668" y="150919"/>
                        <a:pt x="448508" y="29759"/>
                        <a:pt x="299715" y="29759"/>
                      </a:cubicBezTo>
                      <a:lnTo>
                        <a:pt x="299715" y="29759"/>
                      </a:lnTo>
                      <a:close/>
                    </a:path>
                  </a:pathLst>
                </a:custGeom>
                <a:solidFill>
                  <a:srgbClr val="103D85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6" name="任意多边形: 形状 115"/>
              <p:cNvSpPr/>
              <p:nvPr/>
            </p:nvSpPr>
            <p:spPr>
              <a:xfrm>
                <a:off x="8588260" y="4356749"/>
                <a:ext cx="103447" cy="103446"/>
              </a:xfrm>
              <a:custGeom>
                <a:avLst/>
                <a:gdLst>
                  <a:gd name="connsiteX0" fmla="*/ 51724 w 103447"/>
                  <a:gd name="connsiteY0" fmla="*/ 0 h 103446"/>
                  <a:gd name="connsiteX1" fmla="*/ 0 w 103447"/>
                  <a:gd name="connsiteY1" fmla="*/ 51723 h 103446"/>
                  <a:gd name="connsiteX2" fmla="*/ 51724 w 103447"/>
                  <a:gd name="connsiteY2" fmla="*/ 103447 h 103446"/>
                  <a:gd name="connsiteX3" fmla="*/ 103447 w 103447"/>
                  <a:gd name="connsiteY3" fmla="*/ 51723 h 103446"/>
                  <a:gd name="connsiteX4" fmla="*/ 51724 w 103447"/>
                  <a:gd name="connsiteY4" fmla="*/ 0 h 103446"/>
                  <a:gd name="connsiteX5" fmla="*/ 51724 w 103447"/>
                  <a:gd name="connsiteY5" fmla="*/ 0 h 10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447" h="103446">
                    <a:moveTo>
                      <a:pt x="51724" y="0"/>
                    </a:moveTo>
                    <a:cubicBezTo>
                      <a:pt x="23382" y="0"/>
                      <a:pt x="0" y="22673"/>
                      <a:pt x="0" y="51723"/>
                    </a:cubicBezTo>
                    <a:cubicBezTo>
                      <a:pt x="0" y="80065"/>
                      <a:pt x="22674" y="103447"/>
                      <a:pt x="51724" y="103447"/>
                    </a:cubicBezTo>
                    <a:cubicBezTo>
                      <a:pt x="80065" y="103447"/>
                      <a:pt x="103447" y="80065"/>
                      <a:pt x="103447" y="51723"/>
                    </a:cubicBezTo>
                    <a:cubicBezTo>
                      <a:pt x="102738" y="22673"/>
                      <a:pt x="80065" y="0"/>
                      <a:pt x="51724" y="0"/>
                    </a:cubicBezTo>
                    <a:lnTo>
                      <a:pt x="51724" y="0"/>
                    </a:lnTo>
                    <a:close/>
                  </a:path>
                </a:pathLst>
              </a:custGeom>
              <a:solidFill>
                <a:srgbClr val="103D85"/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80" name="组合 579"/>
              <p:cNvGrpSpPr/>
              <p:nvPr/>
            </p:nvGrpSpPr>
            <p:grpSpPr>
              <a:xfrm>
                <a:off x="7738722" y="2361858"/>
                <a:ext cx="1802523" cy="1802522"/>
                <a:chOff x="7261478" y="2361858"/>
                <a:chExt cx="1802523" cy="1802522"/>
              </a:xfrm>
            </p:grpSpPr>
            <p:sp>
              <p:nvSpPr>
                <p:cNvPr id="7" name="任意多边形: 形状 6"/>
                <p:cNvSpPr/>
                <p:nvPr/>
              </p:nvSpPr>
              <p:spPr>
                <a:xfrm>
                  <a:off x="7261478" y="2361858"/>
                  <a:ext cx="1802523" cy="1802522"/>
                </a:xfrm>
                <a:custGeom>
                  <a:avLst/>
                  <a:gdLst>
                    <a:gd name="connsiteX0" fmla="*/ 901262 w 1802523"/>
                    <a:gd name="connsiteY0" fmla="*/ 0 h 1802522"/>
                    <a:gd name="connsiteX1" fmla="*/ 1802524 w 1802523"/>
                    <a:gd name="connsiteY1" fmla="*/ 901261 h 1802522"/>
                    <a:gd name="connsiteX2" fmla="*/ 901262 w 1802523"/>
                    <a:gd name="connsiteY2" fmla="*/ 1802523 h 1802522"/>
                    <a:gd name="connsiteX3" fmla="*/ 1 w 1802523"/>
                    <a:gd name="connsiteY3" fmla="*/ 901261 h 1802522"/>
                    <a:gd name="connsiteX4" fmla="*/ 901262 w 1802523"/>
                    <a:gd name="connsiteY4" fmla="*/ 0 h 1802522"/>
                    <a:gd name="connsiteX5" fmla="*/ 901262 w 1802523"/>
                    <a:gd name="connsiteY5" fmla="*/ 0 h 1802522"/>
                    <a:gd name="connsiteX6" fmla="*/ 901262 w 1802523"/>
                    <a:gd name="connsiteY6" fmla="*/ 29759 h 1802522"/>
                    <a:gd name="connsiteX7" fmla="*/ 849539 w 1802523"/>
                    <a:gd name="connsiteY7" fmla="*/ 81482 h 1802522"/>
                    <a:gd name="connsiteX8" fmla="*/ 901262 w 1802523"/>
                    <a:gd name="connsiteY8" fmla="*/ 133205 h 1802522"/>
                    <a:gd name="connsiteX9" fmla="*/ 952986 w 1802523"/>
                    <a:gd name="connsiteY9" fmla="*/ 81482 h 1802522"/>
                    <a:gd name="connsiteX10" fmla="*/ 901262 w 1802523"/>
                    <a:gd name="connsiteY10" fmla="*/ 29759 h 1802522"/>
                    <a:gd name="connsiteX11" fmla="*/ 901262 w 1802523"/>
                    <a:gd name="connsiteY11" fmla="*/ 29759 h 1802522"/>
                    <a:gd name="connsiteX12" fmla="*/ 901262 w 1802523"/>
                    <a:gd name="connsiteY12" fmla="*/ 158004 h 1802522"/>
                    <a:gd name="connsiteX13" fmla="*/ 158005 w 1802523"/>
                    <a:gd name="connsiteY13" fmla="*/ 901970 h 1802522"/>
                    <a:gd name="connsiteX14" fmla="*/ 901262 w 1802523"/>
                    <a:gd name="connsiteY14" fmla="*/ 1645936 h 1802522"/>
                    <a:gd name="connsiteX15" fmla="*/ 1645228 w 1802523"/>
                    <a:gd name="connsiteY15" fmla="*/ 901970 h 1802522"/>
                    <a:gd name="connsiteX16" fmla="*/ 901262 w 1802523"/>
                    <a:gd name="connsiteY16" fmla="*/ 158004 h 1802522"/>
                    <a:gd name="connsiteX17" fmla="*/ 901262 w 1802523"/>
                    <a:gd name="connsiteY17" fmla="*/ 158004 h 1802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802523" h="1802522">
                      <a:moveTo>
                        <a:pt x="901262" y="0"/>
                      </a:moveTo>
                      <a:cubicBezTo>
                        <a:pt x="1399366" y="0"/>
                        <a:pt x="1802524" y="403867"/>
                        <a:pt x="1802524" y="901261"/>
                      </a:cubicBezTo>
                      <a:cubicBezTo>
                        <a:pt x="1802524" y="1399364"/>
                        <a:pt x="1398656" y="1802523"/>
                        <a:pt x="901262" y="1802523"/>
                      </a:cubicBezTo>
                      <a:cubicBezTo>
                        <a:pt x="403160" y="1802523"/>
                        <a:pt x="1" y="1398656"/>
                        <a:pt x="1" y="901261"/>
                      </a:cubicBezTo>
                      <a:cubicBezTo>
                        <a:pt x="-707" y="403867"/>
                        <a:pt x="403160" y="0"/>
                        <a:pt x="901262" y="0"/>
                      </a:cubicBezTo>
                      <a:lnTo>
                        <a:pt x="901262" y="0"/>
                      </a:lnTo>
                      <a:close/>
                      <a:moveTo>
                        <a:pt x="901262" y="29759"/>
                      </a:moveTo>
                      <a:cubicBezTo>
                        <a:pt x="872921" y="29759"/>
                        <a:pt x="849539" y="53140"/>
                        <a:pt x="849539" y="81482"/>
                      </a:cubicBezTo>
                      <a:cubicBezTo>
                        <a:pt x="849539" y="109824"/>
                        <a:pt x="872213" y="133205"/>
                        <a:pt x="901262" y="133205"/>
                      </a:cubicBezTo>
                      <a:cubicBezTo>
                        <a:pt x="929604" y="133205"/>
                        <a:pt x="952986" y="109824"/>
                        <a:pt x="952986" y="81482"/>
                      </a:cubicBezTo>
                      <a:cubicBezTo>
                        <a:pt x="952986" y="53140"/>
                        <a:pt x="929604" y="29759"/>
                        <a:pt x="901262" y="29759"/>
                      </a:cubicBezTo>
                      <a:lnTo>
                        <a:pt x="901262" y="29759"/>
                      </a:lnTo>
                      <a:close/>
                      <a:moveTo>
                        <a:pt x="901262" y="158004"/>
                      </a:moveTo>
                      <a:cubicBezTo>
                        <a:pt x="490310" y="158004"/>
                        <a:pt x="158005" y="491017"/>
                        <a:pt x="158005" y="901970"/>
                      </a:cubicBezTo>
                      <a:cubicBezTo>
                        <a:pt x="158005" y="1312922"/>
                        <a:pt x="491018" y="1645936"/>
                        <a:pt x="901262" y="1645936"/>
                      </a:cubicBezTo>
                      <a:cubicBezTo>
                        <a:pt x="1312215" y="1645936"/>
                        <a:pt x="1645228" y="1312922"/>
                        <a:pt x="1645228" y="901970"/>
                      </a:cubicBezTo>
                      <a:cubicBezTo>
                        <a:pt x="1644520" y="491017"/>
                        <a:pt x="1311507" y="158004"/>
                        <a:pt x="901262" y="158004"/>
                      </a:cubicBezTo>
                      <a:lnTo>
                        <a:pt x="901262" y="158004"/>
                      </a:lnTo>
                      <a:close/>
                    </a:path>
                  </a:pathLst>
                </a:custGeom>
                <a:solidFill>
                  <a:srgbClr val="103D85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4" name="文本框 553"/>
                <p:cNvSpPr txBox="1"/>
                <p:nvPr/>
              </p:nvSpPr>
              <p:spPr>
                <a:xfrm>
                  <a:off x="7647121" y="3080899"/>
                  <a:ext cx="1097280" cy="36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基本语句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71" name="文本框 570"/>
              <p:cNvSpPr txBox="1"/>
              <p:nvPr/>
            </p:nvSpPr>
            <p:spPr>
              <a:xfrm>
                <a:off x="7573039" y="4952690"/>
                <a:ext cx="2363758" cy="50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for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、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if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lt"/>
                  </a:rPr>
                  <a:t>、移位等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endParaRPr>
              </a:p>
            </p:txBody>
          </p:sp>
        </p:grpSp>
      </p:grp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1" name="文本框 38"/>
          <p:cNvSpPr txBox="1"/>
          <p:nvPr/>
        </p:nvSpPr>
        <p:spPr>
          <a:xfrm>
            <a:off x="362269" y="363855"/>
            <a:ext cx="2874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预备知识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4" name="文本框 38"/>
          <p:cNvSpPr txBox="1"/>
          <p:nvPr/>
        </p:nvSpPr>
        <p:spPr>
          <a:xfrm>
            <a:off x="382589" y="363855"/>
            <a:ext cx="2874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必备知识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3240" y="1252220"/>
            <a:ext cx="1407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位操作</a:t>
            </a:r>
            <a:endParaRPr lang="zh-CN" altLang="en-US" sz="20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3240" y="1706880"/>
            <a:ext cx="4186555" cy="1052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2951480"/>
            <a:ext cx="605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GPIOA-&gt;CRL &amp;= 0XFFFFFFBF; /* 将第bit6清0 */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635" y="3429000"/>
            <a:ext cx="7696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GPIOA-&gt;CRL |= 0X00000040; /* 设置bit6的值为1，不改变其他位的值 */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56885" y="1588135"/>
            <a:ext cx="563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(*(unsigned int *))(0X40010C0C) = 0XFFFF;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56885" y="2153920"/>
            <a:ext cx="514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#define HSE_VALUE 8000000U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8635" y="4102735"/>
            <a:ext cx="1862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结构体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96265" y="4620260"/>
            <a:ext cx="3813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typedef struct { </a:t>
            </a:r>
            <a:endParaRPr lang="zh-CN" altLang="en-US"/>
          </a:p>
          <a:p>
            <a:r>
              <a:rPr lang="zh-CN" altLang="en-US"/>
              <a:t>__IO uint32_t CRL; </a:t>
            </a:r>
            <a:endParaRPr lang="zh-CN" altLang="en-US"/>
          </a:p>
          <a:p>
            <a:r>
              <a:rPr lang="zh-CN" altLang="en-US"/>
              <a:t>__IO uint32_t CRH; </a:t>
            </a:r>
            <a:endParaRPr lang="zh-CN" altLang="en-US"/>
          </a:p>
          <a:p>
            <a:r>
              <a:rPr lang="zh-CN" altLang="en-US"/>
              <a:t>… </a:t>
            </a:r>
            <a:endParaRPr lang="zh-CN" altLang="en-US"/>
          </a:p>
          <a:p>
            <a:r>
              <a:rPr lang="zh-CN" altLang="en-US"/>
              <a:t>} GPIO_TypeDef;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89910" y="4710430"/>
            <a:ext cx="2534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struct 结构体名 </a:t>
            </a:r>
            <a:endParaRPr lang="zh-CN" altLang="en-US"/>
          </a:p>
          <a:p>
            <a:r>
              <a:rPr lang="zh-CN" altLang="en-US"/>
              <a:t>{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成员列表; </a:t>
            </a:r>
            <a:endParaRPr lang="zh-CN" altLang="en-US"/>
          </a:p>
          <a:p>
            <a:r>
              <a:rPr lang="zh-CN" altLang="en-US"/>
              <a:t>}变量名列表；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03010" y="4102735"/>
            <a:ext cx="1442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指针</a:t>
            </a:r>
            <a:endParaRPr lang="zh-CN" altLang="en-US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5589905" y="4752975"/>
            <a:ext cx="6109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uint8_t temp = 0X88; /* 定义变量 temp */ </a:t>
            </a:r>
            <a:endParaRPr lang="zh-CN" altLang="en-US" sz="1600"/>
          </a:p>
          <a:p>
            <a:r>
              <a:rPr lang="zh-CN" altLang="en-US" sz="1600"/>
              <a:t>uint8_t *p_num = &amp;temp; /* 定义指针，指向temp的地址 */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3540"/>
          <a:stretch>
            <a:fillRect/>
          </a:stretch>
        </p:blipFill>
        <p:spPr>
          <a:xfrm>
            <a:off x="4738370" y="1478915"/>
            <a:ext cx="6847205" cy="3152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3700" y="379730"/>
            <a:ext cx="3973195" cy="3598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3690" y="4241800"/>
            <a:ext cx="4256405" cy="221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594743" y="2756948"/>
            <a:ext cx="4983480" cy="1342865"/>
            <a:chOff x="3594743" y="3245303"/>
            <a:chExt cx="4983480" cy="1342865"/>
          </a:xfrm>
        </p:grpSpPr>
        <p:sp>
          <p:nvSpPr>
            <p:cNvPr id="7" name="文本框 38"/>
            <p:cNvSpPr txBox="1"/>
            <p:nvPr/>
          </p:nvSpPr>
          <p:spPr>
            <a:xfrm>
              <a:off x="3594743" y="3245303"/>
              <a:ext cx="49834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培训与考核</a:t>
              </a:r>
              <a:r>
                <a:rPr lang="zh-CN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须知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791200" y="4588168"/>
              <a:ext cx="609600" cy="0"/>
            </a:xfrm>
            <a:prstGeom prst="line">
              <a:avLst/>
            </a:prstGeom>
            <a:ln w="63500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32429" r="31817"/>
          <a:stretch>
            <a:fillRect/>
          </a:stretch>
        </p:blipFill>
        <p:spPr>
          <a:xfrm>
            <a:off x="10760710" y="5043170"/>
            <a:ext cx="808990" cy="127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4" name="文本框 38"/>
          <p:cNvSpPr txBox="1"/>
          <p:nvPr/>
        </p:nvSpPr>
        <p:spPr>
          <a:xfrm>
            <a:off x="529591" y="36385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培训与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考核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66800" y="1704975"/>
            <a:ext cx="9486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、培训注重应用过程，课程少内容多，不会把每个编程步骤详细讲，更多地靠自学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290" y="11487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一、电控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通识培训</a:t>
            </a:r>
            <a:endParaRPr lang="zh-CN" altLang="en-US" sz="24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1560" y="2346960"/>
            <a:ext cx="9486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、本次培训主要使用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HAL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库，但是期望大家需要多了解底层原理，洞悉本质。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1560" y="2910205"/>
            <a:ext cx="94862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40000"/>
              </a:lnSpc>
            </a:pP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、每次培训后会留有作业作为考核依据，成为预备队员（进组）后每个车组的电控负责人也会对你们安排任务考核（留队后其实一直伴有考核，需要坚持）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1560" y="4040505"/>
            <a:ext cx="7047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、培训也是双选过程，觉得太累干不了，绝不阻拦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1560" y="4616450"/>
            <a:ext cx="98469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、培训时间一般为周末，会提前通知，有事请提前跟我请假（限两次），无故缺勤视为自主退队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1560" y="5487670"/>
            <a:ext cx="10248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、主要内容为：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GPIO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EXIT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USART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TIM/RCC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CAN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、电机、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FreeRTOS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4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4" name="文本框 38"/>
          <p:cNvSpPr txBox="1"/>
          <p:nvPr/>
        </p:nvSpPr>
        <p:spPr>
          <a:xfrm>
            <a:off x="529591" y="36385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培训与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考核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9590" y="1141095"/>
            <a:ext cx="326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二、作业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考核要求</a:t>
            </a:r>
            <a:endParaRPr lang="zh-CN" altLang="en-US" sz="2400" b="1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9055" y="1669415"/>
            <a:ext cx="8418195" cy="202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提交时间：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大一同学：从发布作业即日起，</a:t>
            </a:r>
            <a:r>
              <a:rPr lang="en-US" altLang="zh-CN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10</a:t>
            </a:r>
            <a:r>
              <a:rPr lang="zh-CN" altLang="en-US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天内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交作业，有特殊情况（如军训），可适当推迟</a:t>
            </a:r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2~3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天。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大二及以上同学：从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发布作业即日起，</a:t>
            </a:r>
            <a:r>
              <a:rPr lang="en-US" altLang="zh-CN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6</a:t>
            </a:r>
            <a:r>
              <a:rPr lang="zh-CN" altLang="en-US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天内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交作业，不可推迟。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所有同学仅可有一次迟交作业的机会，两次作业不交视为自主退队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9055" y="3588385"/>
            <a:ext cx="7345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提交要求：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）代码工程文件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）效果视频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）代码、原理解释文档（不超过</a:t>
            </a:r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600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字）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将以上内容打包压缩包按照一定格式命名发送至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邮箱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329055" y="5404485"/>
            <a:ext cx="734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终极考核（？？）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53" t="4520" r="685" b="7025"/>
          <a:stretch>
            <a:fillRect/>
          </a:stretch>
        </p:blipFill>
        <p:spPr>
          <a:xfrm>
            <a:off x="794385" y="5480685"/>
            <a:ext cx="3305810" cy="661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56166" y="2212768"/>
            <a:ext cx="7877085" cy="1189306"/>
            <a:chOff x="3685692" y="2400093"/>
            <a:chExt cx="7129754" cy="1076472"/>
          </a:xfrm>
        </p:grpSpPr>
        <p:sp>
          <p:nvSpPr>
            <p:cNvPr id="27" name="矩形 26"/>
            <p:cNvSpPr/>
            <p:nvPr/>
          </p:nvSpPr>
          <p:spPr>
            <a:xfrm>
              <a:off x="3797726" y="2400093"/>
              <a:ext cx="931868" cy="3298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第一部分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794956" y="2400093"/>
              <a:ext cx="931868" cy="3298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第二部分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8"/>
            <p:cNvSpPr txBox="1"/>
            <p:nvPr/>
          </p:nvSpPr>
          <p:spPr>
            <a:xfrm>
              <a:off x="3685692" y="2948365"/>
              <a:ext cx="1808480" cy="528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电控</a:t>
              </a:r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导论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40"/>
            <p:cNvSpPr txBox="1"/>
            <p:nvPr/>
          </p:nvSpPr>
          <p:spPr>
            <a:xfrm>
              <a:off x="7684261" y="2948365"/>
              <a:ext cx="3131185" cy="528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2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初识</a:t>
              </a:r>
              <a:r>
                <a:rPr lang="en-US" altLang="zh-CN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STM32</a:t>
              </a:r>
              <a:r>
                <a:rPr lang="zh-CN" altLang="en-US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编程</a:t>
              </a:r>
              <a:endPara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359987" y="1220174"/>
            <a:ext cx="24279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1" spc="150" dirty="0">
                <a:solidFill>
                  <a:schemeClr val="bg1"/>
                </a:solidFill>
                <a:cs typeface="+mn-ea"/>
                <a:sym typeface="+mn-lt"/>
              </a:rPr>
              <a:t>/CONTENT</a:t>
            </a:r>
            <a:endParaRPr lang="zh-CN" altLang="en-US" sz="2800" b="1" spc="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5387" y="1004840"/>
            <a:ext cx="1639691" cy="7385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目 录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170197" y="4303416"/>
            <a:ext cx="7762731" cy="1074421"/>
            <a:chOff x="3685692" y="2400093"/>
            <a:chExt cx="7026249" cy="972486"/>
          </a:xfrm>
        </p:grpSpPr>
        <p:sp>
          <p:nvSpPr>
            <p:cNvPr id="45" name="矩形 44"/>
            <p:cNvSpPr/>
            <p:nvPr/>
          </p:nvSpPr>
          <p:spPr>
            <a:xfrm>
              <a:off x="3797726" y="2400093"/>
              <a:ext cx="931868" cy="3298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第三部分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794956" y="2400093"/>
              <a:ext cx="931868" cy="3298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第四部分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38"/>
            <p:cNvSpPr txBox="1"/>
            <p:nvPr/>
          </p:nvSpPr>
          <p:spPr>
            <a:xfrm>
              <a:off x="3685692" y="2844379"/>
              <a:ext cx="2832967" cy="528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必备</a:t>
              </a:r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C</a:t>
              </a:r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语言</a:t>
              </a:r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知识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0"/>
            <p:cNvSpPr txBox="1"/>
            <p:nvPr/>
          </p:nvSpPr>
          <p:spPr>
            <a:xfrm>
              <a:off x="7684261" y="2844225"/>
              <a:ext cx="3027680" cy="528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2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培训与考核</a:t>
              </a:r>
              <a:r>
                <a:rPr lang="zh-CN" altLang="en-US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须知</a:t>
              </a:r>
              <a:endPara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 descr="小F透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2281555"/>
            <a:ext cx="2669540" cy="317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77694" y="2919508"/>
            <a:ext cx="2926080" cy="1286350"/>
            <a:chOff x="4632964" y="3301818"/>
            <a:chExt cx="2926080" cy="1286350"/>
          </a:xfrm>
        </p:grpSpPr>
        <p:sp>
          <p:nvSpPr>
            <p:cNvPr id="7" name="文本框 38"/>
            <p:cNvSpPr txBox="1"/>
            <p:nvPr/>
          </p:nvSpPr>
          <p:spPr>
            <a:xfrm>
              <a:off x="4632964" y="3301818"/>
              <a:ext cx="29260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电控</a:t>
              </a:r>
              <a:r>
                <a:rPr lang="zh-CN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导论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791200" y="4588168"/>
              <a:ext cx="609600" cy="0"/>
            </a:xfrm>
            <a:prstGeom prst="line">
              <a:avLst/>
            </a:prstGeom>
            <a:ln w="63500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32429" r="31817"/>
          <a:stretch>
            <a:fillRect/>
          </a:stretch>
        </p:blipFill>
        <p:spPr>
          <a:xfrm>
            <a:off x="10765790" y="5023485"/>
            <a:ext cx="808990" cy="127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13279" y="1943017"/>
            <a:ext cx="453739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使用库函数编写单片机底层代码，对驱动负载进行精准控制（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PID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算法、底盘解算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等）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947945" y="2056250"/>
            <a:ext cx="738664" cy="738664"/>
          </a:xfrm>
          <a:prstGeom prst="roundRect">
            <a:avLst>
              <a:gd name="adj" fmla="val 50000"/>
            </a:avLst>
          </a:prstGeom>
          <a:solidFill>
            <a:srgbClr val="2A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7259" y="3417463"/>
            <a:ext cx="453739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接收上位机数据，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读取各串口等各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外设数据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  <a:sym typeface="+mn-lt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947945" y="3377026"/>
            <a:ext cx="738664" cy="738664"/>
          </a:xfrm>
          <a:prstGeom prst="roundRect">
            <a:avLst>
              <a:gd name="adj" fmla="val 50000"/>
            </a:avLst>
          </a:prstGeom>
          <a:solidFill>
            <a:srgbClr val="103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7259" y="4613779"/>
            <a:ext cx="453739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对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底层、控制算法和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逻辑等进行研发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调参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控制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5947945" y="4697802"/>
            <a:ext cx="738664" cy="738664"/>
          </a:xfrm>
          <a:prstGeom prst="roundRect">
            <a:avLst>
              <a:gd name="adj" fmla="val 50000"/>
            </a:avLst>
          </a:prstGeom>
          <a:solidFill>
            <a:srgbClr val="2A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pic>
        <p:nvPicPr>
          <p:cNvPr id="9" name="图片 11" descr="aut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47277" y="3476358"/>
            <a:ext cx="540000" cy="540000"/>
          </a:xfrm>
          <a:prstGeom prst="rect">
            <a:avLst/>
          </a:prstGeom>
        </p:spPr>
      </p:pic>
      <p:pic>
        <p:nvPicPr>
          <p:cNvPr id="10" name="图片 13" descr="bags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7277" y="2155582"/>
            <a:ext cx="540000" cy="540000"/>
          </a:xfrm>
          <a:prstGeom prst="rect">
            <a:avLst/>
          </a:prstGeom>
        </p:spPr>
      </p:pic>
      <p:pic>
        <p:nvPicPr>
          <p:cNvPr id="11" name="图片 16" descr="calculator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7277" y="4797134"/>
            <a:ext cx="540000" cy="540000"/>
          </a:xfrm>
          <a:prstGeom prst="rect">
            <a:avLst/>
          </a:prstGeom>
        </p:spPr>
      </p:pic>
      <p:sp>
        <p:nvSpPr>
          <p:cNvPr id="13" name="文本框 38"/>
          <p:cNvSpPr txBox="1"/>
          <p:nvPr/>
        </p:nvSpPr>
        <p:spPr>
          <a:xfrm>
            <a:off x="453391" y="36385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组内任务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805555" y="3376295"/>
            <a:ext cx="1503045" cy="623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Times New Roman" panose="02020603050405020304" charset="0"/>
                <a:ea typeface="楷体" panose="02010609060101010101" charset="-122"/>
              </a:rPr>
              <a:t>电控软件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8"/>
            </p:custDataLst>
          </p:nvPr>
        </p:nvSpPr>
        <p:spPr>
          <a:xfrm>
            <a:off x="3805555" y="1965325"/>
            <a:ext cx="1503045" cy="623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视</a:t>
            </a:r>
            <a:r>
              <a:rPr lang="en-US" altLang="zh-CN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觉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9"/>
            </p:custDataLst>
          </p:nvPr>
        </p:nvSpPr>
        <p:spPr>
          <a:xfrm>
            <a:off x="3805555" y="4787265"/>
            <a:ext cx="1503045" cy="623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硬</a:t>
            </a:r>
            <a:r>
              <a:rPr lang="en-US" altLang="zh-CN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件</a:t>
            </a:r>
            <a:endParaRPr lang="zh-CN" altLang="en-US" sz="2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4443730" y="2651125"/>
            <a:ext cx="226695" cy="6356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上下箭头 18"/>
          <p:cNvSpPr/>
          <p:nvPr>
            <p:custDataLst>
              <p:tags r:id="rId10"/>
            </p:custDataLst>
          </p:nvPr>
        </p:nvSpPr>
        <p:spPr>
          <a:xfrm>
            <a:off x="4443730" y="4075430"/>
            <a:ext cx="226695" cy="6356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722880" y="5113655"/>
            <a:ext cx="89725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6090" y="4766945"/>
            <a:ext cx="2256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电机、陀螺仪</a:t>
            </a:r>
            <a:endParaRPr lang="zh-CN" altLang="en-US" sz="20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zh-CN" altLang="en-US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超级电容、</a:t>
            </a:r>
            <a:r>
              <a:rPr lang="en-US" altLang="zh-CN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PCB</a:t>
            </a:r>
            <a:r>
              <a:rPr lang="zh-CN" altLang="en-US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等</a:t>
            </a:r>
            <a:endParaRPr lang="zh-CN" altLang="en-US" sz="20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569595" y="3488690"/>
            <a:ext cx="2256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单片机</a:t>
            </a:r>
            <a:r>
              <a:rPr lang="en-US" altLang="zh-CN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/C</a:t>
            </a:r>
            <a:r>
              <a:rPr lang="zh-CN" altLang="en-US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语言</a:t>
            </a:r>
            <a:endParaRPr lang="zh-CN" altLang="en-US" sz="20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23" name="直接箭头连接符 22"/>
          <p:cNvCxnSpPr/>
          <p:nvPr>
            <p:custDataLst>
              <p:tags r:id="rId12"/>
            </p:custDataLst>
          </p:nvPr>
        </p:nvCxnSpPr>
        <p:spPr>
          <a:xfrm flipH="1">
            <a:off x="2722880" y="3688080"/>
            <a:ext cx="89725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568960" y="1902460"/>
            <a:ext cx="2256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相机、</a:t>
            </a:r>
            <a:r>
              <a:rPr lang="en-US" altLang="zh-CN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NUC</a:t>
            </a:r>
            <a:endParaRPr lang="en-US" altLang="zh-CN" sz="20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Linux</a:t>
            </a:r>
            <a:r>
              <a:rPr lang="zh-CN" altLang="en-US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系统</a:t>
            </a:r>
            <a:endParaRPr lang="zh-CN" altLang="en-US" sz="20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25" name="直接箭头连接符 24"/>
          <p:cNvCxnSpPr/>
          <p:nvPr>
            <p:custDataLst>
              <p:tags r:id="rId14"/>
            </p:custDataLst>
          </p:nvPr>
        </p:nvCxnSpPr>
        <p:spPr>
          <a:xfrm flipH="1">
            <a:off x="2722880" y="2262505"/>
            <a:ext cx="89725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569595" y="3489325"/>
            <a:ext cx="2256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单片机</a:t>
            </a:r>
            <a:r>
              <a:rPr lang="en-US" altLang="zh-CN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/C</a:t>
            </a:r>
            <a:r>
              <a:rPr lang="zh-CN" altLang="en-US" sz="2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语言</a:t>
            </a:r>
            <a:endParaRPr lang="zh-CN" altLang="en-US" sz="20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401955" y="5741035"/>
            <a:ext cx="116782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作为视觉与负责之间的桥梁、同时控制机器人实现云台控制、底盘移动、发弹等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基本功能（驱动电机）</a:t>
            </a:r>
            <a:endParaRPr lang="zh-CN" altLang="en-US" sz="20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26200" y="2870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7"/>
            </p:custDataLst>
          </p:nvPr>
        </p:nvPicPr>
        <p:blipFill>
          <a:blip r:embed="rId18"/>
          <a:srcRect l="17846" t="18257" r="21780" b="28619"/>
          <a:stretch>
            <a:fillRect/>
          </a:stretch>
        </p:blipFill>
        <p:spPr>
          <a:xfrm>
            <a:off x="5598795" y="451485"/>
            <a:ext cx="1409065" cy="1504315"/>
          </a:xfrm>
          <a:prstGeom prst="roundRect">
            <a:avLst>
              <a:gd name="adj" fmla="val 37500"/>
            </a:avLst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8"/>
          <p:cNvSpPr txBox="1"/>
          <p:nvPr/>
        </p:nvSpPr>
        <p:spPr>
          <a:xfrm>
            <a:off x="520701" y="36385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电控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工作的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收获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05180" y="1790700"/>
            <a:ext cx="10058400" cy="3535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程序设计思想</a:t>
            </a:r>
            <a:endParaRPr lang="en-US" altLang="zh-CN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嵌入式项目开发经验一定的控制算法经验</a:t>
            </a:r>
            <a:endParaRPr lang="zh-CN" altLang="en-US" sz="28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3. 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学校课本上学不到的工程实践细节、团队合作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等</a:t>
            </a:r>
            <a:endParaRPr lang="zh-CN" altLang="en-US" sz="28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4. 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在理论成立实践失败中不断折腾，积累经验</a:t>
            </a:r>
            <a:endParaRPr lang="zh-CN" altLang="en-US" sz="28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5. 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信息检索能力，解决问题的能力，定位问题的能力</a:t>
            </a:r>
            <a:endParaRPr lang="en-US" altLang="zh-CN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en-US" altLang="zh-CN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8"/>
          <p:cNvSpPr txBox="1"/>
          <p:nvPr/>
        </p:nvSpPr>
        <p:spPr>
          <a:xfrm>
            <a:off x="472441" y="36385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电控知识栈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0570" y="1390650"/>
            <a:ext cx="651637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单片机开发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机器人学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控制算法、滤波算法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软件建模与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仿真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5.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硬件知识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8"/>
          <p:cNvSpPr txBox="1"/>
          <p:nvPr/>
        </p:nvSpPr>
        <p:spPr>
          <a:xfrm>
            <a:off x="615316" y="36385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+mn-ea"/>
                <a:sym typeface="+mn-lt"/>
              </a:rPr>
              <a:t>在哪了解更多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9945" y="2030095"/>
            <a:ext cx="101174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RoboMaster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官网</a:t>
            </a: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论坛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BiliBili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其它相关教程视频</a:t>
            </a: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其它战队培训视频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各类官方使用指导文档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 Baidu/Google/Bing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5.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问学长学姐（</a:t>
            </a:r>
            <a:r>
              <a:rPr lang="zh-CN" altLang="en-US" sz="30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学会问问题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6. </a:t>
            </a:r>
            <a:r>
              <a:rPr lang="zh-CN" altLang="en-US" sz="3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项目驱动学习</a:t>
            </a:r>
            <a:endParaRPr lang="zh-CN" altLang="en-US" sz="3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517275" y="2845213"/>
            <a:ext cx="5157470" cy="1381600"/>
            <a:chOff x="3517275" y="3206568"/>
            <a:chExt cx="5157470" cy="1381600"/>
          </a:xfrm>
        </p:grpSpPr>
        <p:sp>
          <p:nvSpPr>
            <p:cNvPr id="7" name="文本框 38"/>
            <p:cNvSpPr txBox="1"/>
            <p:nvPr/>
          </p:nvSpPr>
          <p:spPr>
            <a:xfrm>
              <a:off x="3517275" y="3206568"/>
              <a:ext cx="515747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初识</a:t>
              </a: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STM32</a:t>
              </a:r>
              <a:r>
                <a:rPr lang="zh-CN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编程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791200" y="4588168"/>
              <a:ext cx="609600" cy="0"/>
            </a:xfrm>
            <a:prstGeom prst="line">
              <a:avLst/>
            </a:prstGeom>
            <a:ln w="63500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32429" r="31817"/>
          <a:stretch>
            <a:fillRect/>
          </a:stretch>
        </p:blipFill>
        <p:spPr>
          <a:xfrm>
            <a:off x="10765790" y="5023485"/>
            <a:ext cx="808990" cy="127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610" y="293370"/>
            <a:ext cx="2249170" cy="1097280"/>
          </a:xfrm>
          <a:prstGeom prst="rect">
            <a:avLst/>
          </a:prstGeom>
        </p:spPr>
      </p:pic>
      <p:sp>
        <p:nvSpPr>
          <p:cNvPr id="20" name="文本框 38"/>
          <p:cNvSpPr txBox="1"/>
          <p:nvPr/>
        </p:nvSpPr>
        <p:spPr>
          <a:xfrm>
            <a:off x="438151" y="36385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初识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软件环境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1861820" y="1011238"/>
            <a:ext cx="3446780" cy="10795"/>
          </a:xfrm>
          <a:prstGeom prst="line">
            <a:avLst/>
          </a:prstGeom>
          <a:ln w="63500" cap="sq">
            <a:solidFill>
              <a:srgbClr val="16469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695" y="1480185"/>
            <a:ext cx="10126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eil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是一款广泛用于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嵌入式系统开发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的软件工具。它支持多种常见的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微型控制器架构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和编程语言，并提供了丰富的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调试辅助功能（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Debug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，是嵌入式系统开发领域的重要工具之一。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7695" y="1167765"/>
            <a:ext cx="178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一、K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eil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16326"/>
          <a:stretch>
            <a:fillRect/>
          </a:stretch>
        </p:blipFill>
        <p:spPr>
          <a:xfrm>
            <a:off x="3994150" y="2491740"/>
            <a:ext cx="5654040" cy="38912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55420" y="2644775"/>
            <a:ext cx="1661795" cy="205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PLACING_PICTURE_USER_VIEWPORT" val="{&quot;height&quot;:3529,&quot;width&quot;:2243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3529,&quot;width&quot;:2243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PLACING_PICTURE_USER_VIEWPORT" val="{&quot;height&quot;:3529,&quot;width&quot;:2243}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PLACING_PICTURE_USER_VIEWPORT" val="{&quot;height&quot;:3529,&quot;width&quot;:2243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PP_MARK_KEY" val="9a1033df-46dd-4b00-a1b8-b7069d25c5d4"/>
  <p:tag name="COMMONDATA" val="eyJjb3VudCI6MzcsImhkaWQiOiJiOTk4MzRiYzE5YmJhZDI0NTgwYjNhZGZhMDRmYjk0NyIsInVzZXJDb3VudCI6MzZ9"/>
  <p:tag name="commondata" val="eyJjb3VudCI6MzgsImhkaWQiOiIwNjk2YWMyYzhlOWMwYmJkMDE3YmZhNzQ0YjQ2YWI0OCIsInVzZXJDb3VudCI6MX0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gq5f4ae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WPS 演示</Application>
  <PresentationFormat>宽屏</PresentationFormat>
  <Paragraphs>219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Times New Roman</vt:lpstr>
      <vt:lpstr>楷体</vt:lpstr>
      <vt:lpstr>华文中宋</vt:lpstr>
      <vt:lpstr>Segoe UI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 xia</dc:creator>
  <cp:lastModifiedBy>ORLEN</cp:lastModifiedBy>
  <cp:revision>71</cp:revision>
  <dcterms:created xsi:type="dcterms:W3CDTF">2021-01-22T09:34:00Z</dcterms:created>
  <dcterms:modified xsi:type="dcterms:W3CDTF">2024-09-20T08:07:50Z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KSOTemplateUUID">
    <vt:lpwstr>v1.0_mb_fdh0FbEJo4ykQqQ4nnSC+Q==</vt:lpwstr>
  </property>
  <property fmtid="{D5CDD505-2E9C-101B-9397-08002B2CF9AE}" pid="4" name="ICV">
    <vt:lpwstr>F996DE552F44447DAFC77A349D62C3BD</vt:lpwstr>
  </property>
</Properties>
</file>