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57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1FD5-30D8-CAF5-5767-C667283A8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7B9AB-FAE3-9533-4D33-D1C9C0BEC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3397E-9ED1-FEB2-FA4E-929C70E1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8F-E5CD-4CA4-B3B6-5D04F0885906}" type="datetimeFigureOut">
              <a:rPr lang="en-IL" smtClean="0"/>
              <a:t>04/11/2023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C1A8-5969-88E3-1103-3EF8CD42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93D1-D561-3DE1-725F-A7566096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42CC-C850-482A-B6A5-88876074BF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621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6799-2C6F-9572-4582-5834B430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12256-11BE-0357-3C70-F3FD87014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3F4D1-A87F-E2A4-7E7E-321AE626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8F-E5CD-4CA4-B3B6-5D04F0885906}" type="datetimeFigureOut">
              <a:rPr lang="en-IL" smtClean="0"/>
              <a:t>04/11/2023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42E2-49C4-F69C-8EF0-5192E0B4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77AB-7703-E307-ABD6-F0C69660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42CC-C850-482A-B6A5-88876074BF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338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64536-66ED-D38D-5258-1D0845B5D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0C476-E056-5F96-055E-71F55D974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ECAC-DC34-8202-7E43-BCEAF7E0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8F-E5CD-4CA4-B3B6-5D04F0885906}" type="datetimeFigureOut">
              <a:rPr lang="en-IL" smtClean="0"/>
              <a:t>04/11/2023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DE4E-E6B0-21E3-6577-FEE9D294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1773F-571D-7C74-08B6-5AA1A3DF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42CC-C850-482A-B6A5-88876074BF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405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DDE-7DD2-C34C-8D53-F2B3E647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C0E1B-3C53-B912-C5C4-FD9F64325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EC244-DB25-6C59-AD36-4238003F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8F-E5CD-4CA4-B3B6-5D04F0885906}" type="datetimeFigureOut">
              <a:rPr lang="en-IL" smtClean="0"/>
              <a:t>04/11/2023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60C8C-84B6-4EF0-FD5D-B76F71BD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BB484-B133-1994-A375-52FFE2DB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42CC-C850-482A-B6A5-88876074BF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71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6C0B-5690-4B2F-DEFA-18525C50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82934-774A-1517-8CD3-D2DD7E0E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B855F-4A13-F4DB-BBF3-B1343DDD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8F-E5CD-4CA4-B3B6-5D04F0885906}" type="datetimeFigureOut">
              <a:rPr lang="en-IL" smtClean="0"/>
              <a:t>04/11/2023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71C14-88BA-535D-8AC6-6C474396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70EDA-05A4-99BF-EB2D-77E8A19B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42CC-C850-482A-B6A5-88876074BF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577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0EEA-22CD-44BA-D88B-4BA92088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0668-7872-7D2E-820A-0F7B6F126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0D485-E9C8-02DD-4FA2-E20F0B5F1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26CA4-CA20-C00E-D051-052AC326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8F-E5CD-4CA4-B3B6-5D04F0885906}" type="datetimeFigureOut">
              <a:rPr lang="en-IL" smtClean="0"/>
              <a:t>04/11/2023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54B6E-0DA1-174E-1EA9-8E74CC20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6ED19-1884-72ED-01D3-D74C96DA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42CC-C850-482A-B6A5-88876074BF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574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5715-AF0B-393C-EFDF-7AEC5CC2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5B764-B292-8AC5-4992-058DBF719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FA145-3E80-A724-ED4F-7969B7F5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AC852-5AED-65AD-F271-7EEA40F48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1329C-081B-71B7-98E8-FF16EC210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5241A-FEC3-E99F-44FF-1742F52C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8F-E5CD-4CA4-B3B6-5D04F0885906}" type="datetimeFigureOut">
              <a:rPr lang="en-IL" smtClean="0"/>
              <a:t>04/11/2023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831B2-3505-82F4-EBE2-408680F8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18834-211D-F408-B821-A42EEEDA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42CC-C850-482A-B6A5-88876074BF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785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8596-B5C7-4663-6CEB-228467B9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639F5-A346-0522-5C0B-D46C214B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8F-E5CD-4CA4-B3B6-5D04F0885906}" type="datetimeFigureOut">
              <a:rPr lang="en-IL" smtClean="0"/>
              <a:t>04/11/2023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7758F-8F16-F383-B501-8A4FD1F9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06FD3-330E-D634-6137-5115D8E5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42CC-C850-482A-B6A5-88876074BF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793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B2654-E233-9DA0-F1D5-0B0DDEF7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8F-E5CD-4CA4-B3B6-5D04F0885906}" type="datetimeFigureOut">
              <a:rPr lang="en-IL" smtClean="0"/>
              <a:t>04/11/2023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6D181-118B-CDC6-D98D-F414997F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AABE6-BA2D-27F3-7626-7B037888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42CC-C850-482A-B6A5-88876074BF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704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84F3-3E62-9CC5-11C2-274D8B1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94BF-41C3-ED16-2829-66C710686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F75D9-46DD-FB61-EF1D-655C681AD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960A4-D34D-E9D8-CE13-DBAAA03D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8F-E5CD-4CA4-B3B6-5D04F0885906}" type="datetimeFigureOut">
              <a:rPr lang="en-IL" smtClean="0"/>
              <a:t>04/11/2023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2EA3-89EF-FD12-FE84-20A08FFF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C8C1F-C1CB-9CA3-6C8C-79E9FF8E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42CC-C850-482A-B6A5-88876074BF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026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4E7-06AD-095B-8ADF-AF433955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64FA4-4DEF-6E85-7472-B3707580B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CC898-781C-45C9-DCC4-C2D271447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E857D-035A-B273-B9EC-C2A32180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18F-E5CD-4CA4-B3B6-5D04F0885906}" type="datetimeFigureOut">
              <a:rPr lang="en-IL" smtClean="0"/>
              <a:t>04/11/2023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4C627-53AC-9E54-7A35-C390F73A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DD310-0795-C50D-5CD5-5A1F7E2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42CC-C850-482A-B6A5-88876074BF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008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05822-41F4-6408-F7AD-00F3094D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37090-7604-A35D-9171-DD8E0CA74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B0076-36D8-E1E3-56FB-5F9F50550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918F-E5CD-4CA4-B3B6-5D04F0885906}" type="datetimeFigureOut">
              <a:rPr lang="en-IL" smtClean="0"/>
              <a:t>04/11/2023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9FC9B-27E3-5078-312A-C65E89162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69E76-5D94-931E-26BE-A5BB47DE2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B42CC-C850-482A-B6A5-88876074BFF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78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1F68-B30B-7380-EC9E-D0D5ED0F9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33FF"/>
                </a:solidFill>
              </a:rPr>
              <a:t>Scratch Detection</a:t>
            </a:r>
            <a:endParaRPr lang="en-IL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9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984C99-C606-2C6D-EFA4-9702823D8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" y="669551"/>
            <a:ext cx="5334000" cy="400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9AC59C-627F-99E0-D69C-E7FD730C5A8D}"/>
              </a:ext>
            </a:extLst>
          </p:cNvPr>
          <p:cNvSpPr txBox="1"/>
          <p:nvPr/>
        </p:nvSpPr>
        <p:spPr>
          <a:xfrm>
            <a:off x="5136387" y="71704"/>
            <a:ext cx="2374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</a:rPr>
              <a:t>Score Calculation</a:t>
            </a:r>
            <a:endParaRPr lang="en-IL" sz="2400" b="1" u="sng" dirty="0">
              <a:solidFill>
                <a:srgbClr val="3333FF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22399F-F876-93CB-5E08-436D5B89652A}"/>
              </a:ext>
            </a:extLst>
          </p:cNvPr>
          <p:cNvCxnSpPr/>
          <p:nvPr/>
        </p:nvCxnSpPr>
        <p:spPr>
          <a:xfrm>
            <a:off x="5209309" y="2539133"/>
            <a:ext cx="6280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D8A021-2631-0B8C-A73E-9EE89DEB4E1C}"/>
              </a:ext>
            </a:extLst>
          </p:cNvPr>
          <p:cNvSpPr txBox="1"/>
          <p:nvPr/>
        </p:nvSpPr>
        <p:spPr>
          <a:xfrm>
            <a:off x="7693783" y="1089951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Zoom</a:t>
            </a:r>
            <a:endParaRPr lang="en-IL" dirty="0">
              <a:solidFill>
                <a:srgbClr val="3333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ABDA3-DB9F-D67D-9877-6F1701156A3C}"/>
              </a:ext>
            </a:extLst>
          </p:cNvPr>
          <p:cNvSpPr txBox="1"/>
          <p:nvPr/>
        </p:nvSpPr>
        <p:spPr>
          <a:xfrm>
            <a:off x="1707078" y="498125"/>
            <a:ext cx="2001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333FF"/>
                </a:solidFill>
              </a:rPr>
              <a:t>Combination #15</a:t>
            </a:r>
            <a:endParaRPr lang="en-IL" sz="2000" b="1" dirty="0">
              <a:solidFill>
                <a:srgbClr val="3333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E4EF9-D0F8-B0AA-EFB0-575E0FD5A5B4}"/>
              </a:ext>
            </a:extLst>
          </p:cNvPr>
          <p:cNvSpPr txBox="1"/>
          <p:nvPr/>
        </p:nvSpPr>
        <p:spPr>
          <a:xfrm>
            <a:off x="103049" y="4417870"/>
            <a:ext cx="5598344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 err="1">
                <a:solidFill>
                  <a:srgbClr val="3333FF"/>
                </a:solidFill>
              </a:rPr>
              <a:t>Fit_score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800" dirty="0"/>
              <a:t>= e</a:t>
            </a:r>
            <a:r>
              <a:rPr lang="en-US" sz="2800" baseline="30000" dirty="0"/>
              <a:t>0.1 [ (# </a:t>
            </a:r>
            <a:r>
              <a:rPr lang="en-US" sz="2800" baseline="30000" dirty="0" err="1"/>
              <a:t>bad_dies</a:t>
            </a:r>
            <a:r>
              <a:rPr lang="en-US" sz="2800" baseline="30000" dirty="0"/>
              <a:t>) – 0.5*(# </a:t>
            </a:r>
            <a:r>
              <a:rPr lang="en-US" sz="2800" baseline="30000" dirty="0" err="1"/>
              <a:t>good_dies</a:t>
            </a:r>
            <a:r>
              <a:rPr lang="en-US" sz="2800" baseline="30000" dirty="0"/>
              <a:t>) ] </a:t>
            </a:r>
          </a:p>
          <a:p>
            <a:r>
              <a:rPr lang="en-US" sz="2800" dirty="0"/>
              <a:t>               = e</a:t>
            </a:r>
            <a:r>
              <a:rPr lang="en-US" sz="2800" baseline="30000" dirty="0"/>
              <a:t>0.1 [10 – 0.5*25]</a:t>
            </a:r>
            <a:r>
              <a:rPr lang="en-US" sz="2800" dirty="0"/>
              <a:t> = e</a:t>
            </a:r>
            <a:r>
              <a:rPr lang="en-US" sz="2800" baseline="30000" dirty="0"/>
              <a:t>-2.5</a:t>
            </a:r>
            <a:endParaRPr lang="en-US" sz="2800" dirty="0"/>
          </a:p>
          <a:p>
            <a:r>
              <a:rPr lang="en-US" sz="2800" dirty="0"/>
              <a:t>               = 0.7788</a:t>
            </a:r>
            <a:endParaRPr lang="en-IL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B4408-ED04-A364-9C40-3F0E07B2D896}"/>
              </a:ext>
            </a:extLst>
          </p:cNvPr>
          <p:cNvSpPr txBox="1"/>
          <p:nvPr/>
        </p:nvSpPr>
        <p:spPr>
          <a:xfrm>
            <a:off x="5954054" y="4585858"/>
            <a:ext cx="6191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3333FF"/>
                </a:solidFill>
              </a:rPr>
              <a:t>Slend_ratio</a:t>
            </a:r>
            <a:r>
              <a:rPr lang="en-US" sz="2400" dirty="0">
                <a:solidFill>
                  <a:srgbClr val="3333FF"/>
                </a:solidFill>
              </a:rPr>
              <a:t>      </a:t>
            </a:r>
            <a:r>
              <a:rPr lang="en-US" sz="2400" dirty="0"/>
              <a:t>= </a:t>
            </a:r>
            <a:r>
              <a:rPr lang="en-US" sz="2000" dirty="0"/>
              <a:t>W / L = 8.547 / 23.3 = 0.3668</a:t>
            </a:r>
            <a:endParaRPr lang="en-US" sz="2400" dirty="0"/>
          </a:p>
          <a:p>
            <a:r>
              <a:rPr lang="en-US" sz="2400" dirty="0" err="1">
                <a:solidFill>
                  <a:srgbClr val="3333FF"/>
                </a:solidFill>
              </a:rPr>
              <a:t>Slender_score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000" dirty="0"/>
              <a:t>min(</a:t>
            </a:r>
            <a:r>
              <a:rPr lang="en-US" sz="2000" i="0" dirty="0">
                <a:effectLst/>
                <a:latin typeface="Menlo"/>
              </a:rPr>
              <a:t>-2*</a:t>
            </a:r>
            <a:r>
              <a:rPr lang="en-US" sz="2000" dirty="0" err="1">
                <a:latin typeface="Menlo"/>
              </a:rPr>
              <a:t>S</a:t>
            </a:r>
            <a:r>
              <a:rPr lang="en-US" sz="2000" i="0" dirty="0" err="1">
                <a:effectLst/>
                <a:latin typeface="Menlo"/>
              </a:rPr>
              <a:t>lend_ratio</a:t>
            </a:r>
            <a:r>
              <a:rPr lang="en-US" sz="2000" i="0" dirty="0">
                <a:effectLst/>
                <a:latin typeface="Menlo"/>
              </a:rPr>
              <a:t> + 1, 0.01)</a:t>
            </a:r>
          </a:p>
          <a:p>
            <a:r>
              <a:rPr lang="en-US" sz="2000" dirty="0">
                <a:latin typeface="Menlo"/>
              </a:rPr>
              <a:t>                                = </a:t>
            </a:r>
            <a:r>
              <a:rPr lang="en-US" sz="2400" dirty="0">
                <a:latin typeface="Menlo"/>
              </a:rPr>
              <a:t>0.2664</a:t>
            </a:r>
            <a:endParaRPr lang="en-US" sz="2000" i="0" dirty="0">
              <a:effectLst/>
              <a:latin typeface="Menlo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A35232-1362-5B8F-37CB-863504A3EEB0}"/>
              </a:ext>
            </a:extLst>
          </p:cNvPr>
          <p:cNvCxnSpPr>
            <a:cxnSpLocks/>
          </p:cNvCxnSpPr>
          <p:nvPr/>
        </p:nvCxnSpPr>
        <p:spPr>
          <a:xfrm>
            <a:off x="5809677" y="4525815"/>
            <a:ext cx="0" cy="14685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4CEF5C-7361-BC57-96D6-A5A9A0C579D3}"/>
              </a:ext>
            </a:extLst>
          </p:cNvPr>
          <p:cNvSpPr txBox="1"/>
          <p:nvPr/>
        </p:nvSpPr>
        <p:spPr>
          <a:xfrm>
            <a:off x="940461" y="6085029"/>
            <a:ext cx="9875317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3333FF"/>
                </a:solidFill>
              </a:rPr>
              <a:t>Final_score</a:t>
            </a:r>
            <a:r>
              <a:rPr lang="en-US" sz="2000" b="1" dirty="0">
                <a:solidFill>
                  <a:srgbClr val="3333FF"/>
                </a:solidFill>
              </a:rPr>
              <a:t> </a:t>
            </a:r>
            <a:r>
              <a:rPr lang="en-US" sz="2000" dirty="0">
                <a:solidFill>
                  <a:srgbClr val="3333FF"/>
                </a:solidFill>
              </a:rPr>
              <a:t>= </a:t>
            </a:r>
            <a:r>
              <a:rPr lang="en-US" sz="2000" dirty="0" err="1">
                <a:solidFill>
                  <a:srgbClr val="3333FF"/>
                </a:solidFill>
                <a:highlight>
                  <a:srgbClr val="FFFF00"/>
                </a:highlight>
              </a:rPr>
              <a:t>Fit_score</a:t>
            </a:r>
            <a:r>
              <a:rPr lang="en-US" sz="2000" dirty="0">
                <a:solidFill>
                  <a:srgbClr val="3333FF"/>
                </a:solidFill>
                <a:highlight>
                  <a:srgbClr val="FFFF00"/>
                </a:highlight>
              </a:rPr>
              <a:t> </a:t>
            </a:r>
            <a:r>
              <a:rPr lang="en-US" sz="2000" dirty="0">
                <a:solidFill>
                  <a:srgbClr val="3333FF"/>
                </a:solidFill>
              </a:rPr>
              <a:t>* </a:t>
            </a:r>
            <a:r>
              <a:rPr lang="en-US" sz="2000" dirty="0" err="1">
                <a:solidFill>
                  <a:srgbClr val="3333FF"/>
                </a:solidFill>
                <a:highlight>
                  <a:srgbClr val="FFFF00"/>
                </a:highlight>
              </a:rPr>
              <a:t>Slender_score</a:t>
            </a:r>
            <a:r>
              <a:rPr lang="en-US" sz="2000" dirty="0">
                <a:solidFill>
                  <a:srgbClr val="3333FF"/>
                </a:solidFill>
                <a:highlight>
                  <a:srgbClr val="FFFF00"/>
                </a:highlight>
              </a:rPr>
              <a:t> </a:t>
            </a:r>
            <a:r>
              <a:rPr lang="en-US" sz="2000" dirty="0">
                <a:solidFill>
                  <a:srgbClr val="3333FF"/>
                </a:solidFill>
              </a:rPr>
              <a:t>* </a:t>
            </a:r>
            <a:r>
              <a:rPr lang="en-US" sz="2000" dirty="0" err="1">
                <a:solidFill>
                  <a:srgbClr val="3333FF"/>
                </a:solidFill>
                <a:highlight>
                  <a:srgbClr val="FFFF00"/>
                </a:highlight>
              </a:rPr>
              <a:t>no_points</a:t>
            </a:r>
            <a:r>
              <a:rPr lang="en-US" sz="2000" dirty="0">
                <a:solidFill>
                  <a:srgbClr val="3333FF"/>
                </a:solidFill>
                <a:highlight>
                  <a:srgbClr val="FFFF00"/>
                </a:highlight>
              </a:rPr>
              <a:t> </a:t>
            </a:r>
            <a:r>
              <a:rPr lang="en-US" sz="2000" dirty="0">
                <a:solidFill>
                  <a:srgbClr val="3333FF"/>
                </a:solidFill>
              </a:rPr>
              <a:t>= 0.7788</a:t>
            </a:r>
            <a:r>
              <a:rPr lang="en-IL" sz="2000" dirty="0">
                <a:solidFill>
                  <a:srgbClr val="3333FF"/>
                </a:solidFill>
              </a:rPr>
              <a:t> * </a:t>
            </a:r>
            <a:r>
              <a:rPr lang="en-US" sz="2000" dirty="0">
                <a:solidFill>
                  <a:srgbClr val="3333FF"/>
                </a:solidFill>
                <a:latin typeface="Menlo"/>
              </a:rPr>
              <a:t>0.2664</a:t>
            </a:r>
            <a:r>
              <a:rPr lang="en-IL" sz="2000" dirty="0">
                <a:solidFill>
                  <a:srgbClr val="3333FF"/>
                </a:solidFill>
              </a:rPr>
              <a:t> * 1</a:t>
            </a:r>
            <a:r>
              <a:rPr lang="en-US" sz="2000" dirty="0">
                <a:solidFill>
                  <a:srgbClr val="3333FF"/>
                </a:solidFill>
              </a:rPr>
              <a:t>7 = </a:t>
            </a:r>
            <a:r>
              <a:rPr lang="en-US" sz="2000" dirty="0">
                <a:solidFill>
                  <a:srgbClr val="3333FF"/>
                </a:solidFill>
                <a:highlight>
                  <a:srgbClr val="FFFF00"/>
                </a:highlight>
              </a:rPr>
              <a:t>3.53</a:t>
            </a:r>
            <a:endParaRPr lang="en-IL" sz="2000" dirty="0">
              <a:solidFill>
                <a:srgbClr val="3333FF"/>
              </a:solidFill>
              <a:highlight>
                <a:srgbClr val="FFFF00"/>
              </a:highligh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EA9E1B-37FA-8CBC-5493-32EF33DD911B}"/>
              </a:ext>
            </a:extLst>
          </p:cNvPr>
          <p:cNvCxnSpPr/>
          <p:nvPr/>
        </p:nvCxnSpPr>
        <p:spPr>
          <a:xfrm>
            <a:off x="75091" y="6016056"/>
            <a:ext cx="113410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4848EB-853F-3ECA-5928-6D7B73879CA5}"/>
              </a:ext>
            </a:extLst>
          </p:cNvPr>
          <p:cNvCxnSpPr/>
          <p:nvPr/>
        </p:nvCxnSpPr>
        <p:spPr>
          <a:xfrm>
            <a:off x="70475" y="6584090"/>
            <a:ext cx="113410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F6B6243-37C4-C704-203A-2E28E0D63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89" t="26075" r="28872" b="32078"/>
          <a:stretch/>
        </p:blipFill>
        <p:spPr>
          <a:xfrm>
            <a:off x="5998310" y="1443997"/>
            <a:ext cx="3715008" cy="230700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7516851-1372-226E-B91B-18D95E637B43}"/>
              </a:ext>
            </a:extLst>
          </p:cNvPr>
          <p:cNvSpPr/>
          <p:nvPr/>
        </p:nvSpPr>
        <p:spPr>
          <a:xfrm rot="19877734">
            <a:off x="1282113" y="2391348"/>
            <a:ext cx="2718935" cy="6926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1255A0-674D-611A-0443-91D7ED733574}"/>
              </a:ext>
            </a:extLst>
          </p:cNvPr>
          <p:cNvSpPr txBox="1"/>
          <p:nvPr/>
        </p:nvSpPr>
        <p:spPr>
          <a:xfrm rot="20164134">
            <a:off x="2771787" y="2944073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L</a:t>
            </a:r>
            <a:endParaRPr lang="en-IL" sz="2800" dirty="0">
              <a:solidFill>
                <a:srgbClr val="FFFF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21D111-FBF9-6F34-0D53-5E5C1C8F13C2}"/>
              </a:ext>
            </a:extLst>
          </p:cNvPr>
          <p:cNvSpPr txBox="1"/>
          <p:nvPr/>
        </p:nvSpPr>
        <p:spPr>
          <a:xfrm rot="20164134">
            <a:off x="1048266" y="331465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W</a:t>
            </a:r>
            <a:endParaRPr lang="en-IL" sz="28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6B904-F818-9110-CFA8-A99861BB4259}"/>
              </a:ext>
            </a:extLst>
          </p:cNvPr>
          <p:cNvSpPr txBox="1"/>
          <p:nvPr/>
        </p:nvSpPr>
        <p:spPr>
          <a:xfrm>
            <a:off x="6025525" y="3942720"/>
            <a:ext cx="3442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Ink pixels strength weight = -0.5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0C3383-17AF-CCA6-2EB8-60236117DC5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100052" y="4127386"/>
            <a:ext cx="1925473" cy="39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4658F-1765-1D32-9729-B5816725EE86}"/>
              </a:ext>
            </a:extLst>
          </p:cNvPr>
          <p:cNvSpPr/>
          <p:nvPr/>
        </p:nvSpPr>
        <p:spPr>
          <a:xfrm>
            <a:off x="3708780" y="4525816"/>
            <a:ext cx="509259" cy="184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6293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A2CE6F-5689-1FCD-FFD5-AFA497919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1"/>
          <a:stretch/>
        </p:blipFill>
        <p:spPr>
          <a:xfrm>
            <a:off x="3429000" y="1625600"/>
            <a:ext cx="5334000" cy="3803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95F6E-FF95-45BF-21B2-69517DD9CB28}"/>
              </a:ext>
            </a:extLst>
          </p:cNvPr>
          <p:cNvSpPr txBox="1"/>
          <p:nvPr/>
        </p:nvSpPr>
        <p:spPr>
          <a:xfrm>
            <a:off x="4047942" y="1056072"/>
            <a:ext cx="4145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333FF"/>
                </a:solidFill>
              </a:rPr>
              <a:t>Combination #14 gives the best score</a:t>
            </a:r>
            <a:endParaRPr lang="en-IL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B1992-F657-3ADE-7F77-CA83DDD727F4}"/>
              </a:ext>
            </a:extLst>
          </p:cNvPr>
          <p:cNvSpPr txBox="1"/>
          <p:nvPr/>
        </p:nvSpPr>
        <p:spPr>
          <a:xfrm>
            <a:off x="5102352" y="210312"/>
            <a:ext cx="211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</a:rPr>
              <a:t>Final Detection</a:t>
            </a:r>
            <a:endParaRPr lang="en-IL" sz="2400" b="1" u="sng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452AFA-72EA-DE6F-8D97-DEC092AC6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1" y="346297"/>
            <a:ext cx="8357419" cy="6409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FDF739-A034-4DFD-D19B-DF2841BED88E}"/>
              </a:ext>
            </a:extLst>
          </p:cNvPr>
          <p:cNvSpPr txBox="1"/>
          <p:nvPr/>
        </p:nvSpPr>
        <p:spPr>
          <a:xfrm>
            <a:off x="-59824" y="21825"/>
            <a:ext cx="1808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3333FF"/>
                </a:solidFill>
              </a:rPr>
              <a:t>Filter Wafers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F2A62E-D77D-0682-73AD-C7A5CDB97483}"/>
              </a:ext>
            </a:extLst>
          </p:cNvPr>
          <p:cNvCxnSpPr>
            <a:cxnSpLocks/>
          </p:cNvCxnSpPr>
          <p:nvPr/>
        </p:nvCxnSpPr>
        <p:spPr>
          <a:xfrm>
            <a:off x="5980922" y="3816220"/>
            <a:ext cx="2278175" cy="41165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DEB99C-D99B-EA7B-7653-1AF0464CE3B0}"/>
              </a:ext>
            </a:extLst>
          </p:cNvPr>
          <p:cNvCxnSpPr>
            <a:cxnSpLocks/>
          </p:cNvCxnSpPr>
          <p:nvPr/>
        </p:nvCxnSpPr>
        <p:spPr>
          <a:xfrm>
            <a:off x="8259097" y="4227871"/>
            <a:ext cx="3677264" cy="43261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0117B7-9966-556E-0296-89869FCC741B}"/>
              </a:ext>
            </a:extLst>
          </p:cNvPr>
          <p:cNvCxnSpPr>
            <a:cxnSpLocks/>
          </p:cNvCxnSpPr>
          <p:nvPr/>
        </p:nvCxnSpPr>
        <p:spPr>
          <a:xfrm flipH="1">
            <a:off x="4665306" y="3821420"/>
            <a:ext cx="1315616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0129BB-E0BC-A714-BBD4-277E91AA86FB}"/>
                  </a:ext>
                </a:extLst>
              </p:cNvPr>
              <p:cNvSpPr txBox="1"/>
              <p:nvPr/>
            </p:nvSpPr>
            <p:spPr>
              <a:xfrm rot="16200000">
                <a:off x="2945355" y="3262782"/>
                <a:ext cx="1656994" cy="5598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𝐵𝑎𝑑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</a:rPr>
                            <m:t>𝑑𝑖𝑒</m:t>
                          </m:r>
                          <m:r>
                            <a:rPr lang="en-US" sz="1600" b="0" i="1" dirty="0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</a:rPr>
                            <m:t>𝑑𝑖𝑒𝑠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0129BB-E0BC-A714-BBD4-277E91AA8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45355" y="3262782"/>
                <a:ext cx="1656994" cy="559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19B4EDC-FB68-CF05-524B-7A1DB2D1486A}"/>
              </a:ext>
            </a:extLst>
          </p:cNvPr>
          <p:cNvSpPr txBox="1"/>
          <p:nvPr/>
        </p:nvSpPr>
        <p:spPr>
          <a:xfrm>
            <a:off x="-19664" y="448938"/>
            <a:ext cx="44245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Filter by Wafer size, by three ranges conditions: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Less than 35: No scratches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35&lt;-&gt;63: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Line: -0.001*wafer_size+0.19: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If above the line no scratches.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If below the line, there is  scratches.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63&lt;-&gt;infinity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Line:-0.0003*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/>
              <a:t>wafer_size+0.13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above the line no scratches.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below the line, there is  scratches</a:t>
            </a:r>
            <a:r>
              <a:rPr lang="en-US" sz="1600" dirty="0">
                <a:solidFill>
                  <a:srgbClr val="00B050"/>
                </a:solidFill>
              </a:rPr>
              <a:t>.</a:t>
            </a:r>
            <a:endParaRPr lang="en-US" sz="16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053831-9014-5B3B-2D70-926DF66FB2D7}"/>
                  </a:ext>
                </a:extLst>
              </p:cNvPr>
              <p:cNvSpPr txBox="1"/>
              <p:nvPr/>
            </p:nvSpPr>
            <p:spPr>
              <a:xfrm>
                <a:off x="7529804" y="6540759"/>
                <a:ext cx="172574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𝑎𝑓𝑒𝑟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053831-9014-5B3B-2D70-926DF66FB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804" y="6540759"/>
                <a:ext cx="1725741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51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3B53EB9-E524-1013-D36B-76A04410AD85}"/>
              </a:ext>
            </a:extLst>
          </p:cNvPr>
          <p:cNvSpPr txBox="1"/>
          <p:nvPr/>
        </p:nvSpPr>
        <p:spPr>
          <a:xfrm>
            <a:off x="893792" y="1516328"/>
            <a:ext cx="27722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3333FF"/>
                </a:solidFill>
              </a:rPr>
              <a:t>Filter Wafers</a:t>
            </a:r>
          </a:p>
          <a:p>
            <a:pPr algn="ctr"/>
            <a:r>
              <a:rPr lang="en-US" b="1" dirty="0"/>
              <a:t>Train Wafers number: 3920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F680F5-87EF-7A8F-B1E8-226979499F1D}"/>
              </a:ext>
            </a:extLst>
          </p:cNvPr>
          <p:cNvSpPr txBox="1"/>
          <p:nvPr/>
        </p:nvSpPr>
        <p:spPr>
          <a:xfrm>
            <a:off x="0" y="0"/>
            <a:ext cx="87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3333FF"/>
                </a:solidFill>
              </a:rPr>
              <a:t>Flow: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4DFAA6-3E8E-36E6-6200-89E44A8EA819}"/>
              </a:ext>
            </a:extLst>
          </p:cNvPr>
          <p:cNvSpPr txBox="1"/>
          <p:nvPr/>
        </p:nvSpPr>
        <p:spPr>
          <a:xfrm>
            <a:off x="1156235" y="3291110"/>
            <a:ext cx="224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Wafers number: 2372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618CB8-4693-2F0A-9E22-E22DD9D762D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279909" y="2254992"/>
            <a:ext cx="0" cy="100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13525F-CC73-8C7E-3184-CC3FCEC769A5}"/>
                  </a:ext>
                </a:extLst>
              </p:cNvPr>
              <p:cNvSpPr txBox="1"/>
              <p:nvPr/>
            </p:nvSpPr>
            <p:spPr>
              <a:xfrm>
                <a:off x="74283" y="2514828"/>
                <a:ext cx="28426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𝐹𝑖𝑙𝑡𝑒𝑟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𝑊𝑎𝑓𝑒𝑟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13525F-CC73-8C7E-3184-CC3FCEC76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3" y="2514828"/>
                <a:ext cx="2842695" cy="523220"/>
              </a:xfrm>
              <a:prstGeom prst="rect">
                <a:avLst/>
              </a:prstGeom>
              <a:blipFill>
                <a:blip r:embed="rId2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038693-DBDF-3C24-2A8C-F46C727E31B6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>
            <a:off x="2279908" y="3660442"/>
            <a:ext cx="1" cy="118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AC40C0-D4E5-0286-32EA-EA0C5C2E665F}"/>
              </a:ext>
            </a:extLst>
          </p:cNvPr>
          <p:cNvSpPr txBox="1"/>
          <p:nvPr/>
        </p:nvSpPr>
        <p:spPr>
          <a:xfrm>
            <a:off x="1138410" y="4849856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Wafers selected: 1000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78C9CB4-6447-BE8A-EB87-5E8C7E4ACBB0}"/>
                  </a:ext>
                </a:extLst>
              </p:cNvPr>
              <p:cNvSpPr txBox="1"/>
              <p:nvPr/>
            </p:nvSpPr>
            <p:spPr>
              <a:xfrm>
                <a:off x="-99498" y="3930666"/>
                <a:ext cx="28426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𝑙𝑜𝑛𝑔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𝑟𝑢𝑛𝑛𝑖𝑛𝑔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1400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𝑜𝑢𝑟𝑠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𝑟𝑢𝑛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78C9CB4-6447-BE8A-EB87-5E8C7E4AC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498" y="3930666"/>
                <a:ext cx="2842695" cy="523220"/>
              </a:xfrm>
              <a:prstGeom prst="rect">
                <a:avLst/>
              </a:prstGeom>
              <a:blipFill>
                <a:blip r:embed="rId3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39F9A456-3C20-A230-EE5C-B776AD7E6D50}"/>
              </a:ext>
            </a:extLst>
          </p:cNvPr>
          <p:cNvSpPr/>
          <p:nvPr/>
        </p:nvSpPr>
        <p:spPr>
          <a:xfrm>
            <a:off x="406759" y="1966691"/>
            <a:ext cx="3624466" cy="32524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C82AC4-BF2E-FA7A-AFDA-BC03E8FF0899}"/>
              </a:ext>
            </a:extLst>
          </p:cNvPr>
          <p:cNvSpPr txBox="1"/>
          <p:nvPr/>
        </p:nvSpPr>
        <p:spPr>
          <a:xfrm>
            <a:off x="4365309" y="1535992"/>
            <a:ext cx="36383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3333FF"/>
                </a:solidFill>
              </a:rPr>
              <a:t>Hyper-parameters search</a:t>
            </a:r>
          </a:p>
          <a:p>
            <a:pPr algn="ctr"/>
            <a:r>
              <a:rPr lang="en-US" b="1" dirty="0"/>
              <a:t>Two 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Polynomial order: Order of</a:t>
            </a:r>
            <a:br>
              <a:rPr lang="en-US" b="1" dirty="0"/>
            </a:br>
            <a:r>
              <a:rPr lang="en-US" b="1" dirty="0"/>
              <a:t>the polynomial fit to the scratch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The ink pixels strength weight:</a:t>
            </a:r>
            <a:br>
              <a:rPr lang="en-US" b="1" dirty="0"/>
            </a:br>
            <a:r>
              <a:rPr lang="en-US" b="1" dirty="0"/>
              <a:t>penalized on the model score</a:t>
            </a:r>
            <a:br>
              <a:rPr lang="en-US" b="1" dirty="0"/>
            </a:br>
            <a:r>
              <a:rPr lang="en-US" b="1" dirty="0"/>
              <a:t>for including good dies.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Three values considered for each:</a:t>
            </a:r>
            <a:br>
              <a:rPr lang="en-US" b="1" dirty="0"/>
            </a:br>
            <a:r>
              <a:rPr lang="en-US" b="1" dirty="0"/>
              <a:t>total of 9 combination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model (described later) was </a:t>
            </a:r>
          </a:p>
          <a:p>
            <a:r>
              <a:rPr lang="en-US" b="1" dirty="0"/>
              <a:t>     applied to each combination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9F442C-0682-0EB1-7102-DB1C0B7287E7}"/>
              </a:ext>
            </a:extLst>
          </p:cNvPr>
          <p:cNvSpPr/>
          <p:nvPr/>
        </p:nvSpPr>
        <p:spPr>
          <a:xfrm>
            <a:off x="4311341" y="1966691"/>
            <a:ext cx="3624466" cy="32524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0DF8D6-FE67-BEDD-4A4F-11EFFFF3D862}"/>
              </a:ext>
            </a:extLst>
          </p:cNvPr>
          <p:cNvSpPr txBox="1"/>
          <p:nvPr/>
        </p:nvSpPr>
        <p:spPr>
          <a:xfrm>
            <a:off x="8788294" y="1516328"/>
            <a:ext cx="249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3333FF"/>
                </a:solidFill>
              </a:rPr>
              <a:t>Scratch prediction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6F515E-AD5D-79EB-432A-186FACEF0DDE}"/>
              </a:ext>
            </a:extLst>
          </p:cNvPr>
          <p:cNvSpPr/>
          <p:nvPr/>
        </p:nvSpPr>
        <p:spPr>
          <a:xfrm>
            <a:off x="8160993" y="1966691"/>
            <a:ext cx="3624466" cy="32524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C68256-1009-B388-C909-8E16693820C9}"/>
              </a:ext>
            </a:extLst>
          </p:cNvPr>
          <p:cNvSpPr txBox="1"/>
          <p:nvPr/>
        </p:nvSpPr>
        <p:spPr>
          <a:xfrm>
            <a:off x="8160992" y="1966691"/>
            <a:ext cx="37852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Predictions on the test 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Filter by Wafers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With the best parameters </a:t>
            </a:r>
            <a:br>
              <a:rPr lang="en-US" b="1" dirty="0"/>
            </a:br>
            <a:r>
              <a:rPr lang="en-US" b="1" dirty="0"/>
              <a:t>(F1 score=48</a:t>
            </a:r>
            <a:r>
              <a:rPr lang="he-IL" b="1" dirty="0"/>
              <a:t>%</a:t>
            </a:r>
            <a:r>
              <a:rPr lang="en-US" b="1" dirty="0"/>
              <a:t>) from last the </a:t>
            </a:r>
            <a:br>
              <a:rPr lang="en-US" b="1" dirty="0"/>
            </a:br>
            <a:r>
              <a:rPr lang="en-US" b="1" dirty="0"/>
              <a:t>Hyper-parameter search (Polynomial order=3.</a:t>
            </a:r>
            <a:br>
              <a:rPr lang="en-US" b="1" dirty="0"/>
            </a:br>
            <a:r>
              <a:rPr lang="en-US" b="1" dirty="0"/>
              <a:t>Ink pixels strength weight =-0.5)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F62102-5920-DFA3-4571-D87DF6506B64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4031225" y="3592940"/>
            <a:ext cx="2801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63C4637-3BDF-79BD-6B63-50A67BD2F37B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7935807" y="3592940"/>
            <a:ext cx="225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6273AB-539F-F0ED-F7F3-051E45A621B1}"/>
              </a:ext>
            </a:extLst>
          </p:cNvPr>
          <p:cNvSpPr txBox="1"/>
          <p:nvPr/>
        </p:nvSpPr>
        <p:spPr>
          <a:xfrm>
            <a:off x="1890664" y="1205872"/>
            <a:ext cx="65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A509B-9625-2C9C-954B-C5660C08F4A6}"/>
              </a:ext>
            </a:extLst>
          </p:cNvPr>
          <p:cNvSpPr txBox="1"/>
          <p:nvPr/>
        </p:nvSpPr>
        <p:spPr>
          <a:xfrm>
            <a:off x="9772137" y="1205872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86065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F5EA9E-4831-46A3-98CD-01B2D27D61A1}"/>
              </a:ext>
            </a:extLst>
          </p:cNvPr>
          <p:cNvSpPr txBox="1"/>
          <p:nvPr/>
        </p:nvSpPr>
        <p:spPr>
          <a:xfrm>
            <a:off x="5115722" y="1479756"/>
            <a:ext cx="2362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Wafer: 97a213</a:t>
            </a:r>
            <a:endParaRPr lang="en-IL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1F22C-2BB8-638C-95E6-0FA221DC45D8}"/>
              </a:ext>
            </a:extLst>
          </p:cNvPr>
          <p:cNvSpPr txBox="1"/>
          <p:nvPr/>
        </p:nvSpPr>
        <p:spPr>
          <a:xfrm>
            <a:off x="0" y="0"/>
            <a:ext cx="379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3333FF"/>
                </a:solidFill>
              </a:rPr>
              <a:t>Model for scratch detection: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E5954-DD0C-05B9-4E0F-B73E4094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69" y="1875263"/>
            <a:ext cx="4461061" cy="350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5801F7-F3F6-5AAB-F17E-8C8F8AADB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6"/>
          <a:stretch/>
        </p:blipFill>
        <p:spPr>
          <a:xfrm>
            <a:off x="1867384" y="1538232"/>
            <a:ext cx="3573527" cy="2895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5C963-EF6B-7219-7D07-742A01D31D60}"/>
              </a:ext>
            </a:extLst>
          </p:cNvPr>
          <p:cNvSpPr txBox="1"/>
          <p:nvPr/>
        </p:nvSpPr>
        <p:spPr>
          <a:xfrm>
            <a:off x="3235252" y="120665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Bad Dies</a:t>
            </a:r>
            <a:endParaRPr lang="en-IL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2873A8-F492-D701-BA21-785C3867E411}"/>
              </a:ext>
            </a:extLst>
          </p:cNvPr>
          <p:cNvCxnSpPr>
            <a:cxnSpLocks/>
          </p:cNvCxnSpPr>
          <p:nvPr/>
        </p:nvCxnSpPr>
        <p:spPr>
          <a:xfrm>
            <a:off x="5266208" y="2794958"/>
            <a:ext cx="14976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056441-5BE9-1282-AF5A-4092139D226B}"/>
              </a:ext>
            </a:extLst>
          </p:cNvPr>
          <p:cNvGrpSpPr/>
          <p:nvPr/>
        </p:nvGrpSpPr>
        <p:grpSpPr>
          <a:xfrm>
            <a:off x="6566113" y="1220955"/>
            <a:ext cx="3655290" cy="3218397"/>
            <a:chOff x="6556877" y="1220955"/>
            <a:chExt cx="3655290" cy="3218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9DAC68-88A7-0040-F08F-B8A8555FD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576"/>
            <a:stretch/>
          </p:blipFill>
          <p:spPr>
            <a:xfrm>
              <a:off x="6556877" y="1544128"/>
              <a:ext cx="3655290" cy="28952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2B6E8C-A196-2D15-0F1E-C4FAA8C476B2}"/>
                </a:ext>
              </a:extLst>
            </p:cNvPr>
            <p:cNvSpPr txBox="1"/>
            <p:nvPr/>
          </p:nvSpPr>
          <p:spPr>
            <a:xfrm>
              <a:off x="6910724" y="1220955"/>
              <a:ext cx="2942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Segments with area &gt;= 3</a:t>
              </a:r>
              <a:endParaRPr lang="en-IL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A0217F-3519-0FCE-4509-9DDFB1ECA33B}"/>
                </a:ext>
              </a:extLst>
            </p:cNvPr>
            <p:cNvSpPr txBox="1"/>
            <p:nvPr/>
          </p:nvSpPr>
          <p:spPr>
            <a:xfrm>
              <a:off x="7108163" y="2794176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CC #1</a:t>
              </a:r>
              <a:endParaRPr lang="en-IL" b="1" dirty="0">
                <a:solidFill>
                  <a:srgbClr val="FFFF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1DE817-AEE2-95EE-261B-62B94D3F8A9C}"/>
                </a:ext>
              </a:extLst>
            </p:cNvPr>
            <p:cNvSpPr txBox="1"/>
            <p:nvPr/>
          </p:nvSpPr>
          <p:spPr>
            <a:xfrm>
              <a:off x="8157705" y="2782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2</a:t>
              </a:r>
              <a:endParaRPr lang="en-IL" b="1" dirty="0">
                <a:solidFill>
                  <a:srgbClr val="FFFF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0700C4-F140-0AB2-DD2F-107A71E523C6}"/>
                </a:ext>
              </a:extLst>
            </p:cNvPr>
            <p:cNvSpPr txBox="1"/>
            <p:nvPr/>
          </p:nvSpPr>
          <p:spPr>
            <a:xfrm>
              <a:off x="9074472" y="19344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4</a:t>
              </a:r>
              <a:endParaRPr lang="en-IL" b="1" dirty="0">
                <a:solidFill>
                  <a:srgbClr val="FFFF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D4357E-7E73-9E6E-46AE-5806731C405F}"/>
                </a:ext>
              </a:extLst>
            </p:cNvPr>
            <p:cNvSpPr txBox="1"/>
            <p:nvPr/>
          </p:nvSpPr>
          <p:spPr>
            <a:xfrm>
              <a:off x="8902450" y="26647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3</a:t>
              </a:r>
              <a:endParaRPr lang="en-IL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CDBBF3-9274-D57C-6FAA-A85449AB6F13}"/>
              </a:ext>
            </a:extLst>
          </p:cNvPr>
          <p:cNvSpPr txBox="1"/>
          <p:nvPr/>
        </p:nvSpPr>
        <p:spPr>
          <a:xfrm>
            <a:off x="5277481" y="2126533"/>
            <a:ext cx="13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Connected </a:t>
            </a:r>
          </a:p>
          <a:p>
            <a:pPr algn="ctr"/>
            <a:r>
              <a:rPr lang="en-US" dirty="0"/>
              <a:t>Components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F9BB72-F1CF-88EE-FFE5-694BCC8D40AE}"/>
              </a:ext>
            </a:extLst>
          </p:cNvPr>
          <p:cNvSpPr txBox="1"/>
          <p:nvPr/>
        </p:nvSpPr>
        <p:spPr>
          <a:xfrm>
            <a:off x="2816623" y="159540"/>
            <a:ext cx="6507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3333FF"/>
                </a:solidFill>
              </a:rPr>
              <a:t>Connected Components of Bad Dies </a:t>
            </a:r>
          </a:p>
          <a:p>
            <a:pPr algn="ctr"/>
            <a:r>
              <a:rPr lang="en-US" sz="2400" b="1" u="sng" dirty="0">
                <a:solidFill>
                  <a:srgbClr val="3333FF"/>
                </a:solidFill>
              </a:rPr>
              <a:t>and filter out segment below given threshold (=3)</a:t>
            </a:r>
            <a:endParaRPr lang="en-IL" sz="2400" b="1" u="sng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66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00D70-D52E-5A7E-D5A4-66A6421D8137}"/>
              </a:ext>
            </a:extLst>
          </p:cNvPr>
          <p:cNvSpPr txBox="1"/>
          <p:nvPr/>
        </p:nvSpPr>
        <p:spPr>
          <a:xfrm>
            <a:off x="4942539" y="77010"/>
            <a:ext cx="344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</a:rPr>
              <a:t>All possible combinations</a:t>
            </a:r>
            <a:endParaRPr lang="en-IL" sz="2400" b="1" u="sng" dirty="0">
              <a:solidFill>
                <a:srgbClr val="3333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F064CC-869D-C91B-8F63-C9D83E227F6F}"/>
              </a:ext>
            </a:extLst>
          </p:cNvPr>
          <p:cNvGrpSpPr/>
          <p:nvPr/>
        </p:nvGrpSpPr>
        <p:grpSpPr>
          <a:xfrm>
            <a:off x="-240145" y="1902692"/>
            <a:ext cx="3463636" cy="2790019"/>
            <a:chOff x="6556877" y="1544128"/>
            <a:chExt cx="3655290" cy="289522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699F5A-045E-AC31-F3D0-1633679D80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76"/>
            <a:stretch/>
          </p:blipFill>
          <p:spPr>
            <a:xfrm>
              <a:off x="6556877" y="1544128"/>
              <a:ext cx="3655290" cy="289522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594808-CA03-E19E-CCD5-5CE071534A41}"/>
                </a:ext>
              </a:extLst>
            </p:cNvPr>
            <p:cNvSpPr txBox="1"/>
            <p:nvPr/>
          </p:nvSpPr>
          <p:spPr>
            <a:xfrm>
              <a:off x="7303112" y="2794176"/>
              <a:ext cx="318379" cy="383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1</a:t>
              </a:r>
              <a:endParaRPr lang="en-IL" b="1" dirty="0">
                <a:solidFill>
                  <a:srgbClr val="FFFF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844971-12B0-0422-DE30-455121261382}"/>
                </a:ext>
              </a:extLst>
            </p:cNvPr>
            <p:cNvSpPr txBox="1"/>
            <p:nvPr/>
          </p:nvSpPr>
          <p:spPr>
            <a:xfrm>
              <a:off x="8157705" y="2782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2</a:t>
              </a:r>
              <a:endParaRPr lang="en-IL" b="1" dirty="0">
                <a:solidFill>
                  <a:srgbClr val="FFFF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597A55-9C05-0ACC-8C82-84C69AC55D8B}"/>
                </a:ext>
              </a:extLst>
            </p:cNvPr>
            <p:cNvSpPr txBox="1"/>
            <p:nvPr/>
          </p:nvSpPr>
          <p:spPr>
            <a:xfrm>
              <a:off x="9074472" y="19344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4</a:t>
              </a:r>
              <a:endParaRPr lang="en-IL" b="1" dirty="0">
                <a:solidFill>
                  <a:srgbClr val="FFFF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D814C7-CDF2-A7DC-1FDE-81BA2BDC01C9}"/>
                </a:ext>
              </a:extLst>
            </p:cNvPr>
            <p:cNvSpPr txBox="1"/>
            <p:nvPr/>
          </p:nvSpPr>
          <p:spPr>
            <a:xfrm>
              <a:off x="8902450" y="26647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3</a:t>
              </a:r>
              <a:endParaRPr lang="en-IL" b="1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60AD0E-7D99-13C3-15D8-F40C6E350F0E}"/>
              </a:ext>
            </a:extLst>
          </p:cNvPr>
          <p:cNvCxnSpPr>
            <a:cxnSpLocks/>
          </p:cNvCxnSpPr>
          <p:nvPr/>
        </p:nvCxnSpPr>
        <p:spPr>
          <a:xfrm>
            <a:off x="3038765" y="3251201"/>
            <a:ext cx="4980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10">
            <a:extLst>
              <a:ext uri="{FF2B5EF4-FFF2-40B4-BE49-F238E27FC236}">
                <a16:creationId xmlns:a16="http://schemas.microsoft.com/office/drawing/2014/main" id="{130E3AA0-AE74-9E19-4CC1-57349FC62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94216"/>
              </p:ext>
            </p:extLst>
          </p:nvPr>
        </p:nvGraphicFramePr>
        <p:xfrm>
          <a:off x="10309527" y="619719"/>
          <a:ext cx="17272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45">
                  <a:extLst>
                    <a:ext uri="{9D8B030D-6E8A-4147-A177-3AD203B41FA5}">
                      <a16:colId xmlns:a16="http://schemas.microsoft.com/office/drawing/2014/main" val="319891263"/>
                    </a:ext>
                  </a:extLst>
                </a:gridCol>
                <a:gridCol w="1182255">
                  <a:extLst>
                    <a:ext uri="{9D8B030D-6E8A-4147-A177-3AD203B41FA5}">
                      <a16:colId xmlns:a16="http://schemas.microsoft.com/office/drawing/2014/main" val="1172277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u="sng" dirty="0">
                          <a:solidFill>
                            <a:srgbClr val="3333FF"/>
                          </a:solidFill>
                        </a:rPr>
                        <a:t>No.</a:t>
                      </a:r>
                      <a:endParaRPr lang="en-IL" sz="1600" b="1" u="sng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>
                          <a:solidFill>
                            <a:srgbClr val="3333FF"/>
                          </a:solidFill>
                        </a:rPr>
                        <a:t>Score</a:t>
                      </a:r>
                      <a:endParaRPr lang="en-IL" sz="1600" b="1" u="sng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4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0.040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9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4.049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2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6.046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8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5.681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8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4.037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6.96</a:t>
                      </a:r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8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2819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78E22E8-81B6-709B-704D-34E20ACF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43628"/>
              </p:ext>
            </p:extLst>
          </p:nvPr>
        </p:nvGraphicFramePr>
        <p:xfrm>
          <a:off x="10304911" y="3589210"/>
          <a:ext cx="173181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089">
                  <a:extLst>
                    <a:ext uri="{9D8B030D-6E8A-4147-A177-3AD203B41FA5}">
                      <a16:colId xmlns:a16="http://schemas.microsoft.com/office/drawing/2014/main" val="319891263"/>
                    </a:ext>
                  </a:extLst>
                </a:gridCol>
                <a:gridCol w="1200727">
                  <a:extLst>
                    <a:ext uri="{9D8B030D-6E8A-4147-A177-3AD203B41FA5}">
                      <a16:colId xmlns:a16="http://schemas.microsoft.com/office/drawing/2014/main" val="1172277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11.903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4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10.407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9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11.04</a:t>
                      </a:r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2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8.600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8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2.704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8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4.3906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15.882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8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3.5259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28199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76B8A053-1D15-1A93-A53A-F00D477AB33F}"/>
              </a:ext>
            </a:extLst>
          </p:cNvPr>
          <p:cNvSpPr/>
          <p:nvPr/>
        </p:nvSpPr>
        <p:spPr>
          <a:xfrm>
            <a:off x="10313537" y="5822830"/>
            <a:ext cx="1731816" cy="3536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806B16-03AF-9416-73E9-4F3F30B50022}"/>
              </a:ext>
            </a:extLst>
          </p:cNvPr>
          <p:cNvGrpSpPr/>
          <p:nvPr/>
        </p:nvGrpSpPr>
        <p:grpSpPr>
          <a:xfrm>
            <a:off x="3599884" y="563418"/>
            <a:ext cx="6273797" cy="6229926"/>
            <a:chOff x="3599884" y="563418"/>
            <a:chExt cx="6273797" cy="622992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949759F-44BE-9A2B-27DC-7C611FFA4DB5}"/>
                </a:ext>
              </a:extLst>
            </p:cNvPr>
            <p:cNvGrpSpPr/>
            <p:nvPr/>
          </p:nvGrpSpPr>
          <p:grpSpPr>
            <a:xfrm>
              <a:off x="3599884" y="563418"/>
              <a:ext cx="6273797" cy="6229926"/>
              <a:chOff x="4163297" y="563418"/>
              <a:chExt cx="6273797" cy="6229926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BBF173F7-504D-312E-54DD-CFBFA50A0E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9159"/>
              <a:stretch/>
            </p:blipFill>
            <p:spPr>
              <a:xfrm>
                <a:off x="4163297" y="563418"/>
                <a:ext cx="6249256" cy="6229926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C6D97AA-EE81-FADC-5DBD-4968B1421F70}"/>
                  </a:ext>
                </a:extLst>
              </p:cNvPr>
              <p:cNvSpPr/>
              <p:nvPr/>
            </p:nvSpPr>
            <p:spPr>
              <a:xfrm>
                <a:off x="8863902" y="5170957"/>
                <a:ext cx="1545210" cy="15055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B9FEB5-A37D-2945-E037-2F89BC750230}"/>
                  </a:ext>
                </a:extLst>
              </p:cNvPr>
              <p:cNvSpPr txBox="1"/>
              <p:nvPr/>
            </p:nvSpPr>
            <p:spPr>
              <a:xfrm>
                <a:off x="4341094" y="83595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[1]                          [2]                        [3]                         [4]</a:t>
                </a:r>
                <a:endParaRPr lang="en-IL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422F07-CFF0-F53A-F0BA-AED393D0B628}"/>
                  </a:ext>
                </a:extLst>
              </p:cNvPr>
              <p:cNvSpPr txBox="1"/>
              <p:nvPr/>
            </p:nvSpPr>
            <p:spPr>
              <a:xfrm>
                <a:off x="4341094" y="232132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[1 2]                      [1 3]                      [1 4]                     [2 3]</a:t>
                </a:r>
                <a:endParaRPr lang="en-IL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AF67DB-D4C7-DE46-AEB4-6CD8C92F30A3}"/>
                  </a:ext>
                </a:extLst>
              </p:cNvPr>
              <p:cNvSpPr txBox="1"/>
              <p:nvPr/>
            </p:nvSpPr>
            <p:spPr>
              <a:xfrm>
                <a:off x="4319617" y="3806701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[2 4]                      [3 4]                     [1 2 3]                  [1 2 4]</a:t>
                </a:r>
                <a:endParaRPr lang="en-IL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5E4A0A-9FDB-1A6B-B702-C1529281633E}"/>
                  </a:ext>
                </a:extLst>
              </p:cNvPr>
              <p:cNvSpPr txBox="1"/>
              <p:nvPr/>
            </p:nvSpPr>
            <p:spPr>
              <a:xfrm>
                <a:off x="4341094" y="5317792"/>
                <a:ext cx="44489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[1 3 4]                   [2 3 4]                  [1 2 3 4]</a:t>
                </a:r>
                <a:endParaRPr lang="en-IL" dirty="0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A380558-2241-ECF4-4818-1296626BF919}"/>
                </a:ext>
              </a:extLst>
            </p:cNvPr>
            <p:cNvSpPr/>
            <p:nvPr/>
          </p:nvSpPr>
          <p:spPr>
            <a:xfrm>
              <a:off x="3599884" y="563418"/>
              <a:ext cx="6245815" cy="6229925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E41A80A-F03B-EEF6-4C25-B2FCAF6E8AA3}"/>
              </a:ext>
            </a:extLst>
          </p:cNvPr>
          <p:cNvSpPr txBox="1"/>
          <p:nvPr/>
        </p:nvSpPr>
        <p:spPr>
          <a:xfrm>
            <a:off x="9144001" y="5650178"/>
            <a:ext cx="744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Best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score</a:t>
            </a:r>
            <a:endParaRPr lang="en-IL" b="1" dirty="0">
              <a:solidFill>
                <a:srgbClr val="002060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15531D8-7C21-98FB-C3E3-42A29F6EF98F}"/>
              </a:ext>
            </a:extLst>
          </p:cNvPr>
          <p:cNvSpPr/>
          <p:nvPr/>
        </p:nvSpPr>
        <p:spPr>
          <a:xfrm>
            <a:off x="5911273" y="5994400"/>
            <a:ext cx="4331854" cy="720436"/>
          </a:xfrm>
          <a:custGeom>
            <a:avLst/>
            <a:gdLst>
              <a:gd name="connsiteX0" fmla="*/ 0 w 4331854"/>
              <a:gd name="connsiteY0" fmla="*/ 434109 h 720436"/>
              <a:gd name="connsiteX1" fmla="*/ 0 w 4331854"/>
              <a:gd name="connsiteY1" fmla="*/ 720436 h 720436"/>
              <a:gd name="connsiteX2" fmla="*/ 3214254 w 4331854"/>
              <a:gd name="connsiteY2" fmla="*/ 720436 h 720436"/>
              <a:gd name="connsiteX3" fmla="*/ 3214254 w 4331854"/>
              <a:gd name="connsiteY3" fmla="*/ 0 h 720436"/>
              <a:gd name="connsiteX4" fmla="*/ 4331854 w 4331854"/>
              <a:gd name="connsiteY4" fmla="*/ 0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1854" h="720436">
                <a:moveTo>
                  <a:pt x="0" y="434109"/>
                </a:moveTo>
                <a:lnTo>
                  <a:pt x="0" y="720436"/>
                </a:lnTo>
                <a:lnTo>
                  <a:pt x="3214254" y="720436"/>
                </a:lnTo>
                <a:lnTo>
                  <a:pt x="3214254" y="0"/>
                </a:lnTo>
                <a:lnTo>
                  <a:pt x="4331854" y="0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89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A7C1E84-64DA-E518-9B89-6FE4CB668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97"/>
          <a:stretch/>
        </p:blipFill>
        <p:spPr>
          <a:xfrm>
            <a:off x="2822863" y="678730"/>
            <a:ext cx="6546273" cy="617927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EE4A68-681C-3FE5-EAE7-AF225B9281E6}"/>
              </a:ext>
            </a:extLst>
          </p:cNvPr>
          <p:cNvCxnSpPr/>
          <p:nvPr/>
        </p:nvCxnSpPr>
        <p:spPr>
          <a:xfrm>
            <a:off x="5901179" y="2159120"/>
            <a:ext cx="4336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663811-58D1-ADD5-6E25-E388F154FC7E}"/>
              </a:ext>
            </a:extLst>
          </p:cNvPr>
          <p:cNvCxnSpPr/>
          <p:nvPr/>
        </p:nvCxnSpPr>
        <p:spPr>
          <a:xfrm>
            <a:off x="5915034" y="5174796"/>
            <a:ext cx="4336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0456C2-6629-A040-7B83-98069211D640}"/>
              </a:ext>
            </a:extLst>
          </p:cNvPr>
          <p:cNvCxnSpPr/>
          <p:nvPr/>
        </p:nvCxnSpPr>
        <p:spPr>
          <a:xfrm flipH="1">
            <a:off x="5643418" y="3429000"/>
            <a:ext cx="766618" cy="598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2CB670-6B09-64D3-AB84-D9F6051FFD56}"/>
              </a:ext>
            </a:extLst>
          </p:cNvPr>
          <p:cNvSpPr txBox="1"/>
          <p:nvPr/>
        </p:nvSpPr>
        <p:spPr>
          <a:xfrm>
            <a:off x="3288145" y="1052945"/>
            <a:ext cx="155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points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64C060-EAAD-3D91-FD7A-292FDD7D050D}"/>
              </a:ext>
            </a:extLst>
          </p:cNvPr>
          <p:cNvSpPr txBox="1"/>
          <p:nvPr/>
        </p:nvSpPr>
        <p:spPr>
          <a:xfrm>
            <a:off x="6562443" y="1057564"/>
            <a:ext cx="197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Centralized to (0,0)</a:t>
            </a:r>
            <a:endParaRPr lang="en-I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9905C2-AD5C-C379-ECED-8D2F36D9CA54}"/>
              </a:ext>
            </a:extLst>
          </p:cNvPr>
          <p:cNvSpPr/>
          <p:nvPr/>
        </p:nvSpPr>
        <p:spPr>
          <a:xfrm flipH="1">
            <a:off x="7878617" y="2096672"/>
            <a:ext cx="166255" cy="17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8ABBC7-16F5-2575-3697-2A1129BA5E6C}"/>
              </a:ext>
            </a:extLst>
          </p:cNvPr>
          <p:cNvSpPr txBox="1"/>
          <p:nvPr/>
        </p:nvSpPr>
        <p:spPr>
          <a:xfrm>
            <a:off x="3278909" y="4063878"/>
            <a:ext cx="2218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Rotated to horizontal </a:t>
            </a:r>
          </a:p>
          <a:p>
            <a:pPr algn="ctr"/>
            <a:r>
              <a:rPr lang="en-US" dirty="0"/>
              <a:t>orientation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87228C-364F-C90A-5EC9-6490EAB764D2}"/>
              </a:ext>
            </a:extLst>
          </p:cNvPr>
          <p:cNvSpPr txBox="1"/>
          <p:nvPr/>
        </p:nvSpPr>
        <p:spPr>
          <a:xfrm>
            <a:off x="6503232" y="4068497"/>
            <a:ext cx="235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Polynomial fit (order 3)</a:t>
            </a:r>
            <a:endParaRPr lang="en-IL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E47461A-1279-0B3A-C4D3-93D665A0CE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400"/>
          <a:stretch/>
        </p:blipFill>
        <p:spPr>
          <a:xfrm>
            <a:off x="202601" y="678730"/>
            <a:ext cx="2313641" cy="218865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D4FE01E-85B5-F6DA-A9C0-5CD8607C9C15}"/>
              </a:ext>
            </a:extLst>
          </p:cNvPr>
          <p:cNvSpPr txBox="1"/>
          <p:nvPr/>
        </p:nvSpPr>
        <p:spPr>
          <a:xfrm>
            <a:off x="358570" y="3028890"/>
            <a:ext cx="2001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333FF"/>
                </a:solidFill>
              </a:rPr>
              <a:t>Combination #14</a:t>
            </a:r>
            <a:endParaRPr lang="en-IL" sz="2000" b="1" dirty="0">
              <a:solidFill>
                <a:srgbClr val="3333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8B512A-7D06-6781-4859-A274A4040432}"/>
              </a:ext>
            </a:extLst>
          </p:cNvPr>
          <p:cNvSpPr txBox="1"/>
          <p:nvPr/>
        </p:nvSpPr>
        <p:spPr>
          <a:xfrm>
            <a:off x="5136387" y="71706"/>
            <a:ext cx="236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</a:rPr>
              <a:t>Fitting the points</a:t>
            </a:r>
            <a:endParaRPr lang="en-IL" sz="2400" b="1" u="sng" dirty="0">
              <a:solidFill>
                <a:srgbClr val="3333FF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578FD6-2C54-B6DC-340D-919D22EB6E72}"/>
              </a:ext>
            </a:extLst>
          </p:cNvPr>
          <p:cNvSpPr txBox="1"/>
          <p:nvPr/>
        </p:nvSpPr>
        <p:spPr>
          <a:xfrm>
            <a:off x="3223492" y="1811482"/>
            <a:ext cx="1764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(</a:t>
            </a:r>
            <a:r>
              <a:rPr lang="en-US" i="1" dirty="0" err="1"/>
              <a:t>no_points</a:t>
            </a:r>
            <a:r>
              <a:rPr lang="en-US" i="1" dirty="0"/>
              <a:t> = 14) </a:t>
            </a:r>
            <a:endParaRPr lang="en-IL" i="1" dirty="0"/>
          </a:p>
        </p:txBody>
      </p:sp>
    </p:spTree>
    <p:extLst>
      <p:ext uri="{BB962C8B-B14F-4D97-AF65-F5344CB8AC3E}">
        <p14:creationId xmlns:p14="http://schemas.microsoft.com/office/powerpoint/2010/main" val="306996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860406-C84C-E145-3F19-3C6F501A9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2"/>
          <a:stretch/>
        </p:blipFill>
        <p:spPr>
          <a:xfrm>
            <a:off x="2822863" y="674254"/>
            <a:ext cx="6546273" cy="618374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17CCB9-B9A4-ADC0-D506-C6E49EEC7C2A}"/>
              </a:ext>
            </a:extLst>
          </p:cNvPr>
          <p:cNvCxnSpPr/>
          <p:nvPr/>
        </p:nvCxnSpPr>
        <p:spPr>
          <a:xfrm>
            <a:off x="5901179" y="2159120"/>
            <a:ext cx="4336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CEA385-88D0-C1E9-D480-8D212C53F2C8}"/>
              </a:ext>
            </a:extLst>
          </p:cNvPr>
          <p:cNvCxnSpPr/>
          <p:nvPr/>
        </p:nvCxnSpPr>
        <p:spPr>
          <a:xfrm>
            <a:off x="5915034" y="5174796"/>
            <a:ext cx="4336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241689-AFB6-D194-DE37-5BA5826F2C4D}"/>
              </a:ext>
            </a:extLst>
          </p:cNvPr>
          <p:cNvCxnSpPr/>
          <p:nvPr/>
        </p:nvCxnSpPr>
        <p:spPr>
          <a:xfrm flipH="1">
            <a:off x="5643418" y="3429000"/>
            <a:ext cx="766618" cy="598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BF8D0F-43AE-BECC-3F3B-F642FF60E20D}"/>
              </a:ext>
            </a:extLst>
          </p:cNvPr>
          <p:cNvSpPr txBox="1"/>
          <p:nvPr/>
        </p:nvSpPr>
        <p:spPr>
          <a:xfrm>
            <a:off x="3288145" y="1052945"/>
            <a:ext cx="155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points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DDB4C-D621-1CB3-96CA-79F29C82FA7A}"/>
              </a:ext>
            </a:extLst>
          </p:cNvPr>
          <p:cNvSpPr txBox="1"/>
          <p:nvPr/>
        </p:nvSpPr>
        <p:spPr>
          <a:xfrm>
            <a:off x="6562443" y="1057564"/>
            <a:ext cx="197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Centralized to (0,0)</a:t>
            </a:r>
            <a:endParaRPr lang="en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2A2AD8-4502-A422-EC9A-BEAE5869D7E4}"/>
              </a:ext>
            </a:extLst>
          </p:cNvPr>
          <p:cNvSpPr/>
          <p:nvPr/>
        </p:nvSpPr>
        <p:spPr>
          <a:xfrm flipH="1">
            <a:off x="7924797" y="2096672"/>
            <a:ext cx="166255" cy="17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E9F76-ED3B-164F-EE17-19572A0BEB33}"/>
              </a:ext>
            </a:extLst>
          </p:cNvPr>
          <p:cNvSpPr txBox="1"/>
          <p:nvPr/>
        </p:nvSpPr>
        <p:spPr>
          <a:xfrm>
            <a:off x="3278909" y="4063878"/>
            <a:ext cx="2218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Rotated to horizontal </a:t>
            </a:r>
          </a:p>
          <a:p>
            <a:pPr algn="ctr"/>
            <a:r>
              <a:rPr lang="en-US" dirty="0"/>
              <a:t>orientation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7EEA3-0D18-0C18-5E7F-D4629D0A9A87}"/>
              </a:ext>
            </a:extLst>
          </p:cNvPr>
          <p:cNvSpPr txBox="1"/>
          <p:nvPr/>
        </p:nvSpPr>
        <p:spPr>
          <a:xfrm>
            <a:off x="6503232" y="4068497"/>
            <a:ext cx="235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Polynomial fit (order 3)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AC6680-6943-F805-B878-31A62F562087}"/>
              </a:ext>
            </a:extLst>
          </p:cNvPr>
          <p:cNvSpPr txBox="1"/>
          <p:nvPr/>
        </p:nvSpPr>
        <p:spPr>
          <a:xfrm>
            <a:off x="5136387" y="71706"/>
            <a:ext cx="236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</a:rPr>
              <a:t>Fitting the points</a:t>
            </a:r>
            <a:endParaRPr lang="en-IL" sz="2400" b="1" u="sng" dirty="0">
              <a:solidFill>
                <a:srgbClr val="3333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42F55-6235-1784-6DB0-60A3D0562FD0}"/>
              </a:ext>
            </a:extLst>
          </p:cNvPr>
          <p:cNvSpPr txBox="1"/>
          <p:nvPr/>
        </p:nvSpPr>
        <p:spPr>
          <a:xfrm>
            <a:off x="358570" y="3028890"/>
            <a:ext cx="2001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333FF"/>
                </a:solidFill>
              </a:rPr>
              <a:t>Combination #15</a:t>
            </a:r>
            <a:endParaRPr lang="en-IL" sz="2000" b="1" dirty="0">
              <a:solidFill>
                <a:srgbClr val="3333FF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2E8F42-7FD2-1665-B299-D578C7DEF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26" t="72556" r="25822" b="3966"/>
          <a:stretch/>
        </p:blipFill>
        <p:spPr>
          <a:xfrm>
            <a:off x="217005" y="674131"/>
            <a:ext cx="2253457" cy="218901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E673EF-BA0B-3955-3C63-28EAB219A473}"/>
              </a:ext>
            </a:extLst>
          </p:cNvPr>
          <p:cNvSpPr txBox="1"/>
          <p:nvPr/>
        </p:nvSpPr>
        <p:spPr>
          <a:xfrm>
            <a:off x="3223492" y="1811482"/>
            <a:ext cx="1764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(</a:t>
            </a:r>
            <a:r>
              <a:rPr lang="en-US" i="1" dirty="0" err="1"/>
              <a:t>no_points</a:t>
            </a:r>
            <a:r>
              <a:rPr lang="en-US" i="1" dirty="0"/>
              <a:t> = 17) </a:t>
            </a:r>
            <a:endParaRPr lang="en-IL" i="1" dirty="0"/>
          </a:p>
        </p:txBody>
      </p:sp>
    </p:spTree>
    <p:extLst>
      <p:ext uri="{BB962C8B-B14F-4D97-AF65-F5344CB8AC3E}">
        <p14:creationId xmlns:p14="http://schemas.microsoft.com/office/powerpoint/2010/main" val="404658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2704BE-E130-47FE-A4C1-6EF84F4B8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2" y="662135"/>
            <a:ext cx="5334000" cy="400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9AC59C-627F-99E0-D69C-E7FD730C5A8D}"/>
              </a:ext>
            </a:extLst>
          </p:cNvPr>
          <p:cNvSpPr txBox="1"/>
          <p:nvPr/>
        </p:nvSpPr>
        <p:spPr>
          <a:xfrm>
            <a:off x="5136387" y="71704"/>
            <a:ext cx="2374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</a:rPr>
              <a:t>Score Calculation</a:t>
            </a:r>
            <a:endParaRPr lang="en-IL" sz="2400" b="1" u="sng" dirty="0">
              <a:solidFill>
                <a:srgbClr val="3333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340A4-BAE0-4B58-C84D-3A83002C8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27" y="1274617"/>
            <a:ext cx="3372042" cy="252903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22399F-F876-93CB-5E08-436D5B89652A}"/>
              </a:ext>
            </a:extLst>
          </p:cNvPr>
          <p:cNvCxnSpPr/>
          <p:nvPr/>
        </p:nvCxnSpPr>
        <p:spPr>
          <a:xfrm>
            <a:off x="5209309" y="2539133"/>
            <a:ext cx="6280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D8A021-2631-0B8C-A73E-9EE89DEB4E1C}"/>
              </a:ext>
            </a:extLst>
          </p:cNvPr>
          <p:cNvSpPr txBox="1"/>
          <p:nvPr/>
        </p:nvSpPr>
        <p:spPr>
          <a:xfrm>
            <a:off x="6973348" y="1089951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Zoom</a:t>
            </a:r>
            <a:endParaRPr lang="en-IL" dirty="0">
              <a:solidFill>
                <a:srgbClr val="3333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ABDA3-DB9F-D67D-9877-6F1701156A3C}"/>
              </a:ext>
            </a:extLst>
          </p:cNvPr>
          <p:cNvSpPr txBox="1"/>
          <p:nvPr/>
        </p:nvSpPr>
        <p:spPr>
          <a:xfrm>
            <a:off x="1707078" y="498125"/>
            <a:ext cx="2001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333FF"/>
                </a:solidFill>
              </a:rPr>
              <a:t>Combination #14</a:t>
            </a:r>
            <a:endParaRPr lang="en-IL" sz="2000" b="1" dirty="0">
              <a:solidFill>
                <a:srgbClr val="3333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E4EF9-D0F8-B0AA-EFB0-575E0FD5A5B4}"/>
              </a:ext>
            </a:extLst>
          </p:cNvPr>
          <p:cNvSpPr txBox="1"/>
          <p:nvPr/>
        </p:nvSpPr>
        <p:spPr>
          <a:xfrm>
            <a:off x="75091" y="4645894"/>
            <a:ext cx="5598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3333FF"/>
                </a:solidFill>
              </a:rPr>
              <a:t>Fit_score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800" dirty="0"/>
              <a:t>= e</a:t>
            </a:r>
            <a:r>
              <a:rPr lang="en-US" sz="2800" baseline="30000" dirty="0"/>
              <a:t>0.1 [ (# </a:t>
            </a:r>
            <a:r>
              <a:rPr lang="en-US" sz="2800" baseline="30000" dirty="0" err="1"/>
              <a:t>bad_dies</a:t>
            </a:r>
            <a:r>
              <a:rPr lang="en-US" sz="2800" baseline="30000" dirty="0"/>
              <a:t>) – 0.5*(# </a:t>
            </a:r>
            <a:r>
              <a:rPr lang="en-US" sz="2800" baseline="30000" dirty="0" err="1"/>
              <a:t>good_dies</a:t>
            </a:r>
            <a:r>
              <a:rPr lang="en-US" sz="2800" baseline="30000" dirty="0"/>
              <a:t>) ] </a:t>
            </a:r>
          </a:p>
          <a:p>
            <a:r>
              <a:rPr lang="en-US" sz="2800" dirty="0"/>
              <a:t>               = e</a:t>
            </a:r>
            <a:r>
              <a:rPr lang="en-US" sz="2800" baseline="30000" dirty="0"/>
              <a:t>0.1 [14 – 0.5*12]</a:t>
            </a:r>
            <a:r>
              <a:rPr lang="en-US" sz="2800" dirty="0"/>
              <a:t> = e</a:t>
            </a:r>
            <a:r>
              <a:rPr lang="en-US" sz="2800" baseline="30000" dirty="0"/>
              <a:t>0.8</a:t>
            </a:r>
            <a:endParaRPr lang="en-US" sz="2800" dirty="0"/>
          </a:p>
          <a:p>
            <a:r>
              <a:rPr lang="en-US" sz="2800" dirty="0"/>
              <a:t>               = </a:t>
            </a:r>
            <a:r>
              <a:rPr lang="en-US" sz="2400" dirty="0"/>
              <a:t>2.2255</a:t>
            </a:r>
            <a:endParaRPr lang="en-IL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83980C-A1AA-F829-7D7F-2D4F605FB95E}"/>
              </a:ext>
            </a:extLst>
          </p:cNvPr>
          <p:cNvSpPr/>
          <p:nvPr/>
        </p:nvSpPr>
        <p:spPr>
          <a:xfrm rot="18082541">
            <a:off x="2388714" y="2240136"/>
            <a:ext cx="1745716" cy="4623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83A01C-DE86-02B7-65A7-F859D1BC6711}"/>
              </a:ext>
            </a:extLst>
          </p:cNvPr>
          <p:cNvSpPr txBox="1"/>
          <p:nvPr/>
        </p:nvSpPr>
        <p:spPr>
          <a:xfrm rot="18095838">
            <a:off x="3526062" y="2540205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L</a:t>
            </a:r>
            <a:endParaRPr lang="en-IL" sz="2800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96F6F4-7973-5024-50A5-73A6DBDA2FD6}"/>
              </a:ext>
            </a:extLst>
          </p:cNvPr>
          <p:cNvSpPr txBox="1"/>
          <p:nvPr/>
        </p:nvSpPr>
        <p:spPr>
          <a:xfrm rot="18095838">
            <a:off x="2384340" y="3200600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W</a:t>
            </a:r>
            <a:endParaRPr lang="en-IL" sz="2800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B4408-ED04-A364-9C40-3F0E07B2D896}"/>
              </a:ext>
            </a:extLst>
          </p:cNvPr>
          <p:cNvSpPr txBox="1"/>
          <p:nvPr/>
        </p:nvSpPr>
        <p:spPr>
          <a:xfrm>
            <a:off x="5954054" y="4556178"/>
            <a:ext cx="6191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3333FF"/>
                </a:solidFill>
              </a:rPr>
              <a:t>Slend_ratio</a:t>
            </a:r>
            <a:r>
              <a:rPr lang="en-US" sz="2400" dirty="0">
                <a:solidFill>
                  <a:srgbClr val="3333FF"/>
                </a:solidFill>
              </a:rPr>
              <a:t>      </a:t>
            </a:r>
            <a:r>
              <a:rPr lang="en-US" sz="2400" dirty="0"/>
              <a:t>= </a:t>
            </a:r>
            <a:r>
              <a:rPr lang="en-US" sz="2000" dirty="0"/>
              <a:t>W / L = 4.17 / 17 = 0.245</a:t>
            </a:r>
            <a:endParaRPr lang="en-US" sz="2400" dirty="0"/>
          </a:p>
          <a:p>
            <a:r>
              <a:rPr lang="en-US" sz="2400" dirty="0" err="1">
                <a:solidFill>
                  <a:srgbClr val="3333FF"/>
                </a:solidFill>
              </a:rPr>
              <a:t>Slender_score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000" dirty="0"/>
              <a:t>min(</a:t>
            </a:r>
            <a:r>
              <a:rPr lang="en-US" sz="2000" i="0" dirty="0">
                <a:effectLst/>
                <a:latin typeface="Menlo"/>
              </a:rPr>
              <a:t>-2*</a:t>
            </a:r>
            <a:r>
              <a:rPr lang="en-US" sz="2000" dirty="0" err="1">
                <a:latin typeface="Menlo"/>
              </a:rPr>
              <a:t>S</a:t>
            </a:r>
            <a:r>
              <a:rPr lang="en-US" sz="2000" i="0" dirty="0" err="1">
                <a:effectLst/>
                <a:latin typeface="Menlo"/>
              </a:rPr>
              <a:t>lend_ratio</a:t>
            </a:r>
            <a:r>
              <a:rPr lang="en-US" sz="2000" i="0" dirty="0">
                <a:effectLst/>
                <a:latin typeface="Menlo"/>
              </a:rPr>
              <a:t> + 1, 0.01)</a:t>
            </a:r>
          </a:p>
          <a:p>
            <a:r>
              <a:rPr lang="en-US" sz="2000" dirty="0">
                <a:latin typeface="Menlo"/>
              </a:rPr>
              <a:t>                                = </a:t>
            </a:r>
            <a:r>
              <a:rPr lang="en-US" sz="2400" dirty="0">
                <a:latin typeface="Menlo"/>
              </a:rPr>
              <a:t>0.5098</a:t>
            </a:r>
            <a:endParaRPr lang="en-US" sz="2000" i="0" dirty="0">
              <a:effectLst/>
              <a:latin typeface="Menlo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A35232-1362-5B8F-37CB-863504A3EEB0}"/>
              </a:ext>
            </a:extLst>
          </p:cNvPr>
          <p:cNvCxnSpPr>
            <a:cxnSpLocks/>
          </p:cNvCxnSpPr>
          <p:nvPr/>
        </p:nvCxnSpPr>
        <p:spPr>
          <a:xfrm>
            <a:off x="5809677" y="4525815"/>
            <a:ext cx="0" cy="14685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4CEF5C-7361-BC57-96D6-A5A9A0C579D3}"/>
              </a:ext>
            </a:extLst>
          </p:cNvPr>
          <p:cNvSpPr txBox="1"/>
          <p:nvPr/>
        </p:nvSpPr>
        <p:spPr>
          <a:xfrm>
            <a:off x="940461" y="6085029"/>
            <a:ext cx="9875317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3333FF"/>
                </a:solidFill>
              </a:rPr>
              <a:t>Final_score</a:t>
            </a:r>
            <a:r>
              <a:rPr lang="en-US" sz="2000" b="1" dirty="0">
                <a:solidFill>
                  <a:srgbClr val="3333FF"/>
                </a:solidFill>
              </a:rPr>
              <a:t> </a:t>
            </a:r>
            <a:r>
              <a:rPr lang="en-US" sz="2000" dirty="0">
                <a:solidFill>
                  <a:srgbClr val="3333FF"/>
                </a:solidFill>
              </a:rPr>
              <a:t>= </a:t>
            </a:r>
            <a:r>
              <a:rPr lang="en-US" sz="2000" dirty="0" err="1">
                <a:solidFill>
                  <a:srgbClr val="3333FF"/>
                </a:solidFill>
                <a:highlight>
                  <a:srgbClr val="FFFF00"/>
                </a:highlight>
              </a:rPr>
              <a:t>Fit_score</a:t>
            </a:r>
            <a:r>
              <a:rPr lang="en-US" sz="2000" dirty="0">
                <a:solidFill>
                  <a:srgbClr val="3333FF"/>
                </a:solidFill>
                <a:highlight>
                  <a:srgbClr val="FFFF00"/>
                </a:highlight>
              </a:rPr>
              <a:t> </a:t>
            </a:r>
            <a:r>
              <a:rPr lang="en-US" sz="2000" dirty="0">
                <a:solidFill>
                  <a:srgbClr val="3333FF"/>
                </a:solidFill>
              </a:rPr>
              <a:t>* </a:t>
            </a:r>
            <a:r>
              <a:rPr lang="en-US" sz="2000" dirty="0" err="1">
                <a:solidFill>
                  <a:srgbClr val="3333FF"/>
                </a:solidFill>
                <a:highlight>
                  <a:srgbClr val="FFFF00"/>
                </a:highlight>
              </a:rPr>
              <a:t>Slender_score</a:t>
            </a:r>
            <a:r>
              <a:rPr lang="en-US" sz="2000" dirty="0">
                <a:solidFill>
                  <a:srgbClr val="3333FF"/>
                </a:solidFill>
                <a:highlight>
                  <a:srgbClr val="FFFF00"/>
                </a:highlight>
              </a:rPr>
              <a:t> </a:t>
            </a:r>
            <a:r>
              <a:rPr lang="en-US" sz="2000" dirty="0">
                <a:solidFill>
                  <a:srgbClr val="3333FF"/>
                </a:solidFill>
              </a:rPr>
              <a:t>* </a:t>
            </a:r>
            <a:r>
              <a:rPr lang="en-US" sz="2000" dirty="0" err="1">
                <a:solidFill>
                  <a:srgbClr val="3333FF"/>
                </a:solidFill>
                <a:highlight>
                  <a:srgbClr val="FFFF00"/>
                </a:highlight>
              </a:rPr>
              <a:t>no_points</a:t>
            </a:r>
            <a:r>
              <a:rPr lang="en-US" sz="2000" dirty="0">
                <a:solidFill>
                  <a:srgbClr val="3333FF"/>
                </a:solidFill>
                <a:highlight>
                  <a:srgbClr val="FFFF00"/>
                </a:highlight>
              </a:rPr>
              <a:t> </a:t>
            </a:r>
            <a:r>
              <a:rPr lang="en-US" sz="2000" dirty="0">
                <a:solidFill>
                  <a:srgbClr val="3333FF"/>
                </a:solidFill>
              </a:rPr>
              <a:t>= </a:t>
            </a:r>
            <a:r>
              <a:rPr lang="en-IL" sz="2000" dirty="0">
                <a:solidFill>
                  <a:srgbClr val="3333FF"/>
                </a:solidFill>
              </a:rPr>
              <a:t>2.2255 * 0.5098 * 14</a:t>
            </a:r>
            <a:r>
              <a:rPr lang="en-US" sz="2000" dirty="0">
                <a:solidFill>
                  <a:srgbClr val="3333FF"/>
                </a:solidFill>
              </a:rPr>
              <a:t> = </a:t>
            </a:r>
            <a:r>
              <a:rPr lang="en-US" sz="2000" dirty="0">
                <a:solidFill>
                  <a:srgbClr val="3333FF"/>
                </a:solidFill>
                <a:highlight>
                  <a:srgbClr val="FFFF00"/>
                </a:highlight>
              </a:rPr>
              <a:t>15.88</a:t>
            </a:r>
            <a:endParaRPr lang="en-IL" sz="2000" dirty="0">
              <a:solidFill>
                <a:srgbClr val="3333FF"/>
              </a:solidFill>
              <a:highlight>
                <a:srgbClr val="FFFF00"/>
              </a:highligh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EA9E1B-37FA-8CBC-5493-32EF33DD911B}"/>
              </a:ext>
            </a:extLst>
          </p:cNvPr>
          <p:cNvCxnSpPr/>
          <p:nvPr/>
        </p:nvCxnSpPr>
        <p:spPr>
          <a:xfrm>
            <a:off x="75091" y="6016056"/>
            <a:ext cx="113410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4848EB-853F-3ECA-5928-6D7B73879CA5}"/>
              </a:ext>
            </a:extLst>
          </p:cNvPr>
          <p:cNvCxnSpPr/>
          <p:nvPr/>
        </p:nvCxnSpPr>
        <p:spPr>
          <a:xfrm>
            <a:off x="70475" y="6584090"/>
            <a:ext cx="113410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26BDFC-6A44-0BB4-EC36-6DFFA95D09BD}"/>
              </a:ext>
            </a:extLst>
          </p:cNvPr>
          <p:cNvCxnSpPr>
            <a:cxnSpLocks/>
          </p:cNvCxnSpPr>
          <p:nvPr/>
        </p:nvCxnSpPr>
        <p:spPr>
          <a:xfrm flipV="1">
            <a:off x="9765792" y="3500473"/>
            <a:ext cx="1969008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4FC3D2-8A78-45AA-E4CF-0EEF7E6067AF}"/>
              </a:ext>
            </a:extLst>
          </p:cNvPr>
          <p:cNvCxnSpPr>
            <a:cxnSpLocks/>
          </p:cNvCxnSpPr>
          <p:nvPr/>
        </p:nvCxnSpPr>
        <p:spPr>
          <a:xfrm flipV="1">
            <a:off x="9774936" y="2075688"/>
            <a:ext cx="0" cy="142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5693F2-B796-D56F-93D8-93181BC1F326}"/>
              </a:ext>
            </a:extLst>
          </p:cNvPr>
          <p:cNvCxnSpPr/>
          <p:nvPr/>
        </p:nvCxnSpPr>
        <p:spPr>
          <a:xfrm>
            <a:off x="9765792" y="2539133"/>
            <a:ext cx="484632" cy="96301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AC913D7-4EAA-BE41-301C-6201BA68169F}"/>
              </a:ext>
            </a:extLst>
          </p:cNvPr>
          <p:cNvSpPr txBox="1"/>
          <p:nvPr/>
        </p:nvSpPr>
        <p:spPr>
          <a:xfrm>
            <a:off x="9491472" y="2347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AF0053-AB8F-870F-D568-A1C442E5429A}"/>
              </a:ext>
            </a:extLst>
          </p:cNvPr>
          <p:cNvSpPr txBox="1"/>
          <p:nvPr/>
        </p:nvSpPr>
        <p:spPr>
          <a:xfrm>
            <a:off x="10892399" y="3462210"/>
            <a:ext cx="125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Slend_ratio</a:t>
            </a:r>
            <a:endParaRPr lang="en-I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C12489-E40D-6672-3CBB-850BDD297949}"/>
              </a:ext>
            </a:extLst>
          </p:cNvPr>
          <p:cNvSpPr txBox="1"/>
          <p:nvPr/>
        </p:nvSpPr>
        <p:spPr>
          <a:xfrm>
            <a:off x="9253304" y="1741230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Slend_score</a:t>
            </a:r>
            <a:endParaRPr lang="en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7F1D70-499B-62A2-3F94-8E579A1D62C7}"/>
              </a:ext>
            </a:extLst>
          </p:cNvPr>
          <p:cNvSpPr txBox="1"/>
          <p:nvPr/>
        </p:nvSpPr>
        <p:spPr>
          <a:xfrm>
            <a:off x="10042900" y="34807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  <a:endParaRPr lang="en-IL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6295A5-D165-EDB7-8216-4AD7CE96832A}"/>
              </a:ext>
            </a:extLst>
          </p:cNvPr>
          <p:cNvSpPr/>
          <p:nvPr/>
        </p:nvSpPr>
        <p:spPr>
          <a:xfrm>
            <a:off x="9740839" y="2524417"/>
            <a:ext cx="76200" cy="75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004A523-9103-8BAC-AD12-4D2EBB1E9B75}"/>
              </a:ext>
            </a:extLst>
          </p:cNvPr>
          <p:cNvSpPr/>
          <p:nvPr/>
        </p:nvSpPr>
        <p:spPr>
          <a:xfrm>
            <a:off x="10202810" y="3470256"/>
            <a:ext cx="76200" cy="75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478985-1146-DB69-7851-A7AF39A29C4D}"/>
              </a:ext>
            </a:extLst>
          </p:cNvPr>
          <p:cNvCxnSpPr>
            <a:cxnSpLocks/>
          </p:cNvCxnSpPr>
          <p:nvPr/>
        </p:nvCxnSpPr>
        <p:spPr>
          <a:xfrm flipV="1">
            <a:off x="10240910" y="3466284"/>
            <a:ext cx="1278199" cy="80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5386964-780E-C52B-F6E9-70EFD6866E9A}"/>
              </a:ext>
            </a:extLst>
          </p:cNvPr>
          <p:cNvSpPr/>
          <p:nvPr/>
        </p:nvSpPr>
        <p:spPr>
          <a:xfrm>
            <a:off x="10663688" y="3550303"/>
            <a:ext cx="775567" cy="1624947"/>
          </a:xfrm>
          <a:custGeom>
            <a:avLst/>
            <a:gdLst>
              <a:gd name="connsiteX0" fmla="*/ 438150 w 745855"/>
              <a:gd name="connsiteY0" fmla="*/ 1530350 h 1530350"/>
              <a:gd name="connsiteX1" fmla="*/ 736600 w 745855"/>
              <a:gd name="connsiteY1" fmla="*/ 1181100 h 1530350"/>
              <a:gd name="connsiteX2" fmla="*/ 127000 w 745855"/>
              <a:gd name="connsiteY2" fmla="*/ 603250 h 1530350"/>
              <a:gd name="connsiteX3" fmla="*/ 0 w 745855"/>
              <a:gd name="connsiteY3" fmla="*/ 0 h 153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855" h="1530350">
                <a:moveTo>
                  <a:pt x="438150" y="1530350"/>
                </a:moveTo>
                <a:cubicBezTo>
                  <a:pt x="613304" y="1432983"/>
                  <a:pt x="788458" y="1335617"/>
                  <a:pt x="736600" y="1181100"/>
                </a:cubicBezTo>
                <a:cubicBezTo>
                  <a:pt x="684742" y="1026583"/>
                  <a:pt x="249767" y="800100"/>
                  <a:pt x="127000" y="603250"/>
                </a:cubicBezTo>
                <a:cubicBezTo>
                  <a:pt x="4233" y="406400"/>
                  <a:pt x="2116" y="203200"/>
                  <a:pt x="0" y="0"/>
                </a:cubicBez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75D3BC-AF83-A828-ECCD-143354DEE3F7}"/>
              </a:ext>
            </a:extLst>
          </p:cNvPr>
          <p:cNvSpPr txBox="1"/>
          <p:nvPr/>
        </p:nvSpPr>
        <p:spPr>
          <a:xfrm>
            <a:off x="11119238" y="326640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0.01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149452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639</Words>
  <Application>Microsoft Office PowerPoint</Application>
  <PresentationFormat>Widescreen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Menlo</vt:lpstr>
      <vt:lpstr>Office Theme</vt:lpstr>
      <vt:lpstr>Scratch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Detection</dc:title>
  <dc:creator>Joseph Levitas</dc:creator>
  <cp:lastModifiedBy>Or Levitas</cp:lastModifiedBy>
  <cp:revision>29</cp:revision>
  <dcterms:created xsi:type="dcterms:W3CDTF">2023-04-08T16:54:07Z</dcterms:created>
  <dcterms:modified xsi:type="dcterms:W3CDTF">2023-04-11T11:09:29Z</dcterms:modified>
</cp:coreProperties>
</file>