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наторов Александр Анатольевич" initials="САА" lastIdx="1" clrIdx="0">
    <p:extLst>
      <p:ext uri="{19B8F6BF-5375-455C-9EA6-DF929625EA0E}">
        <p15:presenceInfo xmlns:p15="http://schemas.microsoft.com/office/powerpoint/2012/main" userId="Сенаторов Александр Анатоль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2" y="52"/>
      </p:cViewPr>
      <p:guideLst>
        <p:guide orient="horz" pos="2160"/>
        <p:guide pos="3840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0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6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2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096002" y="3644900"/>
            <a:ext cx="5712884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83117" y="6129705"/>
            <a:ext cx="5232816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3119" y="5940871"/>
            <a:ext cx="5232829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83119" y="5752038"/>
            <a:ext cx="5232829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9" y="5563205"/>
            <a:ext cx="5232829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47175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8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0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5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92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2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1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5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68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8D09-52A9-407D-86CD-5CD08B1F598D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CF33-333C-411C-AC2C-06AAA8D986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4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дерево, внешний, человек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37079DDF-E5E2-4B93-9703-C396AA326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" b="1394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00CE23-5D2B-4D2A-B12E-9462E7731F29}"/>
              </a:ext>
            </a:extLst>
          </p:cNvPr>
          <p:cNvSpPr/>
          <p:nvPr/>
        </p:nvSpPr>
        <p:spPr>
          <a:xfrm>
            <a:off x="6187440" y="0"/>
            <a:ext cx="600456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A6110-B412-42BE-B2FF-D09B8F6116A6}"/>
              </a:ext>
            </a:extLst>
          </p:cNvPr>
          <p:cNvSpPr txBox="1"/>
          <p:nvPr/>
        </p:nvSpPr>
        <p:spPr>
          <a:xfrm>
            <a:off x="6573263" y="503232"/>
            <a:ext cx="4202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US Police Shootings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41DA-19F9-4D01-A849-7491A78D0E75}"/>
              </a:ext>
            </a:extLst>
          </p:cNvPr>
          <p:cNvSpPr txBox="1"/>
          <p:nvPr/>
        </p:nvSpPr>
        <p:spPr>
          <a:xfrm>
            <a:off x="6573263" y="4933382"/>
            <a:ext cx="5387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Alexander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Senatorov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Danil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Sheremetyev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Yasakova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Polina</a:t>
            </a:r>
          </a:p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Timofey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Orlov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2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: скругленные углы 50">
            <a:extLst>
              <a:ext uri="{FF2B5EF4-FFF2-40B4-BE49-F238E27FC236}">
                <a16:creationId xmlns:a16="http://schemas.microsoft.com/office/drawing/2014/main" id="{5048057D-F340-2D43-AA1B-8DBBCA8018AB}"/>
              </a:ext>
            </a:extLst>
          </p:cNvPr>
          <p:cNvSpPr/>
          <p:nvPr/>
        </p:nvSpPr>
        <p:spPr>
          <a:xfrm>
            <a:off x="3189234" y="157717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: скругленные углы 52">
            <a:extLst>
              <a:ext uri="{FF2B5EF4-FFF2-40B4-BE49-F238E27FC236}">
                <a16:creationId xmlns:a16="http://schemas.microsoft.com/office/drawing/2014/main" id="{03FA0F64-D4EE-A247-895E-F65B3348B026}"/>
              </a:ext>
            </a:extLst>
          </p:cNvPr>
          <p:cNvSpPr/>
          <p:nvPr/>
        </p:nvSpPr>
        <p:spPr>
          <a:xfrm>
            <a:off x="1648267" y="153814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271AAD6-7798-4D23-A741-6D204EA11996}"/>
              </a:ext>
            </a:extLst>
          </p:cNvPr>
          <p:cNvSpPr/>
          <p:nvPr/>
        </p:nvSpPr>
        <p:spPr>
          <a:xfrm>
            <a:off x="666131" y="1834355"/>
            <a:ext cx="5214249" cy="6567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Base model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55CAFE-8A14-41A1-9E3C-3BA9B5BFCE40}"/>
              </a:ext>
            </a:extLst>
          </p:cNvPr>
          <p:cNvSpPr txBox="1"/>
          <p:nvPr/>
        </p:nvSpPr>
        <p:spPr>
          <a:xfrm>
            <a:off x="666131" y="1895911"/>
            <a:ext cx="19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Threat Level</a:t>
            </a:r>
            <a:endParaRPr lang="ru-RU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856C3-C44D-44B7-ACAA-E32863FBC9E3}"/>
              </a:ext>
            </a:extLst>
          </p:cNvPr>
          <p:cNvSpPr txBox="1"/>
          <p:nvPr/>
        </p:nvSpPr>
        <p:spPr>
          <a:xfrm>
            <a:off x="2628015" y="1834355"/>
            <a:ext cx="325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– suspect not definitely attacks</a:t>
            </a:r>
          </a:p>
          <a:p>
            <a:r>
              <a:rPr lang="en-US" dirty="0"/>
              <a:t>1 – suspect attacks 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6EDA4A-9CD2-4F14-B567-66565C3F29E4}"/>
              </a:ext>
            </a:extLst>
          </p:cNvPr>
          <p:cNvSpPr txBox="1"/>
          <p:nvPr/>
        </p:nvSpPr>
        <p:spPr>
          <a:xfrm>
            <a:off x="611886" y="2746376"/>
            <a:ext cx="5219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threat_level</a:t>
            </a:r>
            <a:r>
              <a:rPr lang="en-US" sz="2800" dirty="0"/>
              <a:t> ~ age + race </a:t>
            </a:r>
            <a:r>
              <a:rPr lang="en-US" sz="1400" dirty="0"/>
              <a:t>(base cat: white)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F122B6-AB88-4B43-87E5-FAA1E51F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19131"/>
            <a:ext cx="5070404" cy="38238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Прямоугольник: скругленные углы 49">
            <a:extLst>
              <a:ext uri="{FF2B5EF4-FFF2-40B4-BE49-F238E27FC236}">
                <a16:creationId xmlns:a16="http://schemas.microsoft.com/office/drawing/2014/main" id="{9F1D05DB-3D09-264E-A6C2-96F8478A8958}"/>
              </a:ext>
            </a:extLst>
          </p:cNvPr>
          <p:cNvSpPr/>
          <p:nvPr/>
        </p:nvSpPr>
        <p:spPr>
          <a:xfrm>
            <a:off x="226438" y="165652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47">
            <a:extLst>
              <a:ext uri="{FF2B5EF4-FFF2-40B4-BE49-F238E27FC236}">
                <a16:creationId xmlns:a16="http://schemas.microsoft.com/office/drawing/2014/main" id="{E537CA64-B167-4F4B-9F53-48232810ABB7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8724B-EC56-2643-9BD5-954C6367F1B0}"/>
              </a:ext>
            </a:extLst>
          </p:cNvPr>
          <p:cNvSpPr txBox="1"/>
          <p:nvPr/>
        </p:nvSpPr>
        <p:spPr>
          <a:xfrm>
            <a:off x="354213" y="280391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2" name="Прямоугольник: скругленные углы 52">
            <a:extLst>
              <a:ext uri="{FF2B5EF4-FFF2-40B4-BE49-F238E27FC236}">
                <a16:creationId xmlns:a16="http://schemas.microsoft.com/office/drawing/2014/main" id="{EE3E7476-83BF-3147-AA30-AB349E45E941}"/>
              </a:ext>
            </a:extLst>
          </p:cNvPr>
          <p:cNvSpPr/>
          <p:nvPr/>
        </p:nvSpPr>
        <p:spPr>
          <a:xfrm>
            <a:off x="4591536" y="15157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: скругленные углы 53">
            <a:extLst>
              <a:ext uri="{FF2B5EF4-FFF2-40B4-BE49-F238E27FC236}">
                <a16:creationId xmlns:a16="http://schemas.microsoft.com/office/drawing/2014/main" id="{E71EF43E-546E-9349-8DF8-85401E906BFE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AF8E8B-1008-FF4C-BF6E-7267C583FBE9}"/>
              </a:ext>
            </a:extLst>
          </p:cNvPr>
          <p:cNvSpPr txBox="1"/>
          <p:nvPr/>
        </p:nvSpPr>
        <p:spPr>
          <a:xfrm>
            <a:off x="3206074" y="137262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Statistical</a:t>
            </a:r>
            <a:r>
              <a:rPr lang="en-US" dirty="0">
                <a:latin typeface="FuturaBookC" panose="04000500000000000000" pitchFamily="82" charset="-52"/>
              </a:rPr>
              <a:t> </a:t>
            </a:r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model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880C21-24B3-644A-A935-5C5AF34DE515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F7CCDC-2DCF-4E40-922F-4068720B98D2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BB70CA-993E-0C44-8A1A-7473F437FE9D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A95F2-52AC-F04B-98A3-0056A44D4197}"/>
              </a:ext>
            </a:extLst>
          </p:cNvPr>
          <p:cNvSpPr txBox="1"/>
          <p:nvPr/>
        </p:nvSpPr>
        <p:spPr>
          <a:xfrm>
            <a:off x="1589408" y="26918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9" name="Прямоугольник: скругленные углы 59">
            <a:extLst>
              <a:ext uri="{FF2B5EF4-FFF2-40B4-BE49-F238E27FC236}">
                <a16:creationId xmlns:a16="http://schemas.microsoft.com/office/drawing/2014/main" id="{A1119754-F70B-154F-AE8A-36C4A30779CD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59">
            <a:extLst>
              <a:ext uri="{FF2B5EF4-FFF2-40B4-BE49-F238E27FC236}">
                <a16:creationId xmlns:a16="http://schemas.microsoft.com/office/drawing/2014/main" id="{89C6A895-C35C-DF4E-8C04-24DB1DA199C2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F4099C-31A4-E945-A006-99537A221FBA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en-US" dirty="0">
              <a:latin typeface="FuturaBookC" panose="04000500000000000000" pitchFamily="8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D23FA-25A4-F34D-8B04-DF44B18F2095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A6F28C40-B563-674D-BEF4-3C377CB8C168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9E05A21-3FD3-48B8-8E94-0C65DC626C9C}"/>
              </a:ext>
            </a:extLst>
          </p:cNvPr>
          <p:cNvCxnSpPr>
            <a:cxnSpLocks/>
          </p:cNvCxnSpPr>
          <p:nvPr/>
        </p:nvCxnSpPr>
        <p:spPr>
          <a:xfrm>
            <a:off x="6095999" y="5069746"/>
            <a:ext cx="49858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8DC06AD-1FDE-4C3B-9AC3-D9F492AF446C}"/>
              </a:ext>
            </a:extLst>
          </p:cNvPr>
          <p:cNvCxnSpPr>
            <a:cxnSpLocks/>
          </p:cNvCxnSpPr>
          <p:nvPr/>
        </p:nvCxnSpPr>
        <p:spPr>
          <a:xfrm>
            <a:off x="6180545" y="5549317"/>
            <a:ext cx="49858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974EC7E1-529C-4962-9E47-2DE13401144E}"/>
              </a:ext>
            </a:extLst>
          </p:cNvPr>
          <p:cNvCxnSpPr>
            <a:cxnSpLocks/>
          </p:cNvCxnSpPr>
          <p:nvPr/>
        </p:nvCxnSpPr>
        <p:spPr>
          <a:xfrm>
            <a:off x="6180545" y="6179889"/>
            <a:ext cx="498585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E763C4B8-B018-498F-8D84-71E817E4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55" y="2472495"/>
            <a:ext cx="4353099" cy="40553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Extended model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CD61DE-7E60-43A4-BB8A-7EF176B0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" y="2472495"/>
            <a:ext cx="4215270" cy="37135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AD7CD18-9E37-41D7-B912-19E529B80B6E}"/>
              </a:ext>
            </a:extLst>
          </p:cNvPr>
          <p:cNvSpPr txBox="1"/>
          <p:nvPr/>
        </p:nvSpPr>
        <p:spPr>
          <a:xfrm>
            <a:off x="522887" y="1973203"/>
            <a:ext cx="339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threat_level</a:t>
            </a:r>
            <a:r>
              <a:rPr lang="en-US" sz="1600" dirty="0"/>
              <a:t> ~ age + race </a:t>
            </a:r>
            <a:r>
              <a:rPr lang="en-US" sz="1000" dirty="0"/>
              <a:t>(white) </a:t>
            </a:r>
            <a:r>
              <a:rPr lang="en-US" sz="1600" dirty="0"/>
              <a:t>+ </a:t>
            </a:r>
            <a:r>
              <a:rPr lang="en-US" sz="1600" dirty="0" err="1"/>
              <a:t>a_type</a:t>
            </a:r>
            <a:endParaRPr lang="ru-RU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4569B-7149-453F-B5D1-A62B67E4888F}"/>
              </a:ext>
            </a:extLst>
          </p:cNvPr>
          <p:cNvSpPr txBox="1"/>
          <p:nvPr/>
        </p:nvSpPr>
        <p:spPr>
          <a:xfrm>
            <a:off x="5847756" y="1988592"/>
            <a:ext cx="628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threat_level</a:t>
            </a:r>
            <a:r>
              <a:rPr lang="en-US" sz="1600" dirty="0"/>
              <a:t> ~ age + race </a:t>
            </a:r>
            <a:r>
              <a:rPr lang="en-US" sz="1000" dirty="0"/>
              <a:t>(white) </a:t>
            </a:r>
            <a:r>
              <a:rPr lang="en-US" sz="1600" dirty="0"/>
              <a:t>+ </a:t>
            </a:r>
            <a:r>
              <a:rPr lang="en-US" sz="1600" dirty="0" err="1"/>
              <a:t>s_type</a:t>
            </a:r>
            <a:r>
              <a:rPr lang="en-US" sz="1600" dirty="0"/>
              <a:t> + </a:t>
            </a:r>
            <a:r>
              <a:rPr lang="en-US" sz="1600" dirty="0" err="1"/>
              <a:t>mental_illness</a:t>
            </a:r>
            <a:r>
              <a:rPr lang="en-US" sz="1600" dirty="0"/>
              <a:t> + </a:t>
            </a:r>
            <a:r>
              <a:rPr lang="en-US" sz="1600" dirty="0" err="1"/>
              <a:t>body_camera</a:t>
            </a:r>
            <a:r>
              <a:rPr lang="en-US" sz="1600" dirty="0"/>
              <a:t>  </a:t>
            </a:r>
            <a:endParaRPr lang="ru-RU" sz="1600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66615522-E53F-41D6-ACF7-957D9B9B5FCC}"/>
              </a:ext>
            </a:extLst>
          </p:cNvPr>
          <p:cNvCxnSpPr>
            <a:cxnSpLocks/>
          </p:cNvCxnSpPr>
          <p:nvPr/>
        </p:nvCxnSpPr>
        <p:spPr>
          <a:xfrm>
            <a:off x="705246" y="5771626"/>
            <a:ext cx="411003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977629BA-720C-429B-8AE8-FD7AF2288FFC}"/>
              </a:ext>
            </a:extLst>
          </p:cNvPr>
          <p:cNvCxnSpPr>
            <a:cxnSpLocks/>
          </p:cNvCxnSpPr>
          <p:nvPr/>
        </p:nvCxnSpPr>
        <p:spPr>
          <a:xfrm>
            <a:off x="705246" y="5588466"/>
            <a:ext cx="411003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03C7BF9F-FA2A-4E6A-8E87-3DB0C79E8B58}"/>
              </a:ext>
            </a:extLst>
          </p:cNvPr>
          <p:cNvCxnSpPr>
            <a:cxnSpLocks/>
          </p:cNvCxnSpPr>
          <p:nvPr/>
        </p:nvCxnSpPr>
        <p:spPr>
          <a:xfrm>
            <a:off x="705246" y="5027802"/>
            <a:ext cx="411003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549A58D8-9391-4ADB-880C-E810F7D05225}"/>
              </a:ext>
            </a:extLst>
          </p:cNvPr>
          <p:cNvCxnSpPr>
            <a:cxnSpLocks/>
          </p:cNvCxnSpPr>
          <p:nvPr/>
        </p:nvCxnSpPr>
        <p:spPr>
          <a:xfrm>
            <a:off x="5869055" y="5742265"/>
            <a:ext cx="43105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2BACEC0-F70F-4C6C-AF81-29FF73AD2C76}"/>
              </a:ext>
            </a:extLst>
          </p:cNvPr>
          <p:cNvCxnSpPr>
            <a:cxnSpLocks/>
          </p:cNvCxnSpPr>
          <p:nvPr/>
        </p:nvCxnSpPr>
        <p:spPr>
          <a:xfrm>
            <a:off x="5907867" y="5148044"/>
            <a:ext cx="42716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63DF96EA-8F51-4AC5-BE5D-F5719D73B413}"/>
              </a:ext>
            </a:extLst>
          </p:cNvPr>
          <p:cNvCxnSpPr>
            <a:cxnSpLocks/>
          </p:cNvCxnSpPr>
          <p:nvPr/>
        </p:nvCxnSpPr>
        <p:spPr>
          <a:xfrm>
            <a:off x="5869055" y="5929619"/>
            <a:ext cx="431050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C3DDA540-6751-47BF-8008-00EB5D949402}"/>
              </a:ext>
            </a:extLst>
          </p:cNvPr>
          <p:cNvCxnSpPr>
            <a:cxnSpLocks/>
          </p:cNvCxnSpPr>
          <p:nvPr/>
        </p:nvCxnSpPr>
        <p:spPr>
          <a:xfrm>
            <a:off x="5869055" y="6098797"/>
            <a:ext cx="43530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87713954-4C68-4DF2-A35B-4CCCC7F6CABD}"/>
              </a:ext>
            </a:extLst>
          </p:cNvPr>
          <p:cNvCxnSpPr>
            <a:cxnSpLocks/>
          </p:cNvCxnSpPr>
          <p:nvPr/>
        </p:nvCxnSpPr>
        <p:spPr>
          <a:xfrm>
            <a:off x="5847756" y="6527844"/>
            <a:ext cx="43530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50">
            <a:extLst>
              <a:ext uri="{FF2B5EF4-FFF2-40B4-BE49-F238E27FC236}">
                <a16:creationId xmlns:a16="http://schemas.microsoft.com/office/drawing/2014/main" id="{8DC13CF4-10C2-734E-AB50-AFB75D1090CB}"/>
              </a:ext>
            </a:extLst>
          </p:cNvPr>
          <p:cNvSpPr/>
          <p:nvPr/>
        </p:nvSpPr>
        <p:spPr>
          <a:xfrm>
            <a:off x="3189234" y="141507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52">
            <a:extLst>
              <a:ext uri="{FF2B5EF4-FFF2-40B4-BE49-F238E27FC236}">
                <a16:creationId xmlns:a16="http://schemas.microsoft.com/office/drawing/2014/main" id="{8AD0F033-BDB7-1E4F-86E2-E3982A1A00B9}"/>
              </a:ext>
            </a:extLst>
          </p:cNvPr>
          <p:cNvSpPr/>
          <p:nvPr/>
        </p:nvSpPr>
        <p:spPr>
          <a:xfrm>
            <a:off x="1648792" y="154345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: скругленные углы 49">
            <a:extLst>
              <a:ext uri="{FF2B5EF4-FFF2-40B4-BE49-F238E27FC236}">
                <a16:creationId xmlns:a16="http://schemas.microsoft.com/office/drawing/2014/main" id="{B15EADFD-2C23-8048-862F-7288BFAB4010}"/>
              </a:ext>
            </a:extLst>
          </p:cNvPr>
          <p:cNvSpPr/>
          <p:nvPr/>
        </p:nvSpPr>
        <p:spPr>
          <a:xfrm>
            <a:off x="226963" y="166183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47">
            <a:extLst>
              <a:ext uri="{FF2B5EF4-FFF2-40B4-BE49-F238E27FC236}">
                <a16:creationId xmlns:a16="http://schemas.microsoft.com/office/drawing/2014/main" id="{73A33058-CCB2-1044-BA76-5C7CDB660ADB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716AAE-B4B1-FD42-B628-D7E9485309C0}"/>
              </a:ext>
            </a:extLst>
          </p:cNvPr>
          <p:cNvSpPr txBox="1"/>
          <p:nvPr/>
        </p:nvSpPr>
        <p:spPr>
          <a:xfrm>
            <a:off x="354738" y="280922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5" name="Прямоугольник: скругленные углы 52">
            <a:extLst>
              <a:ext uri="{FF2B5EF4-FFF2-40B4-BE49-F238E27FC236}">
                <a16:creationId xmlns:a16="http://schemas.microsoft.com/office/drawing/2014/main" id="{6EAD780A-6A3D-DC44-B013-EB85DCDFD73B}"/>
              </a:ext>
            </a:extLst>
          </p:cNvPr>
          <p:cNvSpPr/>
          <p:nvPr/>
        </p:nvSpPr>
        <p:spPr>
          <a:xfrm>
            <a:off x="4591536" y="15157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: скругленные углы 53">
            <a:extLst>
              <a:ext uri="{FF2B5EF4-FFF2-40B4-BE49-F238E27FC236}">
                <a16:creationId xmlns:a16="http://schemas.microsoft.com/office/drawing/2014/main" id="{FB7C78C8-5973-B749-9516-3914C0D3A2D3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F15AA4-1990-1844-848C-F112AA855347}"/>
              </a:ext>
            </a:extLst>
          </p:cNvPr>
          <p:cNvSpPr txBox="1"/>
          <p:nvPr/>
        </p:nvSpPr>
        <p:spPr>
          <a:xfrm>
            <a:off x="3206074" y="121052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Statistical</a:t>
            </a:r>
            <a:r>
              <a:rPr lang="en-US" dirty="0">
                <a:latin typeface="FuturaBookC" panose="04000500000000000000" pitchFamily="82" charset="-52"/>
              </a:rPr>
              <a:t> </a:t>
            </a:r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model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023F9-F0C6-EA4A-B845-4E6B8051F617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4E464-8CA5-B94F-8E66-94D27E866C30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E3B73D-E690-2448-BDAC-8A45F587A6DF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853AF8-B03C-7243-9ED8-3634B8908BCC}"/>
              </a:ext>
            </a:extLst>
          </p:cNvPr>
          <p:cNvSpPr txBox="1"/>
          <p:nvPr/>
        </p:nvSpPr>
        <p:spPr>
          <a:xfrm>
            <a:off x="1589933" y="2697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5" name="Прямоугольник: скругленные углы 59">
            <a:extLst>
              <a:ext uri="{FF2B5EF4-FFF2-40B4-BE49-F238E27FC236}">
                <a16:creationId xmlns:a16="http://schemas.microsoft.com/office/drawing/2014/main" id="{4CAD5A89-0FDC-8347-B16E-5A46CBCC012F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59">
            <a:extLst>
              <a:ext uri="{FF2B5EF4-FFF2-40B4-BE49-F238E27FC236}">
                <a16:creationId xmlns:a16="http://schemas.microsoft.com/office/drawing/2014/main" id="{E117AE7D-A87F-0C4F-A8C5-0E9442B01767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B2C9A9-B281-4043-BF87-CCF174F7E19F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54F928-F6F3-AB4D-B42B-C447D28E7466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A310D001-6365-2849-912A-5633AAD79162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9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333485" y="1073504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Logit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: скругленные углы 50">
            <a:extLst>
              <a:ext uri="{FF2B5EF4-FFF2-40B4-BE49-F238E27FC236}">
                <a16:creationId xmlns:a16="http://schemas.microsoft.com/office/drawing/2014/main" id="{46F245AB-48E2-C44D-BCCE-E578CE46B217}"/>
              </a:ext>
            </a:extLst>
          </p:cNvPr>
          <p:cNvSpPr/>
          <p:nvPr/>
        </p:nvSpPr>
        <p:spPr>
          <a:xfrm>
            <a:off x="4680724" y="168882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52">
            <a:extLst>
              <a:ext uri="{FF2B5EF4-FFF2-40B4-BE49-F238E27FC236}">
                <a16:creationId xmlns:a16="http://schemas.microsoft.com/office/drawing/2014/main" id="{511BCB60-786A-1845-858B-2DC8C24D4F30}"/>
              </a:ext>
            </a:extLst>
          </p:cNvPr>
          <p:cNvSpPr/>
          <p:nvPr/>
        </p:nvSpPr>
        <p:spPr>
          <a:xfrm>
            <a:off x="1648922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49">
            <a:extLst>
              <a:ext uri="{FF2B5EF4-FFF2-40B4-BE49-F238E27FC236}">
                <a16:creationId xmlns:a16="http://schemas.microsoft.com/office/drawing/2014/main" id="{77B682EA-00A6-484B-A3CB-2A6C00190530}"/>
              </a:ext>
            </a:extLst>
          </p:cNvPr>
          <p:cNvSpPr/>
          <p:nvPr/>
        </p:nvSpPr>
        <p:spPr>
          <a:xfrm>
            <a:off x="227093" y="176154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47">
            <a:extLst>
              <a:ext uri="{FF2B5EF4-FFF2-40B4-BE49-F238E27FC236}">
                <a16:creationId xmlns:a16="http://schemas.microsoft.com/office/drawing/2014/main" id="{785004B4-A364-9044-8485-08801F05240D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1DD5C-16BC-B140-B4E4-F0BEB172BA83}"/>
              </a:ext>
            </a:extLst>
          </p:cNvPr>
          <p:cNvSpPr txBox="1"/>
          <p:nvPr/>
        </p:nvSpPr>
        <p:spPr>
          <a:xfrm>
            <a:off x="354868" y="290893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5" name="Прямоугольник: скругленные углы 52">
            <a:extLst>
              <a:ext uri="{FF2B5EF4-FFF2-40B4-BE49-F238E27FC236}">
                <a16:creationId xmlns:a16="http://schemas.microsoft.com/office/drawing/2014/main" id="{BF4666EF-5F8B-0B47-8256-8ED04CD2C6F4}"/>
              </a:ext>
            </a:extLst>
          </p:cNvPr>
          <p:cNvSpPr/>
          <p:nvPr/>
        </p:nvSpPr>
        <p:spPr>
          <a:xfrm>
            <a:off x="3194611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53">
            <a:extLst>
              <a:ext uri="{FF2B5EF4-FFF2-40B4-BE49-F238E27FC236}">
                <a16:creationId xmlns:a16="http://schemas.microsoft.com/office/drawing/2014/main" id="{6D7147F7-424B-514F-9303-40C382AC413F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73CD2-17A4-EE4D-A15B-698CD8F8A72C}"/>
              </a:ext>
            </a:extLst>
          </p:cNvPr>
          <p:cNvSpPr txBox="1"/>
          <p:nvPr/>
        </p:nvSpPr>
        <p:spPr>
          <a:xfrm>
            <a:off x="3219899" y="178077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EBDCA-9E27-BF4B-86F8-16C8FE774E8F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FuturaBookC" panose="04000500000000000000" pitchFamily="82" charset="-52"/>
              </a:rPr>
              <a:t>Logit</a:t>
            </a:r>
            <a:endParaRPr lang="ru-RU" sz="1700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98D7F4-EAB8-B54D-9D17-D17B17FB7D92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3CC0CE-20B7-8848-BB3B-98F53135E3F3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70C210-F793-8C4B-A652-FB66EB414A5F}"/>
              </a:ext>
            </a:extLst>
          </p:cNvPr>
          <p:cNvSpPr txBox="1"/>
          <p:nvPr/>
        </p:nvSpPr>
        <p:spPr>
          <a:xfrm>
            <a:off x="1590063" y="279691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2" name="Прямоугольник: скругленные углы 59">
            <a:extLst>
              <a:ext uri="{FF2B5EF4-FFF2-40B4-BE49-F238E27FC236}">
                <a16:creationId xmlns:a16="http://schemas.microsoft.com/office/drawing/2014/main" id="{6FF48078-B19B-B342-8B0C-8C54504664D1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59">
            <a:extLst>
              <a:ext uri="{FF2B5EF4-FFF2-40B4-BE49-F238E27FC236}">
                <a16:creationId xmlns:a16="http://schemas.microsoft.com/office/drawing/2014/main" id="{043D158A-8EA5-9243-ADDC-8F2F0CCF577D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FA35D3-0554-524D-B83E-6C4B253F0554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6460B4-03FA-8C46-90FF-D5CD13444CF6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B600600-209F-3C4C-AFF5-689B91F95BAD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Таблица 4">
            <a:extLst>
              <a:ext uri="{FF2B5EF4-FFF2-40B4-BE49-F238E27FC236}">
                <a16:creationId xmlns:a16="http://schemas.microsoft.com/office/drawing/2014/main" id="{B9D6CA3E-9BCD-4BE1-96C9-C9A53BFC7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23649"/>
              </p:ext>
            </p:extLst>
          </p:nvPr>
        </p:nvGraphicFramePr>
        <p:xfrm>
          <a:off x="1961414" y="2014150"/>
          <a:ext cx="8164100" cy="3850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1025">
                  <a:extLst>
                    <a:ext uri="{9D8B030D-6E8A-4147-A177-3AD203B41FA5}">
                      <a16:colId xmlns:a16="http://schemas.microsoft.com/office/drawing/2014/main" val="2203493923"/>
                    </a:ext>
                  </a:extLst>
                </a:gridCol>
                <a:gridCol w="2041025">
                  <a:extLst>
                    <a:ext uri="{9D8B030D-6E8A-4147-A177-3AD203B41FA5}">
                      <a16:colId xmlns:a16="http://schemas.microsoft.com/office/drawing/2014/main" val="2686174343"/>
                    </a:ext>
                  </a:extLst>
                </a:gridCol>
                <a:gridCol w="2041025">
                  <a:extLst>
                    <a:ext uri="{9D8B030D-6E8A-4147-A177-3AD203B41FA5}">
                      <a16:colId xmlns:a16="http://schemas.microsoft.com/office/drawing/2014/main" val="4094870643"/>
                    </a:ext>
                  </a:extLst>
                </a:gridCol>
                <a:gridCol w="2041025">
                  <a:extLst>
                    <a:ext uri="{9D8B030D-6E8A-4147-A177-3AD203B41FA5}">
                      <a16:colId xmlns:a16="http://schemas.microsoft.com/office/drawing/2014/main" val="2101522812"/>
                    </a:ext>
                  </a:extLst>
                </a:gridCol>
              </a:tblGrid>
              <a:tr h="745329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L1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L2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ELASTIC NET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161650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0.6238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0.6238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734252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0.6357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0.6357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580126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0.7771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0.7776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61025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0.6559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0.6750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0.6559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2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50">
            <a:extLst>
              <a:ext uri="{FF2B5EF4-FFF2-40B4-BE49-F238E27FC236}">
                <a16:creationId xmlns:a16="http://schemas.microsoft.com/office/drawing/2014/main" id="{10E22053-A9A2-8741-B36E-55EC2BD21094}"/>
              </a:ext>
            </a:extLst>
          </p:cNvPr>
          <p:cNvSpPr/>
          <p:nvPr/>
        </p:nvSpPr>
        <p:spPr>
          <a:xfrm>
            <a:off x="6195293" y="163136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52">
            <a:extLst>
              <a:ext uri="{FF2B5EF4-FFF2-40B4-BE49-F238E27FC236}">
                <a16:creationId xmlns:a16="http://schemas.microsoft.com/office/drawing/2014/main" id="{CD860929-E4C2-D64B-9C85-DCC442337FB8}"/>
              </a:ext>
            </a:extLst>
          </p:cNvPr>
          <p:cNvSpPr/>
          <p:nvPr/>
        </p:nvSpPr>
        <p:spPr>
          <a:xfrm>
            <a:off x="1637648" y="16313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49">
            <a:extLst>
              <a:ext uri="{FF2B5EF4-FFF2-40B4-BE49-F238E27FC236}">
                <a16:creationId xmlns:a16="http://schemas.microsoft.com/office/drawing/2014/main" id="{50EC68DC-5AEE-994F-A105-F49C19DC88EF}"/>
              </a:ext>
            </a:extLst>
          </p:cNvPr>
          <p:cNvSpPr/>
          <p:nvPr/>
        </p:nvSpPr>
        <p:spPr>
          <a:xfrm>
            <a:off x="215819" y="174974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47">
            <a:extLst>
              <a:ext uri="{FF2B5EF4-FFF2-40B4-BE49-F238E27FC236}">
                <a16:creationId xmlns:a16="http://schemas.microsoft.com/office/drawing/2014/main" id="{C64F9F8F-DE89-1648-A383-A46F4E50378F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A41BE-2EED-BF4B-80FD-31DF2C12B18A}"/>
              </a:ext>
            </a:extLst>
          </p:cNvPr>
          <p:cNvSpPr txBox="1"/>
          <p:nvPr/>
        </p:nvSpPr>
        <p:spPr>
          <a:xfrm>
            <a:off x="343593" y="289712"/>
            <a:ext cx="1055225" cy="37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3" name="Прямоугольник: скругленные углы 52">
            <a:extLst>
              <a:ext uri="{FF2B5EF4-FFF2-40B4-BE49-F238E27FC236}">
                <a16:creationId xmlns:a16="http://schemas.microsoft.com/office/drawing/2014/main" id="{BF510560-3721-4249-B204-DBA7E6864D64}"/>
              </a:ext>
            </a:extLst>
          </p:cNvPr>
          <p:cNvSpPr/>
          <p:nvPr/>
        </p:nvSpPr>
        <p:spPr>
          <a:xfrm>
            <a:off x="3194611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53">
            <a:extLst>
              <a:ext uri="{FF2B5EF4-FFF2-40B4-BE49-F238E27FC236}">
                <a16:creationId xmlns:a16="http://schemas.microsoft.com/office/drawing/2014/main" id="{1962D324-C328-2840-BBAF-664F124B933A}"/>
              </a:ext>
            </a:extLst>
          </p:cNvPr>
          <p:cNvSpPr/>
          <p:nvPr/>
        </p:nvSpPr>
        <p:spPr>
          <a:xfrm>
            <a:off x="4710934" y="164316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0CC77-B52F-524B-A681-F10882647488}"/>
              </a:ext>
            </a:extLst>
          </p:cNvPr>
          <p:cNvSpPr txBox="1"/>
          <p:nvPr/>
        </p:nvSpPr>
        <p:spPr>
          <a:xfrm>
            <a:off x="3219899" y="178077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3413A8-98E3-A44C-BB60-2AA4CA110F48}"/>
              </a:ext>
            </a:extLst>
          </p:cNvPr>
          <p:cNvSpPr txBox="1"/>
          <p:nvPr/>
        </p:nvSpPr>
        <p:spPr>
          <a:xfrm>
            <a:off x="4568410" y="2691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364F5-BA62-A54C-9AAB-1530F2631A02}"/>
              </a:ext>
            </a:extLst>
          </p:cNvPr>
          <p:cNvSpPr txBox="1"/>
          <p:nvPr/>
        </p:nvSpPr>
        <p:spPr>
          <a:xfrm>
            <a:off x="6200918" y="123304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Random Forest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3B45D-3E30-D749-BD71-D83AEE08509C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D2A1F-4856-3D45-8E4C-D82AC7191ABE}"/>
              </a:ext>
            </a:extLst>
          </p:cNvPr>
          <p:cNvSpPr txBox="1"/>
          <p:nvPr/>
        </p:nvSpPr>
        <p:spPr>
          <a:xfrm>
            <a:off x="1578789" y="278511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0" name="Прямоугольник: скругленные углы 59">
            <a:extLst>
              <a:ext uri="{FF2B5EF4-FFF2-40B4-BE49-F238E27FC236}">
                <a16:creationId xmlns:a16="http://schemas.microsoft.com/office/drawing/2014/main" id="{5085CAA5-2E6D-A94C-B106-8947DF2216D8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59">
            <a:extLst>
              <a:ext uri="{FF2B5EF4-FFF2-40B4-BE49-F238E27FC236}">
                <a16:creationId xmlns:a16="http://schemas.microsoft.com/office/drawing/2014/main" id="{6F4D4CBF-1E8E-914E-AC30-D997E02CE92A}"/>
              </a:ext>
            </a:extLst>
          </p:cNvPr>
          <p:cNvSpPr/>
          <p:nvPr/>
        </p:nvSpPr>
        <p:spPr>
          <a:xfrm>
            <a:off x="7669777" y="149100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674CBC-DF63-F74B-87F8-D88F8C0CB3E1}"/>
              </a:ext>
            </a:extLst>
          </p:cNvPr>
          <p:cNvSpPr txBox="1"/>
          <p:nvPr/>
        </p:nvSpPr>
        <p:spPr>
          <a:xfrm>
            <a:off x="7625191" y="226182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8462A9-7785-4045-8CDF-DACE4D3A39BA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C2E214C6-6D9A-944D-B6FE-E3EF6FB7A697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F05FA31-2411-0F46-9BC3-12B34859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55539"/>
              </p:ext>
            </p:extLst>
          </p:nvPr>
        </p:nvGraphicFramePr>
        <p:xfrm>
          <a:off x="2872544" y="1922071"/>
          <a:ext cx="6645498" cy="3850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5166">
                  <a:extLst>
                    <a:ext uri="{9D8B030D-6E8A-4147-A177-3AD203B41FA5}">
                      <a16:colId xmlns:a16="http://schemas.microsoft.com/office/drawing/2014/main" val="365353329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3375171978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3370644521"/>
                    </a:ext>
                  </a:extLst>
                </a:gridCol>
              </a:tblGrid>
              <a:tr h="745329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933754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0.60349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0.62695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889969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14761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106123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6561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BC5F513-D278-1044-BF1B-3889F95C5703}"/>
              </a:ext>
            </a:extLst>
          </p:cNvPr>
          <p:cNvSpPr txBox="1"/>
          <p:nvPr/>
        </p:nvSpPr>
        <p:spPr>
          <a:xfrm>
            <a:off x="215819" y="1090398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: скругленные углы 59">
            <a:extLst>
              <a:ext uri="{FF2B5EF4-FFF2-40B4-BE49-F238E27FC236}">
                <a16:creationId xmlns:a16="http://schemas.microsoft.com/office/drawing/2014/main" id="{B67F9CDD-0477-D34F-A32C-7078B4EC5775}"/>
              </a:ext>
            </a:extLst>
          </p:cNvPr>
          <p:cNvSpPr/>
          <p:nvPr/>
        </p:nvSpPr>
        <p:spPr>
          <a:xfrm>
            <a:off x="6223411" y="176300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50">
            <a:extLst>
              <a:ext uri="{FF2B5EF4-FFF2-40B4-BE49-F238E27FC236}">
                <a16:creationId xmlns:a16="http://schemas.microsoft.com/office/drawing/2014/main" id="{7868A677-8E1B-E744-BA34-01E28ED8B56F}"/>
              </a:ext>
            </a:extLst>
          </p:cNvPr>
          <p:cNvSpPr/>
          <p:nvPr/>
        </p:nvSpPr>
        <p:spPr>
          <a:xfrm>
            <a:off x="7714681" y="172530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52">
            <a:extLst>
              <a:ext uri="{FF2B5EF4-FFF2-40B4-BE49-F238E27FC236}">
                <a16:creationId xmlns:a16="http://schemas.microsoft.com/office/drawing/2014/main" id="{CDEECE62-6BD3-B54F-92F8-E3254496BCC4}"/>
              </a:ext>
            </a:extLst>
          </p:cNvPr>
          <p:cNvSpPr/>
          <p:nvPr/>
        </p:nvSpPr>
        <p:spPr>
          <a:xfrm>
            <a:off x="1647168" y="155357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49">
            <a:extLst>
              <a:ext uri="{FF2B5EF4-FFF2-40B4-BE49-F238E27FC236}">
                <a16:creationId xmlns:a16="http://schemas.microsoft.com/office/drawing/2014/main" id="{16F44E8A-4D23-B04A-87D5-594EFAF5851E}"/>
              </a:ext>
            </a:extLst>
          </p:cNvPr>
          <p:cNvSpPr/>
          <p:nvPr/>
        </p:nvSpPr>
        <p:spPr>
          <a:xfrm>
            <a:off x="225339" y="167195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47">
            <a:extLst>
              <a:ext uri="{FF2B5EF4-FFF2-40B4-BE49-F238E27FC236}">
                <a16:creationId xmlns:a16="http://schemas.microsoft.com/office/drawing/2014/main" id="{667835D7-B219-ED46-9DA6-40D396628A3F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48981-6C7A-7C4F-9247-92E54A493A2D}"/>
              </a:ext>
            </a:extLst>
          </p:cNvPr>
          <p:cNvSpPr txBox="1"/>
          <p:nvPr/>
        </p:nvSpPr>
        <p:spPr>
          <a:xfrm>
            <a:off x="353114" y="281934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2" name="Прямоугольник: скругленные углы 52">
            <a:extLst>
              <a:ext uri="{FF2B5EF4-FFF2-40B4-BE49-F238E27FC236}">
                <a16:creationId xmlns:a16="http://schemas.microsoft.com/office/drawing/2014/main" id="{7CBCC67A-4CC6-AB42-83BE-ADCDEB3CF66C}"/>
              </a:ext>
            </a:extLst>
          </p:cNvPr>
          <p:cNvSpPr/>
          <p:nvPr/>
        </p:nvSpPr>
        <p:spPr>
          <a:xfrm>
            <a:off x="3194611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53">
            <a:extLst>
              <a:ext uri="{FF2B5EF4-FFF2-40B4-BE49-F238E27FC236}">
                <a16:creationId xmlns:a16="http://schemas.microsoft.com/office/drawing/2014/main" id="{EFF73A26-8806-1248-A48C-C5D95FD38E62}"/>
              </a:ext>
            </a:extLst>
          </p:cNvPr>
          <p:cNvSpPr/>
          <p:nvPr/>
        </p:nvSpPr>
        <p:spPr>
          <a:xfrm>
            <a:off x="4710934" y="164316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224CB-7D49-D84F-BEFF-BC5F64A23BF2}"/>
              </a:ext>
            </a:extLst>
          </p:cNvPr>
          <p:cNvSpPr txBox="1"/>
          <p:nvPr/>
        </p:nvSpPr>
        <p:spPr>
          <a:xfrm>
            <a:off x="3219899" y="178077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CAE19-890E-4B47-8335-68C26F220FC0}"/>
              </a:ext>
            </a:extLst>
          </p:cNvPr>
          <p:cNvSpPr txBox="1"/>
          <p:nvPr/>
        </p:nvSpPr>
        <p:spPr>
          <a:xfrm>
            <a:off x="4568410" y="2691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74C67-56FE-3149-97CA-E3EDAE74D710}"/>
              </a:ext>
            </a:extLst>
          </p:cNvPr>
          <p:cNvSpPr txBox="1"/>
          <p:nvPr/>
        </p:nvSpPr>
        <p:spPr>
          <a:xfrm>
            <a:off x="6173356" y="1556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B81A7-F9C1-474C-8518-91AE3A208DB3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F386F-9398-234F-A337-418DD5036FB2}"/>
              </a:ext>
            </a:extLst>
          </p:cNvPr>
          <p:cNvSpPr txBox="1"/>
          <p:nvPr/>
        </p:nvSpPr>
        <p:spPr>
          <a:xfrm>
            <a:off x="1588309" y="270732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9" name="Прямоугольник: скругленные углы 59">
            <a:extLst>
              <a:ext uri="{FF2B5EF4-FFF2-40B4-BE49-F238E27FC236}">
                <a16:creationId xmlns:a16="http://schemas.microsoft.com/office/drawing/2014/main" id="{9BAF1B1A-1365-BD48-BA04-8530FB0AFB1B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27CF3-0063-DE4D-AE9B-48E4069BBD0F}"/>
              </a:ext>
            </a:extLst>
          </p:cNvPr>
          <p:cNvSpPr txBox="1"/>
          <p:nvPr/>
        </p:nvSpPr>
        <p:spPr>
          <a:xfrm>
            <a:off x="7649400" y="274008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FuturaBookC" panose="04000500000000000000" pitchFamily="82" charset="-52"/>
              </a:rPr>
              <a:t>Adaboosting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9B6EF-46D7-7440-A408-601802AC4692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12F433-928C-BC47-AAC6-C9B486B36206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97B42F-C455-4057-8352-CAE53208CFBF}"/>
              </a:ext>
            </a:extLst>
          </p:cNvPr>
          <p:cNvSpPr txBox="1"/>
          <p:nvPr/>
        </p:nvSpPr>
        <p:spPr>
          <a:xfrm>
            <a:off x="165528" y="1104659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AdaBoosting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32F6B2-2B5E-FE45-A4ED-AE87F72BC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18056"/>
              </p:ext>
            </p:extLst>
          </p:nvPr>
        </p:nvGraphicFramePr>
        <p:xfrm>
          <a:off x="7275675" y="2043350"/>
          <a:ext cx="4430332" cy="3850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5166">
                  <a:extLst>
                    <a:ext uri="{9D8B030D-6E8A-4147-A177-3AD203B41FA5}">
                      <a16:colId xmlns:a16="http://schemas.microsoft.com/office/drawing/2014/main" val="3284429755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2232846010"/>
                    </a:ext>
                  </a:extLst>
                </a:gridCol>
              </a:tblGrid>
              <a:tr h="745329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062762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0.62633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119412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161847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467112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2438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3885B6-2FC1-46D6-8225-F8F57D7C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4" y="1938116"/>
            <a:ext cx="61817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3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59">
            <a:extLst>
              <a:ext uri="{FF2B5EF4-FFF2-40B4-BE49-F238E27FC236}">
                <a16:creationId xmlns:a16="http://schemas.microsoft.com/office/drawing/2014/main" id="{62021906-3BC7-B04F-B11E-51741F3A4A9D}"/>
              </a:ext>
            </a:extLst>
          </p:cNvPr>
          <p:cNvSpPr/>
          <p:nvPr/>
        </p:nvSpPr>
        <p:spPr>
          <a:xfrm>
            <a:off x="6223411" y="176300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50">
            <a:extLst>
              <a:ext uri="{FF2B5EF4-FFF2-40B4-BE49-F238E27FC236}">
                <a16:creationId xmlns:a16="http://schemas.microsoft.com/office/drawing/2014/main" id="{86D9C7B2-7366-134E-8F49-A028BA7297F7}"/>
              </a:ext>
            </a:extLst>
          </p:cNvPr>
          <p:cNvSpPr/>
          <p:nvPr/>
        </p:nvSpPr>
        <p:spPr>
          <a:xfrm>
            <a:off x="9170305" y="155357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52">
            <a:extLst>
              <a:ext uri="{FF2B5EF4-FFF2-40B4-BE49-F238E27FC236}">
                <a16:creationId xmlns:a16="http://schemas.microsoft.com/office/drawing/2014/main" id="{F7CB8FF5-EB3D-9346-8104-A72A2E854331}"/>
              </a:ext>
            </a:extLst>
          </p:cNvPr>
          <p:cNvSpPr/>
          <p:nvPr/>
        </p:nvSpPr>
        <p:spPr>
          <a:xfrm>
            <a:off x="1648792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49">
            <a:extLst>
              <a:ext uri="{FF2B5EF4-FFF2-40B4-BE49-F238E27FC236}">
                <a16:creationId xmlns:a16="http://schemas.microsoft.com/office/drawing/2014/main" id="{16A78076-1F68-0C4F-8A54-EA57E941A8D8}"/>
              </a:ext>
            </a:extLst>
          </p:cNvPr>
          <p:cNvSpPr/>
          <p:nvPr/>
        </p:nvSpPr>
        <p:spPr>
          <a:xfrm>
            <a:off x="226963" y="163197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47">
            <a:extLst>
              <a:ext uri="{FF2B5EF4-FFF2-40B4-BE49-F238E27FC236}">
                <a16:creationId xmlns:a16="http://schemas.microsoft.com/office/drawing/2014/main" id="{99A61617-B786-3D41-A2BE-35DD9DD246F1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9F1C4-5851-8848-B4D7-4DF7F3958686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3" name="Прямоугольник: скругленные углы 52">
            <a:extLst>
              <a:ext uri="{FF2B5EF4-FFF2-40B4-BE49-F238E27FC236}">
                <a16:creationId xmlns:a16="http://schemas.microsoft.com/office/drawing/2014/main" id="{4B222EE5-15D5-114C-8253-278A833B09DB}"/>
              </a:ext>
            </a:extLst>
          </p:cNvPr>
          <p:cNvSpPr/>
          <p:nvPr/>
        </p:nvSpPr>
        <p:spPr>
          <a:xfrm>
            <a:off x="3194611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53">
            <a:extLst>
              <a:ext uri="{FF2B5EF4-FFF2-40B4-BE49-F238E27FC236}">
                <a16:creationId xmlns:a16="http://schemas.microsoft.com/office/drawing/2014/main" id="{E840D7A1-FA67-8F48-A52E-CF9990A43802}"/>
              </a:ext>
            </a:extLst>
          </p:cNvPr>
          <p:cNvSpPr/>
          <p:nvPr/>
        </p:nvSpPr>
        <p:spPr>
          <a:xfrm>
            <a:off x="4710934" y="164316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890E6-84A9-7D42-A488-77ADB85B37DE}"/>
              </a:ext>
            </a:extLst>
          </p:cNvPr>
          <p:cNvSpPr txBox="1"/>
          <p:nvPr/>
        </p:nvSpPr>
        <p:spPr>
          <a:xfrm>
            <a:off x="3219899" y="178077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7AE7F9-1F58-2B48-B292-FBBABE717297}"/>
              </a:ext>
            </a:extLst>
          </p:cNvPr>
          <p:cNvSpPr txBox="1"/>
          <p:nvPr/>
        </p:nvSpPr>
        <p:spPr>
          <a:xfrm>
            <a:off x="4568410" y="2691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14B41-25F0-F647-8059-1DC3DCA2F22F}"/>
              </a:ext>
            </a:extLst>
          </p:cNvPr>
          <p:cNvSpPr txBox="1"/>
          <p:nvPr/>
        </p:nvSpPr>
        <p:spPr>
          <a:xfrm>
            <a:off x="6173356" y="1556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571BD-80C1-A348-B7C6-2C9A20ED1CA9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D180B-CDFA-DC46-AB1A-71AE1BE2DE9F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0" name="Прямоугольник: скругленные углы 59">
            <a:extLst>
              <a:ext uri="{FF2B5EF4-FFF2-40B4-BE49-F238E27FC236}">
                <a16:creationId xmlns:a16="http://schemas.microsoft.com/office/drawing/2014/main" id="{39AECAE5-9614-3544-BAC9-3C4B0B4DA334}"/>
              </a:ext>
            </a:extLst>
          </p:cNvPr>
          <p:cNvSpPr/>
          <p:nvPr/>
        </p:nvSpPr>
        <p:spPr>
          <a:xfrm>
            <a:off x="7686785" y="176299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AE163-A314-CF43-BE8A-17E1C635B31B}"/>
              </a:ext>
            </a:extLst>
          </p:cNvPr>
          <p:cNvSpPr txBox="1"/>
          <p:nvPr/>
        </p:nvSpPr>
        <p:spPr>
          <a:xfrm>
            <a:off x="7649400" y="274008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B4F79-F644-D544-987A-82FA021AF599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KNN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70C4D6E-1D8C-C14C-9EE1-0336263F8507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EFA91E9B-A8B4-344E-96CC-BD06D1B64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71948"/>
              </p:ext>
            </p:extLst>
          </p:nvPr>
        </p:nvGraphicFramePr>
        <p:xfrm>
          <a:off x="3276267" y="2012072"/>
          <a:ext cx="6645498" cy="3850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5166">
                  <a:extLst>
                    <a:ext uri="{9D8B030D-6E8A-4147-A177-3AD203B41FA5}">
                      <a16:colId xmlns:a16="http://schemas.microsoft.com/office/drawing/2014/main" val="1712491866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2023457092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3070444528"/>
                    </a:ext>
                  </a:extLst>
                </a:gridCol>
              </a:tblGrid>
              <a:tr h="745329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8681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316849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745102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543725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0. 79638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86044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30067AE-142C-6E4A-8454-AB3254298DBE}"/>
              </a:ext>
            </a:extLst>
          </p:cNvPr>
          <p:cNvSpPr txBox="1"/>
          <p:nvPr/>
        </p:nvSpPr>
        <p:spPr>
          <a:xfrm>
            <a:off x="165528" y="1117784"/>
            <a:ext cx="8563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KNeighborsClassifier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or Nearest Neighbors classifier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7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59">
            <a:extLst>
              <a:ext uri="{FF2B5EF4-FFF2-40B4-BE49-F238E27FC236}">
                <a16:creationId xmlns:a16="http://schemas.microsoft.com/office/drawing/2014/main" id="{E3F2EC84-C0B9-D540-960F-1A9F9E38DA85}"/>
              </a:ext>
            </a:extLst>
          </p:cNvPr>
          <p:cNvSpPr/>
          <p:nvPr/>
        </p:nvSpPr>
        <p:spPr>
          <a:xfrm>
            <a:off x="6223411" y="176300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50">
            <a:extLst>
              <a:ext uri="{FF2B5EF4-FFF2-40B4-BE49-F238E27FC236}">
                <a16:creationId xmlns:a16="http://schemas.microsoft.com/office/drawing/2014/main" id="{CD102E76-AB75-5843-863E-403F154E6EDA}"/>
              </a:ext>
            </a:extLst>
          </p:cNvPr>
          <p:cNvSpPr/>
          <p:nvPr/>
        </p:nvSpPr>
        <p:spPr>
          <a:xfrm>
            <a:off x="10630180" y="155602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52">
            <a:extLst>
              <a:ext uri="{FF2B5EF4-FFF2-40B4-BE49-F238E27FC236}">
                <a16:creationId xmlns:a16="http://schemas.microsoft.com/office/drawing/2014/main" id="{227CE5C9-BD74-F644-A831-25967F0D4CC6}"/>
              </a:ext>
            </a:extLst>
          </p:cNvPr>
          <p:cNvSpPr/>
          <p:nvPr/>
        </p:nvSpPr>
        <p:spPr>
          <a:xfrm>
            <a:off x="1648792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49">
            <a:extLst>
              <a:ext uri="{FF2B5EF4-FFF2-40B4-BE49-F238E27FC236}">
                <a16:creationId xmlns:a16="http://schemas.microsoft.com/office/drawing/2014/main" id="{229C0294-132F-3C45-A0A0-D4C486D21A17}"/>
              </a:ext>
            </a:extLst>
          </p:cNvPr>
          <p:cNvSpPr/>
          <p:nvPr/>
        </p:nvSpPr>
        <p:spPr>
          <a:xfrm>
            <a:off x="226963" y="163197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47">
            <a:extLst>
              <a:ext uri="{FF2B5EF4-FFF2-40B4-BE49-F238E27FC236}">
                <a16:creationId xmlns:a16="http://schemas.microsoft.com/office/drawing/2014/main" id="{EF81C80E-44C0-0F4B-A59D-5D634384A4F1}"/>
              </a:ext>
            </a:extLst>
          </p:cNvPr>
          <p:cNvSpPr/>
          <p:nvPr/>
        </p:nvSpPr>
        <p:spPr>
          <a:xfrm>
            <a:off x="7700008" y="164316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0774D-EE43-3B4D-BBEC-3B2CDBBF3A5E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3" name="Прямоугольник: скругленные углы 52">
            <a:extLst>
              <a:ext uri="{FF2B5EF4-FFF2-40B4-BE49-F238E27FC236}">
                <a16:creationId xmlns:a16="http://schemas.microsoft.com/office/drawing/2014/main" id="{A58BF178-ED51-8243-80BD-BA5D2921FC84}"/>
              </a:ext>
            </a:extLst>
          </p:cNvPr>
          <p:cNvSpPr/>
          <p:nvPr/>
        </p:nvSpPr>
        <p:spPr>
          <a:xfrm>
            <a:off x="3194611" y="164316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53">
            <a:extLst>
              <a:ext uri="{FF2B5EF4-FFF2-40B4-BE49-F238E27FC236}">
                <a16:creationId xmlns:a16="http://schemas.microsoft.com/office/drawing/2014/main" id="{7756DFE7-114B-EA44-B0B3-4158489C5F99}"/>
              </a:ext>
            </a:extLst>
          </p:cNvPr>
          <p:cNvSpPr/>
          <p:nvPr/>
        </p:nvSpPr>
        <p:spPr>
          <a:xfrm>
            <a:off x="4710934" y="164316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00174-FCA2-B84C-921C-13C64AE61196}"/>
              </a:ext>
            </a:extLst>
          </p:cNvPr>
          <p:cNvSpPr txBox="1"/>
          <p:nvPr/>
        </p:nvSpPr>
        <p:spPr>
          <a:xfrm>
            <a:off x="3219899" y="178077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918A1-B34C-6142-94CC-CF0D0919CADF}"/>
              </a:ext>
            </a:extLst>
          </p:cNvPr>
          <p:cNvSpPr txBox="1"/>
          <p:nvPr/>
        </p:nvSpPr>
        <p:spPr>
          <a:xfrm>
            <a:off x="4568410" y="2691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7C497-B02B-5B49-813E-0B0A378A1E69}"/>
              </a:ext>
            </a:extLst>
          </p:cNvPr>
          <p:cNvSpPr txBox="1"/>
          <p:nvPr/>
        </p:nvSpPr>
        <p:spPr>
          <a:xfrm>
            <a:off x="6173356" y="1556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07CB4-4E6A-3348-AD72-EE755429E10C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Summary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7301B-70F5-3544-8955-873485DEEAD3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0" name="Прямоугольник: скругленные углы 59">
            <a:extLst>
              <a:ext uri="{FF2B5EF4-FFF2-40B4-BE49-F238E27FC236}">
                <a16:creationId xmlns:a16="http://schemas.microsoft.com/office/drawing/2014/main" id="{B73DED72-743C-E643-B96B-0B0EEA0171FB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1E2D0-57A6-AA49-A5E8-49E8135A27D6}"/>
              </a:ext>
            </a:extLst>
          </p:cNvPr>
          <p:cNvSpPr txBox="1"/>
          <p:nvPr/>
        </p:nvSpPr>
        <p:spPr>
          <a:xfrm>
            <a:off x="7649400" y="274008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B8B3A4-ABED-0345-AF55-BFA89520CC63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1C896D40-13F1-4045-8D23-F6368C0EE5B5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C213D63C-DE1A-9444-BDC1-9A853F23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45698"/>
              </p:ext>
            </p:extLst>
          </p:nvPr>
        </p:nvGraphicFramePr>
        <p:xfrm>
          <a:off x="1851235" y="1773170"/>
          <a:ext cx="8708235" cy="3805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1647">
                  <a:extLst>
                    <a:ext uri="{9D8B030D-6E8A-4147-A177-3AD203B41FA5}">
                      <a16:colId xmlns:a16="http://schemas.microsoft.com/office/drawing/2014/main" val="2366589713"/>
                    </a:ext>
                  </a:extLst>
                </a:gridCol>
                <a:gridCol w="1741647">
                  <a:extLst>
                    <a:ext uri="{9D8B030D-6E8A-4147-A177-3AD203B41FA5}">
                      <a16:colId xmlns:a16="http://schemas.microsoft.com/office/drawing/2014/main" val="3465263534"/>
                    </a:ext>
                  </a:extLst>
                </a:gridCol>
                <a:gridCol w="1741647">
                  <a:extLst>
                    <a:ext uri="{9D8B030D-6E8A-4147-A177-3AD203B41FA5}">
                      <a16:colId xmlns:a16="http://schemas.microsoft.com/office/drawing/2014/main" val="538549149"/>
                    </a:ext>
                  </a:extLst>
                </a:gridCol>
                <a:gridCol w="1741647">
                  <a:extLst>
                    <a:ext uri="{9D8B030D-6E8A-4147-A177-3AD203B41FA5}">
                      <a16:colId xmlns:a16="http://schemas.microsoft.com/office/drawing/2014/main" val="2270653989"/>
                    </a:ext>
                  </a:extLst>
                </a:gridCol>
                <a:gridCol w="1741647">
                  <a:extLst>
                    <a:ext uri="{9D8B030D-6E8A-4147-A177-3AD203B41FA5}">
                      <a16:colId xmlns:a16="http://schemas.microsoft.com/office/drawing/2014/main" val="2824887191"/>
                    </a:ext>
                  </a:extLst>
                </a:gridCol>
              </a:tblGrid>
              <a:tr h="694086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Adaboosting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KNN_grid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329081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</a:t>
                      </a:r>
                    </a:p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0.60234</a:t>
                      </a:r>
                    </a:p>
                    <a:p>
                      <a:pPr algn="ctr"/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095464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0138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0.7771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888790"/>
                  </a:ext>
                </a:extLst>
              </a:tr>
              <a:tr h="7761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0.6750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0.73520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0. 79638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21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422688-9BA8-4603-BDE4-FE2F19671D5E}"/>
              </a:ext>
            </a:extLst>
          </p:cNvPr>
          <p:cNvSpPr txBox="1"/>
          <p:nvPr/>
        </p:nvSpPr>
        <p:spPr>
          <a:xfrm>
            <a:off x="549677" y="107131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05D73AF-DC3B-4B1A-AF8D-D99A44ABCA39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D00320-6C0E-419A-9430-B2CC38E6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13" y="1973512"/>
            <a:ext cx="4344347" cy="30493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F8023F7-1839-49FE-B409-41100610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3" y="1973511"/>
            <a:ext cx="4306714" cy="3049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6591571B-05D5-4639-AE2D-14D956D87B4D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32FB9EC5-31B6-40C5-BE2D-361C9680DAF1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131F85B-F955-48D6-B8DB-28A71D73F8ED}"/>
              </a:ext>
            </a:extLst>
          </p:cNvPr>
          <p:cNvSpPr/>
          <p:nvPr/>
        </p:nvSpPr>
        <p:spPr>
          <a:xfrm>
            <a:off x="1640513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388CF18-8BD8-41D9-95C4-582823CA1348}"/>
              </a:ext>
            </a:extLst>
          </p:cNvPr>
          <p:cNvSpPr/>
          <p:nvPr/>
        </p:nvSpPr>
        <p:spPr>
          <a:xfrm>
            <a:off x="200348" y="14846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E0B042-8694-42C6-9D08-2F432564CD86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Problem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64B077D6-B2CC-474C-97BC-5D502E220CD7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80A60A47-D50E-4E8C-89E7-47E1BB19941A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C33778-B556-4F37-82A3-7D832DFE82C7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06B11A-B3B8-4EB9-81FE-16DDF140786C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D3E58C-9520-4C03-911E-8382471B9B45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B79941-7531-4551-ADB5-3CE7487B5745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0C047-36E4-4AA6-975E-64BEC7425BA5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998A8A5E-9713-429E-897B-5AC9C3C32151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59">
            <a:extLst>
              <a:ext uri="{FF2B5EF4-FFF2-40B4-BE49-F238E27FC236}">
                <a16:creationId xmlns:a16="http://schemas.microsoft.com/office/drawing/2014/main" id="{D324E81B-1D5F-B545-92F5-4B55FED9A4B4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BD0F0-24E4-4B47-B421-B26C293101AF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39A5-F8CA-8A4D-9813-623598753CEF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C87F188-E150-4805-A854-4688C769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25" y="2492513"/>
            <a:ext cx="941356" cy="94135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A3DD869-BD6B-4CAA-A916-4B2DD86EA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42" y="1694715"/>
            <a:ext cx="596208" cy="59620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17C83A5-54B8-4A63-9980-6A5014969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38" y="1572014"/>
            <a:ext cx="772399" cy="7723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F4269F-9B42-481F-9E16-2976644C29F4}"/>
              </a:ext>
            </a:extLst>
          </p:cNvPr>
          <p:cNvSpPr txBox="1"/>
          <p:nvPr/>
        </p:nvSpPr>
        <p:spPr>
          <a:xfrm>
            <a:off x="1726113" y="2332717"/>
            <a:ext cx="2198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Firearms </a:t>
            </a:r>
            <a:r>
              <a:rPr lang="ru-RU" sz="2000" dirty="0"/>
              <a:t>legislation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5D37BC-7CC2-4F51-A348-E971EE395C44}"/>
              </a:ext>
            </a:extLst>
          </p:cNvPr>
          <p:cNvSpPr txBox="1"/>
          <p:nvPr/>
        </p:nvSpPr>
        <p:spPr>
          <a:xfrm>
            <a:off x="7220513" y="2336037"/>
            <a:ext cx="22558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/>
              <a:t>Systemic</a:t>
            </a:r>
            <a:r>
              <a:rPr lang="ru-RU" sz="2000" dirty="0"/>
              <a:t> </a:t>
            </a:r>
            <a:r>
              <a:rPr lang="ru-RU" sz="2000" dirty="0" err="1"/>
              <a:t>racism</a:t>
            </a:r>
            <a:endParaRPr lang="ru-RU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0D86F-2876-4242-97BF-6F05F21379A8}"/>
              </a:ext>
            </a:extLst>
          </p:cNvPr>
          <p:cNvSpPr txBox="1"/>
          <p:nvPr/>
        </p:nvSpPr>
        <p:spPr>
          <a:xfrm>
            <a:off x="3195234" y="3366432"/>
            <a:ext cx="45205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C00000"/>
                </a:solidFill>
                <a:effectLst/>
                <a:latin typeface="PostoniStandardBold"/>
              </a:rPr>
              <a:t>937</a:t>
            </a:r>
            <a:r>
              <a:rPr lang="en-US" b="0" i="0" dirty="0">
                <a:solidFill>
                  <a:srgbClr val="C00000"/>
                </a:solidFill>
                <a:effectLst/>
                <a:latin typeface="PostoniStandardRegular"/>
              </a:rPr>
              <a:t> people have been shot and killed </a:t>
            </a:r>
            <a:r>
              <a:rPr lang="en-US" b="0" i="0" dirty="0">
                <a:effectLst/>
                <a:latin typeface="PostoniStandardRegular"/>
              </a:rPr>
              <a:t>by police in the past year </a:t>
            </a:r>
            <a:r>
              <a:rPr lang="en-US" sz="1200" b="0" i="1" dirty="0">
                <a:effectLst/>
                <a:latin typeface="PostoniStandardRegular"/>
              </a:rPr>
              <a:t>Washington Post</a:t>
            </a:r>
            <a:endParaRPr lang="en-US" b="0" i="1" dirty="0">
              <a:effectLst/>
              <a:latin typeface="PostoniStandardRegular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941CB6-DDC6-4CC0-ADD3-F8BFA51725A7}"/>
              </a:ext>
            </a:extLst>
          </p:cNvPr>
          <p:cNvSpPr txBox="1"/>
          <p:nvPr/>
        </p:nvSpPr>
        <p:spPr>
          <a:xfrm>
            <a:off x="549677" y="1071317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B290BF9-5282-4DD0-8A85-ECAD72DEA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75" y="4563007"/>
            <a:ext cx="846211" cy="84621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E744534E-F363-4336-8C87-87EB03E03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53" y="4715281"/>
            <a:ext cx="573543" cy="57354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E2CCD16-FFBC-4D90-AAE8-04C6369B3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03" y="4656980"/>
            <a:ext cx="687970" cy="68797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5BCF3C3-E375-4131-84FF-244770825CE8}"/>
              </a:ext>
            </a:extLst>
          </p:cNvPr>
          <p:cNvSpPr txBox="1"/>
          <p:nvPr/>
        </p:nvSpPr>
        <p:spPr>
          <a:xfrm>
            <a:off x="220629" y="5409218"/>
            <a:ext cx="2624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Some</a:t>
            </a:r>
            <a:r>
              <a:rPr lang="ru-RU" dirty="0"/>
              <a:t> </a:t>
            </a:r>
            <a:r>
              <a:rPr lang="ru-RU" dirty="0" err="1"/>
              <a:t>lives</a:t>
            </a:r>
            <a:r>
              <a:rPr lang="ru-RU" dirty="0"/>
              <a:t> </a:t>
            </a:r>
            <a:r>
              <a:rPr lang="ru-RU" dirty="0" err="1"/>
              <a:t>could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saved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93A6FE-329F-4224-975B-FA9C86CE0CD9}"/>
              </a:ext>
            </a:extLst>
          </p:cNvPr>
          <p:cNvSpPr txBox="1"/>
          <p:nvPr/>
        </p:nvSpPr>
        <p:spPr>
          <a:xfrm>
            <a:off x="3763423" y="5409218"/>
            <a:ext cx="3388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Policemen psychological problems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D34CE1-4CE2-420C-964F-024C0C6F1525}"/>
              </a:ext>
            </a:extLst>
          </p:cNvPr>
          <p:cNvSpPr txBox="1"/>
          <p:nvPr/>
        </p:nvSpPr>
        <p:spPr>
          <a:xfrm>
            <a:off x="8454251" y="5409218"/>
            <a:ext cx="166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protests</a:t>
            </a:r>
            <a:endParaRPr lang="ru-RU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BDA664C8-D724-46DF-9CFE-BDABD2D604D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924429" y="2532772"/>
            <a:ext cx="959633" cy="372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EB80977-3576-4375-AD5F-FBCE6C4B0638}"/>
              </a:ext>
            </a:extLst>
          </p:cNvPr>
          <p:cNvCxnSpPr>
            <a:cxnSpLocks/>
          </p:cNvCxnSpPr>
          <p:nvPr/>
        </p:nvCxnSpPr>
        <p:spPr>
          <a:xfrm flipH="1">
            <a:off x="2251840" y="4128134"/>
            <a:ext cx="962846" cy="430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F72DD5BB-EE8F-4A5E-BA2B-30F56A346E75}"/>
              </a:ext>
            </a:extLst>
          </p:cNvPr>
          <p:cNvCxnSpPr>
            <a:cxnSpLocks/>
          </p:cNvCxnSpPr>
          <p:nvPr/>
        </p:nvCxnSpPr>
        <p:spPr>
          <a:xfrm>
            <a:off x="5508920" y="4265997"/>
            <a:ext cx="0" cy="3231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D8344043-210C-4D2D-A222-667A672399D2}"/>
              </a:ext>
            </a:extLst>
          </p:cNvPr>
          <p:cNvCxnSpPr>
            <a:cxnSpLocks/>
          </p:cNvCxnSpPr>
          <p:nvPr/>
        </p:nvCxnSpPr>
        <p:spPr>
          <a:xfrm>
            <a:off x="7862004" y="4021782"/>
            <a:ext cx="759285" cy="567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84E33BD-E32E-43C0-9698-AA094AE30ADF}"/>
              </a:ext>
            </a:extLst>
          </p:cNvPr>
          <p:cNvSpPr txBox="1"/>
          <p:nvPr/>
        </p:nvSpPr>
        <p:spPr>
          <a:xfrm>
            <a:off x="4357183" y="23653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6DAF3E33-58E6-4C48-8C15-3AB43A7D74FD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>
          <a:xfrm flipH="1">
            <a:off x="5974081" y="2536092"/>
            <a:ext cx="1246432" cy="427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DB05D2C-023D-494D-B303-E67D340FBC4D}"/>
              </a:ext>
            </a:extLst>
          </p:cNvPr>
          <p:cNvSpPr txBox="1"/>
          <p:nvPr/>
        </p:nvSpPr>
        <p:spPr>
          <a:xfrm>
            <a:off x="2733263" y="5963183"/>
            <a:ext cx="559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Police Department</a:t>
            </a:r>
            <a:r>
              <a:rPr lang="ru-RU" dirty="0"/>
              <a:t> </a:t>
            </a:r>
            <a:r>
              <a:rPr lang="en-US" dirty="0"/>
              <a:t>is</a:t>
            </a:r>
            <a:r>
              <a:rPr lang="ru-RU" dirty="0"/>
              <a:t> </a:t>
            </a:r>
            <a:r>
              <a:rPr lang="en-US" dirty="0"/>
              <a:t>interested in a better understanding of the suspect's threat level for the use of weapons</a:t>
            </a:r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0874FC-C8DB-4E3F-9167-6247A5201F37}"/>
              </a:ext>
            </a:extLst>
          </p:cNvPr>
          <p:cNvSpPr txBox="1"/>
          <p:nvPr/>
        </p:nvSpPr>
        <p:spPr>
          <a:xfrm>
            <a:off x="6451263" y="234975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59BC0D5-7B7B-4E25-92A1-077D5914AE34}"/>
              </a:ext>
            </a:extLst>
          </p:cNvPr>
          <p:cNvSpPr/>
          <p:nvPr/>
        </p:nvSpPr>
        <p:spPr>
          <a:xfrm>
            <a:off x="2733263" y="5993326"/>
            <a:ext cx="5661819" cy="605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: скругленные углы 47">
            <a:extLst>
              <a:ext uri="{FF2B5EF4-FFF2-40B4-BE49-F238E27FC236}">
                <a16:creationId xmlns:a16="http://schemas.microsoft.com/office/drawing/2014/main" id="{E7B0C552-EEA1-FE44-9247-9E47C0946A34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48">
            <a:extLst>
              <a:ext uri="{FF2B5EF4-FFF2-40B4-BE49-F238E27FC236}">
                <a16:creationId xmlns:a16="http://schemas.microsoft.com/office/drawing/2014/main" id="{56E1ED76-52FD-994B-9608-67856D29C148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углы 49">
            <a:extLst>
              <a:ext uri="{FF2B5EF4-FFF2-40B4-BE49-F238E27FC236}">
                <a16:creationId xmlns:a16="http://schemas.microsoft.com/office/drawing/2014/main" id="{AE3B14BE-3AD0-D542-8882-705E8C6890CA}"/>
              </a:ext>
            </a:extLst>
          </p:cNvPr>
          <p:cNvSpPr/>
          <p:nvPr/>
        </p:nvSpPr>
        <p:spPr>
          <a:xfrm>
            <a:off x="1640513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50">
            <a:extLst>
              <a:ext uri="{FF2B5EF4-FFF2-40B4-BE49-F238E27FC236}">
                <a16:creationId xmlns:a16="http://schemas.microsoft.com/office/drawing/2014/main" id="{C44D59AC-2A2D-2F43-BF24-85BAE90F1100}"/>
              </a:ext>
            </a:extLst>
          </p:cNvPr>
          <p:cNvSpPr/>
          <p:nvPr/>
        </p:nvSpPr>
        <p:spPr>
          <a:xfrm>
            <a:off x="200348" y="14846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F7283-5D46-944A-949E-26077D75B2AB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Problem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44" name="Прямоугольник: скругленные углы 52">
            <a:extLst>
              <a:ext uri="{FF2B5EF4-FFF2-40B4-BE49-F238E27FC236}">
                <a16:creationId xmlns:a16="http://schemas.microsoft.com/office/drawing/2014/main" id="{A7EAD518-BE14-B443-9EF9-A366594AA640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53">
            <a:extLst>
              <a:ext uri="{FF2B5EF4-FFF2-40B4-BE49-F238E27FC236}">
                <a16:creationId xmlns:a16="http://schemas.microsoft.com/office/drawing/2014/main" id="{33EF6DA9-0AA5-2946-B3DA-021937D855E7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4C3E2-2286-0248-8569-78C0DC78BABD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0E073C-CCF0-B649-B36A-C295222FA7F3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D3B69B-C648-2A4B-9037-CE0C0E60184F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40B56F-4713-CA42-9AAC-50C28FF2D5F5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FAA0C8-D8EE-304C-9943-4D9D93D536F0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71" name="Прямоугольник: скругленные углы 59">
            <a:extLst>
              <a:ext uri="{FF2B5EF4-FFF2-40B4-BE49-F238E27FC236}">
                <a16:creationId xmlns:a16="http://schemas.microsoft.com/office/drawing/2014/main" id="{A1E30DD6-B389-9F48-9BD4-D199137F0170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: скругленные углы 59">
            <a:extLst>
              <a:ext uri="{FF2B5EF4-FFF2-40B4-BE49-F238E27FC236}">
                <a16:creationId xmlns:a16="http://schemas.microsoft.com/office/drawing/2014/main" id="{48247A64-EB98-7E4E-AE84-81060B496B5A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E627BF-F99E-B547-AAB0-6A398CFF4DF0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314374-B618-FF48-BC73-CCAB56AEBA0F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AC21C210-5172-5D48-B353-15209B11C517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32C54598-AA29-49FD-B05B-627EC526A67B}"/>
              </a:ext>
            </a:extLst>
          </p:cNvPr>
          <p:cNvSpPr/>
          <p:nvPr/>
        </p:nvSpPr>
        <p:spPr>
          <a:xfrm>
            <a:off x="3204595" y="2409634"/>
            <a:ext cx="5970332" cy="7407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C97A912-0B73-44B5-8D4C-9936505CD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66" y="2032849"/>
            <a:ext cx="1359489" cy="13594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BC9619-E4D9-45F7-AFAB-82BD85070FF3}"/>
              </a:ext>
            </a:extLst>
          </p:cNvPr>
          <p:cNvSpPr txBox="1"/>
          <p:nvPr/>
        </p:nvSpPr>
        <p:spPr>
          <a:xfrm>
            <a:off x="3183809" y="2426090"/>
            <a:ext cx="5970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Are there factors that are related to whether </a:t>
            </a:r>
            <a:r>
              <a:rPr lang="en-US" sz="2000" dirty="0">
                <a:solidFill>
                  <a:srgbClr val="C00000"/>
                </a:solidFill>
              </a:rPr>
              <a:t>a suspect will attack a police officer or not to use firearm</a:t>
            </a:r>
            <a:r>
              <a:rPr lang="ru-RU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F27EEF0F-7CAA-45AC-B64A-B01573F83BD3}"/>
              </a:ext>
            </a:extLst>
          </p:cNvPr>
          <p:cNvSpPr/>
          <p:nvPr/>
        </p:nvSpPr>
        <p:spPr>
          <a:xfrm>
            <a:off x="4687086" y="3830353"/>
            <a:ext cx="2839003" cy="50965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41927E-EF34-44B3-8537-FCD4AECE4BEB}"/>
              </a:ext>
            </a:extLst>
          </p:cNvPr>
          <p:cNvSpPr txBox="1"/>
          <p:nvPr/>
        </p:nvSpPr>
        <p:spPr>
          <a:xfrm>
            <a:off x="4936764" y="3887870"/>
            <a:ext cx="264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Additional expertise</a:t>
            </a:r>
            <a:endParaRPr lang="ru-RU" sz="2000" dirty="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79517085-4DD5-4E2B-9AEC-B7AD52EBE9BB}"/>
              </a:ext>
            </a:extLst>
          </p:cNvPr>
          <p:cNvSpPr/>
          <p:nvPr/>
        </p:nvSpPr>
        <p:spPr>
          <a:xfrm>
            <a:off x="7765373" y="3830353"/>
            <a:ext cx="2839003" cy="50965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448C4-A914-4CEC-AB30-2B69E395E943}"/>
              </a:ext>
            </a:extLst>
          </p:cNvPr>
          <p:cNvSpPr txBox="1"/>
          <p:nvPr/>
        </p:nvSpPr>
        <p:spPr>
          <a:xfrm>
            <a:off x="8352487" y="3887870"/>
            <a:ext cx="264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Weak points</a:t>
            </a:r>
            <a:endParaRPr lang="ru-RU" sz="2000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303D6BD8-2C5C-4BA8-A6B4-7F64B87B6E3C}"/>
              </a:ext>
            </a:extLst>
          </p:cNvPr>
          <p:cNvSpPr/>
          <p:nvPr/>
        </p:nvSpPr>
        <p:spPr>
          <a:xfrm>
            <a:off x="1608799" y="3830353"/>
            <a:ext cx="2839003" cy="509656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19F402-4DCB-43A2-BC7A-B9D54DC119C5}"/>
              </a:ext>
            </a:extLst>
          </p:cNvPr>
          <p:cNvSpPr txBox="1"/>
          <p:nvPr/>
        </p:nvSpPr>
        <p:spPr>
          <a:xfrm>
            <a:off x="1706950" y="3887870"/>
            <a:ext cx="264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Policy recommendation</a:t>
            </a:r>
            <a:endParaRPr lang="ru-RU" sz="2000" dirty="0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4BF07675-4BF5-4A86-A1C1-8C291FF1DC83}"/>
              </a:ext>
            </a:extLst>
          </p:cNvPr>
          <p:cNvCxnSpPr>
            <a:cxnSpLocks/>
          </p:cNvCxnSpPr>
          <p:nvPr/>
        </p:nvCxnSpPr>
        <p:spPr>
          <a:xfrm>
            <a:off x="6090564" y="3396166"/>
            <a:ext cx="0" cy="318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BB27C00D-8DB5-43CB-A60E-E179AC8AAACB}"/>
              </a:ext>
            </a:extLst>
          </p:cNvPr>
          <p:cNvCxnSpPr>
            <a:cxnSpLocks/>
          </p:cNvCxnSpPr>
          <p:nvPr/>
        </p:nvCxnSpPr>
        <p:spPr>
          <a:xfrm>
            <a:off x="8644434" y="3396166"/>
            <a:ext cx="0" cy="318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42CAA1F-DBA5-4719-A7F1-6D8D29510146}"/>
              </a:ext>
            </a:extLst>
          </p:cNvPr>
          <p:cNvCxnSpPr>
            <a:cxnSpLocks/>
          </p:cNvCxnSpPr>
          <p:nvPr/>
        </p:nvCxnSpPr>
        <p:spPr>
          <a:xfrm>
            <a:off x="3716851" y="3382431"/>
            <a:ext cx="0" cy="318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47">
            <a:extLst>
              <a:ext uri="{FF2B5EF4-FFF2-40B4-BE49-F238E27FC236}">
                <a16:creationId xmlns:a16="http://schemas.microsoft.com/office/drawing/2014/main" id="{91761DB4-0E54-C342-8F95-EC529330762C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48">
            <a:extLst>
              <a:ext uri="{FF2B5EF4-FFF2-40B4-BE49-F238E27FC236}">
                <a16:creationId xmlns:a16="http://schemas.microsoft.com/office/drawing/2014/main" id="{594AB5A9-A333-044E-A3E3-1B24D8269BA5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49">
            <a:extLst>
              <a:ext uri="{FF2B5EF4-FFF2-40B4-BE49-F238E27FC236}">
                <a16:creationId xmlns:a16="http://schemas.microsoft.com/office/drawing/2014/main" id="{412DF7F2-5740-0549-BB11-570892E0D068}"/>
              </a:ext>
            </a:extLst>
          </p:cNvPr>
          <p:cNvSpPr/>
          <p:nvPr/>
        </p:nvSpPr>
        <p:spPr>
          <a:xfrm>
            <a:off x="1640513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50">
            <a:extLst>
              <a:ext uri="{FF2B5EF4-FFF2-40B4-BE49-F238E27FC236}">
                <a16:creationId xmlns:a16="http://schemas.microsoft.com/office/drawing/2014/main" id="{0C92D0B3-0913-5643-9E73-FA02F3DA8733}"/>
              </a:ext>
            </a:extLst>
          </p:cNvPr>
          <p:cNvSpPr/>
          <p:nvPr/>
        </p:nvSpPr>
        <p:spPr>
          <a:xfrm>
            <a:off x="200348" y="14846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51711D-CE92-C441-A0FF-72F9B0493252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Problem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35" name="Прямоугольник: скругленные углы 52">
            <a:extLst>
              <a:ext uri="{FF2B5EF4-FFF2-40B4-BE49-F238E27FC236}">
                <a16:creationId xmlns:a16="http://schemas.microsoft.com/office/drawing/2014/main" id="{DDC2BCBF-6EA1-4B46-A715-71AD746D62D6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: скругленные углы 53">
            <a:extLst>
              <a:ext uri="{FF2B5EF4-FFF2-40B4-BE49-F238E27FC236}">
                <a16:creationId xmlns:a16="http://schemas.microsoft.com/office/drawing/2014/main" id="{000A3771-B5B7-3343-B4FC-66B69F32EC0A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80059-A12E-C04D-BF08-BE2B56B1EE0B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093E9B-6F62-F140-A047-A32119AE7BA5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735BF4-904C-2C4B-B272-7FAFBD86BC2D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2C6B1B-3547-5E41-8AA0-3E2FEF9C2277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4294C-DB1F-944C-9750-0A767618E044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Data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42" name="Прямоугольник: скругленные углы 59">
            <a:extLst>
              <a:ext uri="{FF2B5EF4-FFF2-40B4-BE49-F238E27FC236}">
                <a16:creationId xmlns:a16="http://schemas.microsoft.com/office/drawing/2014/main" id="{080F4903-8E9C-A041-9510-2115F18E11BE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59">
            <a:extLst>
              <a:ext uri="{FF2B5EF4-FFF2-40B4-BE49-F238E27FC236}">
                <a16:creationId xmlns:a16="http://schemas.microsoft.com/office/drawing/2014/main" id="{4D4F128B-EAD2-044B-808E-062E46B9BBDA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EC37E5-9E30-9C4A-83CB-3EBDC50FF885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A4D602-653E-0646-AAFD-9D54D3F35CBC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5E481EA1-27EA-7741-905A-D567DDA19BC2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0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: скругленные углы 50">
            <a:extLst>
              <a:ext uri="{FF2B5EF4-FFF2-40B4-BE49-F238E27FC236}">
                <a16:creationId xmlns:a16="http://schemas.microsoft.com/office/drawing/2014/main" id="{B4DDA994-F067-8142-B61D-B0C55E8BFA57}"/>
              </a:ext>
            </a:extLst>
          </p:cNvPr>
          <p:cNvSpPr/>
          <p:nvPr/>
        </p:nvSpPr>
        <p:spPr>
          <a:xfrm>
            <a:off x="1648676" y="15264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: скругленные углы 49">
            <a:extLst>
              <a:ext uri="{FF2B5EF4-FFF2-40B4-BE49-F238E27FC236}">
                <a16:creationId xmlns:a16="http://schemas.microsoft.com/office/drawing/2014/main" id="{8AE08A6D-0E14-EA4E-ABE2-5A5A41BCEBCA}"/>
              </a:ext>
            </a:extLst>
          </p:cNvPr>
          <p:cNvSpPr/>
          <p:nvPr/>
        </p:nvSpPr>
        <p:spPr>
          <a:xfrm>
            <a:off x="226963" y="149100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Original dataset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00949-F91D-4470-ABC4-F8F19EDCE955}"/>
              </a:ext>
            </a:extLst>
          </p:cNvPr>
          <p:cNvSpPr txBox="1"/>
          <p:nvPr/>
        </p:nvSpPr>
        <p:spPr>
          <a:xfrm>
            <a:off x="617951" y="1919447"/>
            <a:ext cx="2828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4896 </a:t>
            </a:r>
            <a:r>
              <a:rPr lang="en-US" sz="2400" dirty="0"/>
              <a:t>observations</a:t>
            </a:r>
            <a:endParaRPr lang="ru-RU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0A3995-A405-4ABC-8DFB-66F4D7D55208}"/>
              </a:ext>
            </a:extLst>
          </p:cNvPr>
          <p:cNvSpPr txBox="1"/>
          <p:nvPr/>
        </p:nvSpPr>
        <p:spPr>
          <a:xfrm>
            <a:off x="600011" y="2446561"/>
            <a:ext cx="511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Each observations is a suspect killed by police officer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67998-5C72-45FA-A772-56DF50486A33}"/>
              </a:ext>
            </a:extLst>
          </p:cNvPr>
          <p:cNvSpPr txBox="1"/>
          <p:nvPr/>
        </p:nvSpPr>
        <p:spPr>
          <a:xfrm>
            <a:off x="628951" y="3144797"/>
            <a:ext cx="328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2015-2020 years</a:t>
            </a:r>
            <a:endParaRPr lang="ru-RU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AD1062-7918-41C6-B1F0-723FC2E64C60}"/>
              </a:ext>
            </a:extLst>
          </p:cNvPr>
          <p:cNvSpPr txBox="1"/>
          <p:nvPr/>
        </p:nvSpPr>
        <p:spPr>
          <a:xfrm>
            <a:off x="611011" y="3671911"/>
            <a:ext cx="530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 years data of police shootings with a fatal outcome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7481D5-A721-4678-9D89-EA5B87F8E0CF}"/>
              </a:ext>
            </a:extLst>
          </p:cNvPr>
          <p:cNvSpPr txBox="1"/>
          <p:nvPr/>
        </p:nvSpPr>
        <p:spPr>
          <a:xfrm>
            <a:off x="617951" y="4370148"/>
            <a:ext cx="510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14 </a:t>
            </a:r>
            <a:r>
              <a:rPr lang="en-US" sz="3600" dirty="0"/>
              <a:t>variables in the dataset</a:t>
            </a:r>
            <a:endParaRPr lang="ru-RU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E7F27D-BB1F-4284-98B1-C2DFA6A7270B}"/>
              </a:ext>
            </a:extLst>
          </p:cNvPr>
          <p:cNvSpPr txBox="1"/>
          <p:nvPr/>
        </p:nvSpPr>
        <p:spPr>
          <a:xfrm>
            <a:off x="628951" y="4924241"/>
            <a:ext cx="623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6 of them were used in extended model and 2 was created by us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4" name="Прямоугольник: скругленные углы 47">
            <a:extLst>
              <a:ext uri="{FF2B5EF4-FFF2-40B4-BE49-F238E27FC236}">
                <a16:creationId xmlns:a16="http://schemas.microsoft.com/office/drawing/2014/main" id="{8D47E04A-6947-0945-BC44-9C44ED1A18E7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48">
            <a:extLst>
              <a:ext uri="{FF2B5EF4-FFF2-40B4-BE49-F238E27FC236}">
                <a16:creationId xmlns:a16="http://schemas.microsoft.com/office/drawing/2014/main" id="{63623DC4-C7D4-694C-84D9-C84804D68FD6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F09F53-5217-B441-A080-2A8B635954D2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45" name="Прямоугольник: скругленные углы 52">
            <a:extLst>
              <a:ext uri="{FF2B5EF4-FFF2-40B4-BE49-F238E27FC236}">
                <a16:creationId xmlns:a16="http://schemas.microsoft.com/office/drawing/2014/main" id="{EC6939C5-9B57-FD48-94BD-D581C611B090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: скругленные углы 53">
            <a:extLst>
              <a:ext uri="{FF2B5EF4-FFF2-40B4-BE49-F238E27FC236}">
                <a16:creationId xmlns:a16="http://schemas.microsoft.com/office/drawing/2014/main" id="{438D8AC0-ED12-444F-8D0F-86708BD1FF8F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1C4B7B-CD0F-094F-853E-CA06D046F8D4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662113-778B-C148-A136-BF08A59F68EE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E75EAF-81DB-B643-8B50-8AD2A150D0A8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6736B2-BB28-0346-8F71-CD7A31624543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07098F-54B3-9048-AC70-6C40FE55D607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Data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52" name="Прямоугольник: скругленные углы 59">
            <a:extLst>
              <a:ext uri="{FF2B5EF4-FFF2-40B4-BE49-F238E27FC236}">
                <a16:creationId xmlns:a16="http://schemas.microsoft.com/office/drawing/2014/main" id="{3D7C529D-AB55-304B-A9C2-35BFCCB039A1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: скругленные углы 59">
            <a:extLst>
              <a:ext uri="{FF2B5EF4-FFF2-40B4-BE49-F238E27FC236}">
                <a16:creationId xmlns:a16="http://schemas.microsoft.com/office/drawing/2014/main" id="{B6FEBB21-7183-6045-A886-F52CD05D88C5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E4B952-00A8-404B-ABFD-903F5A762288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86AA3A-E493-1045-81CC-3A6FAF760561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BB56A89-DE56-EF46-9707-F23BA3270060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0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789D01-297C-4342-B98A-E10B5F31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5" y="1853999"/>
            <a:ext cx="4112375" cy="40187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5925897-CBDB-4C37-8FAC-032AB8176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412" y="1853998"/>
            <a:ext cx="5336934" cy="40187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: скругленные углы 50">
            <a:extLst>
              <a:ext uri="{FF2B5EF4-FFF2-40B4-BE49-F238E27FC236}">
                <a16:creationId xmlns:a16="http://schemas.microsoft.com/office/drawing/2014/main" id="{D031938B-83DE-2346-AD41-8F3F82CA7C90}"/>
              </a:ext>
            </a:extLst>
          </p:cNvPr>
          <p:cNvSpPr/>
          <p:nvPr/>
        </p:nvSpPr>
        <p:spPr>
          <a:xfrm>
            <a:off x="1648676" y="15264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49">
            <a:extLst>
              <a:ext uri="{FF2B5EF4-FFF2-40B4-BE49-F238E27FC236}">
                <a16:creationId xmlns:a16="http://schemas.microsoft.com/office/drawing/2014/main" id="{D520FC8F-1DE3-604A-B79E-EF87A5426FE7}"/>
              </a:ext>
            </a:extLst>
          </p:cNvPr>
          <p:cNvSpPr/>
          <p:nvPr/>
        </p:nvSpPr>
        <p:spPr>
          <a:xfrm>
            <a:off x="226963" y="149100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47">
            <a:extLst>
              <a:ext uri="{FF2B5EF4-FFF2-40B4-BE49-F238E27FC236}">
                <a16:creationId xmlns:a16="http://schemas.microsoft.com/office/drawing/2014/main" id="{6CCBA767-84A0-834D-81B4-75D484DB7F97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48">
            <a:extLst>
              <a:ext uri="{FF2B5EF4-FFF2-40B4-BE49-F238E27FC236}">
                <a16:creationId xmlns:a16="http://schemas.microsoft.com/office/drawing/2014/main" id="{B779DBC3-2320-664C-B599-6C7F0C9F64CA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6F282B-AFA3-4E44-B0EB-9FF5BF4DE39F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6" name="Прямоугольник: скругленные углы 52">
            <a:extLst>
              <a:ext uri="{FF2B5EF4-FFF2-40B4-BE49-F238E27FC236}">
                <a16:creationId xmlns:a16="http://schemas.microsoft.com/office/drawing/2014/main" id="{958EEC15-C887-B647-B4EC-B4372ABDA8F0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: скругленные углы 53">
            <a:extLst>
              <a:ext uri="{FF2B5EF4-FFF2-40B4-BE49-F238E27FC236}">
                <a16:creationId xmlns:a16="http://schemas.microsoft.com/office/drawing/2014/main" id="{C5FBA65A-54F7-BA46-A2AF-9623460CAED9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03258-8DEB-1647-8225-03AFF4C060A5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421B18-C00C-FD4E-9F82-F176DDAD417F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57E6A3-E2A2-344B-9163-4E6A7CC24C4C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EB23C-E4E1-D54C-9EE3-E228C32CF723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8D9B0-A455-5A4A-918A-D0C56EDCE4B3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Data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33" name="Прямоугольник: скругленные углы 59">
            <a:extLst>
              <a:ext uri="{FF2B5EF4-FFF2-40B4-BE49-F238E27FC236}">
                <a16:creationId xmlns:a16="http://schemas.microsoft.com/office/drawing/2014/main" id="{96A9E8D3-2599-1047-A63B-7C4772BA20DB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59">
            <a:extLst>
              <a:ext uri="{FF2B5EF4-FFF2-40B4-BE49-F238E27FC236}">
                <a16:creationId xmlns:a16="http://schemas.microsoft.com/office/drawing/2014/main" id="{AC7E834A-E945-DF4F-B1A8-44A55BDC893D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BF4602-57EA-1B46-AB26-40FAA4652291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7A49F5-F934-0A42-91EC-B11C3AF2FC4B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897B805-1C84-C54A-85CD-9383CC55F9BA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77A5E2-FB1A-4162-8D73-1C7B46EF1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72"/>
          <a:stretch/>
        </p:blipFill>
        <p:spPr bwMode="auto">
          <a:xfrm>
            <a:off x="705246" y="1789355"/>
            <a:ext cx="7992556" cy="46376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: скругленные углы 50">
            <a:extLst>
              <a:ext uri="{FF2B5EF4-FFF2-40B4-BE49-F238E27FC236}">
                <a16:creationId xmlns:a16="http://schemas.microsoft.com/office/drawing/2014/main" id="{885C80E0-96F5-C842-9DFE-91C2F0915CF4}"/>
              </a:ext>
            </a:extLst>
          </p:cNvPr>
          <p:cNvSpPr/>
          <p:nvPr/>
        </p:nvSpPr>
        <p:spPr>
          <a:xfrm>
            <a:off x="1648676" y="15264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49">
            <a:extLst>
              <a:ext uri="{FF2B5EF4-FFF2-40B4-BE49-F238E27FC236}">
                <a16:creationId xmlns:a16="http://schemas.microsoft.com/office/drawing/2014/main" id="{25861888-E16A-964B-80AB-DF0EE330A41A}"/>
              </a:ext>
            </a:extLst>
          </p:cNvPr>
          <p:cNvSpPr/>
          <p:nvPr/>
        </p:nvSpPr>
        <p:spPr>
          <a:xfrm>
            <a:off x="226963" y="149100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47">
            <a:extLst>
              <a:ext uri="{FF2B5EF4-FFF2-40B4-BE49-F238E27FC236}">
                <a16:creationId xmlns:a16="http://schemas.microsoft.com/office/drawing/2014/main" id="{A6282A83-9FBC-1C40-BDB1-36DC36833BEF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48">
            <a:extLst>
              <a:ext uri="{FF2B5EF4-FFF2-40B4-BE49-F238E27FC236}">
                <a16:creationId xmlns:a16="http://schemas.microsoft.com/office/drawing/2014/main" id="{121FC2D4-B745-0944-9052-E721B1190206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928BC4-8DA7-2844-B2C2-C90166603A75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5" name="Прямоугольник: скругленные углы 52">
            <a:extLst>
              <a:ext uri="{FF2B5EF4-FFF2-40B4-BE49-F238E27FC236}">
                <a16:creationId xmlns:a16="http://schemas.microsoft.com/office/drawing/2014/main" id="{956630A5-B18A-D549-BC35-0EFC532C3D85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53">
            <a:extLst>
              <a:ext uri="{FF2B5EF4-FFF2-40B4-BE49-F238E27FC236}">
                <a16:creationId xmlns:a16="http://schemas.microsoft.com/office/drawing/2014/main" id="{D822E152-2C65-6449-BA02-CEF8F2DD6CC5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305E5-2048-D941-8EE0-02B30F04BEF7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91E47-38B2-AB40-BDB4-85733CF4CD5D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9C2A50-4C7A-AF4B-BEDE-0191131A2CC6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7CE639-8CC2-F64D-94A1-6D34A9332CE1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90A0D-8901-7B40-B1B9-F44B9C267DE8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Data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32" name="Прямоугольник: скругленные углы 59">
            <a:extLst>
              <a:ext uri="{FF2B5EF4-FFF2-40B4-BE49-F238E27FC236}">
                <a16:creationId xmlns:a16="http://schemas.microsoft.com/office/drawing/2014/main" id="{36B3CB43-DB93-D841-8F41-7D3E4D015C4F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59">
            <a:extLst>
              <a:ext uri="{FF2B5EF4-FFF2-40B4-BE49-F238E27FC236}">
                <a16:creationId xmlns:a16="http://schemas.microsoft.com/office/drawing/2014/main" id="{21A8BBEE-536C-3749-A2F7-98CF957CB750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85654A-C72B-8D48-B9C5-0CC2739CA251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36B06-360C-E940-9A7C-33F9D24D9293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03E87F7-00EF-4841-8080-F9D357CADDE2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380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Descriptive analysis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83CC36B-281D-429D-A80C-8A93ECD6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55" y="4260034"/>
            <a:ext cx="4060390" cy="22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05C0DD4-E640-4D78-98D5-CBE74A399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05"/>
          <a:stretch/>
        </p:blipFill>
        <p:spPr bwMode="auto">
          <a:xfrm>
            <a:off x="1504117" y="1802696"/>
            <a:ext cx="8243551" cy="198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rrow5_1_line">
            <a:extLst>
              <a:ext uri="{FF2B5EF4-FFF2-40B4-BE49-F238E27FC236}">
                <a16:creationId xmlns:a16="http://schemas.microsoft.com/office/drawing/2014/main" id="{78B926D4-1602-4448-9300-FACC855279C3}"/>
              </a:ext>
            </a:extLst>
          </p:cNvPr>
          <p:cNvSpPr/>
          <p:nvPr/>
        </p:nvSpPr>
        <p:spPr bwMode="auto">
          <a:xfrm rot="5400000">
            <a:off x="5647954" y="3838279"/>
            <a:ext cx="235102" cy="398133"/>
          </a:xfrm>
          <a:prstGeom prst="rightArrow">
            <a:avLst>
              <a:gd name="adj1" fmla="val 44002"/>
              <a:gd name="adj2" fmla="val 54475"/>
            </a:avLst>
          </a:prstGeom>
          <a:noFill/>
          <a:ln w="12700">
            <a:solidFill>
              <a:schemeClr val="tx1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rgbClr val="00559B"/>
                </a:solidFill>
                <a:cs typeface="Arial" charset="0"/>
              </a:rPr>
              <a:t> </a:t>
            </a:r>
            <a:endParaRPr lang="ru-RU" sz="1600" dirty="0">
              <a:solidFill>
                <a:srgbClr val="00559B"/>
              </a:solidFill>
              <a:cs typeface="Arial" charset="0"/>
            </a:endParaRPr>
          </a:p>
        </p:txBody>
      </p:sp>
      <p:sp>
        <p:nvSpPr>
          <p:cNvPr id="40" name="Прямоугольник: скругленные углы 50">
            <a:extLst>
              <a:ext uri="{FF2B5EF4-FFF2-40B4-BE49-F238E27FC236}">
                <a16:creationId xmlns:a16="http://schemas.microsoft.com/office/drawing/2014/main" id="{D5BEFD86-D69E-6146-87B7-9B230367132B}"/>
              </a:ext>
            </a:extLst>
          </p:cNvPr>
          <p:cNvSpPr/>
          <p:nvPr/>
        </p:nvSpPr>
        <p:spPr>
          <a:xfrm>
            <a:off x="1648676" y="15264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: скругленные углы 49">
            <a:extLst>
              <a:ext uri="{FF2B5EF4-FFF2-40B4-BE49-F238E27FC236}">
                <a16:creationId xmlns:a16="http://schemas.microsoft.com/office/drawing/2014/main" id="{EB3CDC07-7345-EC47-9CBC-7DA27F779689}"/>
              </a:ext>
            </a:extLst>
          </p:cNvPr>
          <p:cNvSpPr/>
          <p:nvPr/>
        </p:nvSpPr>
        <p:spPr>
          <a:xfrm>
            <a:off x="226963" y="149100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47">
            <a:extLst>
              <a:ext uri="{FF2B5EF4-FFF2-40B4-BE49-F238E27FC236}">
                <a16:creationId xmlns:a16="http://schemas.microsoft.com/office/drawing/2014/main" id="{1A423AE9-F427-E743-B254-C68CBC99838A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8">
            <a:extLst>
              <a:ext uri="{FF2B5EF4-FFF2-40B4-BE49-F238E27FC236}">
                <a16:creationId xmlns:a16="http://schemas.microsoft.com/office/drawing/2014/main" id="{B88BE123-8239-E346-95FC-DD2CDAC34426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786ADA-1C3C-1F43-847D-FD819267997C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45" name="Прямоугольник: скругленные углы 52">
            <a:extLst>
              <a:ext uri="{FF2B5EF4-FFF2-40B4-BE49-F238E27FC236}">
                <a16:creationId xmlns:a16="http://schemas.microsoft.com/office/drawing/2014/main" id="{349A70BA-3C12-B543-8C54-B4F34CEC4935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: скругленные углы 53">
            <a:extLst>
              <a:ext uri="{FF2B5EF4-FFF2-40B4-BE49-F238E27FC236}">
                <a16:creationId xmlns:a16="http://schemas.microsoft.com/office/drawing/2014/main" id="{CCEE6E31-13C0-C941-8AE6-512C17836BEE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0E4068-72EE-5043-8F7F-D456AE809FE6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9A2B74-BABE-3245-97A9-139A2E7BFBF6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E9BDE-6524-FA45-9FB7-CEB96D8D5FF1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4F9CAD-C918-2043-82FB-D712815EEBA0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B840CA-F6B0-3246-9D8A-FB9D384E1008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Data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66" name="Прямоугольник: скругленные углы 59">
            <a:extLst>
              <a:ext uri="{FF2B5EF4-FFF2-40B4-BE49-F238E27FC236}">
                <a16:creationId xmlns:a16="http://schemas.microsoft.com/office/drawing/2014/main" id="{E905722B-0B1C-244E-94AB-8784967BA85D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59">
            <a:extLst>
              <a:ext uri="{FF2B5EF4-FFF2-40B4-BE49-F238E27FC236}">
                <a16:creationId xmlns:a16="http://schemas.microsoft.com/office/drawing/2014/main" id="{CC33AE57-1DFE-D64C-B18A-3224BAF6C51D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981CF7-2D88-6F4F-93F7-75A5FA68BB1C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DB5458-71DB-CB4F-A277-48188B36674D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C858CD0-1019-7442-B683-9D52D557324B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129CA16-0D39-4A06-B9EA-D3BDC51B81EF}"/>
              </a:ext>
            </a:extLst>
          </p:cNvPr>
          <p:cNvSpPr txBox="1"/>
          <p:nvPr/>
        </p:nvSpPr>
        <p:spPr>
          <a:xfrm>
            <a:off x="600011" y="1084557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Anomaly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E42F10-3492-4EC1-AC88-FD850584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1" y="2443696"/>
            <a:ext cx="8412497" cy="3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EB9A0D0-D7ED-484F-BDCD-457C5D8F0EAB}"/>
              </a:ext>
            </a:extLst>
          </p:cNvPr>
          <p:cNvSpPr txBox="1"/>
          <p:nvPr/>
        </p:nvSpPr>
        <p:spPr>
          <a:xfrm>
            <a:off x="600011" y="2043586"/>
            <a:ext cx="294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Chi-Square Test Results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3896862E-82F6-4C56-8120-D84137B4F210}"/>
              </a:ext>
            </a:extLst>
          </p:cNvPr>
          <p:cNvSpPr/>
          <p:nvPr/>
        </p:nvSpPr>
        <p:spPr>
          <a:xfrm>
            <a:off x="3011648" y="2443696"/>
            <a:ext cx="1400961" cy="3269207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7F37D204-51AE-4397-9A21-B28DACFE0885}"/>
              </a:ext>
            </a:extLst>
          </p:cNvPr>
          <p:cNvSpPr/>
          <p:nvPr/>
        </p:nvSpPr>
        <p:spPr>
          <a:xfrm>
            <a:off x="1754698" y="2443696"/>
            <a:ext cx="1400961" cy="3269207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76482B94-ED2B-480A-A2D5-DE36E58DEF38}"/>
              </a:ext>
            </a:extLst>
          </p:cNvPr>
          <p:cNvSpPr/>
          <p:nvPr/>
        </p:nvSpPr>
        <p:spPr>
          <a:xfrm>
            <a:off x="6655267" y="2443695"/>
            <a:ext cx="1400961" cy="3269207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50">
            <a:extLst>
              <a:ext uri="{FF2B5EF4-FFF2-40B4-BE49-F238E27FC236}">
                <a16:creationId xmlns:a16="http://schemas.microsoft.com/office/drawing/2014/main" id="{879AB8F8-CADA-144D-A92A-7EFA04348A9E}"/>
              </a:ext>
            </a:extLst>
          </p:cNvPr>
          <p:cNvSpPr/>
          <p:nvPr/>
        </p:nvSpPr>
        <p:spPr>
          <a:xfrm>
            <a:off x="1648676" y="152645"/>
            <a:ext cx="1285775" cy="6000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49">
            <a:extLst>
              <a:ext uri="{FF2B5EF4-FFF2-40B4-BE49-F238E27FC236}">
                <a16:creationId xmlns:a16="http://schemas.microsoft.com/office/drawing/2014/main" id="{542BD5B8-8AE5-8441-A578-AC47799390F4}"/>
              </a:ext>
            </a:extLst>
          </p:cNvPr>
          <p:cNvSpPr/>
          <p:nvPr/>
        </p:nvSpPr>
        <p:spPr>
          <a:xfrm>
            <a:off x="226963" y="149100"/>
            <a:ext cx="1285775" cy="601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47">
            <a:extLst>
              <a:ext uri="{FF2B5EF4-FFF2-40B4-BE49-F238E27FC236}">
                <a16:creationId xmlns:a16="http://schemas.microsoft.com/office/drawing/2014/main" id="{FEB1C4BC-5023-684B-ADCF-1DB09A60FC8C}"/>
              </a:ext>
            </a:extLst>
          </p:cNvPr>
          <p:cNvSpPr/>
          <p:nvPr/>
        </p:nvSpPr>
        <p:spPr>
          <a:xfrm>
            <a:off x="10602067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48">
            <a:extLst>
              <a:ext uri="{FF2B5EF4-FFF2-40B4-BE49-F238E27FC236}">
                <a16:creationId xmlns:a16="http://schemas.microsoft.com/office/drawing/2014/main" id="{3ADBC740-BE1F-3544-BFBE-F8DBF54CD151}"/>
              </a:ext>
            </a:extLst>
          </p:cNvPr>
          <p:cNvSpPr/>
          <p:nvPr/>
        </p:nvSpPr>
        <p:spPr>
          <a:xfrm>
            <a:off x="3115290" y="14462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FDB573-C284-C546-91F3-084F01B1E507}"/>
              </a:ext>
            </a:extLst>
          </p:cNvPr>
          <p:cNvSpPr txBox="1"/>
          <p:nvPr/>
        </p:nvSpPr>
        <p:spPr>
          <a:xfrm>
            <a:off x="354738" y="263839"/>
            <a:ext cx="104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BookC" panose="04000500000000000000" pitchFamily="82" charset="-52"/>
              </a:rPr>
              <a:t>Problem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28" name="Прямоугольник: скругленные углы 52">
            <a:extLst>
              <a:ext uri="{FF2B5EF4-FFF2-40B4-BE49-F238E27FC236}">
                <a16:creationId xmlns:a16="http://schemas.microsoft.com/office/drawing/2014/main" id="{E95A133C-5D4F-DB41-9B7D-DEAE65C6A15C}"/>
              </a:ext>
            </a:extLst>
          </p:cNvPr>
          <p:cNvSpPr/>
          <p:nvPr/>
        </p:nvSpPr>
        <p:spPr>
          <a:xfrm>
            <a:off x="4593535" y="164318"/>
            <a:ext cx="1336353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: скругленные углы 53">
            <a:extLst>
              <a:ext uri="{FF2B5EF4-FFF2-40B4-BE49-F238E27FC236}">
                <a16:creationId xmlns:a16="http://schemas.microsoft.com/office/drawing/2014/main" id="{7053AC97-029E-5840-B179-D461E1985758}"/>
              </a:ext>
            </a:extLst>
          </p:cNvPr>
          <p:cNvSpPr/>
          <p:nvPr/>
        </p:nvSpPr>
        <p:spPr>
          <a:xfrm>
            <a:off x="6086058" y="155357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E8C032-7E3A-A346-BF20-9177A92197DE}"/>
              </a:ext>
            </a:extLst>
          </p:cNvPr>
          <p:cNvSpPr txBox="1"/>
          <p:nvPr/>
        </p:nvSpPr>
        <p:spPr>
          <a:xfrm>
            <a:off x="3123056" y="147261"/>
            <a:ext cx="12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Statistical model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081D8-E427-8547-A46B-7DEFC41018F7}"/>
              </a:ext>
            </a:extLst>
          </p:cNvPr>
          <p:cNvSpPr txBox="1"/>
          <p:nvPr/>
        </p:nvSpPr>
        <p:spPr>
          <a:xfrm>
            <a:off x="4475963" y="287386"/>
            <a:ext cx="15675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BookC" panose="04000500000000000000" pitchFamily="82" charset="-52"/>
              </a:rPr>
              <a:t>Logit</a:t>
            </a:r>
            <a:endParaRPr lang="ru-RU" sz="1700" dirty="0">
              <a:latin typeface="FuturaBookC" panose="04000500000000000000" pitchFamily="8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34CCC-86A8-9548-9261-6E88E6E92C92}"/>
              </a:ext>
            </a:extLst>
          </p:cNvPr>
          <p:cNvSpPr txBox="1"/>
          <p:nvPr/>
        </p:nvSpPr>
        <p:spPr>
          <a:xfrm>
            <a:off x="6027576" y="145702"/>
            <a:ext cx="137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Random Forest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BD504-52E6-F244-9C5F-F416048755FA}"/>
              </a:ext>
            </a:extLst>
          </p:cNvPr>
          <p:cNvSpPr txBox="1"/>
          <p:nvPr/>
        </p:nvSpPr>
        <p:spPr>
          <a:xfrm>
            <a:off x="10559470" y="268020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uturaBookC" panose="04000500000000000000" pitchFamily="82" charset="-52"/>
              </a:rPr>
              <a:t>Summary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C0D287-8DD1-0C4C-B214-BBF6A293EAA8}"/>
              </a:ext>
            </a:extLst>
          </p:cNvPr>
          <p:cNvSpPr txBox="1"/>
          <p:nvPr/>
        </p:nvSpPr>
        <p:spPr>
          <a:xfrm>
            <a:off x="1589933" y="252637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uturaBookC" panose="04000500000000000000" pitchFamily="82" charset="-52"/>
              </a:rPr>
              <a:t>Data</a:t>
            </a:r>
            <a:endParaRPr lang="ru-RU" dirty="0">
              <a:solidFill>
                <a:schemeClr val="bg1"/>
              </a:solidFill>
              <a:latin typeface="FuturaBookC" panose="04000500000000000000" pitchFamily="82" charset="-52"/>
            </a:endParaRPr>
          </a:p>
        </p:txBody>
      </p:sp>
      <p:sp>
        <p:nvSpPr>
          <p:cNvPr id="35" name="Прямоугольник: скругленные углы 59">
            <a:extLst>
              <a:ext uri="{FF2B5EF4-FFF2-40B4-BE49-F238E27FC236}">
                <a16:creationId xmlns:a16="http://schemas.microsoft.com/office/drawing/2014/main" id="{E034874C-2825-B343-92D8-9D436CE15A64}"/>
              </a:ext>
            </a:extLst>
          </p:cNvPr>
          <p:cNvSpPr/>
          <p:nvPr/>
        </p:nvSpPr>
        <p:spPr>
          <a:xfrm>
            <a:off x="9154136" y="155602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59">
            <a:extLst>
              <a:ext uri="{FF2B5EF4-FFF2-40B4-BE49-F238E27FC236}">
                <a16:creationId xmlns:a16="http://schemas.microsoft.com/office/drawing/2014/main" id="{71FDA4CA-78A2-2745-989F-D6137165F1CD}"/>
              </a:ext>
            </a:extLst>
          </p:cNvPr>
          <p:cNvSpPr/>
          <p:nvPr/>
        </p:nvSpPr>
        <p:spPr>
          <a:xfrm>
            <a:off x="7619997" y="167913"/>
            <a:ext cx="1285775" cy="600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4A1BD2-41B0-8D46-8389-51399530A90A}"/>
              </a:ext>
            </a:extLst>
          </p:cNvPr>
          <p:cNvSpPr txBox="1"/>
          <p:nvPr/>
        </p:nvSpPr>
        <p:spPr>
          <a:xfrm>
            <a:off x="7571885" y="263839"/>
            <a:ext cx="13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FuturaBookC" panose="04000500000000000000" pitchFamily="82" charset="-52"/>
              </a:rPr>
              <a:t>Adaboosting</a:t>
            </a:r>
            <a:endParaRPr lang="ru-RU" dirty="0">
              <a:latin typeface="FuturaBookC" panose="04000500000000000000" pitchFamily="8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A0A72A-7598-8842-898B-1019A6EF43AC}"/>
              </a:ext>
            </a:extLst>
          </p:cNvPr>
          <p:cNvSpPr txBox="1"/>
          <p:nvPr/>
        </p:nvSpPr>
        <p:spPr>
          <a:xfrm>
            <a:off x="9490841" y="274008"/>
            <a:ext cx="86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ru-RU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8B41A6A-0B53-E040-9799-216C0DD3DCDE}"/>
              </a:ext>
            </a:extLst>
          </p:cNvPr>
          <p:cNvCxnSpPr>
            <a:cxnSpLocks/>
          </p:cNvCxnSpPr>
          <p:nvPr/>
        </p:nvCxnSpPr>
        <p:spPr>
          <a:xfrm>
            <a:off x="165528" y="964533"/>
            <a:ext cx="1186094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58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478</Words>
  <Application>Microsoft Office PowerPoint</Application>
  <PresentationFormat>Широкоэкранный</PresentationFormat>
  <Paragraphs>251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FuturaBookC</vt:lpstr>
      <vt:lpstr>PostoniStandardBold</vt:lpstr>
      <vt:lpstr>PostoniStandardRegular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Сенаторов Александр Анатольевич</dc:creator>
  <cp:lastModifiedBy>Polina Yasakova</cp:lastModifiedBy>
  <cp:revision>23</cp:revision>
  <dcterms:created xsi:type="dcterms:W3CDTF">2021-10-17T07:05:45Z</dcterms:created>
  <dcterms:modified xsi:type="dcterms:W3CDTF">2021-10-18T09:06:42Z</dcterms:modified>
</cp:coreProperties>
</file>