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56" r:id="rId5"/>
    <p:sldId id="257" r:id="rId6"/>
    <p:sldId id="258" r:id="rId7"/>
    <p:sldId id="259" r:id="rId8"/>
    <p:sldId id="261" r:id="rId9"/>
    <p:sldId id="264" r:id="rId10"/>
    <p:sldId id="266" r:id="rId11"/>
    <p:sldId id="311" r:id="rId12"/>
    <p:sldId id="372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73" r:id="rId22"/>
    <p:sldId id="268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9" r:id="rId36"/>
    <p:sldId id="300" r:id="rId37"/>
    <p:sldId id="289" r:id="rId38"/>
    <p:sldId id="290" r:id="rId39"/>
    <p:sldId id="291" r:id="rId40"/>
    <p:sldId id="292" r:id="rId41"/>
    <p:sldId id="293" r:id="rId42"/>
    <p:sldId id="294" r:id="rId43"/>
    <p:sldId id="298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7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miliaTorresCastill" initials="F" lastIdx="2" clrIdx="0"/>
  <p:cmAuthor id="1" name="Juan Carlos Torres" initials="JC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63FE-3AC3-423E-BDD8-7BA574D1A20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65E3-8393-4C99-9C6A-78E01B3A6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800" b="0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7010400" y="6669088"/>
            <a:ext cx="2133600" cy="166687"/>
          </a:xfrm>
          <a:prstGeom prst="rect">
            <a:avLst/>
          </a:prstGeom>
          <a:solidFill>
            <a:srgbClr val="6A96BE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s-PE"/>
          </a:p>
        </p:txBody>
      </p:sp>
      <p:pic>
        <p:nvPicPr>
          <p:cNvPr id="10" name="Picture 8" descr="EPE-Fondo blanc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7613" y="5445125"/>
            <a:ext cx="1576387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auto">
          <a:xfrm>
            <a:off x="3124200" y="152400"/>
            <a:ext cx="575945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lang="es-PE" sz="2800" dirty="0" smtClean="0">
                <a:solidFill>
                  <a:srgbClr val="1C7DD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Ingeniería de Sistemas - EPE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 algn="l">
              <a:defRPr b="0">
                <a:effectLst>
                  <a:outerShdw blurRad="38100" dist="38100" dir="2700000" algn="tl">
                    <a:schemeClr val="bg1"/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UPC –CMMi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76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8" descr="EPE-Fondo blanc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6015042"/>
            <a:ext cx="990601" cy="84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UPC – </a:t>
            </a:r>
            <a:r>
              <a:rPr lang="en-US" dirty="0" err="1" smtClean="0"/>
              <a:t>Implementación</a:t>
            </a:r>
            <a:r>
              <a:rPr lang="en-US" dirty="0" smtClean="0"/>
              <a:t> de </a:t>
            </a:r>
            <a:r>
              <a:rPr lang="en-US" dirty="0" err="1" smtClean="0"/>
              <a:t>CMMi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talks/lang/eng/eric_whitacre_a_virtual_choir_2_000_voices_strong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286000"/>
            <a:ext cx="6477000" cy="2819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Areas de </a:t>
            </a:r>
            <a:r>
              <a:rPr lang="en-US" dirty="0" err="1" smtClean="0"/>
              <a:t>Proceso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CMMI-DEV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PP SP 1.1 Estimar el alcance del proyecto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556792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794992"/>
                <a:gridCol w="3109665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s-PE" dirty="0" smtClean="0"/>
                        <a:t> No sabemos</a:t>
                      </a:r>
                      <a:r>
                        <a:rPr lang="es-PE" baseline="0" dirty="0" smtClean="0"/>
                        <a:t> todo lo que debemos hacer en el proyecto (no todo es programar y probar).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baseline="0" dirty="0" smtClean="0"/>
                        <a:t> Inclusive estimamos esfuerzo sin saberlo.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baseline="0" dirty="0" smtClean="0"/>
                        <a:t> Ejemplo: “Tenemos que migrar la data del sistema antiguo!!! No nos alcanza el tiempo para eso.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Establecer una estructura de descomposición del trabajo de alto nivel, para estimar el alcance del proyecto.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Debemos saber qué hay que hacer, antes de decir cuánto esfuerzo nos va a tomar.</a:t>
                      </a:r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s-PE" dirty="0" smtClean="0"/>
                        <a:t>Preparar un WBS (</a:t>
                      </a:r>
                      <a:r>
                        <a:rPr lang="es-PE" baseline="0" dirty="0" smtClean="0"/>
                        <a:t>en alto nivel)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dirty="0" smtClean="0"/>
                        <a:t>Cuadro en Excel con la lista de las actividades en alto nivel del proyecto.</a:t>
                      </a:r>
                    </a:p>
                    <a:p>
                      <a:pPr>
                        <a:buFontTx/>
                        <a:buNone/>
                      </a:pPr>
                      <a:endParaRPr lang="es-PE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dirty="0" smtClean="0"/>
                        <a:t> Si es una lista estándar</a:t>
                      </a:r>
                      <a:r>
                        <a:rPr lang="es-PE" baseline="0" dirty="0" smtClean="0"/>
                        <a:t> (plantilla) asegurar que se pueden adicionar actividades particulares del proyecto.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PP SP 1.1 Estimar el alcance del 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Pregunta del revisor: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¿Está descrito en algún lugar cuál es el alcance del proyecto , al menos en alto nivel? (que indique, además de la funcionalidad a desarrollar, el resto de actividades necesarias para que el proyecto tenga éxito)</a:t>
            </a:r>
          </a:p>
        </p:txBody>
      </p:sp>
      <p:pic>
        <p:nvPicPr>
          <p:cNvPr id="5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SP 1.2 Establecer las estimaciones de los atributos del producto de trabajo y las tareas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556792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794992"/>
                <a:gridCol w="3109665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Los estimados son de baja</a:t>
                      </a:r>
                      <a:r>
                        <a:rPr lang="es-PE" baseline="0" dirty="0" smtClean="0"/>
                        <a:t> calidad.</a:t>
                      </a:r>
                    </a:p>
                    <a:p>
                      <a:pPr>
                        <a:buFontTx/>
                        <a:buNone/>
                      </a:pPr>
                      <a:endParaRPr lang="es-PE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Se estima en base a atributos cualitativos,</a:t>
                      </a:r>
                      <a:r>
                        <a:rPr lang="es-PE" baseline="0" dirty="0" smtClean="0"/>
                        <a:t> que sólo el que estima comprende.</a:t>
                      </a:r>
                      <a:endParaRPr lang="es-PE" dirty="0" smtClean="0"/>
                    </a:p>
                    <a:p>
                      <a:pPr>
                        <a:buFontTx/>
                        <a:buNone/>
                      </a:pPr>
                      <a:endParaRPr lang="es-PE" dirty="0" smtClean="0"/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Sólo aplicamos juicio de experto.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Establecer y mantener</a:t>
                      </a:r>
                      <a:r>
                        <a:rPr lang="es-PE" baseline="0" dirty="0" smtClean="0"/>
                        <a:t> estimados de atributos de entregables y tareas.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“Tamaño” es el atributo más utilizado. 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Típicamente, se asignan niveles de complejidad.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Se debe establecer qué atributos son los que los proyectos deben medir.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Implementar una técnica como Puntos de</a:t>
                      </a:r>
                      <a:r>
                        <a:rPr lang="es-PE" baseline="0" dirty="0" smtClean="0"/>
                        <a:t> Función, Puntos de Casos de Uso, etc., satisface esta práctica.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Otras como </a:t>
                      </a:r>
                      <a:r>
                        <a:rPr lang="es-PE" baseline="0" dirty="0" err="1" smtClean="0"/>
                        <a:t>Planning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Poker</a:t>
                      </a:r>
                      <a:r>
                        <a:rPr lang="es-PE" baseline="0" dirty="0" smtClean="0"/>
                        <a:t> también cumplen.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Se puede definir una técnica ad-hoc, siempre y cuando queden establecidos los atributos a medir.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SP 1.2 Establecer las estimaciones de los atributos del producto de trabajo y las tareas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Pregunta del revisor: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¿Se calcula el tamaño de los productos, y se conocen los niveles de complejidad a los elementos que se desarrollarán? ¿Se puede conocer cuál fue el tamaño de los proyectos anteriores? 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SP 1.3 Definir el Ciclo de Vida del Proyecto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556792"/>
          <a:ext cx="8280921" cy="5247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794992"/>
                <a:gridCol w="3109665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-</a:t>
                      </a:r>
                      <a:r>
                        <a:rPr lang="es-PE" baseline="0" dirty="0" smtClean="0"/>
                        <a:t> Tenemos que estimar esfuerzo, y no tenemos idea clara de los pasos o etapas por la que debe seguir el proyecto (¿Qué debo hacer antes de desarrollar? ¿cómo puedo fraccionar un proyecto?...)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- ¿Qué etapas de ingeniería tiene el proyecto? (no todo es programar).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Definir (o</a:t>
                      </a:r>
                      <a:r>
                        <a:rPr lang="es-PE" baseline="0" dirty="0" smtClean="0"/>
                        <a:t> seleccionar) el ciclo de vida que seguirá el proyecto.</a:t>
                      </a:r>
                      <a:endParaRPr lang="es-PE" dirty="0" smtClean="0"/>
                    </a:p>
                    <a:p>
                      <a:endParaRPr lang="es-PE" dirty="0" smtClean="0"/>
                    </a:p>
                    <a:p>
                      <a:r>
                        <a:rPr lang="es-PE" baseline="0" dirty="0" smtClean="0"/>
                        <a:t>El paso entre fases constituyen puntos para evaluar y tomar decisiones.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Es necesario comprender el ciclo de vida para determinar el alcance de la planificación.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Varias alternativas: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dirty="0" smtClean="0"/>
                        <a:t>Tener una descripción que</a:t>
                      </a:r>
                      <a:r>
                        <a:rPr lang="es-PE" baseline="0" dirty="0" smtClean="0"/>
                        <a:t> indique en qué fases se divide un proyecto (ej. Análisis, diseño; </a:t>
                      </a:r>
                      <a:r>
                        <a:rPr lang="es-PE" i="1" baseline="0" dirty="0" err="1" smtClean="0"/>
                        <a:t>sprints</a:t>
                      </a:r>
                      <a:r>
                        <a:rPr lang="es-PE" baseline="0" dirty="0" smtClean="0"/>
                        <a:t>; etc.), que indique qué sucede en cada una de ellas. Si se tiene más de uno, el proyecto la selecciona.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baseline="0" dirty="0" smtClean="0"/>
                        <a:t> Definir un ciclo de vida particular y utilizarlo.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baseline="0" dirty="0" smtClean="0"/>
                        <a:t>Adherirse a metodologías (ej. RUP)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SP 1.3 Definir el Ciclo de Vida del Proyecto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Pregunta del revisor: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¿Existe alguna definición que señale cuáles son los ciclos de vida posibles? ¿Esta definición es conocida, y se utiliza para planificar el proyecto?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SP 1.4 Determinar las estimaciones de esfuerzo y coste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56792"/>
          <a:ext cx="8686799" cy="5247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681518"/>
                <a:gridCol w="3262081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Los</a:t>
                      </a:r>
                      <a:r>
                        <a:rPr lang="es-PE" baseline="0" dirty="0" smtClean="0"/>
                        <a:t> estimados no se basan en criterios objetivos.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Se suele estimar “duración”, en lugar de esfuerzo.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En gran medida (o totalmente) se basan en juicio de experto: no son reproducibles.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No se conoce cómo se llegó a los resultados.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Estimar el esfuerzo y costo utilizando modelos de estimación o datos históricos, a partir de los atributos (SP 1.2).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Se estima el esfuerzo y costo tanto de entregables como de tareas.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Documentar los supuestos identificados (especialmente cuando no se tienen información histórica).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Aplicar la técnica de estimación definida (SP 1.2). Puede ser una técnica </a:t>
                      </a:r>
                      <a:r>
                        <a:rPr lang="es-PE" dirty="0" err="1" smtClean="0"/>
                        <a:t>adhoc</a:t>
                      </a:r>
                      <a:r>
                        <a:rPr lang="es-PE" dirty="0" smtClean="0"/>
                        <a:t>. </a:t>
                      </a:r>
                    </a:p>
                    <a:p>
                      <a:pPr>
                        <a:buFontTx/>
                        <a:buNone/>
                      </a:pPr>
                      <a:endParaRPr lang="es-PE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Registrar</a:t>
                      </a:r>
                      <a:r>
                        <a:rPr lang="es-PE" baseline="0" dirty="0" smtClean="0"/>
                        <a:t> supuestos. La técnica debe permitir comprender cómo se llegaron a los estimados propuestos.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La técnica debe tratar de minimizar las diferencias de estimación, al ser ejecutada por personas diferentes.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Utilizar información histórica.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SP 1.4 Determinar las estimaciones de esfuerzo y coste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Pregunta del revisor: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¿Se calcula el estimado utilizando algún procedimiento (además del juicio de experto)? ¿se toma en cuenta la información histórica? ¿se conoce bajo qué supuestos se estimó?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Project </a:t>
            </a:r>
            <a:r>
              <a:rPr lang="es-PE" dirty="0" err="1" smtClean="0"/>
              <a:t>Planning</a:t>
            </a:r>
            <a:r>
              <a:rPr lang="es-PE" dirty="0" smtClean="0"/>
              <a:t> - PP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8305800" cy="259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Discutamos</a:t>
            </a:r>
            <a:r>
              <a:rPr lang="en-US" dirty="0" smtClean="0"/>
              <a:t>: </a:t>
            </a:r>
          </a:p>
          <a:p>
            <a:pPr lvl="1">
              <a:lnSpc>
                <a:spcPct val="110000"/>
              </a:lnSpc>
            </a:pPr>
            <a:r>
              <a:rPr lang="es-PE" dirty="0" smtClean="0"/>
              <a:t>Además de las prácticas de estimación, ¿qué otras buenas prácticas siguen las personas que planifican adecuadamente?</a:t>
            </a:r>
          </a:p>
        </p:txBody>
      </p:sp>
      <p:pic>
        <p:nvPicPr>
          <p:cNvPr id="6" name="Picture 2" descr="C:\Users\FamiliaTorresCastill\AppData\Local\Microsoft\Windows\Temporary Internet Files\Content.IE5\NVV441YG\MM900043731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137171"/>
            <a:ext cx="1905000" cy="24467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Project </a:t>
            </a:r>
            <a:r>
              <a:rPr lang="es-PE" dirty="0" err="1" smtClean="0"/>
              <a:t>Planning</a:t>
            </a:r>
            <a:r>
              <a:rPr lang="es-PE" dirty="0" smtClean="0"/>
              <a:t> - PP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36508"/>
          <a:stretch>
            <a:fillRect/>
          </a:stretch>
        </p:blipFill>
        <p:spPr bwMode="auto">
          <a:xfrm>
            <a:off x="609600" y="2743200"/>
            <a:ext cx="784783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2590800"/>
          </a:xfrm>
        </p:spPr>
        <p:txBody>
          <a:bodyPr>
            <a:normAutofit/>
          </a:bodyPr>
          <a:lstStyle/>
          <a:p>
            <a:r>
              <a:rPr lang="es-PE" dirty="0" smtClean="0"/>
              <a:t>PP nos dice que las siguientes son las buenas prácticas básicas de planificación: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Contenido de la Parte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Lineamientos adicionales para la correcta interpretación del modelo.</a:t>
            </a:r>
          </a:p>
          <a:p>
            <a:r>
              <a:rPr lang="es-PE" sz="3200" dirty="0" err="1" smtClean="0">
                <a:solidFill>
                  <a:srgbClr val="002060"/>
                </a:solidFill>
              </a:rPr>
              <a:t>Areas</a:t>
            </a:r>
            <a:r>
              <a:rPr lang="es-PE" sz="3200" dirty="0" smtClean="0">
                <a:solidFill>
                  <a:srgbClr val="002060"/>
                </a:solidFill>
              </a:rPr>
              <a:t> de Proceso: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Project </a:t>
            </a:r>
            <a:r>
              <a:rPr lang="es-PE" dirty="0" err="1" smtClean="0">
                <a:solidFill>
                  <a:srgbClr val="002060"/>
                </a:solidFill>
              </a:rPr>
              <a:t>Planning</a:t>
            </a:r>
            <a:r>
              <a:rPr lang="es-PE" dirty="0" smtClean="0">
                <a:solidFill>
                  <a:srgbClr val="002060"/>
                </a:solidFill>
              </a:rPr>
              <a:t> (PP)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Project </a:t>
            </a:r>
            <a:r>
              <a:rPr lang="es-PE" dirty="0" err="1" smtClean="0">
                <a:solidFill>
                  <a:srgbClr val="002060"/>
                </a:solidFill>
              </a:rPr>
              <a:t>Monitoring</a:t>
            </a:r>
            <a:r>
              <a:rPr lang="es-PE" dirty="0" smtClean="0">
                <a:solidFill>
                  <a:srgbClr val="002060"/>
                </a:solidFill>
              </a:rPr>
              <a:t> and Control (PMC)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Requirements</a:t>
            </a:r>
            <a:r>
              <a:rPr lang="es-PE" dirty="0" smtClean="0">
                <a:solidFill>
                  <a:srgbClr val="002060"/>
                </a:solidFill>
              </a:rPr>
              <a:t> Management (REQM)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2.1 Establecer el presupuesto y el calendario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556792"/>
          <a:ext cx="8280921" cy="503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794992"/>
                <a:gridCol w="3109665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s-PE" sz="1600" dirty="0" smtClean="0"/>
                        <a:t>No se conocen las actividades del proyecto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dirty="0" smtClean="0"/>
                        <a:t> No se conocen las dependencias entre tareas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¿Quién hace… qué?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¿Cuáles son los hitos del proyecto?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¿Cómo se determina la duración de las tareas?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No se planifican las tareas de gestión!!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baseline="0" dirty="0" smtClean="0"/>
                        <a:t>Establecer y mantener el presupuesto y calendario.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Se conocen los hitos y supuestos del calendario.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Se conocen las dependencias.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Debe estar relacionado a la estimación de esfuerzo.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dirty="0" smtClean="0"/>
                        <a:t>Utilizar MS Project, indicando dependencias;</a:t>
                      </a:r>
                      <a:r>
                        <a:rPr lang="es-PE" sz="1600" baseline="0" dirty="0" smtClean="0"/>
                        <a:t> </a:t>
                      </a:r>
                      <a:r>
                        <a:rPr lang="es-PE" sz="1600" baseline="0" dirty="0" err="1" smtClean="0"/>
                        <a:t>work</a:t>
                      </a:r>
                      <a:r>
                        <a:rPr lang="es-PE" sz="1600" baseline="0" dirty="0" smtClean="0"/>
                        <a:t> y </a:t>
                      </a:r>
                      <a:r>
                        <a:rPr lang="es-PE" sz="1600" baseline="0" dirty="0" err="1" smtClean="0"/>
                        <a:t>duration</a:t>
                      </a:r>
                      <a:r>
                        <a:rPr lang="es-PE" sz="1600" baseline="0" dirty="0" smtClean="0"/>
                        <a:t> adecuadamente; asignando recursos a cada tarea y señalando hitos.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Tener una plantilla de </a:t>
                      </a:r>
                      <a:r>
                        <a:rPr lang="es-PE" sz="1600" baseline="0" dirty="0" err="1" smtClean="0"/>
                        <a:t>desacripción</a:t>
                      </a:r>
                      <a:r>
                        <a:rPr lang="es-PE" sz="1600" baseline="0" dirty="0" smtClean="0"/>
                        <a:t> del costo del proyecto.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Utilizar un cronograma en Excel, con la información del punto anterior, y los costos necesarios.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Utilizar un cronograma en alto nivel, y planificar cada iteración aplicando SCRUM.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14" descr="http://blog.teamlazerbeez.com/wp-content/uploads/2009/03/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5257800"/>
            <a:ext cx="1697765" cy="1273324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10800000">
            <a:off x="5105400" y="6019800"/>
            <a:ext cx="533400" cy="3048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2.1 Establecer el presupuesto y el calendario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Pregunta del revisor: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¿Se tiene definido el presupuesto del proyecto? ¿Se preparó en base al estimado, incluyendo otros costos no asociados al esfuerzo (alquiler de equipos, licencias, etc.)? 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¿Se tiene un cronograma elaborado en base al esfuerzo? ¿contiene todas las actividades del proyecto? ¿Se conocen los hitos, dependencias, y los recursos asignados a cada tarea?</a:t>
            </a:r>
          </a:p>
        </p:txBody>
      </p:sp>
      <p:pic>
        <p:nvPicPr>
          <p:cNvPr id="4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2.2 Identificar los riesgos del proyecto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556792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794992"/>
                <a:gridCol w="3109665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smtClean="0"/>
                        <a:t>No se anticipan a los posibles</a:t>
                      </a:r>
                      <a:r>
                        <a:rPr lang="es-PE" sz="1600" baseline="0" smtClean="0"/>
                        <a:t> problemas, a pesar de ser predecibles.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smtClean="0"/>
                        <a:t>Las organizaciones suelen ser totalmente reactivas.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smtClean="0"/>
                        <a:t>Prefieren que los riesgos se conviertan en problemas, y recién en ese momento hacer algo para resolverlos.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Identificar y analizar los riesgos del proyecto.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‘Analizar’ significa describirlos y priorizarlos, evaluando típicamente la probabilidad y el impacto.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Deben ser gestionados con los </a:t>
                      </a:r>
                      <a:r>
                        <a:rPr lang="es-PE" sz="1600" baseline="0" dirty="0" err="1" smtClean="0"/>
                        <a:t>stakeholders</a:t>
                      </a:r>
                      <a:r>
                        <a:rPr lang="es-PE" sz="1600" baseline="0" dirty="0" smtClean="0"/>
                        <a:t> afectados.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baseline="0" smtClean="0"/>
                        <a:t>- Durante la planificación se deben identificar los riesgos asociados al proyecto.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smtClean="0"/>
                        <a:t>- El resultado debe registrarse en algún lugar (ejemplo: Excel), pues luego (durante la ejecución del proyecto), se deben gestionar. (Ver PMC) </a:t>
                      </a:r>
                      <a:endParaRPr lang="es-PE" sz="16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FamiliaTorresCastill\AppData\Local\Microsoft\Windows\Temporary Internet Files\Content.IE5\KKOOU0DK\MC9001579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9938" y="4742694"/>
            <a:ext cx="1490662" cy="152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2.2 Identificar los riesgos del proyecto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Pregunta del revisor: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¿Se identifican y analizan los riesgos? ¿Se encuentran descritos en algún lugar? 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2.3 Planificar la gestión de los datos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556792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794992"/>
                <a:gridCol w="3109665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s-PE" sz="1600" dirty="0" smtClean="0"/>
                        <a:t> No sabemos qué</a:t>
                      </a:r>
                      <a:r>
                        <a:rPr lang="es-PE" sz="1600" baseline="0" dirty="0" smtClean="0"/>
                        <a:t> información requerimos ni cuál vamos a producir.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La información se encuentra dispersa en muchos lugares.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No existe control de acceso (todos pueden ver / modificar todo)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Cierta data cambia libremente, sin dejar rastro ni evaluar impacto.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baseline="0" dirty="0" smtClean="0"/>
                        <a:t>Planificar la gestión de los datos del proyecto.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Debemos saber: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Qué información debemos recolectar y producir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Cómo la vamos a proteger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Cómo la vamos a cambiar</a:t>
                      </a:r>
                    </a:p>
                    <a:p>
                      <a:endParaRPr lang="es-PE" sz="1600" baseline="0" dirty="0" smtClean="0"/>
                    </a:p>
                    <a:p>
                      <a:endParaRPr lang="es-P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Tener algún procedimiento que indique qué información se requiere y cuál se produce.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Tener mecanismos para el almacenamiento de datos. Ejemplo: </a:t>
                      </a:r>
                      <a:r>
                        <a:rPr lang="es-PE" sz="1600" baseline="0" dirty="0" err="1" smtClean="0"/>
                        <a:t>Sharepoint</a:t>
                      </a:r>
                      <a:r>
                        <a:rPr lang="es-PE" sz="1600" baseline="0" dirty="0" smtClean="0"/>
                        <a:t>, aunque podría utilizarse el </a:t>
                      </a:r>
                      <a:r>
                        <a:rPr lang="es-PE" sz="1600" baseline="0" dirty="0" err="1" smtClean="0"/>
                        <a:t>file</a:t>
                      </a:r>
                      <a:r>
                        <a:rPr lang="es-PE" sz="1600" baseline="0" dirty="0" smtClean="0"/>
                        <a:t> </a:t>
                      </a:r>
                      <a:r>
                        <a:rPr lang="es-PE" sz="1600" baseline="0" dirty="0" err="1" smtClean="0"/>
                        <a:t>system</a:t>
                      </a:r>
                      <a:r>
                        <a:rPr lang="es-PE" sz="1600" baseline="0" dirty="0" smtClean="0"/>
                        <a:t> en conjunto con procedimientos.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Establecer niveles de acceso (ej. por rol)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Manejar control de versiones en ciertos entregables.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FamiliaTorresCastill\AppData\Local\Microsoft\Windows\Temporary Internet Files\Content.IE5\B31G427H\MC90019876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876800"/>
            <a:ext cx="1735136" cy="13689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2.3 Planificar la gestión de los datos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Pregunta del revisor: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¿Existe un plan de datos del proyecto? ¿Se sabe qué información se debe recolectar y cuál generar? ¿Se establecen los niveles de acceso? ¿Se tienen niveles de control de cambio (ej. </a:t>
            </a:r>
            <a:r>
              <a:rPr lang="es-PE" dirty="0" err="1" smtClean="0">
                <a:solidFill>
                  <a:srgbClr val="002060"/>
                </a:solidFill>
              </a:rPr>
              <a:t>versionamiento</a:t>
            </a:r>
            <a:r>
              <a:rPr lang="es-PE" dirty="0" smtClean="0">
                <a:solidFill>
                  <a:srgbClr val="002060"/>
                </a:solidFill>
              </a:rPr>
              <a:t>)  para los entregables que lo requieran?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2.4 Planificar los recursos del proyecto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556792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794992"/>
                <a:gridCol w="3109665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dirty="0" smtClean="0"/>
                        <a:t>La planificación</a:t>
                      </a:r>
                      <a:r>
                        <a:rPr lang="es-PE" sz="1600" baseline="0" dirty="0" smtClean="0"/>
                        <a:t> de recursos se enfoca usualmente en Jefe de Proyecto, Desarrolladores y QA.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No se identifican los recursos para todas las fases: equipamiento de </a:t>
                      </a:r>
                      <a:r>
                        <a:rPr lang="es-PE" sz="1600" baseline="0" dirty="0" err="1" smtClean="0"/>
                        <a:t>testing</a:t>
                      </a:r>
                      <a:r>
                        <a:rPr lang="es-PE" sz="1600" baseline="0" dirty="0" smtClean="0"/>
                        <a:t>, …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baseline="0" dirty="0" smtClean="0"/>
                        <a:t>Planificar los recursos para ejecutar el proyecto.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Los recursos no son sólo personas. Incluyen además: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Equipamiento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insumos o materiales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métodos / procedimientos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Esta información debe quedar documentada.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Tener un documento que indique los requerimientos necesarios de procesos, personal, equipamiento, infraestructura.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Considerar todas las fases del proyecto (no sólo desarrollo y </a:t>
                      </a:r>
                      <a:r>
                        <a:rPr lang="es-PE" sz="1600" baseline="0" dirty="0" err="1" smtClean="0"/>
                        <a:t>testing</a:t>
                      </a:r>
                      <a:r>
                        <a:rPr lang="es-PE" sz="1600" baseline="0" dirty="0" smtClean="0"/>
                        <a:t>).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2.4 Planificar los recursos del proyecto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Pregunta del revisor: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¿Se determinan los recursos humanos, equipamiento, etc., necesarios del proyecto? ¿Están descritos en algún lugar (documento, etc.)?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2.5 Planificar el conocimiento y habilidades necesarios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336233"/>
          <a:ext cx="8280921" cy="5277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056"/>
                <a:gridCol w="2819400"/>
                <a:gridCol w="2652465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dirty="0" smtClean="0"/>
                        <a:t>Se espera contar con personal</a:t>
                      </a:r>
                      <a:r>
                        <a:rPr lang="es-PE" sz="1600" baseline="0" dirty="0" smtClean="0"/>
                        <a:t> con conocimiento y habilidades suficientes. 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Ocurren algunas de estas situaciones: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No se evalúa si el personal cuenta con las habilidades y conocimiento necesarios.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Se hace poco para mejorar el conocimiento y habilidades del personal que lo requiere. 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dirty="0" smtClean="0"/>
                        <a:t>- Se</a:t>
                      </a:r>
                      <a:r>
                        <a:rPr lang="es-PE" sz="1600" baseline="0" dirty="0" smtClean="0"/>
                        <a:t> cuenta con que el personal “aprenderá sobre la marcha”.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baseline="0" dirty="0" smtClean="0"/>
                        <a:t>Planificar el conocimiento y habilidades necesarias para ejecutar el proyecto.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Evaluar el nivel de conocimiento de las personas asignadas, e identificar las necesidades de capacitación (internas o externas).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Incluir las actividades de entrenamiento en el plan.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Incluir en el plan de proyecto, un plan que indique las acciones de entrenamiento definidas.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Identificar qué personas requieren cada entrenamiento.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Utilizar una descripción de perfiles, en las que se indique los conocimientos y habilidades.  Esto permitirá identificar brechas y tomar acción.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2.5 Planificar el conocimiento y habilidades necesarios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Pregunta del revisor: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¿Se identifican las necesidades de capacitación de los recursos humanos del proyecto? Se planifican las acciones de capacitación necesarias?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Lineamientos adicionales para Interpretar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Es clave entender correctamente el significado de cierta terminología utilizada por el modelo </a:t>
            </a:r>
            <a:r>
              <a:rPr lang="es-PE" sz="3200" dirty="0" err="1" smtClean="0">
                <a:solidFill>
                  <a:srgbClr val="002060"/>
                </a:solidFill>
              </a:rPr>
              <a:t>CMMi</a:t>
            </a:r>
            <a:r>
              <a:rPr lang="es-PE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s-PE" sz="3200" dirty="0" smtClean="0">
                <a:solidFill>
                  <a:srgbClr val="002060"/>
                </a:solidFill>
              </a:rPr>
              <a:t>En general, se debe consultar siempre el “Glosario de Términos” del modelo para aclarar dudas.</a:t>
            </a:r>
          </a:p>
          <a:p>
            <a:r>
              <a:rPr lang="es-PE" sz="3200" dirty="0" smtClean="0">
                <a:solidFill>
                  <a:srgbClr val="002060"/>
                </a:solidFill>
              </a:rPr>
              <a:t>Veamos algunos términos o frases cuyo significado es especialmente importante.</a:t>
            </a:r>
            <a:endParaRPr lang="es-PE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2.6 Planificar el involucramiento de las partes interesadas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556792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794992"/>
                <a:gridCol w="3109665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dirty="0" smtClean="0"/>
                        <a:t>Se sabe</a:t>
                      </a:r>
                      <a:r>
                        <a:rPr lang="es-PE" sz="1600" baseline="0" dirty="0" smtClean="0"/>
                        <a:t> que se necesita el involucramiento de muchos para ejecutar un proyecto. Sin embargo, no se planifica y coordina oportunamente.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Se cuenta con que se tendrá a las partes disponibles cuando se requiera.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baseline="0" dirty="0" smtClean="0"/>
                        <a:t>Planificar el involucramiento de los </a:t>
                      </a:r>
                      <a:r>
                        <a:rPr lang="es-PE" sz="1600" baseline="0" dirty="0" err="1" smtClean="0"/>
                        <a:t>stakeholders</a:t>
                      </a:r>
                      <a:r>
                        <a:rPr lang="es-PE" sz="1600" baseline="0" dirty="0" smtClean="0"/>
                        <a:t> identificados.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Considerar los </a:t>
                      </a:r>
                      <a:r>
                        <a:rPr lang="es-PE" sz="1600" baseline="0" dirty="0" err="1" smtClean="0"/>
                        <a:t>stakeholders</a:t>
                      </a:r>
                      <a:r>
                        <a:rPr lang="es-PE" sz="1600" baseline="0" dirty="0" smtClean="0"/>
                        <a:t> de todas las fases del proyecto.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Identificar los relevantes: los afectados por las actividades, y aquellos con la experiencia necesaria para realizar las actividades.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Tener una matriz con los </a:t>
                      </a:r>
                      <a:r>
                        <a:rPr lang="es-PE" sz="1600" baseline="0" dirty="0" err="1" smtClean="0"/>
                        <a:t>stakeholders</a:t>
                      </a:r>
                      <a:r>
                        <a:rPr lang="es-PE" sz="1600" baseline="0" dirty="0" smtClean="0"/>
                        <a:t> en las columnas y las actividades del proyecto en las filas. Marcar el nivel de interacción en la intersección de manera que se sepa cómo involucrar a cada uno de ellos.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Otra manera es tener una plantilla de cronograma, indicando qué rol se involucra en cada actividad. 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Indicar explícitamente para qué se requiere el involucramiento.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2.6 Planificar el involucramiento de las partes interesadas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Pregunta del revisor: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¿Se identifican a los </a:t>
            </a:r>
            <a:r>
              <a:rPr lang="es-PE" dirty="0" err="1" smtClean="0">
                <a:solidFill>
                  <a:srgbClr val="002060"/>
                </a:solidFill>
              </a:rPr>
              <a:t>stakeholders</a:t>
            </a:r>
            <a:r>
              <a:rPr lang="es-PE" dirty="0" smtClean="0">
                <a:solidFill>
                  <a:srgbClr val="002060"/>
                </a:solidFill>
              </a:rPr>
              <a:t> relevantes de todas las fases del proyecto? ¿Existe algún mecanismo para conocer cuáles son los </a:t>
            </a:r>
            <a:r>
              <a:rPr lang="es-PE" dirty="0" err="1" smtClean="0">
                <a:solidFill>
                  <a:srgbClr val="002060"/>
                </a:solidFill>
              </a:rPr>
              <a:t>stakeholders</a:t>
            </a:r>
            <a:r>
              <a:rPr lang="es-PE" dirty="0" smtClean="0">
                <a:solidFill>
                  <a:srgbClr val="002060"/>
                </a:solidFill>
              </a:rPr>
              <a:t> que se debe involucrar, y en qué actividades? ¿Dónde se registra el resultado de la planificación?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2.7 Establecer el Plan del Proyecto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556792"/>
          <a:ext cx="8280921" cy="503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794992"/>
                <a:gridCol w="3109665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s-PE" sz="1600" dirty="0" smtClean="0"/>
                        <a:t> Usualmente, no se tiene un plan que cubra todas las prácticas de</a:t>
                      </a:r>
                      <a:r>
                        <a:rPr lang="es-PE" sz="1600" baseline="0" dirty="0" smtClean="0"/>
                        <a:t> PP mencionadas.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baseline="0" dirty="0" smtClean="0"/>
                        <a:t>Todos los elementos relevantes de la planificación deben integrarse.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Une  todo de manera lógica: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Consideraciones sobre ciclo de vida.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Tareas técnicas y de gestión.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Presupuestos y cronogramas.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Hitos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Gestión de Datos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Recursos necesarios y habilidades.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Interacción con </a:t>
                      </a:r>
                      <a:r>
                        <a:rPr lang="es-PE" sz="1600" baseline="0" dirty="0" err="1" smtClean="0"/>
                        <a:t>stakeholders</a:t>
                      </a:r>
                      <a:r>
                        <a:rPr lang="es-PE" sz="1600" baseline="0" dirty="0" smtClean="0"/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endParaRPr lang="es-P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Tener todos los elementos documentados de las prácticas anteriores de PP, unidos o referenciados, de manera que se puedan revisar en su conjunto.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El plan de proyecto no tiene que ser necesariamente un documento Word. Puede ser un conjunto de plantillas, o sistemas, o la combinación de ellos.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2.7 Establecer el Plan del Proyecto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Pregunta del revisor: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¿Se tiene un plan de proyecto?  (que incluya el cronograma, presupuesto, involucrados, etc.)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3.1 Revisar los planes que afectan el proyecto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556792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56"/>
                <a:gridCol w="3352800"/>
                <a:gridCol w="2881065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dirty="0" smtClean="0"/>
                        <a:t>Los proyectos generalmente dependen de actividades presentes en otros planes.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dirty="0" smtClean="0"/>
                        <a:t>No</a:t>
                      </a:r>
                      <a:r>
                        <a:rPr lang="es-PE" sz="1600" baseline="0" dirty="0" smtClean="0"/>
                        <a:t> se identifican estas dependencias, lo que no permite anticipar problemas existen retrasos en estos planes.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baseline="0" dirty="0" smtClean="0"/>
                        <a:t>Revisar todos los planes que afectan el proyecto para comprender los compromisos del proyecto.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Generalmente, los proyectos tienen dependencias con otros planes internos y externos. Estos deben identificarse para ser monitoreados.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Ejemplo: Plan de QA, plan de compra de equipos, plan de capacitación, etc.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Planificar el seguimiento a estos planes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Identificar y documentar los planes, de manera que se pueda hacer seguimiento a su progreso.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3.1 Revisar los planes que afectan el proyecto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Pregunta del revisor: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¿Se identifican otros planes de los que depende el proyecto? ¿Se conoce cuáles son los planes que afectan el proyecto, para su posterior seguimiento?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3.2 Reconciliar los niveles de trabajo y de recursos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556792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794992"/>
                <a:gridCol w="3109665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dirty="0" smtClean="0"/>
                        <a:t>Los planes suelen basarse en recursos estimados</a:t>
                      </a:r>
                      <a:r>
                        <a:rPr lang="es-PE" sz="1600" baseline="0" dirty="0" smtClean="0"/>
                        <a:t> que difieren de los reales. Por ejemplo: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Menor personal al necesario.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PE" sz="1600" baseline="0" dirty="0" smtClean="0"/>
                        <a:t> Personal con menores conocimientos o habilidades.</a:t>
                      </a:r>
                    </a:p>
                    <a:p>
                      <a:pPr>
                        <a:buFontTx/>
                        <a:buChar char="-"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Es común que el proyecto inicia con estas diferencia (aún siendo conocidas) sin resolverse.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baseline="0" dirty="0" smtClean="0"/>
                        <a:t>Reconciliar el plan del proyecto para reflejar los recursos disponibles y los estimados.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Una vez conocidos los recursos reales, evaluar las diferencias contra lo estimado, y resolver las diferencias (negociando, modificando el alcance,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Básicamente, se requiere aplicar directamente la práctica. 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Usualmente, se realizan reuniones con los </a:t>
                      </a:r>
                      <a:r>
                        <a:rPr lang="es-PE" sz="1600" baseline="0" dirty="0" err="1" smtClean="0"/>
                        <a:t>stakeholders</a:t>
                      </a:r>
                      <a:r>
                        <a:rPr lang="es-PE" sz="1600" baseline="0" dirty="0" smtClean="0"/>
                        <a:t> relevantes (gerente que asigna los recursos, cliente que define el alcance, etc.) y se resuelven las diferencias que puedan surgir.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El plan y cronograma debe evidenciar cambios como resultado de la reconciliación.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3.2 Reconciliar los niveles de trabajo y de recursos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Pregunta del revisor: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¿El cronograma se actualiza en función de los recursos realmente asignados?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3.3 Obtener el compromiso con el plan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556792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856"/>
                <a:gridCol w="2895600"/>
                <a:gridCol w="2652465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dirty="0" smtClean="0"/>
                        <a:t>No se conoce el detalle de lo que se debe hacer.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dirty="0" smtClean="0"/>
                        <a:t>Los plazos y</a:t>
                      </a:r>
                      <a:r>
                        <a:rPr lang="es-PE" sz="1600" baseline="0" dirty="0" smtClean="0"/>
                        <a:t> el alcance del proyecto es desconocido por los involucrados, quienes adquieren conocimiento de partes del proyecto.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Los plazos y costos pueden estar lejos de la realidad. No son revisados por los involucrados.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baseline="0" dirty="0" smtClean="0"/>
                        <a:t>Obtener el compromiso de las partes interesadas relevantes, responsables de ejecutar y dar soporte a la ejecución del plan.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Interactuar con los </a:t>
                      </a:r>
                      <a:r>
                        <a:rPr lang="es-PE" sz="1600" baseline="0" dirty="0" err="1" smtClean="0"/>
                        <a:t>stakeholders</a:t>
                      </a:r>
                      <a:r>
                        <a:rPr lang="es-PE" sz="1600" baseline="0" dirty="0" smtClean="0"/>
                        <a:t> hasta que sientan confianza de poder ejecutar sus tareas en el costo y plazo establecido en el plan.</a:t>
                      </a:r>
                    </a:p>
                    <a:p>
                      <a:endParaRPr lang="es-PE" sz="1600" baseline="0" dirty="0" smtClean="0"/>
                    </a:p>
                    <a:p>
                      <a:r>
                        <a:rPr lang="es-PE" sz="1600" baseline="0" dirty="0" smtClean="0"/>
                        <a:t>El objetivo es asegurar que el plan se fundamente en objetivos alcanzables, validados por aquellos que lo ejecutarán.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Presentar el plan de proyecto a los </a:t>
                      </a:r>
                      <a:r>
                        <a:rPr lang="es-PE" sz="1600" baseline="0" dirty="0" err="1" smtClean="0"/>
                        <a:t>stakeholders</a:t>
                      </a:r>
                      <a:r>
                        <a:rPr lang="es-PE" sz="1600" baseline="0" dirty="0" smtClean="0"/>
                        <a:t> en una o más reuniones.</a:t>
                      </a:r>
                    </a:p>
                    <a:p>
                      <a:pPr>
                        <a:buFontTx/>
                        <a:buNone/>
                      </a:pPr>
                      <a:endParaRPr lang="es-PE" sz="16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sz="1600" baseline="0" dirty="0" smtClean="0"/>
                        <a:t>Los participantes se comprometen con el plan (firmando un documento o no, depende del contexto del negocio)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PP </a:t>
            </a:r>
            <a:r>
              <a:rPr lang="es-ES" sz="3200" dirty="0" smtClean="0"/>
              <a:t>SP 3.3 Obtener el compromiso con el plan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Pregunta del revisor: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¿Se obtiene el compromiso de los miembros del proyecto, con el plan?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“Establecer y mantener”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Según el glosario significa: 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“</a:t>
            </a:r>
            <a:r>
              <a:rPr lang="es-PE" sz="2800" b="1" u="sng" dirty="0" smtClean="0">
                <a:solidFill>
                  <a:srgbClr val="002060"/>
                </a:solidFill>
              </a:rPr>
              <a:t>Crear</a:t>
            </a:r>
            <a:r>
              <a:rPr lang="es-PE" sz="2800" dirty="0" smtClean="0">
                <a:solidFill>
                  <a:srgbClr val="002060"/>
                </a:solidFill>
              </a:rPr>
              <a:t>, documentar, </a:t>
            </a:r>
            <a:r>
              <a:rPr lang="es-PE" sz="2800" b="1" u="sng" dirty="0" smtClean="0">
                <a:solidFill>
                  <a:srgbClr val="002060"/>
                </a:solidFill>
              </a:rPr>
              <a:t>utilizar</a:t>
            </a:r>
            <a:r>
              <a:rPr lang="es-PE" sz="2800" dirty="0" smtClean="0">
                <a:solidFill>
                  <a:srgbClr val="002060"/>
                </a:solidFill>
              </a:rPr>
              <a:t> y </a:t>
            </a:r>
            <a:r>
              <a:rPr lang="es-PE" sz="2800" b="1" u="sng" dirty="0" smtClean="0">
                <a:solidFill>
                  <a:srgbClr val="002060"/>
                </a:solidFill>
              </a:rPr>
              <a:t>revisar</a:t>
            </a:r>
            <a:r>
              <a:rPr lang="es-PE" sz="2800" dirty="0" smtClean="0">
                <a:solidFill>
                  <a:srgbClr val="002060"/>
                </a:solidFill>
              </a:rPr>
              <a:t> (mantener) entregables según sea necesario, para asegurar que sigan siendo útiles”.</a:t>
            </a:r>
          </a:p>
          <a:p>
            <a:r>
              <a:rPr lang="es-PE" sz="3200" dirty="0" smtClean="0">
                <a:solidFill>
                  <a:srgbClr val="002060"/>
                </a:solidFill>
              </a:rPr>
              <a:t>Por ejemplo: “Establecer y mantener la estrategia de integración del producto”, ¿qué significa?</a:t>
            </a:r>
            <a:endParaRPr lang="es-PE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Planeamiento de Proyecto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447800"/>
            <a:ext cx="8686800" cy="51816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GG 1 Lograr las metas específicas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GP 1.1 Realizar las prácticas específicas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Cumplir las </a:t>
            </a:r>
            <a:r>
              <a:rPr lang="es-PE" sz="2400" dirty="0" err="1" smtClean="0">
                <a:solidFill>
                  <a:srgbClr val="002060"/>
                </a:solidFill>
              </a:rPr>
              <a:t>SPs</a:t>
            </a:r>
            <a:r>
              <a:rPr lang="es-PE" sz="2400" dirty="0" smtClean="0">
                <a:solidFill>
                  <a:srgbClr val="002060"/>
                </a:solidFill>
              </a:rPr>
              <a:t> del área de proceso.</a:t>
            </a:r>
          </a:p>
          <a:p>
            <a:pPr lvl="2">
              <a:buNone/>
            </a:pPr>
            <a:endParaRPr lang="es-PE" sz="2400" dirty="0" smtClean="0">
              <a:solidFill>
                <a:srgbClr val="002060"/>
              </a:solidFill>
            </a:endParaRPr>
          </a:p>
          <a:p>
            <a:r>
              <a:rPr lang="es-PE" dirty="0" smtClean="0">
                <a:solidFill>
                  <a:srgbClr val="002060"/>
                </a:solidFill>
              </a:rPr>
              <a:t>GG 2 Institucionalizar un proceso gestionado</a:t>
            </a:r>
          </a:p>
          <a:p>
            <a:pPr lvl="1"/>
            <a:r>
              <a:rPr lang="es-ES" dirty="0" smtClean="0">
                <a:solidFill>
                  <a:srgbClr val="002060"/>
                </a:solidFill>
              </a:rPr>
              <a:t>GP 2.1 Establecer una política de la organización</a:t>
            </a:r>
          </a:p>
          <a:p>
            <a:pPr lvl="2"/>
            <a:r>
              <a:rPr lang="es-ES" sz="2400" dirty="0" smtClean="0">
                <a:solidFill>
                  <a:srgbClr val="002060"/>
                </a:solidFill>
              </a:rPr>
              <a:t>Preguntas:</a:t>
            </a:r>
          </a:p>
          <a:p>
            <a:pPr lvl="2"/>
            <a:r>
              <a:rPr lang="es-ES" sz="2400" dirty="0" smtClean="0">
                <a:solidFill>
                  <a:srgbClr val="002060"/>
                </a:solidFill>
              </a:rPr>
              <a:t>¿Existe una política que indique cómo se debe realizar la planificación del proyecto?</a:t>
            </a:r>
          </a:p>
          <a:p>
            <a:pPr lvl="2"/>
            <a:r>
              <a:rPr lang="es-ES" sz="2400" dirty="0" smtClean="0">
                <a:solidFill>
                  <a:srgbClr val="002060"/>
                </a:solidFill>
              </a:rPr>
              <a:t>¿Las personas que realizan la planificación conocen esta política? ¿La utilizan?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Planeamiento de Proyecto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676400"/>
            <a:ext cx="87630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GP 2.2 Planificar el proceso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Se deben estimar y planificar las actividades de planeamiento de proyecto.</a:t>
            </a:r>
          </a:p>
          <a:p>
            <a:pPr lvl="2">
              <a:buNone/>
            </a:pPr>
            <a:endParaRPr lang="es-PE" sz="2400" dirty="0" smtClean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s-PE" sz="2800" dirty="0" smtClean="0">
                <a:solidFill>
                  <a:srgbClr val="002060"/>
                </a:solidFill>
              </a:rPr>
              <a:t>Pregunta: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Las actividades que se realizan durante el plan, ¿se encuentran planificadas?.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Planeamiento de Proyecto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6764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GP 2.3 Proporcionar recursos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Todo lo necesario para realizar la planificación se debe encontrar disponible: procesos, plantillas, sistemas de información, etc.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Los roles a cargo de la planificación utilizan estos recursos.</a:t>
            </a:r>
          </a:p>
          <a:p>
            <a:pPr lvl="2">
              <a:buNone/>
            </a:pPr>
            <a:endParaRPr lang="es-PE" sz="2400" dirty="0" smtClean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s-PE" sz="2800" dirty="0" smtClean="0">
                <a:solidFill>
                  <a:srgbClr val="002060"/>
                </a:solidFill>
              </a:rPr>
              <a:t>Pregunta: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¿Se asignan recursos para la planificación? (plantillas, </a:t>
            </a:r>
            <a:r>
              <a:rPr lang="es-PE" sz="2400" dirty="0" err="1" smtClean="0">
                <a:solidFill>
                  <a:srgbClr val="002060"/>
                </a:solidFill>
              </a:rPr>
              <a:t>sosftware</a:t>
            </a:r>
            <a:r>
              <a:rPr lang="es-PE" sz="2400" dirty="0" smtClean="0">
                <a:solidFill>
                  <a:srgbClr val="002060"/>
                </a:solidFill>
              </a:rPr>
              <a:t>, etc.)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Planeamiento de Proyecto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6764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GP 2.4 Asignar responsabilidad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En la política o proceso es indican los responsables de las tareas de planificación. En el proyecto, se indica quiénes desempeñarán estos roles.</a:t>
            </a:r>
          </a:p>
          <a:p>
            <a:pPr lvl="2">
              <a:buNone/>
            </a:pPr>
            <a:endParaRPr lang="es-PE" sz="2400" dirty="0" smtClean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s-PE" sz="2800" dirty="0" smtClean="0">
                <a:solidFill>
                  <a:srgbClr val="002060"/>
                </a:solidFill>
              </a:rPr>
              <a:t>Pregunta: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¿Está establecido qué roles están involucrados en el planeamiento del proyecto, y está documentado quiénes desempeñan estos roles?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Planeamiento de Proyecto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6764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GP 2.5 Formar (entrenar) al personal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Los roles responsables de la actividades de planificación han recibido entrenamiento en el proceso establecido, y en todo lo necesario para poder realizarlo.</a:t>
            </a:r>
          </a:p>
          <a:p>
            <a:pPr lvl="2">
              <a:buNone/>
            </a:pPr>
            <a:endParaRPr lang="es-PE" sz="2400" dirty="0" smtClean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s-PE" sz="2800" dirty="0" smtClean="0">
                <a:solidFill>
                  <a:srgbClr val="002060"/>
                </a:solidFill>
              </a:rPr>
              <a:t>Pregunta: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¿Los roles involucrados en el proceso de planeamiento, han recibido entrenamiento en el proceso establecido?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Planeamiento de Proyecto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4478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GP 2.6 </a:t>
            </a:r>
            <a:r>
              <a:rPr lang="es-ES" sz="2800" dirty="0" smtClean="0">
                <a:solidFill>
                  <a:srgbClr val="002060"/>
                </a:solidFill>
              </a:rPr>
              <a:t>Controlar entregables (“gestionar configuraciones” en la v.1.2)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Se utilizan mecanismos de versionado, control de cambios, etc., a los entregables producidos por el planeamiento de proyecto.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Se colocan en “</a:t>
            </a:r>
            <a:r>
              <a:rPr lang="es-PE" sz="2400" dirty="0" err="1" smtClean="0">
                <a:solidFill>
                  <a:srgbClr val="002060"/>
                </a:solidFill>
              </a:rPr>
              <a:t>linea</a:t>
            </a:r>
            <a:r>
              <a:rPr lang="es-PE" sz="2400" dirty="0" smtClean="0">
                <a:solidFill>
                  <a:srgbClr val="002060"/>
                </a:solidFill>
              </a:rPr>
              <a:t> base” elementos resultado de la planificación.</a:t>
            </a:r>
          </a:p>
          <a:p>
            <a:pPr lvl="2">
              <a:buNone/>
            </a:pPr>
            <a:endParaRPr lang="es-PE" sz="2400" dirty="0" smtClean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s-PE" sz="2800" dirty="0" smtClean="0">
                <a:solidFill>
                  <a:srgbClr val="002060"/>
                </a:solidFill>
              </a:rPr>
              <a:t>Pregunta: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¿Se utilizan mecanismos de control (versionado, control de cambios, </a:t>
            </a:r>
            <a:r>
              <a:rPr lang="es-PE" sz="2400" dirty="0" err="1" smtClean="0">
                <a:solidFill>
                  <a:srgbClr val="002060"/>
                </a:solidFill>
              </a:rPr>
              <a:t>etc</a:t>
            </a:r>
            <a:r>
              <a:rPr lang="es-PE" sz="2400" dirty="0" smtClean="0">
                <a:solidFill>
                  <a:srgbClr val="002060"/>
                </a:solidFill>
              </a:rPr>
              <a:t>), a los entregables producidos durante el planeamiento?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Planeamiento de Proyecto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295400"/>
            <a:ext cx="8534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GP 2.7 </a:t>
            </a:r>
            <a:r>
              <a:rPr lang="es-ES" sz="2800" dirty="0" smtClean="0">
                <a:solidFill>
                  <a:srgbClr val="002060"/>
                </a:solidFill>
              </a:rPr>
              <a:t>Identificar e involucrar a las partes interesadas y relevantes.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En el proceso de planificación se indica cuáles son los roles que se deben involucrar  durante el planeamiento (como responsables, revisores, aprobador, receptor de comunicaciones, etc.).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La participación de estos roles durante el planeamiento está documentada en el plan de proyecto.</a:t>
            </a:r>
          </a:p>
          <a:p>
            <a:pPr lvl="2">
              <a:buNone/>
            </a:pPr>
            <a:endParaRPr lang="es-PE" sz="2400" dirty="0" smtClean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s-PE" sz="2800" dirty="0" smtClean="0">
                <a:solidFill>
                  <a:srgbClr val="002060"/>
                </a:solidFill>
              </a:rPr>
              <a:t>Pregunta: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¿Se conoce a quienes se debe involucrar en el planeamiento del proyecto?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Planeamiento de Proyecto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3716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GP 2.8 </a:t>
            </a:r>
            <a:r>
              <a:rPr lang="es-ES" sz="2800" dirty="0" smtClean="0">
                <a:solidFill>
                  <a:srgbClr val="002060"/>
                </a:solidFill>
              </a:rPr>
              <a:t>Monitorizar y controlar el proceso.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Existen indicadores que permiten controlar el proceso de planificación.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Los indicadores son conocidos por los roles relevantes y utilizados para controlar aspectos de la planificación.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Algunos indicadores ejemplo: Variación entre estimados de esfuerzo y costo, tamaño de proyecto, avance de las actividades de planificación.</a:t>
            </a:r>
          </a:p>
          <a:p>
            <a:pPr lvl="2">
              <a:buNone/>
            </a:pPr>
            <a:r>
              <a:rPr lang="es-PE" sz="2800" dirty="0" smtClean="0">
                <a:solidFill>
                  <a:srgbClr val="002060"/>
                </a:solidFill>
              </a:rPr>
              <a:t>Pregunta: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¿Se utilizan indicadores para  controlar el proceso de planeamiento?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Planeamiento de Proyecto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3716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GP 2.9 </a:t>
            </a:r>
            <a:r>
              <a:rPr lang="es-ES" sz="2800" dirty="0" smtClean="0">
                <a:solidFill>
                  <a:srgbClr val="002060"/>
                </a:solidFill>
              </a:rPr>
              <a:t>Evaluar objetivamente la adherencia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Mediante revisiones de QA, se asegura que la planificación de proyecto se realiza siguiendo los lineamientos del proceso establecido por la política.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Las revisiones son realizadas por personas diferentes a los que  ejecutan la planificación, utilizando </a:t>
            </a:r>
            <a:r>
              <a:rPr lang="es-PE" sz="2400" dirty="0" err="1" smtClean="0">
                <a:solidFill>
                  <a:srgbClr val="002060"/>
                </a:solidFill>
              </a:rPr>
              <a:t>checklists</a:t>
            </a:r>
            <a:r>
              <a:rPr lang="es-PE" sz="2400" dirty="0" smtClean="0">
                <a:solidFill>
                  <a:srgbClr val="002060"/>
                </a:solidFill>
              </a:rPr>
              <a:t>  y reportando resultados.</a:t>
            </a:r>
          </a:p>
          <a:p>
            <a:pPr lvl="2">
              <a:buNone/>
            </a:pPr>
            <a:r>
              <a:rPr lang="es-PE" sz="2800" dirty="0" smtClean="0">
                <a:solidFill>
                  <a:srgbClr val="002060"/>
                </a:solidFill>
              </a:rPr>
              <a:t>Pregunta: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¿Se revisa la adherencia de las actividades de planificación ejecutadas versus el proceso establecido en la política?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Planeamiento de Proyecto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3716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GP 2.10 </a:t>
            </a:r>
            <a:r>
              <a:rPr lang="es-ES" sz="2800" dirty="0" smtClean="0">
                <a:solidFill>
                  <a:srgbClr val="002060"/>
                </a:solidFill>
              </a:rPr>
              <a:t>Revisar el estado con el nivel directivo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Brindar visibilidad a la Gerencia sobre la ejecución del proceso de planeamiento, y resolver problemas.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Pueden ser reuniones en las que se informa el estado de la planificación de un proyecto.</a:t>
            </a:r>
          </a:p>
          <a:p>
            <a:pPr lvl="2">
              <a:buNone/>
            </a:pPr>
            <a:endParaRPr lang="es-PE" sz="2400" dirty="0" smtClean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s-PE" sz="2800" dirty="0" smtClean="0">
                <a:solidFill>
                  <a:srgbClr val="002060"/>
                </a:solidFill>
              </a:rPr>
              <a:t>Pregunta: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¿Se entera la Gerencia del progreso y resultados de la planificación de los proyectos?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“Política”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Es un “</a:t>
            </a:r>
            <a:r>
              <a:rPr lang="es-PE" sz="3200" b="1" u="sng" dirty="0" smtClean="0">
                <a:solidFill>
                  <a:srgbClr val="002060"/>
                </a:solidFill>
              </a:rPr>
              <a:t>principio guía</a:t>
            </a:r>
            <a:r>
              <a:rPr lang="es-PE" sz="3200" dirty="0" smtClean="0">
                <a:solidFill>
                  <a:srgbClr val="002060"/>
                </a:solidFill>
              </a:rPr>
              <a:t>”.</a:t>
            </a:r>
          </a:p>
          <a:p>
            <a:r>
              <a:rPr lang="es-PE" sz="3200" dirty="0" smtClean="0">
                <a:solidFill>
                  <a:srgbClr val="002060"/>
                </a:solidFill>
              </a:rPr>
              <a:t>Establecido típicamente por la alta gerencia.</a:t>
            </a:r>
          </a:p>
          <a:p>
            <a:r>
              <a:rPr lang="es-PE" sz="3200" dirty="0" smtClean="0">
                <a:solidFill>
                  <a:srgbClr val="002060"/>
                </a:solidFill>
              </a:rPr>
              <a:t>Define las expectativas organizacionales sobre el proceso, y hace que sean visibles a los afectados.</a:t>
            </a:r>
          </a:p>
          <a:p>
            <a:r>
              <a:rPr lang="es-PE" sz="3200" dirty="0" smtClean="0">
                <a:solidFill>
                  <a:srgbClr val="002060"/>
                </a:solidFill>
              </a:rPr>
              <a:t>Influye y determina  las decisiones</a:t>
            </a:r>
          </a:p>
          <a:p>
            <a:r>
              <a:rPr lang="es-PE" sz="3200" dirty="0" smtClean="0">
                <a:solidFill>
                  <a:srgbClr val="002060"/>
                </a:solidFill>
              </a:rPr>
              <a:t>Puede tener muchos nombre: Política, norma, directiva, regla, etc.</a:t>
            </a:r>
            <a:endParaRPr lang="es-PE" dirty="0" smtClean="0">
              <a:solidFill>
                <a:srgbClr val="002060"/>
              </a:solidFill>
            </a:endParaRPr>
          </a:p>
        </p:txBody>
      </p:sp>
      <p:pic>
        <p:nvPicPr>
          <p:cNvPr id="1028" name="Picture 4" descr="C:\Documents and Settings\juan.torres\Local Settings\Temporary Internet Files\Content.IE5\PYA35VGK\MC90031099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870075" cy="181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4038600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¿Preguntas?</a:t>
            </a:r>
            <a:endParaRPr lang="en-US" dirty="0"/>
          </a:p>
        </p:txBody>
      </p:sp>
      <p:pic>
        <p:nvPicPr>
          <p:cNvPr id="3" name="Picture 2" descr="C:\Users\FamiliaTorresCastill\AppData\Local\Microsoft\Windows\Temporary Internet Files\Content.IE5\PASQ8R3O\MC90044152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886200"/>
            <a:ext cx="187325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4038600"/>
          </a:xfrm>
        </p:spPr>
        <p:txBody>
          <a:bodyPr>
            <a:normAutofit/>
          </a:bodyPr>
          <a:lstStyle/>
          <a:p>
            <a:pPr algn="l"/>
            <a:r>
              <a:rPr lang="es-PE" sz="2800" dirty="0" smtClean="0">
                <a:hlinkClick r:id="rId3"/>
              </a:rPr>
              <a:t>http://www.ted.com/talks/lang/eng/eric_whitacre_a_virtual_choir_2_000_voices_strong.html</a:t>
            </a:r>
            <a:r>
              <a:rPr lang="es-PE" sz="2800" dirty="0" smtClean="0"/>
              <a:t/>
            </a:r>
            <a:br>
              <a:rPr lang="es-PE" sz="2800" dirty="0" smtClean="0"/>
            </a:b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Links interesantes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28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“Producto” / “Componente de Producto”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371600"/>
            <a:ext cx="83058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Producto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Cualquier resultado tangible o servicio que debe ser enviado a un cliente.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Por ejemplo: El aplicativo (software) tal cual será utilizado por el cliente en su entorno.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Componente de Producto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Componentes de menor nivel, los cuales se integran para construir el producto.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Un módulo desarrollado; un conjunto de librerías; etc.</a:t>
            </a:r>
          </a:p>
          <a:p>
            <a:endParaRPr lang="es-PE" dirty="0" smtClean="0">
              <a:solidFill>
                <a:srgbClr val="002060"/>
              </a:solidFill>
            </a:endParaRPr>
          </a:p>
        </p:txBody>
      </p:sp>
      <p:pic>
        <p:nvPicPr>
          <p:cNvPr id="4098" name="Picture 2" descr="C:\Documents and Settings\juan.torres\Local Settings\Temporary Internet Files\Content.IE5\PYA35VGK\MC900431573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124200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33600"/>
            <a:ext cx="52578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Areas de </a:t>
            </a:r>
            <a:r>
              <a:rPr lang="en-US" dirty="0" err="1" smtClean="0"/>
              <a:t>Proceso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Planning (PP)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Project </a:t>
            </a:r>
            <a:r>
              <a:rPr lang="es-PE" dirty="0" err="1" smtClean="0"/>
              <a:t>Planning</a:t>
            </a:r>
            <a:r>
              <a:rPr lang="es-PE" dirty="0" smtClean="0"/>
              <a:t> - 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Propósito</a:t>
            </a:r>
          </a:p>
          <a:p>
            <a:pPr lvl="1"/>
            <a:r>
              <a:rPr lang="es-PE" sz="2800" dirty="0" smtClean="0"/>
              <a:t>Establecer y mantener planes que definan las actividades del proyecto.</a:t>
            </a:r>
          </a:p>
          <a:p>
            <a:r>
              <a:rPr lang="es-PE" sz="3200" dirty="0" smtClean="0"/>
              <a:t>Planificar incluye estimar.</a:t>
            </a:r>
          </a:p>
          <a:p>
            <a:pPr>
              <a:buNone/>
            </a:pPr>
            <a:endParaRPr lang="es-PE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81000" y="3962400"/>
            <a:ext cx="6477000" cy="259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Discutamos</a:t>
            </a:r>
            <a:r>
              <a:rPr lang="en-US" dirty="0" smtClean="0"/>
              <a:t>: </a:t>
            </a:r>
          </a:p>
          <a:p>
            <a:pPr lvl="1"/>
            <a:r>
              <a:rPr lang="es-PE" dirty="0" smtClean="0"/>
              <a:t>¿Qué buenas prácticas siguen las personas que estiman mejor?</a:t>
            </a:r>
          </a:p>
          <a:p>
            <a:pPr lvl="1"/>
            <a:r>
              <a:rPr lang="es-PE" dirty="0" smtClean="0"/>
              <a:t>¿Qué información se requiere para estimar? ¿se utiliza alguna herramienta?</a:t>
            </a:r>
          </a:p>
        </p:txBody>
      </p:sp>
      <p:pic>
        <p:nvPicPr>
          <p:cNvPr id="6" name="Picture 2" descr="C:\Users\FamiliaTorresCastill\AppData\Local\Microsoft\Windows\Temporary Internet Files\Content.IE5\NVV441YG\MM900043731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724400"/>
            <a:ext cx="1447800" cy="1859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Project </a:t>
            </a:r>
            <a:r>
              <a:rPr lang="es-PE" dirty="0" err="1" smtClean="0"/>
              <a:t>Planning</a:t>
            </a:r>
            <a:r>
              <a:rPr lang="es-PE" dirty="0" smtClean="0"/>
              <a:t> - PP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63492"/>
          <a:stretch>
            <a:fillRect/>
          </a:stretch>
        </p:blipFill>
        <p:spPr bwMode="auto">
          <a:xfrm>
            <a:off x="381000" y="3048000"/>
            <a:ext cx="784783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2590800"/>
          </a:xfrm>
        </p:spPr>
        <p:txBody>
          <a:bodyPr>
            <a:normAutofit/>
          </a:bodyPr>
          <a:lstStyle/>
          <a:p>
            <a:r>
              <a:rPr lang="es-PE" dirty="0" smtClean="0"/>
              <a:t>PP nos dice que las siguientes son las buenas prácticas que permiten establecer estimados: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0300065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4BF6FD89-31F2-406A-8D11-76B23B05EF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531DE0-1D3C-42B6-A037-B534CB69B141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07275519-840A-4201-9780-FF90F411D5B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TP030006567</Template>
  <TotalTime>3037</TotalTime>
  <Words>4025</Words>
  <Application>Microsoft Office PowerPoint</Application>
  <PresentationFormat>On-screen Show (4:3)</PresentationFormat>
  <Paragraphs>525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TP030006567</vt:lpstr>
      <vt:lpstr>Areas de Proceso del Modelo  CMMI-DEV</vt:lpstr>
      <vt:lpstr>Contenido de la Parte I</vt:lpstr>
      <vt:lpstr>Lineamientos adicionales para Interpretar CMMi</vt:lpstr>
      <vt:lpstr>“Establecer y mantener”</vt:lpstr>
      <vt:lpstr>“Política”</vt:lpstr>
      <vt:lpstr>“Producto” / “Componente de Producto”</vt:lpstr>
      <vt:lpstr>Areas de Proceso Project Planning (PP)</vt:lpstr>
      <vt:lpstr>Project Planning - PP</vt:lpstr>
      <vt:lpstr>Project Planning - PP</vt:lpstr>
      <vt:lpstr>PP SP 1.1 Estimar el alcance del proyecto</vt:lpstr>
      <vt:lpstr>PP SP 1.1 Estimar el alcance del proyecto</vt:lpstr>
      <vt:lpstr>PP SP 1.2 Establecer las estimaciones de los atributos del producto de trabajo y las tareas</vt:lpstr>
      <vt:lpstr>PP SP 1.2 Establecer las estimaciones de los atributos del producto de trabajo y las tareas</vt:lpstr>
      <vt:lpstr>PP SP 1.3 Definir el Ciclo de Vida del Proyecto</vt:lpstr>
      <vt:lpstr>PP SP 1.3 Definir el Ciclo de Vida del Proyecto</vt:lpstr>
      <vt:lpstr>PP SP 1.4 Determinar las estimaciones de esfuerzo y coste</vt:lpstr>
      <vt:lpstr>PP SP 1.4 Determinar las estimaciones de esfuerzo y coste</vt:lpstr>
      <vt:lpstr>Project Planning - PP</vt:lpstr>
      <vt:lpstr>Project Planning - PP</vt:lpstr>
      <vt:lpstr>PP SP 2.1 Establecer el presupuesto y el calendario</vt:lpstr>
      <vt:lpstr>PP SP 2.1 Establecer el presupuesto y el calendario</vt:lpstr>
      <vt:lpstr>PP SP 2.2 Identificar los riesgos del proyecto</vt:lpstr>
      <vt:lpstr>PP SP 2.2 Identificar los riesgos del proyecto</vt:lpstr>
      <vt:lpstr>PP SP 2.3 Planificar la gestión de los datos</vt:lpstr>
      <vt:lpstr>PP SP 2.3 Planificar la gestión de los datos</vt:lpstr>
      <vt:lpstr>PP SP 2.4 Planificar los recursos del proyecto</vt:lpstr>
      <vt:lpstr>PP SP 2.4 Planificar los recursos del proyecto</vt:lpstr>
      <vt:lpstr>PP SP 2.5 Planificar el conocimiento y habilidades necesarios</vt:lpstr>
      <vt:lpstr>PP SP 2.5 Planificar el conocimiento y habilidades necesarios</vt:lpstr>
      <vt:lpstr>PP SP 2.6 Planificar el involucramiento de las partes interesadas</vt:lpstr>
      <vt:lpstr>PP SP 2.6 Planificar el involucramiento de las partes interesadas</vt:lpstr>
      <vt:lpstr>PP SP 2.7 Establecer el Plan del Proyecto</vt:lpstr>
      <vt:lpstr>PP SP 2.7 Establecer el Plan del Proyecto</vt:lpstr>
      <vt:lpstr>PP SP 3.1 Revisar los planes que afectan el proyecto</vt:lpstr>
      <vt:lpstr>PP SP 3.1 Revisar los planes que afectan el proyecto</vt:lpstr>
      <vt:lpstr>PP SP 3.2 Reconciliar los niveles de trabajo y de recursos</vt:lpstr>
      <vt:lpstr>PP SP 3.2 Reconciliar los niveles de trabajo y de recursos</vt:lpstr>
      <vt:lpstr>PP SP 3.3 Obtener el compromiso con el plan</vt:lpstr>
      <vt:lpstr>PP SP 3.3 Obtener el compromiso con el plan</vt:lpstr>
      <vt:lpstr>Aplicación de Metas Genéricas en Planeamiento de Proyecto</vt:lpstr>
      <vt:lpstr>Aplicación de Metas Genéricas en Planeamiento de Proyecto</vt:lpstr>
      <vt:lpstr>Aplicación de Metas Genéricas en Planeamiento de Proyecto</vt:lpstr>
      <vt:lpstr>Aplicación de Metas Genéricas en Planeamiento de Proyecto</vt:lpstr>
      <vt:lpstr>Aplicación de Metas Genéricas en Planeamiento de Proyecto</vt:lpstr>
      <vt:lpstr>Aplicación de Metas Genéricas en Planeamiento de Proyecto</vt:lpstr>
      <vt:lpstr>Aplicación de Metas Genéricas en Planeamiento de Proyecto</vt:lpstr>
      <vt:lpstr>Aplicación de Metas Genéricas en Planeamiento de Proyecto</vt:lpstr>
      <vt:lpstr>Aplicación de Metas Genéricas en Planeamiento de Proyecto</vt:lpstr>
      <vt:lpstr>Aplicación de Metas Genéricas en Planeamiento de Proyecto</vt:lpstr>
      <vt:lpstr>¿Preguntas?</vt:lpstr>
      <vt:lpstr>http://www.ted.com/talks/lang/eng/eric_whitacre_a_virtual_choir_2_000_voices_strong.html </vt:lpstr>
    </vt:vector>
  </TitlesOfParts>
  <Company>TSS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 of Life </dc:title>
  <dc:subject/>
  <dc:creator>Juan Carlos Torres</dc:creator>
  <cp:keywords/>
  <dc:description/>
  <cp:lastModifiedBy>Juan Carlos Torres</cp:lastModifiedBy>
  <cp:revision>307</cp:revision>
  <dcterms:created xsi:type="dcterms:W3CDTF">2011-04-28T18:14:59Z</dcterms:created>
  <dcterms:modified xsi:type="dcterms:W3CDTF">2012-05-15T17:09:44Z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TC300065679990</vt:lpwstr>
  </property>
</Properties>
</file>