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2"/>
  </p:notesMasterIdLst>
  <p:sldIdLst>
    <p:sldId id="256" r:id="rId5"/>
    <p:sldId id="257" r:id="rId6"/>
    <p:sldId id="263" r:id="rId7"/>
    <p:sldId id="291" r:id="rId8"/>
    <p:sldId id="258" r:id="rId9"/>
    <p:sldId id="260" r:id="rId10"/>
    <p:sldId id="261" r:id="rId11"/>
    <p:sldId id="316" r:id="rId12"/>
    <p:sldId id="293" r:id="rId13"/>
    <p:sldId id="295" r:id="rId14"/>
    <p:sldId id="296" r:id="rId15"/>
    <p:sldId id="294" r:id="rId16"/>
    <p:sldId id="317" r:id="rId17"/>
    <p:sldId id="318" r:id="rId18"/>
    <p:sldId id="319" r:id="rId19"/>
    <p:sldId id="320" r:id="rId20"/>
    <p:sldId id="321" r:id="rId21"/>
    <p:sldId id="264" r:id="rId22"/>
    <p:sldId id="265" r:id="rId23"/>
    <p:sldId id="262" r:id="rId24"/>
    <p:sldId id="269" r:id="rId25"/>
    <p:sldId id="270" r:id="rId26"/>
    <p:sldId id="271" r:id="rId27"/>
    <p:sldId id="273" r:id="rId28"/>
    <p:sldId id="274" r:id="rId29"/>
    <p:sldId id="280" r:id="rId30"/>
    <p:sldId id="281" r:id="rId31"/>
    <p:sldId id="282" r:id="rId32"/>
    <p:sldId id="283" r:id="rId33"/>
    <p:sldId id="276" r:id="rId34"/>
    <p:sldId id="285" r:id="rId35"/>
    <p:sldId id="286" r:id="rId36"/>
    <p:sldId id="287" r:id="rId37"/>
    <p:sldId id="288" r:id="rId38"/>
    <p:sldId id="289" r:id="rId39"/>
    <p:sldId id="278" r:id="rId40"/>
    <p:sldId id="297" r:id="rId41"/>
    <p:sldId id="298" r:id="rId42"/>
    <p:sldId id="299" r:id="rId43"/>
    <p:sldId id="277" r:id="rId44"/>
    <p:sldId id="290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06" r:id="rId53"/>
    <p:sldId id="308" r:id="rId54"/>
    <p:sldId id="309" r:id="rId55"/>
    <p:sldId id="314" r:id="rId56"/>
    <p:sldId id="311" r:id="rId57"/>
    <p:sldId id="310" r:id="rId58"/>
    <p:sldId id="312" r:id="rId59"/>
    <p:sldId id="313" r:id="rId60"/>
    <p:sldId id="315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miliaTorresCastill" initials="F" lastIdx="2" clrIdx="0"/>
  <p:cmAuthor id="1" name="Juan Carlos Torres" initials="JCT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29" autoAdjust="0"/>
  </p:normalViewPr>
  <p:slideViewPr>
    <p:cSldViewPr>
      <p:cViewPr>
        <p:scale>
          <a:sx n="68" d="100"/>
          <a:sy n="68" d="100"/>
        </p:scale>
        <p:origin x="-5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F63FE-3AC3-423E-BDD8-7BA574D1A208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D65E3-8393-4C99-9C6A-78E01B3A6F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4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Din</a:t>
            </a:r>
            <a:r>
              <a:rPr lang="es-PE" dirty="0" err="1" smtClean="0"/>
              <a:t>ámica</a:t>
            </a:r>
            <a:r>
              <a:rPr lang="es-PE" dirty="0" smtClean="0"/>
              <a:t>:</a:t>
            </a:r>
          </a:p>
          <a:p>
            <a:r>
              <a:rPr lang="es-PE" dirty="0" smtClean="0"/>
              <a:t>Duración</a:t>
            </a:r>
            <a:r>
              <a:rPr lang="es-PE" baseline="0" dirty="0" smtClean="0"/>
              <a:t> </a:t>
            </a:r>
            <a:r>
              <a:rPr lang="es-PE" baseline="0" dirty="0" smtClean="0"/>
              <a:t>20minutos</a:t>
            </a:r>
            <a:r>
              <a:rPr lang="es-PE" baseline="0" dirty="0" smtClean="0"/>
              <a:t>:</a:t>
            </a:r>
          </a:p>
          <a:p>
            <a:r>
              <a:rPr lang="es-PE" baseline="0" dirty="0" smtClean="0"/>
              <a:t>Grupal: Identificar una práctica que todos los integrantes consideran que tienen interiorizada. Ejemplos: </a:t>
            </a:r>
            <a:r>
              <a:rPr lang="es-PE" baseline="0" dirty="0" smtClean="0"/>
              <a:t>marcar </a:t>
            </a:r>
            <a:r>
              <a:rPr lang="es-PE" baseline="0" dirty="0" smtClean="0"/>
              <a:t>tarjeta </a:t>
            </a:r>
            <a:r>
              <a:rPr lang="es-PE" baseline="0" dirty="0" smtClean="0"/>
              <a:t>al </a:t>
            </a:r>
            <a:r>
              <a:rPr lang="es-PE" baseline="0" dirty="0" smtClean="0"/>
              <a:t>ingresar a la oficina; código de vestimenta del trabajo;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800" b="0" noProof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7010400" y="6669088"/>
            <a:ext cx="2133600" cy="166687"/>
          </a:xfrm>
          <a:prstGeom prst="rect">
            <a:avLst/>
          </a:prstGeom>
          <a:solidFill>
            <a:srgbClr val="6A96BE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s-PE"/>
          </a:p>
        </p:txBody>
      </p:sp>
      <p:pic>
        <p:nvPicPr>
          <p:cNvPr id="10" name="Picture 8" descr="EPE-Fondo blanco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67613" y="5445125"/>
            <a:ext cx="1576387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auto">
          <a:xfrm>
            <a:off x="3124200" y="152400"/>
            <a:ext cx="575945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r>
              <a:rPr lang="es-PE" sz="2800" dirty="0" smtClean="0">
                <a:solidFill>
                  <a:srgbClr val="1C7DD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Ingeniería de Sistemas - EPE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 algn="l">
              <a:defRPr b="0">
                <a:effectLst>
                  <a:outerShdw blurRad="38100" dist="38100" dir="2700000" algn="tl">
                    <a:schemeClr val="bg1"/>
                  </a:outerShdw>
                </a:effectLst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4384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UPC –CMMi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764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F5DFE7D2-B5A6-415F-AB98-5C760E3C03B9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4" name="Picture 8" descr="EPE-Fondo blanco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11579" y="6319837"/>
            <a:ext cx="632421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UPC – </a:t>
            </a:r>
            <a:r>
              <a:rPr lang="en-US" dirty="0" err="1" smtClean="0"/>
              <a:t>Implementación</a:t>
            </a:r>
            <a:r>
              <a:rPr lang="en-US" dirty="0" smtClean="0"/>
              <a:t> de </a:t>
            </a:r>
            <a:r>
              <a:rPr lang="en-US" dirty="0" err="1" smtClean="0"/>
              <a:t>CMMi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FE7D2-B5A6-415F-AB98-5C760E3C03B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41fXpkzV6Bg&amp;feature=related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2590800"/>
            <a:ext cx="5029200" cy="1752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El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CMMi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parte 1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28600" y="5486400"/>
            <a:ext cx="6400800" cy="685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Ing</a:t>
            </a:r>
            <a:r>
              <a:rPr lang="en-US" sz="2800" dirty="0" smtClean="0"/>
              <a:t>. Juan Carlos Torres </a:t>
            </a:r>
            <a:r>
              <a:rPr lang="en-US" sz="2800" dirty="0" err="1" smtClean="0"/>
              <a:t>Parodi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6962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Beneficios del modelo </a:t>
            </a:r>
            <a:r>
              <a:rPr lang="es-PE" dirty="0" err="1" smtClean="0"/>
              <a:t>CMMi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304800" y="1295400"/>
            <a:ext cx="8610600" cy="609600"/>
          </a:xfrm>
        </p:spPr>
        <p:txBody>
          <a:bodyPr>
            <a:normAutofit fontScale="85000" lnSpcReduction="100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Mejora en predictibilidad del cronograma y presupuesto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981200"/>
            <a:ext cx="62484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3914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Beneficios del modelo </a:t>
            </a:r>
            <a:r>
              <a:rPr lang="es-PE" dirty="0" err="1" smtClean="0"/>
              <a:t>CMMi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304800" y="1295400"/>
            <a:ext cx="8610600" cy="609600"/>
          </a:xfrm>
        </p:spPr>
        <p:txBody>
          <a:bodyPr>
            <a:normAutofit fontScale="925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Mejora en productividad y calidad (para software)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057400"/>
            <a:ext cx="80010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86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Beneficios del modelo </a:t>
            </a:r>
            <a:r>
              <a:rPr lang="es-PE" dirty="0" err="1" smtClean="0"/>
              <a:t>CMMi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895600" y="5943600"/>
            <a:ext cx="5943600" cy="68580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s-PE" sz="1800" i="1" dirty="0" smtClean="0">
                <a:solidFill>
                  <a:srgbClr val="002060"/>
                </a:solidFill>
              </a:rPr>
              <a:t>Tomado de “Performance </a:t>
            </a:r>
            <a:r>
              <a:rPr lang="es-PE" sz="1800" i="1" dirty="0" err="1" smtClean="0">
                <a:solidFill>
                  <a:srgbClr val="002060"/>
                </a:solidFill>
              </a:rPr>
              <a:t>Results</a:t>
            </a:r>
            <a:r>
              <a:rPr lang="es-PE" sz="1800" i="1" dirty="0" smtClean="0">
                <a:solidFill>
                  <a:srgbClr val="002060"/>
                </a:solidFill>
              </a:rPr>
              <a:t> of </a:t>
            </a:r>
            <a:r>
              <a:rPr lang="es-PE" sz="1800" i="1" dirty="0" err="1" smtClean="0">
                <a:solidFill>
                  <a:srgbClr val="002060"/>
                </a:solidFill>
              </a:rPr>
              <a:t>CMMi</a:t>
            </a:r>
            <a:r>
              <a:rPr lang="es-PE" sz="1800" i="1" dirty="0" smtClean="0">
                <a:solidFill>
                  <a:srgbClr val="002060"/>
                </a:solidFill>
              </a:rPr>
              <a:t>® </a:t>
            </a:r>
            <a:r>
              <a:rPr lang="es-PE" sz="1800" i="1" dirty="0" err="1" smtClean="0">
                <a:solidFill>
                  <a:srgbClr val="002060"/>
                </a:solidFill>
              </a:rPr>
              <a:t>Based</a:t>
            </a:r>
            <a:r>
              <a:rPr lang="es-PE" sz="1800" i="1" dirty="0" smtClean="0">
                <a:solidFill>
                  <a:srgbClr val="002060"/>
                </a:solidFill>
              </a:rPr>
              <a:t> Process </a:t>
            </a:r>
            <a:r>
              <a:rPr lang="es-PE" sz="1800" i="1" dirty="0" err="1" smtClean="0">
                <a:solidFill>
                  <a:srgbClr val="002060"/>
                </a:solidFill>
              </a:rPr>
              <a:t>Improvement</a:t>
            </a:r>
            <a:r>
              <a:rPr lang="es-PE" sz="1800" i="1" dirty="0" smtClean="0">
                <a:solidFill>
                  <a:srgbClr val="002060"/>
                </a:solidFill>
              </a:rPr>
              <a:t> – CMU/SEI-2006-TR-004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1828800"/>
          <a:ext cx="8610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1143000"/>
                <a:gridCol w="1295400"/>
                <a:gridCol w="1524000"/>
                <a:gridCol w="167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Categoría</a:t>
                      </a:r>
                      <a:r>
                        <a:rPr lang="es-PE" baseline="0" dirty="0" smtClean="0"/>
                        <a:t> de desempeño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Mediana de mejora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Número</a:t>
                      </a:r>
                      <a:r>
                        <a:rPr lang="es-PE" baseline="0" dirty="0" smtClean="0"/>
                        <a:t> de datos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Menor mejora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Mejora</a:t>
                      </a:r>
                      <a:r>
                        <a:rPr lang="es-PE" baseline="0" dirty="0" smtClean="0"/>
                        <a:t> más alta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Costo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87%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Cronograma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95%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Productividad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329%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Calidad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132%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Satisfacción del cliente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Retorno</a:t>
                      </a:r>
                      <a:r>
                        <a:rPr lang="es-PE" baseline="0" dirty="0" smtClean="0"/>
                        <a:t> sobre inversión (ROI)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4.0: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1.7: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27.7:</a:t>
                      </a:r>
                      <a:r>
                        <a:rPr lang="es-PE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13" descr="C:\Documents and Settings\juan.torres\Local Settings\Temporary Internet Files\Content.IE5\OE8404DG\MC900441529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28600" y="5029200"/>
            <a:ext cx="1841500" cy="1644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1066800"/>
          </a:xfrm>
        </p:spPr>
        <p:txBody>
          <a:bodyPr>
            <a:normAutofit/>
          </a:bodyPr>
          <a:lstStyle/>
          <a:p>
            <a:r>
              <a:rPr lang="es-PE" dirty="0" smtClean="0"/>
              <a:t>Adopción del modelo </a:t>
            </a:r>
            <a:r>
              <a:rPr lang="es-PE" dirty="0" err="1" smtClean="0"/>
              <a:t>CMMi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895600" y="5943600"/>
            <a:ext cx="5943600" cy="68580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s-PE" sz="1800" i="1" dirty="0" smtClean="0">
                <a:solidFill>
                  <a:srgbClr val="002060"/>
                </a:solidFill>
              </a:rPr>
              <a:t>Tomado de “</a:t>
            </a:r>
            <a:r>
              <a:rPr lang="en-US" sz="1800" i="1" dirty="0" smtClean="0">
                <a:solidFill>
                  <a:srgbClr val="002060"/>
                </a:solidFill>
              </a:rPr>
              <a:t>CMMI for DEV SCAMPI Class A Appraisal Results 2010 Mid-Year Update”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371600"/>
            <a:ext cx="661987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Adopción del modelo </a:t>
            </a:r>
            <a:r>
              <a:rPr lang="es-PE" dirty="0" err="1" smtClean="0"/>
              <a:t>CMMi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590800" y="5943600"/>
            <a:ext cx="5943600" cy="68580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s-PE" sz="1800" i="1" dirty="0" smtClean="0">
                <a:solidFill>
                  <a:srgbClr val="002060"/>
                </a:solidFill>
              </a:rPr>
              <a:t>Tomado de “</a:t>
            </a:r>
            <a:r>
              <a:rPr lang="en-US" sz="1800" i="1" dirty="0" smtClean="0">
                <a:solidFill>
                  <a:srgbClr val="002060"/>
                </a:solidFill>
              </a:rPr>
              <a:t>CMMI for DEV SCAMPI Class A Appraisal Results 2010 Mid-Year Update”</a:t>
            </a:r>
            <a:endParaRPr lang="es-PE" sz="1800" i="1" dirty="0" smtClean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295400"/>
            <a:ext cx="6858000" cy="4712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315200" cy="1066800"/>
          </a:xfrm>
        </p:spPr>
        <p:txBody>
          <a:bodyPr>
            <a:normAutofit/>
          </a:bodyPr>
          <a:lstStyle/>
          <a:p>
            <a:r>
              <a:rPr lang="es-PE" dirty="0" smtClean="0"/>
              <a:t>Adopción del modelo </a:t>
            </a:r>
            <a:r>
              <a:rPr lang="es-PE" dirty="0" err="1" smtClean="0"/>
              <a:t>CMMi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6553200"/>
            <a:ext cx="8229600" cy="38100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s-PE" sz="1400" i="1" dirty="0" smtClean="0">
                <a:solidFill>
                  <a:srgbClr val="002060"/>
                </a:solidFill>
              </a:rPr>
              <a:t>Tomado de “</a:t>
            </a:r>
            <a:r>
              <a:rPr lang="en-US" sz="1400" i="1" dirty="0" smtClean="0">
                <a:solidFill>
                  <a:srgbClr val="002060"/>
                </a:solidFill>
              </a:rPr>
              <a:t>CMMI for DEV SCAMPI Class A Appraisal Results 2010 Mid-Year Update”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838200"/>
            <a:ext cx="8229600" cy="570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6477000"/>
            <a:ext cx="8458200" cy="38100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s-PE" sz="1800" i="1" dirty="0" smtClean="0">
                <a:solidFill>
                  <a:srgbClr val="002060"/>
                </a:solidFill>
              </a:rPr>
              <a:t>Tomado de “</a:t>
            </a:r>
            <a:r>
              <a:rPr lang="en-US" sz="1800" i="1" dirty="0" smtClean="0">
                <a:solidFill>
                  <a:srgbClr val="002060"/>
                </a:solidFill>
              </a:rPr>
              <a:t>CMMI for DEV SCAMPI Class A Appraisal Results 2011 End-Year Update”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200" y="304800"/>
            <a:ext cx="8880788" cy="6096000"/>
            <a:chOff x="76200" y="304800"/>
            <a:chExt cx="8880788" cy="60960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304800"/>
              <a:ext cx="8534400" cy="6048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200" y="1066800"/>
              <a:ext cx="8880788" cy="533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391400" cy="1066800"/>
          </a:xfrm>
        </p:spPr>
        <p:txBody>
          <a:bodyPr>
            <a:normAutofit/>
          </a:bodyPr>
          <a:lstStyle/>
          <a:p>
            <a:r>
              <a:rPr lang="es-PE" dirty="0" smtClean="0"/>
              <a:t>Adopción del modelo </a:t>
            </a:r>
            <a:r>
              <a:rPr lang="es-PE" dirty="0" err="1" smtClean="0"/>
              <a:t>CMMi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52400" y="6248400"/>
            <a:ext cx="8458200" cy="45720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s-PE" sz="1800" i="1" dirty="0" smtClean="0">
                <a:solidFill>
                  <a:srgbClr val="002060"/>
                </a:solidFill>
              </a:rPr>
              <a:t>Tomado de “</a:t>
            </a:r>
            <a:r>
              <a:rPr lang="en-US" sz="1800" i="1" dirty="0" smtClean="0">
                <a:solidFill>
                  <a:srgbClr val="002060"/>
                </a:solidFill>
              </a:rPr>
              <a:t>CMMI for DEV SCAMPI Class A Appraisal Results 2010 Mid-Year Update”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14400"/>
            <a:ext cx="8001000" cy="530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1066800"/>
          </a:xfrm>
        </p:spPr>
        <p:txBody>
          <a:bodyPr>
            <a:normAutofit/>
          </a:bodyPr>
          <a:lstStyle/>
          <a:p>
            <a:r>
              <a:rPr lang="es-PE" dirty="0" smtClean="0"/>
              <a:t>Historia de </a:t>
            </a:r>
            <a:r>
              <a:rPr lang="es-PE" dirty="0" err="1" smtClean="0"/>
              <a:t>CMMi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295400"/>
            <a:ext cx="5715000" cy="2362200"/>
          </a:xfrm>
        </p:spPr>
        <p:txBody>
          <a:bodyPr>
            <a:normAutofit/>
          </a:bodyPr>
          <a:lstStyle/>
          <a:p>
            <a:r>
              <a:rPr lang="es-PE" sz="2400" dirty="0" smtClean="0">
                <a:solidFill>
                  <a:srgbClr val="002060"/>
                </a:solidFill>
              </a:rPr>
              <a:t>1930 – Walter </a:t>
            </a:r>
            <a:r>
              <a:rPr lang="es-PE" sz="2400" dirty="0" err="1" smtClean="0">
                <a:solidFill>
                  <a:srgbClr val="002060"/>
                </a:solidFill>
              </a:rPr>
              <a:t>Shewhart</a:t>
            </a:r>
            <a:r>
              <a:rPr lang="es-PE" sz="2400" dirty="0" smtClean="0">
                <a:solidFill>
                  <a:srgbClr val="002060"/>
                </a:solidFill>
              </a:rPr>
              <a:t> inicia trabajos sobre mejora de procesos con sus principios de control de calidad estadístico.</a:t>
            </a:r>
          </a:p>
          <a:p>
            <a:r>
              <a:rPr lang="es-PE" sz="2400" dirty="0" err="1" smtClean="0">
                <a:solidFill>
                  <a:srgbClr val="002060"/>
                </a:solidFill>
              </a:rPr>
              <a:t>Deming</a:t>
            </a:r>
            <a:r>
              <a:rPr lang="es-PE" sz="2400" dirty="0" smtClean="0">
                <a:solidFill>
                  <a:srgbClr val="002060"/>
                </a:solidFill>
              </a:rPr>
              <a:t> (1986), </a:t>
            </a:r>
            <a:r>
              <a:rPr lang="es-PE" sz="2400" dirty="0" err="1" smtClean="0">
                <a:solidFill>
                  <a:srgbClr val="002060"/>
                </a:solidFill>
              </a:rPr>
              <a:t>Crosby</a:t>
            </a:r>
            <a:r>
              <a:rPr lang="es-PE" sz="2400" dirty="0" smtClean="0">
                <a:solidFill>
                  <a:srgbClr val="002060"/>
                </a:solidFill>
              </a:rPr>
              <a:t> (1979), Juran (1988) refinan estos principios.</a:t>
            </a:r>
          </a:p>
          <a:p>
            <a:endParaRPr lang="es-PE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4294967295"/>
          </p:nvPr>
        </p:nvSpPr>
        <p:spPr>
          <a:xfrm>
            <a:off x="2743200" y="4191000"/>
            <a:ext cx="6172200" cy="2514600"/>
          </a:xfrm>
        </p:spPr>
        <p:txBody>
          <a:bodyPr>
            <a:normAutofit/>
          </a:bodyPr>
          <a:lstStyle/>
          <a:p>
            <a:r>
              <a:rPr lang="es-PE" sz="2400" dirty="0" smtClean="0">
                <a:solidFill>
                  <a:srgbClr val="002060"/>
                </a:solidFill>
              </a:rPr>
              <a:t>En 1984, el Departamento de Defensa de los Estados Unidos establece  el Software </a:t>
            </a:r>
            <a:r>
              <a:rPr lang="es-PE" sz="2400" dirty="0" err="1" smtClean="0">
                <a:solidFill>
                  <a:srgbClr val="002060"/>
                </a:solidFill>
              </a:rPr>
              <a:t>Engineering</a:t>
            </a:r>
            <a:r>
              <a:rPr lang="es-PE" sz="2400" dirty="0" smtClean="0">
                <a:solidFill>
                  <a:srgbClr val="002060"/>
                </a:solidFill>
              </a:rPr>
              <a:t> </a:t>
            </a:r>
            <a:r>
              <a:rPr lang="es-PE" sz="2400" dirty="0" err="1" smtClean="0">
                <a:solidFill>
                  <a:srgbClr val="002060"/>
                </a:solidFill>
              </a:rPr>
              <a:t>Institute</a:t>
            </a:r>
            <a:r>
              <a:rPr lang="es-PE" sz="2400" dirty="0" smtClean="0">
                <a:solidFill>
                  <a:srgbClr val="002060"/>
                </a:solidFill>
              </a:rPr>
              <a:t> (SEI) en la universidad de Carnegie </a:t>
            </a:r>
            <a:r>
              <a:rPr lang="es-PE" sz="2400" dirty="0" err="1" smtClean="0">
                <a:solidFill>
                  <a:srgbClr val="002060"/>
                </a:solidFill>
              </a:rPr>
              <a:t>Mellon</a:t>
            </a:r>
            <a:r>
              <a:rPr lang="es-PE" sz="24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s-PE" sz="2400" dirty="0" smtClean="0">
                <a:solidFill>
                  <a:srgbClr val="002060"/>
                </a:solidFill>
              </a:rPr>
              <a:t>Watts Humphrey y otros extienden estos principios y lo aplican en IBM y el SEI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194" name="Picture 2" descr="http://asq.org/img/about/shew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219200"/>
            <a:ext cx="1028700" cy="1295401"/>
          </a:xfrm>
          <a:prstGeom prst="rect">
            <a:avLst/>
          </a:prstGeom>
          <a:noFill/>
        </p:spPr>
      </p:pic>
      <p:pic>
        <p:nvPicPr>
          <p:cNvPr id="8196" name="Picture 4" descr="http://upload.wikimedia.org/wikipedia/en/a/a3/W._Edwards_Deming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2057400"/>
            <a:ext cx="1066800" cy="1689101"/>
          </a:xfrm>
          <a:prstGeom prst="rect">
            <a:avLst/>
          </a:prstGeom>
          <a:noFill/>
        </p:spPr>
      </p:pic>
      <p:pic>
        <p:nvPicPr>
          <p:cNvPr id="8198" name="Picture 6" descr="http://upload.wikimedia.org/wikipedia/en/thumb/2/21/Carnegie_Mellon_Software_Engineering_Institute.JPG/200px-Carnegie_Mellon_Software_Engineering_Institut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3886200"/>
            <a:ext cx="1905000" cy="1428750"/>
          </a:xfrm>
          <a:prstGeom prst="rect">
            <a:avLst/>
          </a:prstGeom>
          <a:noFill/>
        </p:spPr>
      </p:pic>
      <p:pic>
        <p:nvPicPr>
          <p:cNvPr id="8200" name="Picture 8" descr="http://t3.gstatic.com/images?q=tbn:ANd9GcSaPn7MbuW7mQhSqBBAZCSY94kiO26YrcmA356iQJA135VLjvOjgJyjAw1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5257800"/>
            <a:ext cx="1047750" cy="1409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324600" cy="1066800"/>
          </a:xfrm>
        </p:spPr>
        <p:txBody>
          <a:bodyPr>
            <a:normAutofit/>
          </a:bodyPr>
          <a:lstStyle/>
          <a:p>
            <a:r>
              <a:rPr lang="es-PE" dirty="0" smtClean="0"/>
              <a:t>Historia de </a:t>
            </a:r>
            <a:r>
              <a:rPr lang="es-PE" dirty="0" err="1" smtClean="0"/>
              <a:t>CMMi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219200"/>
            <a:ext cx="6781800" cy="3657600"/>
          </a:xfrm>
        </p:spPr>
        <p:txBody>
          <a:bodyPr>
            <a:normAutofit/>
          </a:bodyPr>
          <a:lstStyle/>
          <a:p>
            <a:r>
              <a:rPr lang="es-PE" sz="2400" dirty="0" smtClean="0">
                <a:solidFill>
                  <a:srgbClr val="002060"/>
                </a:solidFill>
              </a:rPr>
              <a:t>1989 – Watts Humphrey publica el libro </a:t>
            </a:r>
            <a:r>
              <a:rPr lang="es-PE" sz="2400" dirty="0" err="1" smtClean="0">
                <a:solidFill>
                  <a:srgbClr val="002060"/>
                </a:solidFill>
              </a:rPr>
              <a:t>Managing</a:t>
            </a:r>
            <a:r>
              <a:rPr lang="es-PE" sz="2400" dirty="0" smtClean="0">
                <a:solidFill>
                  <a:srgbClr val="002060"/>
                </a:solidFill>
              </a:rPr>
              <a:t> </a:t>
            </a:r>
            <a:r>
              <a:rPr lang="es-PE" sz="2400" dirty="0" err="1" smtClean="0">
                <a:solidFill>
                  <a:srgbClr val="002060"/>
                </a:solidFill>
              </a:rPr>
              <a:t>the</a:t>
            </a:r>
            <a:r>
              <a:rPr lang="es-PE" sz="2400" dirty="0" smtClean="0">
                <a:solidFill>
                  <a:srgbClr val="002060"/>
                </a:solidFill>
              </a:rPr>
              <a:t> Software Process, el cual contiene los principios  y conceptos básicos de los modelos CMM.</a:t>
            </a:r>
          </a:p>
          <a:p>
            <a:r>
              <a:rPr lang="es-PE" sz="2400" dirty="0" smtClean="0">
                <a:solidFill>
                  <a:srgbClr val="002060"/>
                </a:solidFill>
              </a:rPr>
              <a:t>El SEI toma los principios de Humphrey y publica los modelos CMM. Su premisa:  “La calidad de un sistema o producto es determinada en gran medida por el proceso utilizado durante su elaboración y mantenimiento”.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3505200" y="4953000"/>
            <a:ext cx="5486400" cy="1752600"/>
          </a:xfrm>
        </p:spPr>
        <p:txBody>
          <a:bodyPr>
            <a:normAutofit/>
          </a:bodyPr>
          <a:lstStyle/>
          <a:p>
            <a:r>
              <a:rPr lang="es-PE" sz="2400" dirty="0" smtClean="0">
                <a:solidFill>
                  <a:srgbClr val="002060"/>
                </a:solidFill>
              </a:rPr>
              <a:t>En el año 2000 surge el </a:t>
            </a:r>
            <a:r>
              <a:rPr lang="es-PE" sz="2400" dirty="0" err="1" smtClean="0">
                <a:solidFill>
                  <a:srgbClr val="002060"/>
                </a:solidFill>
              </a:rPr>
              <a:t>CMMi</a:t>
            </a:r>
            <a:r>
              <a:rPr lang="es-PE" sz="2400" dirty="0" smtClean="0">
                <a:solidFill>
                  <a:srgbClr val="002060"/>
                </a:solidFill>
              </a:rPr>
              <a:t>, como un </a:t>
            </a:r>
            <a:r>
              <a:rPr lang="es-PE" sz="2400" dirty="0" err="1" smtClean="0">
                <a:solidFill>
                  <a:srgbClr val="002060"/>
                </a:solidFill>
              </a:rPr>
              <a:t>framework</a:t>
            </a:r>
            <a:r>
              <a:rPr lang="es-PE" sz="2400" dirty="0" smtClean="0">
                <a:solidFill>
                  <a:srgbClr val="002060"/>
                </a:solidFill>
              </a:rPr>
              <a:t> que integra las disciplinas de los modelos CMM anteriores (por ello la “i” en </a:t>
            </a:r>
            <a:r>
              <a:rPr lang="es-PE" sz="2400" dirty="0" err="1" smtClean="0">
                <a:solidFill>
                  <a:srgbClr val="002060"/>
                </a:solidFill>
              </a:rPr>
              <a:t>CMMi</a:t>
            </a:r>
            <a:r>
              <a:rPr lang="es-PE" sz="2400" dirty="0" smtClean="0">
                <a:solidFill>
                  <a:srgbClr val="002060"/>
                </a:solidFill>
              </a:rPr>
              <a:t> significa “</a:t>
            </a:r>
            <a:r>
              <a:rPr lang="es-PE" sz="2400" dirty="0" err="1" smtClean="0">
                <a:solidFill>
                  <a:srgbClr val="002060"/>
                </a:solidFill>
              </a:rPr>
              <a:t>Integration</a:t>
            </a:r>
            <a:r>
              <a:rPr lang="es-PE" sz="2400" dirty="0" smtClean="0">
                <a:solidFill>
                  <a:srgbClr val="002060"/>
                </a:solidFill>
              </a:rPr>
              <a:t>”)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146" name="Picture 2" descr="http://t0.gstatic.com/images?q=tbn:ANd9GcSDKtdpxr_UUvTS_2pe_0N8XM4h7qtL3aedQ6Da0H1i0gEuoyA3s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447800"/>
            <a:ext cx="1600200" cy="2384300"/>
          </a:xfrm>
          <a:prstGeom prst="rect">
            <a:avLst/>
          </a:prstGeom>
          <a:noFill/>
        </p:spPr>
      </p:pic>
      <p:sp>
        <p:nvSpPr>
          <p:cNvPr id="6148" name="AutoShape 4" descr="data:image/jpg;base64,/9j/4AAQSkZJRgABAQAAAQABAAD/2wBDAAkGBwgHBgkIBwgKCgkLDRYPDQwMDRsUFRAWIB0iIiAdHx8kKDQsJCYxJx8fLT0tMTU3Ojo6Iys/RD84QzQ5Ojf/2wBDAQoKCg0MDRoPDxo3JR8lNzc3Nzc3Nzc3Nzc3Nzc3Nzc3Nzc3Nzc3Nzc3Nzc3Nzc3Nzc3Nzc3Nzc3Nzc3Nzc3Nzf/wAARCACAAMsDASIAAhEBAxEB/8QAHAABAAAHAQAAAAAAAAAAAAAAAAECAwQFBgcI/8QARxAAAQMDAQQGBAkLAwQDAAAAAQACAwQFEQYSITFBBxNRcYGRFCJhoQgyQmJygrHB0RUWFyMkUlRjkpSiM0NTNERzk7LC8f/EABkBAQADAQEAAAAAAAAAAAAAAAABAgMEBf/EACURAQACAgEEAgEFAAAAAAAAAAABAgMRMQQSIUETMgUUUWGB4f/aAAwDAQACEQMRAD8A7iiIgIiICIiAiKBKCKKBOFirlqCgt5LHydbMP9qPeR38h4qa1m06hW960jdp0yuVRqaunpm7VRNHGPnOwtJrtUV1XkQ4p4/mHLj4/gsfDDVVkheyOaZx4u2S73ror0082nThv10b1jjbb6jU9EzIgbJMe1owPMqyk1LUvP6qCJg+dk/gsfBYbk/eacM+k8BX0em6zGXSwN7iT9yt24aq9/U34hL+Wq95/wBVo9gYFVjutbzmJ+q38FUbp2cf9xF/SVP+Q6lvCSI+JH3JM4kxXP72niu1Tu2wxw7sFZCC5Rv3SNLD5hYw2yrj4xh30TlQDHRnEjXN9hGFSa0nhpW+SvLYmvD2hzSCDzCmWGp5HxnLT3hZSGUStyNx5hYzXTqpeLKqIiquIiICIiAiIgIiICKHNUqieKCF8k72xxtGXOccABEbVcjtWMu97orW39ol2pT8WJm9x8OXisZNc7leCYrJF1NOdxrZhjP0Qftx5Ktb9K0cD+urHOrJycudL8Untxz8crWK1r5u57Zb38Yo/v1/rBzXS96gcWUEMkdPwIYcf1P+4K7oNGPOHV1Rsjj1cQ+8/gtvjY1jQ1jQ0AbgBgBTq055iNU8QpHR1me7JPdLF0dht1LgspWOcPlSesfeskGtaMAADsAUyLGbTPMuqtK18VjSCKKKFkEUUQQUC0O3EAj2qZEFq+jjJyz1T7OCkbG+F2SPEcFeqBU90q9kIMcHDIUyka3ZO7gVOoWYLV94qbLb4qimiY7rJ2RPmla90dO05zI8M3kDAHLeRkgLBVOrLrFpy4V9H+SLjJFNTx0lRSzkwzGSRrC1zQ4uY5u12kHI9oWz3y3VVfHA6guMtBU08okY9rdtj9xBbIzIDmkHhkYOCCMLBTaKkrDcJ664RGsrX020+mpOqja2GUSAbG0S5xIILi47iOzBCnf9bOo9O225WynZNNW7DzFK4gRMy1shOObXODe8rdAtQrNDxVIurfTntbWyNdA0x5FKOtE0gbv37bxkndjd2Lb0BERAREQUKmV8bcRRmSQ8Gg4HieQViLSKqZs90cKh7TlkWP1Ufc3mfafcsqimJ1wrNYnlANAGAEwoooWEREBERAREQEREBERAREQFAnCipJM7J2cZ5ZQlZVt5t9C/Yq6uKN/NpOSPAKvRV1NXRdbSTslZwyw5wuR1rZ2VkzavaFRtnrNrjlZ3QTKg3suiBEIjImPLHIH25+9dl+liuPu28rH+QtfN2TXw6OFFQCiuN6oqc0scEbpZpGRxtGXOecAD2nksJrPVFFpGxy3OvJdg7EMLTh0ryDho8sk8hleYdW6zvusK0vuFS8wl36qjiyI2dgDeZ9pyUHoq69KWjrY5zJLzFO9vyaVpl97Rj3rCydOOkmuw1lyeP3m04+9y1jRXQe2eljrNV1E0b3gOFFTkAtHY93b7Bw7VvkPRNomKMM/IjX7t7n1EpJ/yQWtF0y6MqnhslZUUxJ4z0zgPNuVutqutBeKYVNrrKergPy4ZA4dxxwPsK5PrvoWoH259VpGKWKsj3ikdLtMlHMAuOWnnvOCtV0joPpI03d4rjbKDqHtcOsjfVxhszebXAO3j7OI3oPR61nVOu9P6Uqoaa81T4ppmdYxjInPOznGTjhvB8itiY5xja6Ruw4gFzSc7J7F5I6SL/wDnJrK4V7Hl1OJOqp9+7q2bgfHefrIO9fpl0V/H1H9pJ+C2nTGpbZqm3vr7NK+WnZKYi58ZYdoAEjB9jgvJ+obFJZaSzSyhwfcKEVRB5Ze8Af0hp8V2r4N8+1pm6U5/260PH1mAf/VB147gtW1N0g6c0xXNorvWuZUuZt9XHE6QtHLOBuyrXpK1zTaMtG00sluVQC2lgcf83fNHvO7tI84Wq33DWF7qqmrqHuAa+qr62TeIoxvc4+3AwB24HBB6B/TLov8Aj6j+0k/Bbdp2+0Oo7XHcrY6R1LIXBjpIywnBwdx5Zz5LxuyA1Na2CkY4mWQMiYd7jk4A9pXsfTlqjsdhoLXCBs0sDY8gfGIHrHxOT4oJNT6ktel7e2uvM5hgdII2lrC4lxycADuK1X9Mui/4+o/tJPwXOfhC6h9Nv9LZIX5it8e3Lg8ZXjO/ubj+ornzLDIdHTageHBgr2UkfYcsc5x8PV8yg9Q6W15YNV1c1LZqmWWWGPrHh8LmernHP2lbOvNvweJxFriojJ3S0Egx7Q5h+wFd91HfaHTlonudzm6uCEcBxe7k1o5koKOp9VWfStJHU3qqELJX7EbWtL3PPPAG/dzPd2haz+mXRf8AH1H9pJ+C4LqS93jpA1O2UxOlqJ3iKkpIzkRtJ3NH2k954LE6hoIbXdp7fDMJ3Ux6qWVp9V0g+Ps/NDsgduM80Hq/SmtLLq11S2ySzS+jBvWF8LmAbWcbz3FZm5VtPbqCeurJBHT08bpZHn5LWjJ9y0XoOsZtGhaeeVmzPcXmpdnjsncz/EA/WWM+EFqEW/TMFnhfia4yeuAd4iYQT5u2R4FBdVfSl0fVpBq5HzEcC+heSPct6sNRRVtqpqy2RGKkqIxJEDF1ZLTwOPaN/kvI+kbJJqPUlvtMef2mYNeR8lg3uPg0Er2NTwx08EcMLAyONoaxoG4ADACnc60rFYid6ThRRFCzgfwk6iY3SzUpJ6htO+QDltFwBPkAtV6EaGmrukGi9LDXCBkk8bXc3tHq+Wc+C7b0p6EbrW0RimlZDcaQl1O9/wAVwPFjjyBwN/Ihed6q06k0TdoqmelqrfVU0m1HPs5bn2O3tcD370HsAcEJwuD2np9q4qdrLtZIaiUDBlp5zHtfVIP2+Co3jp5udREY7RaKeledwkmkMpHc0Boz35QdsuGobNbKltNcrrRUk7m7bY552scW5xnBPDKrUl3tta8Mo7hSTvPBsU7XE+AK8uUOldZ65ub62Skq55JzmSsq/wBXH5kcAOTQfYF3Xo36OaHRcRqJHtqrrK3ZkqNnDWDm1g5DPPiccuCC56WtQfm9oiumjfs1NS30aDt2n7ifBu0fBeZdK2d9/wBR2+1R5/apmscR8lnyj4NBK6F8ITUPp+o6aywvBht8e1IAf91+D7m7PmVd/B0sXpF2r75NHllLGIIXHhtv3ux7Q3d9ZA+EdRx01bYDCwMjFNJE1oGA1rS3A8isf0O6uodJ2LUdVXu2iDCYIAcOmkIeA0feeQWzfCUhDrfY5+bZpWZ7w0/cuF08MtRMyCBjpJZHBrGMGS4ncABzygztTUXrX+qgSDUXCteGsYNzY29g/da0Z95O9dJ6Q6Ci6POjmDTlA4Pr7tIDWVAGDI1mC4+wZLQB2Z55W79FOgY9IWz0mtax94qmDrn8epbxEbT5ZPMjsAXFOmDUH5wa3rHRPDqaj/ZYd+4hvxj4uLvDCC56ELH+WNd000jNqC3tNU/PDaG5n+RB8F6YuldBbLbVV9U7ZgponSyH5rRkrmnwfLJ6BpSe6StAluM3qn+WzLR/ltqHwgtQegaYgtEMgE9xl9cA7+qZgnzdsjzQcBvNwqLzeKu41JLp6qZ0rh2EnOB3cF2nXem/yH0G0NC5uzNTywzz/wDkeTteRfjwXN+imxfnBri3U8jdqCB/pM4+YzfjxOyPFd+6Y4PSOja8t5tZG/8AplYfuQcH6HbpT2jXdJVVs7IKVsE/WyPOA1ojcftAUOkjW9XrW9ZiD2W6BxbSU/M8tpw/ePu4d+mAb+Xmu49CfR1s9Rqe9w7yNuggeOHZKR/8fPsQVNMaab0a6IuGqrrG38uPp9mCNw/6cv3Nb9Ikgu9gx2545YLbPf7/AEVujc50tZO1hed5GT6zj3DJXV/hFagD6mg0/TyDZiHpNQAflEEMB8No/WCx3weLEazUlVeJW5joIdiM/wAx+R7mh3mEHoOlgjpKWGngbsxQsDGN7GgYAXlbpc1B+cWt62WJ+1S0p9FgOd2yziR3u2j5L0P0j6g/NvR9wr2PDZzH1NPv3mR24Y7t7vBeSWNfLKGtBc95wBzJKDtHwc9PbU1fqGdm5g9FpyRzOC8+WyPEruywOhrCzTWlbdawB1kMQMxHOR2958yfDCzyAiIgKV7WvaWuaHA8QeBUygHZQYubTljncXT2a3SOJyS+kjOfMKvSWe2UTg6jt1HTkc4oGM+wK+RBAKKIgoOpKd7i59PC5x4ksBKnihjhaWxMawE5w1oA9yqIgpywxzACaNjwOAcAVIyjpmPDmU8LXDeCGAEHyVdEA8Fb+hUuc+jQ7/5YVwiCVjGxsDWNa1o4BowFTlp4ZSDLDG8jhttBwqyhlBTipoYnbUUMbDwy1gH2Kd7WvYWvaHNIwQRkFNpY2tvdNTzejRB1TVnhBBvd4ng0d6mImeFbXrWNzK6NHSfw0H/rb+CqwSMkZmIgsG4EDce7tVhBSVNWetujmhp3imjPqD6R+UfIexZMDA3JMaKzM+VF9JTyPL5IInOPEuYCSp4oYoQRFGxgPENaBnyVRFCynLDHMNmWNr25zhzQQqYoqUEEU0II/lhXCIA4cMIiICIiAqEhMbsjmq6le0PaQURMbU452u3OIDlWWMqGFji0hUm1UsO5rst7Hb1ft3wz+TXiWYRY5l1iH+q1zfaN4Vwyupn/ABZmdxOPtVZrMLRes8SuUUge13xXA9xU20FC20UUjpGNHrOA7yrWa6UMA/WVUQ+sD9imImeETaI5leplYGp1Tb4gREJZj81mB71hqvV1XINmkhjiB3Bxy8rSuC9vTC/V4qe26ve1jS57g0DiScLA3LVVupMtheamXgGxcM/S4eWVgobReb24PrZpGQnnMfsZ/wDi2W1aeobbh7GCWb/lkGSO4cB4K00pT7TuVIy5sv0jtj95YyOK+331qmQ26id8hgxI4fb9ncs9bbZS22Hq6SEMz8Zx3uce0nmrwDCis7XmfEeIb0xRXzPmf5QAUURUaiIiAiIgIiICIiAiIgkljbI3DvNYyppJGZLRtt7RxCyyKYtMKWpFmryblbScFtctNDN/qRtd3hWklnpn8Ntv0XLaMse3Nbp7emrv3cFQe537x81tRsNMeL5v6h+Ciyw0I+Ox7/pPP3LT5qMv02SWlyb97j5qeCgqqrdT08jgflBuG+a3qG20kBBjpowRwOzk+ZV2BgblE9Tr6wR0O/tLTqPSc0hDqyVsbf3GesfPgPetht1moaDfBANv/kd6zvNZBRWNst7cy6sfTY8fEIYCjhEWbcREQEREBERAREQEREBERB//2Q=="/>
          <p:cNvSpPr>
            <a:spLocks noChangeAspect="1" noChangeArrowheads="1"/>
          </p:cNvSpPr>
          <p:nvPr/>
        </p:nvSpPr>
        <p:spPr bwMode="auto">
          <a:xfrm>
            <a:off x="77788" y="-584200"/>
            <a:ext cx="1885950" cy="12001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AutoShape 6" descr="data:image/jpg;base64,/9j/4AAQSkZJRgABAQAAAQABAAD/2wBDAAkGBwgHBgkIBwgKCgkLDRYPDQwMDRsUFRAWIB0iIiAdHx8kKDQsJCYxJx8fLT0tMTU3Ojo6Iys/RD84QzQ5Ojf/2wBDAQoKCg0MDRoPDxo3JR8lNzc3Nzc3Nzc3Nzc3Nzc3Nzc3Nzc3Nzc3Nzc3Nzc3Nzc3Nzc3Nzc3Nzc3Nzc3Nzc3Nzf/wAARCACAAMsDASIAAhEBAxEB/8QAHAABAAAHAQAAAAAAAAAAAAAAAAECAwQFBgcI/8QARxAAAQMDAQQGBAkLAwQDAAAAAQACAwQFEQYSITFBBxNRcYGRFCJhoQgyQmJygrHB0RUWFyMkUlRjkpSiM0NTNERzk7LC8f/EABkBAQADAQEAAAAAAAAAAAAAAAABAgMEBf/EACURAQACAgEEAgEFAAAAAAAAAAABAgMRMQQSIUETMgUUUWGB4f/aAAwDAQACEQMRAD8A7iiIgIiICIiAiKBKCKKBOFirlqCgt5LHydbMP9qPeR38h4qa1m06hW960jdp0yuVRqaunpm7VRNHGPnOwtJrtUV1XkQ4p4/mHLj4/gsfDDVVkheyOaZx4u2S73ror0082nThv10b1jjbb6jU9EzIgbJMe1owPMqyk1LUvP6qCJg+dk/gsfBYbk/eacM+k8BX0em6zGXSwN7iT9yt24aq9/U34hL+Wq95/wBVo9gYFVjutbzmJ+q38FUbp2cf9xF/SVP+Q6lvCSI+JH3JM4kxXP72niu1Tu2wxw7sFZCC5Rv3SNLD5hYw2yrj4xh30TlQDHRnEjXN9hGFSa0nhpW+SvLYmvD2hzSCDzCmWGp5HxnLT3hZSGUStyNx5hYzXTqpeLKqIiquIiICIiAiIgIiICKHNUqieKCF8k72xxtGXOccABEbVcjtWMu97orW39ol2pT8WJm9x8OXisZNc7leCYrJF1NOdxrZhjP0Qftx5Ktb9K0cD+urHOrJycudL8Untxz8crWK1r5u57Zb38Yo/v1/rBzXS96gcWUEMkdPwIYcf1P+4K7oNGPOHV1Rsjj1cQ+8/gtvjY1jQ1jQ0AbgBgBTq055iNU8QpHR1me7JPdLF0dht1LgspWOcPlSesfeskGtaMAADsAUyLGbTPMuqtK18VjSCKKKFkEUUQQUC0O3EAj2qZEFq+jjJyz1T7OCkbG+F2SPEcFeqBU90q9kIMcHDIUyka3ZO7gVOoWYLV94qbLb4qimiY7rJ2RPmla90dO05zI8M3kDAHLeRkgLBVOrLrFpy4V9H+SLjJFNTx0lRSzkwzGSRrC1zQ4uY5u12kHI9oWz3y3VVfHA6guMtBU08okY9rdtj9xBbIzIDmkHhkYOCCMLBTaKkrDcJ664RGsrX020+mpOqja2GUSAbG0S5xIILi47iOzBCnf9bOo9O225WynZNNW7DzFK4gRMy1shOObXODe8rdAtQrNDxVIurfTntbWyNdA0x5FKOtE0gbv37bxkndjd2Lb0BERAREQUKmV8bcRRmSQ8Gg4HieQViLSKqZs90cKh7TlkWP1Ufc3mfafcsqimJ1wrNYnlANAGAEwoooWEREBERAREQEREBERAREQFAnCipJM7J2cZ5ZQlZVt5t9C/Yq6uKN/NpOSPAKvRV1NXRdbSTslZwyw5wuR1rZ2VkzavaFRtnrNrjlZ3QTKg3suiBEIjImPLHIH25+9dl+liuPu28rH+QtfN2TXw6OFFQCiuN6oqc0scEbpZpGRxtGXOecAD2nksJrPVFFpGxy3OvJdg7EMLTh0ryDho8sk8hleYdW6zvusK0vuFS8wl36qjiyI2dgDeZ9pyUHoq69KWjrY5zJLzFO9vyaVpl97Rj3rCydOOkmuw1lyeP3m04+9y1jRXQe2eljrNV1E0b3gOFFTkAtHY93b7Bw7VvkPRNomKMM/IjX7t7n1EpJ/yQWtF0y6MqnhslZUUxJ4z0zgPNuVutqutBeKYVNrrKergPy4ZA4dxxwPsK5PrvoWoH259VpGKWKsj3ikdLtMlHMAuOWnnvOCtV0joPpI03d4rjbKDqHtcOsjfVxhszebXAO3j7OI3oPR61nVOu9P6Uqoaa81T4ppmdYxjInPOznGTjhvB8itiY5xja6Ruw4gFzSc7J7F5I6SL/wDnJrK4V7Hl1OJOqp9+7q2bgfHefrIO9fpl0V/H1H9pJ+C2nTGpbZqm3vr7NK+WnZKYi58ZYdoAEjB9jgvJ+obFJZaSzSyhwfcKEVRB5Ze8Af0hp8V2r4N8+1pm6U5/260PH1mAf/VB147gtW1N0g6c0xXNorvWuZUuZt9XHE6QtHLOBuyrXpK1zTaMtG00sluVQC2lgcf83fNHvO7tI84Wq33DWF7qqmrqHuAa+qr62TeIoxvc4+3AwB24HBB6B/TLov8Aj6j+0k/Bbdp2+0Oo7XHcrY6R1LIXBjpIywnBwdx5Zz5LxuyA1Na2CkY4mWQMiYd7jk4A9pXsfTlqjsdhoLXCBs0sDY8gfGIHrHxOT4oJNT6ktel7e2uvM5hgdII2lrC4lxycADuK1X9Mui/4+o/tJPwXOfhC6h9Nv9LZIX5it8e3Lg8ZXjO/ubj+ornzLDIdHTageHBgr2UkfYcsc5x8PV8yg9Q6W15YNV1c1LZqmWWWGPrHh8LmernHP2lbOvNvweJxFriojJ3S0Egx7Q5h+wFd91HfaHTlonudzm6uCEcBxe7k1o5koKOp9VWfStJHU3qqELJX7EbWtL3PPPAG/dzPd2haz+mXRf8AH1H9pJ+C4LqS93jpA1O2UxOlqJ3iKkpIzkRtJ3NH2k954LE6hoIbXdp7fDMJ3Ux6qWVp9V0g+Ps/NDsgduM80Hq/SmtLLq11S2ySzS+jBvWF8LmAbWcbz3FZm5VtPbqCeurJBHT08bpZHn5LWjJ9y0XoOsZtGhaeeVmzPcXmpdnjsncz/EA/WWM+EFqEW/TMFnhfia4yeuAd4iYQT5u2R4FBdVfSl0fVpBq5HzEcC+heSPct6sNRRVtqpqy2RGKkqIxJEDF1ZLTwOPaN/kvI+kbJJqPUlvtMef2mYNeR8lg3uPg0Er2NTwx08EcMLAyONoaxoG4ADACnc60rFYid6ThRRFCzgfwk6iY3SzUpJ6htO+QDltFwBPkAtV6EaGmrukGi9LDXCBkk8bXc3tHq+Wc+C7b0p6EbrW0RimlZDcaQl1O9/wAVwPFjjyBwN/Ihed6q06k0TdoqmelqrfVU0m1HPs5bn2O3tcD370HsAcEJwuD2np9q4qdrLtZIaiUDBlp5zHtfVIP2+Co3jp5udREY7RaKeledwkmkMpHc0Boz35QdsuGobNbKltNcrrRUk7m7bY552scW5xnBPDKrUl3tta8Mo7hSTvPBsU7XE+AK8uUOldZ65ub62Skq55JzmSsq/wBXH5kcAOTQfYF3Xo36OaHRcRqJHtqrrK3ZkqNnDWDm1g5DPPiccuCC56WtQfm9oiumjfs1NS30aDt2n7ifBu0fBeZdK2d9/wBR2+1R5/apmscR8lnyj4NBK6F8ITUPp+o6aywvBht8e1IAf91+D7m7PmVd/B0sXpF2r75NHllLGIIXHhtv3ux7Q3d9ZA+EdRx01bYDCwMjFNJE1oGA1rS3A8isf0O6uodJ2LUdVXu2iDCYIAcOmkIeA0feeQWzfCUhDrfY5+bZpWZ7w0/cuF08MtRMyCBjpJZHBrGMGS4ncABzygztTUXrX+qgSDUXCteGsYNzY29g/da0Z95O9dJ6Q6Ci6POjmDTlA4Pr7tIDWVAGDI1mC4+wZLQB2Z55W79FOgY9IWz0mtax94qmDrn8epbxEbT5ZPMjsAXFOmDUH5wa3rHRPDqaj/ZYd+4hvxj4uLvDCC56ELH+WNd000jNqC3tNU/PDaG5n+RB8F6YuldBbLbVV9U7ZgponSyH5rRkrmnwfLJ6BpSe6StAluM3qn+WzLR/ltqHwgtQegaYgtEMgE9xl9cA7+qZgnzdsjzQcBvNwqLzeKu41JLp6qZ0rh2EnOB3cF2nXem/yH0G0NC5uzNTywzz/wDkeTteRfjwXN+imxfnBri3U8jdqCB/pM4+YzfjxOyPFd+6Y4PSOja8t5tZG/8AplYfuQcH6HbpT2jXdJVVs7IKVsE/WyPOA1ojcftAUOkjW9XrW9ZiD2W6BxbSU/M8tpw/ePu4d+mAb+Xmu49CfR1s9Rqe9w7yNuggeOHZKR/8fPsQVNMaab0a6IuGqrrG38uPp9mCNw/6cv3Nb9Ikgu9gx2545YLbPf7/AEVujc50tZO1hed5GT6zj3DJXV/hFagD6mg0/TyDZiHpNQAflEEMB8No/WCx3weLEazUlVeJW5joIdiM/wAx+R7mh3mEHoOlgjpKWGngbsxQsDGN7GgYAXlbpc1B+cWt62WJ+1S0p9FgOd2yziR3u2j5L0P0j6g/NvR9wr2PDZzH1NPv3mR24Y7t7vBeSWNfLKGtBc95wBzJKDtHwc9PbU1fqGdm5g9FpyRzOC8+WyPEruywOhrCzTWlbdawB1kMQMxHOR2958yfDCzyAiIgKV7WvaWuaHA8QeBUygHZQYubTljncXT2a3SOJyS+kjOfMKvSWe2UTg6jt1HTkc4oGM+wK+RBAKKIgoOpKd7i59PC5x4ksBKnihjhaWxMawE5w1oA9yqIgpywxzACaNjwOAcAVIyjpmPDmU8LXDeCGAEHyVdEA8Fb+hUuc+jQ7/5YVwiCVjGxsDWNa1o4BowFTlp4ZSDLDG8jhttBwqyhlBTipoYnbUUMbDwy1gH2Kd7WvYWvaHNIwQRkFNpY2tvdNTzejRB1TVnhBBvd4ng0d6mImeFbXrWNzK6NHSfw0H/rb+CqwSMkZmIgsG4EDce7tVhBSVNWetujmhp3imjPqD6R+UfIexZMDA3JMaKzM+VF9JTyPL5IInOPEuYCSp4oYoQRFGxgPENaBnyVRFCynLDHMNmWNr25zhzQQqYoqUEEU0II/lhXCIA4cMIiICIiAqEhMbsjmq6le0PaQURMbU452u3OIDlWWMqGFji0hUm1UsO5rst7Hb1ft3wz+TXiWYRY5l1iH+q1zfaN4Vwyupn/ABZmdxOPtVZrMLRes8SuUUge13xXA9xU20FC20UUjpGNHrOA7yrWa6UMA/WVUQ+sD9imImeETaI5leplYGp1Tb4gREJZj81mB71hqvV1XINmkhjiB3Bxy8rSuC9vTC/V4qe26ve1jS57g0DiScLA3LVVupMtheamXgGxcM/S4eWVgobReb24PrZpGQnnMfsZ/wDi2W1aeobbh7GCWb/lkGSO4cB4K00pT7TuVIy5sv0jtj95YyOK+331qmQ26id8hgxI4fb9ncs9bbZS22Hq6SEMz8Zx3uce0nmrwDCis7XmfEeIb0xRXzPmf5QAUURUaiIiAiIgIiICIiAiIgkljbI3DvNYyppJGZLRtt7RxCyyKYtMKWpFmryblbScFtctNDN/qRtd3hWklnpn8Ntv0XLaMse3Nbp7emrv3cFQe537x81tRsNMeL5v6h+Ciyw0I+Ox7/pPP3LT5qMv02SWlyb97j5qeCgqqrdT08jgflBuG+a3qG20kBBjpowRwOzk+ZV2BgblE9Tr6wR0O/tLTqPSc0hDqyVsbf3GesfPgPetht1moaDfBANv/kd6zvNZBRWNst7cy6sfTY8fEIYCjhEWbcREQEREBERAREQEREBERB//2Q=="/>
          <p:cNvSpPr>
            <a:spLocks noChangeAspect="1" noChangeArrowheads="1"/>
          </p:cNvSpPr>
          <p:nvPr/>
        </p:nvSpPr>
        <p:spPr bwMode="auto">
          <a:xfrm>
            <a:off x="77788" y="-584200"/>
            <a:ext cx="1885950" cy="12001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4" name="Picture 10" descr="http://www.proprofs.com/quiz-school/upload/yuiupload/104492217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5257800"/>
            <a:ext cx="1637579" cy="1038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324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Contenido de la Parte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05800" cy="4953000"/>
          </a:xfrm>
        </p:spPr>
        <p:txBody>
          <a:bodyPr>
            <a:normAutofit/>
          </a:bodyPr>
          <a:lstStyle/>
          <a:p>
            <a:r>
              <a:rPr lang="es-PE" sz="3200" b="1" dirty="0" smtClean="0">
                <a:solidFill>
                  <a:srgbClr val="002060"/>
                </a:solidFill>
              </a:rPr>
              <a:t>¿Qué es el modelo </a:t>
            </a:r>
            <a:r>
              <a:rPr lang="es-PE" sz="3200" b="1" dirty="0" err="1" smtClean="0">
                <a:solidFill>
                  <a:srgbClr val="002060"/>
                </a:solidFill>
              </a:rPr>
              <a:t>CMMi</a:t>
            </a:r>
            <a:r>
              <a:rPr lang="es-PE" sz="3200" b="1" dirty="0" smtClean="0">
                <a:solidFill>
                  <a:srgbClr val="002060"/>
                </a:solidFill>
              </a:rPr>
              <a:t>?</a:t>
            </a:r>
          </a:p>
          <a:p>
            <a:r>
              <a:rPr lang="es-PE" sz="3200" b="1" dirty="0" smtClean="0">
                <a:solidFill>
                  <a:srgbClr val="002060"/>
                </a:solidFill>
              </a:rPr>
              <a:t>Historia del modelo </a:t>
            </a:r>
            <a:r>
              <a:rPr lang="es-PE" sz="3200" b="1" dirty="0" err="1" smtClean="0">
                <a:solidFill>
                  <a:srgbClr val="002060"/>
                </a:solidFill>
              </a:rPr>
              <a:t>CMMi</a:t>
            </a:r>
            <a:endParaRPr lang="es-PE" sz="3200" b="1" dirty="0" smtClean="0">
              <a:solidFill>
                <a:srgbClr val="002060"/>
              </a:solidFill>
            </a:endParaRPr>
          </a:p>
          <a:p>
            <a:r>
              <a:rPr lang="es-PE" sz="3200" b="1" dirty="0" smtClean="0">
                <a:solidFill>
                  <a:srgbClr val="002060"/>
                </a:solidFill>
              </a:rPr>
              <a:t>Constelaciones</a:t>
            </a:r>
          </a:p>
          <a:p>
            <a:r>
              <a:rPr lang="es-PE" sz="3200" b="1" dirty="0" smtClean="0">
                <a:solidFill>
                  <a:srgbClr val="002060"/>
                </a:solidFill>
              </a:rPr>
              <a:t>Estructura</a:t>
            </a:r>
          </a:p>
          <a:p>
            <a:r>
              <a:rPr lang="es-PE" sz="3200" b="1" dirty="0" smtClean="0">
                <a:solidFill>
                  <a:srgbClr val="002060"/>
                </a:solidFill>
              </a:rPr>
              <a:t>Metas y prácticas genéricas</a:t>
            </a:r>
            <a:endParaRPr lang="es-PE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86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Constelaciones </a:t>
            </a:r>
            <a:r>
              <a:rPr lang="es-PE" dirty="0" err="1" smtClean="0"/>
              <a:t>CMMi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447800"/>
            <a:ext cx="8305800" cy="4953000"/>
          </a:xfrm>
        </p:spPr>
        <p:txBody>
          <a:bodyPr>
            <a:normAutofit/>
          </a:bodyPr>
          <a:lstStyle/>
          <a:p>
            <a:r>
              <a:rPr lang="es-PE" sz="2400" dirty="0" smtClean="0">
                <a:solidFill>
                  <a:srgbClr val="002060"/>
                </a:solidFill>
              </a:rPr>
              <a:t>Inicialmente, sólo se tenía </a:t>
            </a:r>
            <a:r>
              <a:rPr lang="es-PE" sz="2400" dirty="0" err="1" smtClean="0">
                <a:solidFill>
                  <a:srgbClr val="002060"/>
                </a:solidFill>
              </a:rPr>
              <a:t>CMMi</a:t>
            </a:r>
            <a:r>
              <a:rPr lang="es-PE" sz="2400" dirty="0" smtClean="0">
                <a:solidFill>
                  <a:srgbClr val="002060"/>
                </a:solidFill>
              </a:rPr>
              <a:t> para desarrollo de software / sistemas.</a:t>
            </a:r>
          </a:p>
          <a:p>
            <a:r>
              <a:rPr lang="es-PE" sz="2400" dirty="0" smtClean="0">
                <a:solidFill>
                  <a:srgbClr val="002060"/>
                </a:solidFill>
              </a:rPr>
              <a:t>El SEI planificó expandir el modelo para atender nuevas áreas de interés. Se crearon 3 constelaciones:</a:t>
            </a:r>
          </a:p>
          <a:p>
            <a:pPr lvl="1"/>
            <a:r>
              <a:rPr lang="es-PE" sz="2000" dirty="0" err="1" smtClean="0">
                <a:solidFill>
                  <a:srgbClr val="002060"/>
                </a:solidFill>
              </a:rPr>
              <a:t>CMMi</a:t>
            </a:r>
            <a:r>
              <a:rPr lang="es-PE" sz="2000" dirty="0" smtClean="0">
                <a:solidFill>
                  <a:srgbClr val="002060"/>
                </a:solidFill>
              </a:rPr>
              <a:t> para Adquisiciones</a:t>
            </a:r>
          </a:p>
          <a:p>
            <a:pPr lvl="1"/>
            <a:r>
              <a:rPr lang="es-PE" sz="2000" dirty="0" err="1" smtClean="0">
                <a:solidFill>
                  <a:srgbClr val="002060"/>
                </a:solidFill>
              </a:rPr>
              <a:t>CMMi</a:t>
            </a:r>
            <a:r>
              <a:rPr lang="es-PE" sz="2000" dirty="0" smtClean="0">
                <a:solidFill>
                  <a:srgbClr val="002060"/>
                </a:solidFill>
              </a:rPr>
              <a:t> para Servicios</a:t>
            </a:r>
          </a:p>
          <a:p>
            <a:pPr lvl="1"/>
            <a:r>
              <a:rPr lang="es-PE" sz="2000" dirty="0" smtClean="0">
                <a:solidFill>
                  <a:srgbClr val="002060"/>
                </a:solidFill>
              </a:rPr>
              <a:t>y, al modelo original se le denominó </a:t>
            </a:r>
            <a:r>
              <a:rPr lang="es-PE" sz="2000" dirty="0" err="1" smtClean="0">
                <a:solidFill>
                  <a:srgbClr val="002060"/>
                </a:solidFill>
              </a:rPr>
              <a:t>CMMi</a:t>
            </a:r>
            <a:r>
              <a:rPr lang="es-PE" sz="2000" dirty="0" smtClean="0">
                <a:solidFill>
                  <a:srgbClr val="002060"/>
                </a:solidFill>
              </a:rPr>
              <a:t> para Desarrollo</a:t>
            </a:r>
          </a:p>
          <a:p>
            <a:r>
              <a:rPr lang="es-PE" sz="2400" dirty="0" smtClean="0">
                <a:solidFill>
                  <a:srgbClr val="002060"/>
                </a:solidFill>
              </a:rPr>
              <a:t>Una constelación es un conjunto de componentes de </a:t>
            </a:r>
            <a:r>
              <a:rPr lang="es-PE" sz="2400" dirty="0" err="1" smtClean="0">
                <a:solidFill>
                  <a:srgbClr val="002060"/>
                </a:solidFill>
              </a:rPr>
              <a:t>CMMi</a:t>
            </a:r>
            <a:r>
              <a:rPr lang="es-PE" sz="2400" dirty="0" smtClean="0">
                <a:solidFill>
                  <a:srgbClr val="002060"/>
                </a:solidFill>
              </a:rPr>
              <a:t> utilizados para construir modelos, material de entrenamiento y evaluaciones, relacionadas a un área de interés.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053" name="Picture 5" descr="C:\Documents and Settings\juan.torres\Local Settings\Temporary Internet Files\Content.IE5\PYA35VGK\MC900083101[1].wmf"/>
          <p:cNvPicPr>
            <a:picLocks noChangeAspect="1" noChangeArrowheads="1"/>
          </p:cNvPicPr>
          <p:nvPr/>
        </p:nvPicPr>
        <p:blipFill>
          <a:blip r:embed="rId3" cstate="print"/>
          <a:srcRect b="29011"/>
          <a:stretch>
            <a:fillRect/>
          </a:stretch>
        </p:blipFill>
        <p:spPr bwMode="auto">
          <a:xfrm>
            <a:off x="6477000" y="5334000"/>
            <a:ext cx="2459038" cy="1381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066800"/>
          </a:xfrm>
        </p:spPr>
        <p:txBody>
          <a:bodyPr>
            <a:normAutofit/>
          </a:bodyPr>
          <a:lstStyle/>
          <a:p>
            <a:r>
              <a:rPr lang="es-PE" dirty="0" smtClean="0"/>
              <a:t>Constelaciones </a:t>
            </a:r>
            <a:r>
              <a:rPr lang="es-PE" dirty="0" err="1" smtClean="0"/>
              <a:t>CMMi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447800"/>
            <a:ext cx="8305800" cy="4953000"/>
          </a:xfrm>
        </p:spPr>
        <p:txBody>
          <a:bodyPr>
            <a:normAutofit fontScale="92500" lnSpcReduction="10000"/>
          </a:bodyPr>
          <a:lstStyle/>
          <a:p>
            <a:r>
              <a:rPr lang="es-PE" sz="3200" dirty="0" err="1" smtClean="0">
                <a:solidFill>
                  <a:srgbClr val="002060"/>
                </a:solidFill>
              </a:rPr>
              <a:t>CMMi</a:t>
            </a:r>
            <a:r>
              <a:rPr lang="es-PE" sz="3200" dirty="0" smtClean="0">
                <a:solidFill>
                  <a:srgbClr val="002060"/>
                </a:solidFill>
              </a:rPr>
              <a:t> para Desarrollo (</a:t>
            </a:r>
            <a:r>
              <a:rPr lang="es-PE" sz="3200" dirty="0" err="1" smtClean="0">
                <a:solidFill>
                  <a:srgbClr val="002060"/>
                </a:solidFill>
              </a:rPr>
              <a:t>CMMi</a:t>
            </a:r>
            <a:r>
              <a:rPr lang="es-PE" sz="3200" dirty="0" smtClean="0">
                <a:solidFill>
                  <a:srgbClr val="002060"/>
                </a:solidFill>
              </a:rPr>
              <a:t>-DEV)</a:t>
            </a:r>
          </a:p>
          <a:p>
            <a:pPr lvl="1"/>
            <a:r>
              <a:rPr lang="es-PE" sz="2800" dirty="0" smtClean="0">
                <a:solidFill>
                  <a:srgbClr val="002060"/>
                </a:solidFill>
              </a:rPr>
              <a:t>Modelo de referencia que cubre las actividades de desarrollo  de productos de software y sistemas.</a:t>
            </a:r>
          </a:p>
          <a:p>
            <a:pPr lvl="1"/>
            <a:r>
              <a:rPr lang="es-PE" sz="2800" dirty="0" smtClean="0">
                <a:solidFill>
                  <a:srgbClr val="002060"/>
                </a:solidFill>
              </a:rPr>
              <a:t>Utilizado por organizaciones </a:t>
            </a:r>
            <a:r>
              <a:rPr lang="es-PE" sz="2800" smtClean="0">
                <a:solidFill>
                  <a:srgbClr val="002060"/>
                </a:solidFill>
              </a:rPr>
              <a:t>de diversas industrias</a:t>
            </a:r>
            <a:r>
              <a:rPr lang="es-PE" sz="2800" dirty="0" smtClean="0">
                <a:solidFill>
                  <a:srgbClr val="002060"/>
                </a:solidFill>
              </a:rPr>
              <a:t>, como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Aeroespacial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Banca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Hardware de computadoras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Software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Defensa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Fabricación de automóviles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Telecomunicaciones, etc.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053" name="Picture 5" descr="C:\Documents and Settings\juan.torres\Local Settings\Temporary Internet Files\Content.IE5\PYA35VGK\MC900083101[1].wmf"/>
          <p:cNvPicPr>
            <a:picLocks noChangeAspect="1" noChangeArrowheads="1"/>
          </p:cNvPicPr>
          <p:nvPr/>
        </p:nvPicPr>
        <p:blipFill>
          <a:blip r:embed="rId3" cstate="print"/>
          <a:srcRect b="29011"/>
          <a:stretch>
            <a:fillRect/>
          </a:stretch>
        </p:blipFill>
        <p:spPr bwMode="auto">
          <a:xfrm>
            <a:off x="6477000" y="5334000"/>
            <a:ext cx="2459038" cy="1381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532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Constelaciones </a:t>
            </a:r>
            <a:r>
              <a:rPr lang="es-PE" dirty="0" err="1" smtClean="0"/>
              <a:t>CMMi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447800"/>
            <a:ext cx="8305800" cy="4953000"/>
          </a:xfrm>
        </p:spPr>
        <p:txBody>
          <a:bodyPr>
            <a:normAutofit/>
          </a:bodyPr>
          <a:lstStyle/>
          <a:p>
            <a:r>
              <a:rPr lang="es-PE" sz="3200" dirty="0" err="1" smtClean="0">
                <a:solidFill>
                  <a:srgbClr val="002060"/>
                </a:solidFill>
              </a:rPr>
              <a:t>CMMi</a:t>
            </a:r>
            <a:r>
              <a:rPr lang="es-PE" sz="3200" dirty="0" smtClean="0">
                <a:solidFill>
                  <a:srgbClr val="002060"/>
                </a:solidFill>
              </a:rPr>
              <a:t> para Adquisiciones (</a:t>
            </a:r>
            <a:r>
              <a:rPr lang="es-PE" sz="3200" dirty="0" err="1" smtClean="0">
                <a:solidFill>
                  <a:srgbClr val="002060"/>
                </a:solidFill>
              </a:rPr>
              <a:t>CMMi</a:t>
            </a:r>
            <a:r>
              <a:rPr lang="es-PE" sz="3200" dirty="0" smtClean="0">
                <a:solidFill>
                  <a:srgbClr val="002060"/>
                </a:solidFill>
              </a:rPr>
              <a:t>-ACQ)</a:t>
            </a:r>
          </a:p>
          <a:p>
            <a:pPr lvl="1"/>
            <a:r>
              <a:rPr lang="es-PE" sz="2800" dirty="0" smtClean="0">
                <a:solidFill>
                  <a:srgbClr val="002060"/>
                </a:solidFill>
              </a:rPr>
              <a:t>Describe las prácticas a utilizar cuando se adquieren productos y servicios.</a:t>
            </a:r>
          </a:p>
          <a:p>
            <a:pPr lvl="1"/>
            <a:r>
              <a:rPr lang="es-PE" sz="2800" dirty="0" smtClean="0">
                <a:solidFill>
                  <a:srgbClr val="002060"/>
                </a:solidFill>
              </a:rPr>
              <a:t>Considera los siguientes aspectos del proceso de adquisición: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Externos:  La adquisición en sí del producto, servicio, sistemas y capacidades necesarias.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Internos: Para asegurar que el proceso de adquisición es conducido con disciplina.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053" name="Picture 5" descr="C:\Documents and Settings\juan.torres\Local Settings\Temporary Internet Files\Content.IE5\PYA35VGK\MC900083101[1].wmf"/>
          <p:cNvPicPr>
            <a:picLocks noChangeAspect="1" noChangeArrowheads="1"/>
          </p:cNvPicPr>
          <p:nvPr/>
        </p:nvPicPr>
        <p:blipFill>
          <a:blip r:embed="rId3" cstate="print"/>
          <a:srcRect b="29011"/>
          <a:stretch>
            <a:fillRect/>
          </a:stretch>
        </p:blipFill>
        <p:spPr bwMode="auto">
          <a:xfrm>
            <a:off x="6477000" y="5334000"/>
            <a:ext cx="2459038" cy="1381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324600" cy="1066800"/>
          </a:xfrm>
        </p:spPr>
        <p:txBody>
          <a:bodyPr>
            <a:normAutofit/>
          </a:bodyPr>
          <a:lstStyle/>
          <a:p>
            <a:r>
              <a:rPr lang="es-PE" dirty="0" smtClean="0"/>
              <a:t>Constelaciones </a:t>
            </a:r>
            <a:r>
              <a:rPr lang="es-PE" dirty="0" err="1" smtClean="0"/>
              <a:t>CMMi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447800"/>
            <a:ext cx="8305800" cy="4953000"/>
          </a:xfrm>
        </p:spPr>
        <p:txBody>
          <a:bodyPr>
            <a:normAutofit/>
          </a:bodyPr>
          <a:lstStyle/>
          <a:p>
            <a:r>
              <a:rPr lang="es-PE" sz="3200" dirty="0" err="1" smtClean="0">
                <a:solidFill>
                  <a:srgbClr val="002060"/>
                </a:solidFill>
              </a:rPr>
              <a:t>CMMi</a:t>
            </a:r>
            <a:r>
              <a:rPr lang="es-PE" sz="3200" dirty="0" smtClean="0">
                <a:solidFill>
                  <a:srgbClr val="002060"/>
                </a:solidFill>
              </a:rPr>
              <a:t> para Servicios (</a:t>
            </a:r>
            <a:r>
              <a:rPr lang="es-PE" sz="3200" dirty="0" err="1" smtClean="0">
                <a:solidFill>
                  <a:srgbClr val="002060"/>
                </a:solidFill>
              </a:rPr>
              <a:t>CMMi</a:t>
            </a:r>
            <a:r>
              <a:rPr lang="es-PE" sz="3200" dirty="0" smtClean="0">
                <a:solidFill>
                  <a:srgbClr val="002060"/>
                </a:solidFill>
              </a:rPr>
              <a:t>-SVC)</a:t>
            </a:r>
          </a:p>
          <a:p>
            <a:pPr lvl="1"/>
            <a:r>
              <a:rPr lang="es-PE" sz="2800" dirty="0" smtClean="0">
                <a:solidFill>
                  <a:srgbClr val="002060"/>
                </a:solidFill>
              </a:rPr>
              <a:t>Cubre las actividades requeridas para establecer, entregar y gestionar servicios. </a:t>
            </a:r>
          </a:p>
          <a:p>
            <a:pPr lvl="1"/>
            <a:r>
              <a:rPr lang="es-PE" sz="2800" dirty="0" smtClean="0">
                <a:solidFill>
                  <a:srgbClr val="002060"/>
                </a:solidFill>
              </a:rPr>
              <a:t>Un servicio es un producto intangible, no almacenable. Ejemplo: Entrenamiento, logística, mantenimiento, investigación, consultoría, etc.</a:t>
            </a:r>
          </a:p>
          <a:p>
            <a:pPr lvl="1"/>
            <a:r>
              <a:rPr lang="es-PE" sz="2800" dirty="0" smtClean="0">
                <a:solidFill>
                  <a:srgbClr val="002060"/>
                </a:solidFill>
              </a:rPr>
              <a:t>Contiene prácticas para la gestión del trabajo, gestión de procesos, establecimiento de servicio, su entrega y soporte, etc.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053" name="Picture 5" descr="C:\Documents and Settings\juan.torres\Local Settings\Temporary Internet Files\Content.IE5\PYA35VGK\MC900083101[1].wmf"/>
          <p:cNvPicPr>
            <a:picLocks noChangeAspect="1" noChangeArrowheads="1"/>
          </p:cNvPicPr>
          <p:nvPr/>
        </p:nvPicPr>
        <p:blipFill>
          <a:blip r:embed="rId3" cstate="print"/>
          <a:srcRect b="29011"/>
          <a:stretch>
            <a:fillRect/>
          </a:stretch>
        </p:blipFill>
        <p:spPr bwMode="auto">
          <a:xfrm>
            <a:off x="6477000" y="5334000"/>
            <a:ext cx="2459038" cy="1381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/>
          <p:cNvSpPr/>
          <p:nvPr/>
        </p:nvSpPr>
        <p:spPr>
          <a:xfrm>
            <a:off x="5321121" y="4750158"/>
            <a:ext cx="16002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err="1" smtClean="0"/>
              <a:t>Subprácticas</a:t>
            </a:r>
            <a:endParaRPr lang="es-PE" sz="1400" dirty="0" smtClean="0"/>
          </a:p>
        </p:txBody>
      </p:sp>
      <p:sp>
        <p:nvSpPr>
          <p:cNvPr id="62" name="Oval 61"/>
          <p:cNvSpPr/>
          <p:nvPr/>
        </p:nvSpPr>
        <p:spPr>
          <a:xfrm>
            <a:off x="5181600" y="4800600"/>
            <a:ext cx="16002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err="1" smtClean="0"/>
              <a:t>Subprácticas</a:t>
            </a:r>
            <a:endParaRPr lang="es-PE" sz="1400" dirty="0" smtClean="0"/>
          </a:p>
        </p:txBody>
      </p:sp>
      <p:sp>
        <p:nvSpPr>
          <p:cNvPr id="61" name="Oval 60"/>
          <p:cNvSpPr/>
          <p:nvPr/>
        </p:nvSpPr>
        <p:spPr>
          <a:xfrm>
            <a:off x="2133600" y="4800600"/>
            <a:ext cx="16002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err="1" smtClean="0"/>
              <a:t>Subprácticas</a:t>
            </a:r>
            <a:endParaRPr lang="es-PE" sz="1400" dirty="0" smtClean="0"/>
          </a:p>
        </p:txBody>
      </p:sp>
      <p:sp>
        <p:nvSpPr>
          <p:cNvPr id="60" name="Flowchart: Decision 59"/>
          <p:cNvSpPr/>
          <p:nvPr/>
        </p:nvSpPr>
        <p:spPr>
          <a:xfrm>
            <a:off x="5989983" y="3832860"/>
            <a:ext cx="2087217" cy="89154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Prácticas genéricas</a:t>
            </a:r>
          </a:p>
        </p:txBody>
      </p:sp>
      <p:sp>
        <p:nvSpPr>
          <p:cNvPr id="59" name="Flowchart: Decision 58"/>
          <p:cNvSpPr/>
          <p:nvPr/>
        </p:nvSpPr>
        <p:spPr>
          <a:xfrm>
            <a:off x="5837583" y="3832860"/>
            <a:ext cx="2087217" cy="89154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Prácticas genéricas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1091484" y="3832860"/>
            <a:ext cx="2209800" cy="89154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Prácticas específicas</a:t>
            </a:r>
          </a:p>
        </p:txBody>
      </p:sp>
      <p:sp>
        <p:nvSpPr>
          <p:cNvPr id="51" name="Flowchart: Decision 50"/>
          <p:cNvSpPr/>
          <p:nvPr/>
        </p:nvSpPr>
        <p:spPr>
          <a:xfrm>
            <a:off x="914400" y="3819981"/>
            <a:ext cx="2209800" cy="89154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Prácticas específicas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019800" y="2743200"/>
            <a:ext cx="1669774" cy="5486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Metas genéricas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943600" y="2819400"/>
            <a:ext cx="1669774" cy="5486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Metas genéricas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914400" y="2667000"/>
            <a:ext cx="1669774" cy="5486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Metas específicas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62000" y="2743200"/>
            <a:ext cx="1669774" cy="5486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Metas específicas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Componentes del </a:t>
            </a:r>
            <a:r>
              <a:rPr lang="es-PE" dirty="0" err="1" smtClean="0"/>
              <a:t>CMMi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066800"/>
            <a:ext cx="1669774" cy="8229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Área de Proceso</a:t>
            </a:r>
            <a:endParaRPr lang="es-PE" dirty="0"/>
          </a:p>
        </p:txBody>
      </p:sp>
      <p:sp>
        <p:nvSpPr>
          <p:cNvPr id="4" name="Oval 3"/>
          <p:cNvSpPr/>
          <p:nvPr/>
        </p:nvSpPr>
        <p:spPr>
          <a:xfrm>
            <a:off x="3429000" y="1752600"/>
            <a:ext cx="16002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Descripción del propósito</a:t>
            </a:r>
          </a:p>
        </p:txBody>
      </p:sp>
      <p:sp>
        <p:nvSpPr>
          <p:cNvPr id="5" name="Oval 4"/>
          <p:cNvSpPr/>
          <p:nvPr/>
        </p:nvSpPr>
        <p:spPr>
          <a:xfrm>
            <a:off x="5181600" y="1752600"/>
            <a:ext cx="16002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Notas introductorias</a:t>
            </a:r>
          </a:p>
        </p:txBody>
      </p:sp>
      <p:sp>
        <p:nvSpPr>
          <p:cNvPr id="6" name="Oval 5"/>
          <p:cNvSpPr/>
          <p:nvPr/>
        </p:nvSpPr>
        <p:spPr>
          <a:xfrm>
            <a:off x="6934200" y="1752600"/>
            <a:ext cx="16002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Áreas de proceso relacionadas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9600" y="2819400"/>
            <a:ext cx="1669774" cy="5486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Metas específicas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67400" y="2895600"/>
            <a:ext cx="1669774" cy="5486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Metas genéricas</a:t>
            </a:r>
          </a:p>
        </p:txBody>
      </p:sp>
      <p:sp>
        <p:nvSpPr>
          <p:cNvPr id="10" name="Flowchart: Decision 9"/>
          <p:cNvSpPr/>
          <p:nvPr/>
        </p:nvSpPr>
        <p:spPr>
          <a:xfrm>
            <a:off x="762000" y="3810000"/>
            <a:ext cx="2209800" cy="89154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Prácticas específicas</a:t>
            </a:r>
          </a:p>
        </p:txBody>
      </p:sp>
      <p:sp>
        <p:nvSpPr>
          <p:cNvPr id="11" name="Flowchart: Decision 10"/>
          <p:cNvSpPr/>
          <p:nvPr/>
        </p:nvSpPr>
        <p:spPr>
          <a:xfrm>
            <a:off x="5685183" y="3810000"/>
            <a:ext cx="2087217" cy="89154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Prácticas genéricas</a:t>
            </a:r>
          </a:p>
        </p:txBody>
      </p:sp>
      <p:sp>
        <p:nvSpPr>
          <p:cNvPr id="12" name="Oval 11"/>
          <p:cNvSpPr/>
          <p:nvPr/>
        </p:nvSpPr>
        <p:spPr>
          <a:xfrm>
            <a:off x="152400" y="4876800"/>
            <a:ext cx="16002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Ejemplo de entregables</a:t>
            </a:r>
          </a:p>
        </p:txBody>
      </p:sp>
      <p:sp>
        <p:nvSpPr>
          <p:cNvPr id="13" name="Oval 12"/>
          <p:cNvSpPr/>
          <p:nvPr/>
        </p:nvSpPr>
        <p:spPr>
          <a:xfrm>
            <a:off x="1981200" y="4876800"/>
            <a:ext cx="16002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err="1" smtClean="0"/>
              <a:t>Subprácticas</a:t>
            </a:r>
            <a:endParaRPr lang="es-PE" sz="1400" dirty="0" smtClean="0"/>
          </a:p>
        </p:txBody>
      </p:sp>
      <p:sp>
        <p:nvSpPr>
          <p:cNvPr id="14" name="Oval 13"/>
          <p:cNvSpPr/>
          <p:nvPr/>
        </p:nvSpPr>
        <p:spPr>
          <a:xfrm>
            <a:off x="5029200" y="4876800"/>
            <a:ext cx="16002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err="1" smtClean="0"/>
              <a:t>Subprácticas</a:t>
            </a:r>
            <a:endParaRPr lang="es-PE" sz="1400" dirty="0" smtClean="0"/>
          </a:p>
        </p:txBody>
      </p:sp>
      <p:sp>
        <p:nvSpPr>
          <p:cNvPr id="15" name="Oval 14"/>
          <p:cNvSpPr/>
          <p:nvPr/>
        </p:nvSpPr>
        <p:spPr>
          <a:xfrm>
            <a:off x="7010400" y="4876800"/>
            <a:ext cx="16002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Explicación de prácticas genéricas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133600" y="1371600"/>
            <a:ext cx="5638800" cy="0"/>
          </a:xfrm>
          <a:prstGeom prst="line">
            <a:avLst/>
          </a:prstGeom>
          <a:ln w="539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7596628" y="1524000"/>
            <a:ext cx="304800" cy="1588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5866606" y="1523206"/>
            <a:ext cx="304800" cy="1588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068850" y="1522412"/>
            <a:ext cx="304800" cy="1588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2"/>
            <a:endCxn id="7" idx="0"/>
          </p:cNvCxnSpPr>
          <p:nvPr/>
        </p:nvCxnSpPr>
        <p:spPr>
          <a:xfrm rot="16200000" flipH="1">
            <a:off x="865367" y="2240280"/>
            <a:ext cx="929640" cy="228600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2"/>
            <a:endCxn id="8" idx="1"/>
          </p:cNvCxnSpPr>
          <p:nvPr/>
        </p:nvCxnSpPr>
        <p:spPr>
          <a:xfrm rot="16200000" flipH="1">
            <a:off x="2901563" y="204083"/>
            <a:ext cx="1280160" cy="4651513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0" idx="0"/>
          </p:cNvCxnSpPr>
          <p:nvPr/>
        </p:nvCxnSpPr>
        <p:spPr>
          <a:xfrm>
            <a:off x="1371600" y="3429000"/>
            <a:ext cx="495300" cy="381000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514600" y="4495800"/>
            <a:ext cx="457200" cy="304800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391400" y="4495800"/>
            <a:ext cx="457200" cy="304800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85800" y="4495800"/>
            <a:ext cx="457200" cy="304800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562600" y="4495800"/>
            <a:ext cx="457200" cy="304800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362200" y="6172201"/>
            <a:ext cx="102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Leyenda:</a:t>
            </a:r>
            <a:endParaRPr lang="es-PE" dirty="0">
              <a:solidFill>
                <a:srgbClr val="002060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581400" y="6248401"/>
            <a:ext cx="1219200" cy="304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Requerido</a:t>
            </a:r>
          </a:p>
        </p:txBody>
      </p:sp>
      <p:sp>
        <p:nvSpPr>
          <p:cNvPr id="56" name="Flowchart: Decision 55"/>
          <p:cNvSpPr/>
          <p:nvPr/>
        </p:nvSpPr>
        <p:spPr>
          <a:xfrm>
            <a:off x="4953000" y="6172201"/>
            <a:ext cx="1752600" cy="45720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Esperado</a:t>
            </a:r>
          </a:p>
        </p:txBody>
      </p:sp>
      <p:sp>
        <p:nvSpPr>
          <p:cNvPr id="57" name="Oval 56"/>
          <p:cNvSpPr/>
          <p:nvPr/>
        </p:nvSpPr>
        <p:spPr>
          <a:xfrm>
            <a:off x="6781800" y="6172201"/>
            <a:ext cx="15240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Informativo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86000" y="6096000"/>
            <a:ext cx="6096000" cy="623711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6515100" y="3619500"/>
            <a:ext cx="381000" cy="1588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43800" cy="9906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Área de Proceso (Process </a:t>
            </a:r>
            <a:r>
              <a:rPr lang="es-PE" dirty="0" err="1" smtClean="0"/>
              <a:t>Areas</a:t>
            </a:r>
            <a:r>
              <a:rPr lang="es-PE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447800"/>
            <a:ext cx="8305800" cy="4953000"/>
          </a:xfrm>
        </p:spPr>
        <p:txBody>
          <a:bodyPr>
            <a:normAutofit lnSpcReduction="100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Conjunto de prácticas o actividades las que se ejecutan de manera colectiva para alcanzar un objetivo.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Existen 22 áreas de proceso en CMMI-DEV.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Ejemplo: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Project </a:t>
            </a:r>
            <a:r>
              <a:rPr lang="es-PE" dirty="0" err="1" smtClean="0">
                <a:solidFill>
                  <a:srgbClr val="002060"/>
                </a:solidFill>
              </a:rPr>
              <a:t>Planning</a:t>
            </a:r>
            <a:r>
              <a:rPr lang="es-PE" dirty="0" smtClean="0">
                <a:solidFill>
                  <a:srgbClr val="002060"/>
                </a:solidFill>
              </a:rPr>
              <a:t> (PP)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Project </a:t>
            </a:r>
            <a:r>
              <a:rPr lang="es-PE" dirty="0" err="1" smtClean="0">
                <a:solidFill>
                  <a:srgbClr val="002060"/>
                </a:solidFill>
              </a:rPr>
              <a:t>Monitoring</a:t>
            </a:r>
            <a:r>
              <a:rPr lang="es-PE" dirty="0" smtClean="0">
                <a:solidFill>
                  <a:srgbClr val="002060"/>
                </a:solidFill>
              </a:rPr>
              <a:t> and Control (PMC)</a:t>
            </a:r>
          </a:p>
          <a:p>
            <a:pPr lvl="1"/>
            <a:r>
              <a:rPr lang="es-PE" dirty="0" err="1" smtClean="0">
                <a:solidFill>
                  <a:srgbClr val="002060"/>
                </a:solidFill>
              </a:rPr>
              <a:t>Requirements</a:t>
            </a:r>
            <a:r>
              <a:rPr lang="es-PE" dirty="0" smtClean="0">
                <a:solidFill>
                  <a:srgbClr val="002060"/>
                </a:solidFill>
              </a:rPr>
              <a:t> Management (REQM)</a:t>
            </a:r>
          </a:p>
          <a:p>
            <a:pPr lvl="1"/>
            <a:r>
              <a:rPr lang="es-PE" dirty="0" err="1" smtClean="0">
                <a:solidFill>
                  <a:srgbClr val="002060"/>
                </a:solidFill>
              </a:rPr>
              <a:t>Technical</a:t>
            </a:r>
            <a:r>
              <a:rPr lang="es-PE" dirty="0" smtClean="0">
                <a:solidFill>
                  <a:srgbClr val="002060"/>
                </a:solidFill>
              </a:rPr>
              <a:t> </a:t>
            </a:r>
            <a:r>
              <a:rPr lang="es-PE" dirty="0" err="1" smtClean="0">
                <a:solidFill>
                  <a:srgbClr val="002060"/>
                </a:solidFill>
              </a:rPr>
              <a:t>Solution</a:t>
            </a:r>
            <a:r>
              <a:rPr lang="es-PE" dirty="0" smtClean="0">
                <a:solidFill>
                  <a:srgbClr val="002060"/>
                </a:solidFill>
              </a:rPr>
              <a:t> (TS)</a:t>
            </a:r>
          </a:p>
          <a:p>
            <a:pPr lvl="1"/>
            <a:r>
              <a:rPr lang="es-PE" dirty="0" err="1" smtClean="0">
                <a:solidFill>
                  <a:srgbClr val="002060"/>
                </a:solidFill>
              </a:rPr>
              <a:t>Validation</a:t>
            </a:r>
            <a:r>
              <a:rPr lang="es-PE" dirty="0" smtClean="0">
                <a:solidFill>
                  <a:srgbClr val="002060"/>
                </a:solidFill>
              </a:rPr>
              <a:t> (VAL), 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6629400" y="5334000"/>
            <a:ext cx="1669774" cy="8229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Área de Proceso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63000" cy="1066800"/>
          </a:xfrm>
        </p:spPr>
        <p:txBody>
          <a:bodyPr>
            <a:normAutofit/>
          </a:bodyPr>
          <a:lstStyle/>
          <a:p>
            <a:r>
              <a:rPr lang="es-PE" dirty="0" smtClean="0"/>
              <a:t>Categorías de las Áreas de Proceso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447800"/>
            <a:ext cx="8305800" cy="4953000"/>
          </a:xfrm>
        </p:spPr>
        <p:txBody>
          <a:bodyPr>
            <a:normAutofit/>
          </a:bodyPr>
          <a:lstStyle/>
          <a:p>
            <a:r>
              <a:rPr lang="es-PE" sz="3200" dirty="0" smtClean="0">
                <a:solidFill>
                  <a:srgbClr val="002060"/>
                </a:solidFill>
              </a:rPr>
              <a:t>Las Áreas de Procesos se encuentran categorizadas por sus funciones primarias en: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Gestión de Procesos (Process Management)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Gestión de Proyectos (Project Management)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Ingeniería (</a:t>
            </a:r>
            <a:r>
              <a:rPr lang="es-PE" dirty="0" err="1" smtClean="0">
                <a:solidFill>
                  <a:srgbClr val="002060"/>
                </a:solidFill>
              </a:rPr>
              <a:t>Engineering</a:t>
            </a:r>
            <a:r>
              <a:rPr lang="es-PE" dirty="0" smtClean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Soporte (</a:t>
            </a:r>
            <a:r>
              <a:rPr lang="es-PE" dirty="0" err="1" smtClean="0">
                <a:solidFill>
                  <a:srgbClr val="002060"/>
                </a:solidFill>
              </a:rPr>
              <a:t>Support</a:t>
            </a:r>
            <a:r>
              <a:rPr lang="es-PE" dirty="0" smtClean="0">
                <a:solidFill>
                  <a:srgbClr val="00206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Categorías de las Áreas de Proceso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</p:nvPr>
        </p:nvGraphicFramePr>
        <p:xfrm>
          <a:off x="228600" y="1295400"/>
          <a:ext cx="4038600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8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aseline="0" dirty="0" smtClean="0"/>
                        <a:t>Project Management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/>
                        <a:t>Integrated Project Management (IPM)</a:t>
                      </a:r>
                      <a:r>
                        <a:rPr lang="en-US" sz="1200" u="none" strike="noStrike" baseline="30000" dirty="0"/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/>
                        <a:t>Project Monitoring and Control (PMC)</a:t>
                      </a:r>
                      <a:r>
                        <a:rPr lang="en-US" sz="1200" u="none" strike="noStrike" baseline="30000" dirty="0"/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/>
                        <a:t>Project Planning (PP)</a:t>
                      </a:r>
                      <a:r>
                        <a:rPr lang="en-US" sz="1200" u="none" strike="noStrike" baseline="30000" dirty="0"/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/>
                        <a:t>Quantitative Project Management (QPM)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/>
                        <a:t>Requirements Management (REQM)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/>
                        <a:t>Risk Management (RSKM)</a:t>
                      </a:r>
                      <a:r>
                        <a:rPr lang="en-US" sz="1200" u="none" strike="noStrike" baseline="30000" dirty="0"/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smtClean="0"/>
                        <a:t>Supplier Agreement Management (SAM)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 noGrp="1"/>
          </p:cNvGraphicFramePr>
          <p:nvPr>
            <p:ph sz="half" idx="4294967295"/>
          </p:nvPr>
        </p:nvGraphicFramePr>
        <p:xfrm>
          <a:off x="4648200" y="4495800"/>
          <a:ext cx="40386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38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aseline="0" dirty="0" smtClean="0"/>
                        <a:t>Process Management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/>
                        <a:t>Organizational Performance Management (OPM)</a:t>
                      </a:r>
                      <a:r>
                        <a:rPr lang="en-US" sz="1100" u="none" strike="noStrike" baseline="30000" dirty="0"/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/>
                        <a:t>Organizational Process Definition (OPD)</a:t>
                      </a:r>
                      <a:r>
                        <a:rPr lang="en-US" sz="1100" u="none" strike="noStrike" baseline="30000" dirty="0"/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/>
                        <a:t>Organizational Process Focus (OPF)</a:t>
                      </a:r>
                      <a:r>
                        <a:rPr lang="en-US" sz="1100" u="none" strike="noStrike" baseline="30000" dirty="0"/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/>
                        <a:t>Organizational Process Performance (OPP)</a:t>
                      </a:r>
                      <a:r>
                        <a:rPr lang="en-US" sz="1100" u="none" strike="noStrike" baseline="30000" dirty="0"/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/>
                        <a:t>Organizational Training (OT)</a:t>
                      </a:r>
                      <a:r>
                        <a:rPr lang="en-US" sz="1100" u="none" strike="noStrike" baseline="30000" dirty="0"/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 noGrp="1"/>
          </p:cNvGraphicFramePr>
          <p:nvPr>
            <p:ph sz="half" idx="4294967295"/>
          </p:nvPr>
        </p:nvGraphicFramePr>
        <p:xfrm>
          <a:off x="4648200" y="1295400"/>
          <a:ext cx="4038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aseline="0" dirty="0" err="1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Product Integration (PI)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Requirements Development (RD)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Technical Solution (TS)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latin typeface="Bailey Sans ITC Book"/>
                        </a:rPr>
                        <a:t>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Validation (VAL)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latin typeface="Bailey Sans ITC Book"/>
                        </a:rPr>
                        <a:t>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Verification (VER) 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 noGrp="1"/>
          </p:cNvGraphicFramePr>
          <p:nvPr>
            <p:ph sz="half" idx="4294967295"/>
          </p:nvPr>
        </p:nvGraphicFramePr>
        <p:xfrm>
          <a:off x="228600" y="4495800"/>
          <a:ext cx="40386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38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aseline="0" dirty="0" err="1" smtClean="0"/>
                        <a:t>Support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/>
                        <a:t>Causal Analysis and Resolution (CAR)</a:t>
                      </a:r>
                      <a:r>
                        <a:rPr lang="en-US" sz="1100" u="none" strike="noStrike" baseline="30000"/>
                        <a:t>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/>
                        <a:t>Configuration Management (CM)</a:t>
                      </a:r>
                      <a:r>
                        <a:rPr lang="en-US" sz="1100" u="none" strike="noStrike" baseline="30000" dirty="0"/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/>
                        <a:t>Decision Analysis and Resolution (DAR)</a:t>
                      </a:r>
                      <a:r>
                        <a:rPr lang="en-US" sz="1100" u="none" strike="noStrike" baseline="30000"/>
                        <a:t>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/>
                        <a:t>Measurement and Analysis (MA)</a:t>
                      </a:r>
                      <a:r>
                        <a:rPr lang="en-US" sz="1100" u="none" strike="noStrike" baseline="30000"/>
                        <a:t>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/>
                        <a:t>Process and Product Quality Assurance (PPQA)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Metas Específicas </a:t>
            </a:r>
            <a:r>
              <a:rPr lang="es-PE" sz="3600" dirty="0" smtClean="0"/>
              <a:t>(SG por ‘</a:t>
            </a:r>
            <a:r>
              <a:rPr lang="es-PE" sz="3600" dirty="0" err="1" smtClean="0"/>
              <a:t>Specific</a:t>
            </a:r>
            <a:r>
              <a:rPr lang="es-PE" sz="3600" dirty="0" smtClean="0"/>
              <a:t> </a:t>
            </a:r>
            <a:r>
              <a:rPr lang="es-PE" sz="3600" dirty="0" err="1" smtClean="0"/>
              <a:t>Goals</a:t>
            </a:r>
            <a:r>
              <a:rPr lang="es-PE" sz="3600" dirty="0" smtClean="0"/>
              <a:t>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752600"/>
            <a:ext cx="4419600" cy="46482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Describe las características únicas  que deben encontrarse presentes, para satisfacer un área de proceso.</a:t>
            </a:r>
            <a:endParaRPr lang="es-PE" sz="1800" dirty="0" smtClean="0">
              <a:solidFill>
                <a:srgbClr val="002060"/>
              </a:solidFill>
            </a:endParaRPr>
          </a:p>
          <a:p>
            <a:endParaRPr lang="es-PE" sz="2400" dirty="0" smtClean="0">
              <a:solidFill>
                <a:srgbClr val="002060"/>
              </a:solidFill>
            </a:endParaRP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pPr lvl="1"/>
            <a:endParaRPr lang="en-US" sz="2000" dirty="0" smtClean="0">
              <a:solidFill>
                <a:srgbClr val="002060"/>
              </a:solidFill>
            </a:endParaRPr>
          </a:p>
          <a:p>
            <a:pPr lvl="1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391400" y="5562600"/>
            <a:ext cx="16002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err="1" smtClean="0"/>
              <a:t>Subprácticas</a:t>
            </a:r>
            <a:endParaRPr lang="es-PE" sz="1400" dirty="0" smtClean="0"/>
          </a:p>
        </p:txBody>
      </p:sp>
      <p:sp>
        <p:nvSpPr>
          <p:cNvPr id="13" name="Flowchart: Decision 12"/>
          <p:cNvSpPr/>
          <p:nvPr/>
        </p:nvSpPr>
        <p:spPr>
          <a:xfrm>
            <a:off x="6349284" y="4594860"/>
            <a:ext cx="2209800" cy="89154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Prácticas específicas</a:t>
            </a:r>
          </a:p>
        </p:txBody>
      </p:sp>
      <p:sp>
        <p:nvSpPr>
          <p:cNvPr id="14" name="Flowchart: Decision 13"/>
          <p:cNvSpPr/>
          <p:nvPr/>
        </p:nvSpPr>
        <p:spPr>
          <a:xfrm>
            <a:off x="6172200" y="4581981"/>
            <a:ext cx="2209800" cy="89154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Prácticas específicas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172200" y="3429000"/>
            <a:ext cx="1669774" cy="54864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bg1"/>
                </a:solidFill>
              </a:rPr>
              <a:t>Metas específicas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019800" y="3505200"/>
            <a:ext cx="1669774" cy="54864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bg1"/>
                </a:solidFill>
              </a:rPr>
              <a:t>Metas específicas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15000" y="2133600"/>
            <a:ext cx="1669774" cy="8229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Área de Proceso</a:t>
            </a:r>
            <a:endParaRPr lang="es-PE" dirty="0"/>
          </a:p>
        </p:txBody>
      </p:sp>
      <p:sp>
        <p:nvSpPr>
          <p:cNvPr id="18" name="Rounded Rectangle 17"/>
          <p:cNvSpPr/>
          <p:nvPr/>
        </p:nvSpPr>
        <p:spPr>
          <a:xfrm>
            <a:off x="5867400" y="3581400"/>
            <a:ext cx="1669774" cy="54864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bg1"/>
                </a:solidFill>
              </a:rPr>
              <a:t>Metas específicas</a:t>
            </a:r>
          </a:p>
        </p:txBody>
      </p:sp>
      <p:sp>
        <p:nvSpPr>
          <p:cNvPr id="19" name="Flowchart: Decision 18"/>
          <p:cNvSpPr/>
          <p:nvPr/>
        </p:nvSpPr>
        <p:spPr>
          <a:xfrm>
            <a:off x="6019800" y="4572000"/>
            <a:ext cx="2209800" cy="89154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Prácticas específicas</a:t>
            </a:r>
          </a:p>
        </p:txBody>
      </p:sp>
      <p:sp>
        <p:nvSpPr>
          <p:cNvPr id="20" name="Oval 19"/>
          <p:cNvSpPr/>
          <p:nvPr/>
        </p:nvSpPr>
        <p:spPr>
          <a:xfrm>
            <a:off x="5410200" y="5638800"/>
            <a:ext cx="16002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Ejemplo de entregables</a:t>
            </a:r>
          </a:p>
        </p:txBody>
      </p:sp>
      <p:sp>
        <p:nvSpPr>
          <p:cNvPr id="21" name="Oval 20"/>
          <p:cNvSpPr/>
          <p:nvPr/>
        </p:nvSpPr>
        <p:spPr>
          <a:xfrm>
            <a:off x="7239000" y="5638800"/>
            <a:ext cx="16002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err="1" smtClean="0"/>
              <a:t>Subprácticas</a:t>
            </a:r>
            <a:endParaRPr lang="es-PE" sz="1400" dirty="0" smtClean="0"/>
          </a:p>
        </p:txBody>
      </p:sp>
      <p:cxnSp>
        <p:nvCxnSpPr>
          <p:cNvPr id="22" name="Straight Arrow Connector 21"/>
          <p:cNvCxnSpPr>
            <a:stCxn id="17" idx="2"/>
            <a:endCxn id="18" idx="0"/>
          </p:cNvCxnSpPr>
          <p:nvPr/>
        </p:nvCxnSpPr>
        <p:spPr>
          <a:xfrm rot="16200000" flipH="1">
            <a:off x="6313667" y="3192780"/>
            <a:ext cx="624840" cy="152400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0"/>
          </p:cNvCxnSpPr>
          <p:nvPr/>
        </p:nvCxnSpPr>
        <p:spPr>
          <a:xfrm>
            <a:off x="6629400" y="4191000"/>
            <a:ext cx="495300" cy="381000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772400" y="5257800"/>
            <a:ext cx="457200" cy="304800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943600" y="5257800"/>
            <a:ext cx="457200" cy="304800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Metas Específicas </a:t>
            </a:r>
            <a:r>
              <a:rPr lang="es-PE" sz="3600" dirty="0" smtClean="0"/>
              <a:t>(SG por ‘</a:t>
            </a:r>
            <a:r>
              <a:rPr lang="es-PE" sz="3600" dirty="0" err="1" smtClean="0"/>
              <a:t>Specific</a:t>
            </a:r>
            <a:r>
              <a:rPr lang="es-PE" sz="3600" dirty="0" smtClean="0"/>
              <a:t> </a:t>
            </a:r>
            <a:r>
              <a:rPr lang="es-PE" sz="3600" dirty="0" err="1" smtClean="0"/>
              <a:t>Goals</a:t>
            </a:r>
            <a:r>
              <a:rPr lang="es-PE" sz="3600" dirty="0" smtClean="0"/>
              <a:t>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752600"/>
            <a:ext cx="5334000" cy="5105400"/>
          </a:xfrm>
        </p:spPr>
        <p:txBody>
          <a:bodyPr>
            <a:normAutofit fontScale="92500" lnSpcReduction="10000"/>
          </a:bodyPr>
          <a:lstStyle/>
          <a:p>
            <a:r>
              <a:rPr lang="es-PE" sz="2400" dirty="0" smtClean="0">
                <a:solidFill>
                  <a:srgbClr val="002060"/>
                </a:solidFill>
              </a:rPr>
              <a:t>Project </a:t>
            </a:r>
            <a:r>
              <a:rPr lang="es-PE" sz="2400" dirty="0" err="1" smtClean="0">
                <a:solidFill>
                  <a:srgbClr val="002060"/>
                </a:solidFill>
              </a:rPr>
              <a:t>Planning</a:t>
            </a:r>
            <a:r>
              <a:rPr lang="es-PE" sz="2400" dirty="0" smtClean="0">
                <a:solidFill>
                  <a:srgbClr val="002060"/>
                </a:solidFill>
              </a:rPr>
              <a:t> (PP) tiene las siguientes </a:t>
            </a:r>
            <a:r>
              <a:rPr lang="es-PE" sz="2400" dirty="0" err="1" smtClean="0">
                <a:solidFill>
                  <a:srgbClr val="002060"/>
                </a:solidFill>
              </a:rPr>
              <a:t>SGs</a:t>
            </a:r>
            <a:r>
              <a:rPr lang="es-PE" sz="2400" dirty="0" smtClean="0">
                <a:solidFill>
                  <a:srgbClr val="002060"/>
                </a:solidFill>
              </a:rPr>
              <a:t>:</a:t>
            </a:r>
          </a:p>
          <a:p>
            <a:pPr lvl="1">
              <a:buNone/>
            </a:pPr>
            <a:r>
              <a:rPr lang="es-PE" sz="2000" dirty="0" smtClean="0">
                <a:solidFill>
                  <a:srgbClr val="002060"/>
                </a:solidFill>
              </a:rPr>
              <a:t>SG1 – Establecer estimaciones</a:t>
            </a:r>
          </a:p>
          <a:p>
            <a:pPr lvl="1">
              <a:buNone/>
            </a:pPr>
            <a:r>
              <a:rPr lang="es-PE" sz="2000" dirty="0" smtClean="0">
                <a:solidFill>
                  <a:srgbClr val="002060"/>
                </a:solidFill>
              </a:rPr>
              <a:t>SG2 – Desarrollar un plan de proyecto</a:t>
            </a:r>
          </a:p>
          <a:p>
            <a:pPr lvl="1">
              <a:buNone/>
            </a:pPr>
            <a:r>
              <a:rPr lang="es-PE" sz="2000" dirty="0" smtClean="0">
                <a:solidFill>
                  <a:srgbClr val="002060"/>
                </a:solidFill>
              </a:rPr>
              <a:t>SG3 – Obtener el compromiso con el plan</a:t>
            </a:r>
          </a:p>
          <a:p>
            <a:endParaRPr lang="es-PE" sz="2400" dirty="0" smtClean="0">
              <a:solidFill>
                <a:srgbClr val="002060"/>
              </a:solidFill>
            </a:endParaRPr>
          </a:p>
          <a:p>
            <a:r>
              <a:rPr lang="es-PE" sz="2400" dirty="0" err="1" smtClean="0">
                <a:solidFill>
                  <a:srgbClr val="002060"/>
                </a:solidFill>
              </a:rPr>
              <a:t>Requirements</a:t>
            </a:r>
            <a:r>
              <a:rPr lang="es-PE" sz="2400" dirty="0" smtClean="0">
                <a:solidFill>
                  <a:srgbClr val="002060"/>
                </a:solidFill>
              </a:rPr>
              <a:t> Management (REQM) tiene la siguiente SG:</a:t>
            </a:r>
          </a:p>
          <a:p>
            <a:pPr lvl="1">
              <a:buNone/>
            </a:pPr>
            <a:r>
              <a:rPr lang="es-PE" sz="2000" dirty="0" smtClean="0">
                <a:solidFill>
                  <a:srgbClr val="002060"/>
                </a:solidFill>
              </a:rPr>
              <a:t>SG1 – Gestionar los Requerimientos</a:t>
            </a:r>
          </a:p>
          <a:p>
            <a:pPr lvl="1">
              <a:buNone/>
            </a:pPr>
            <a:endParaRPr lang="es-PE" sz="2000" dirty="0" smtClean="0">
              <a:solidFill>
                <a:srgbClr val="002060"/>
              </a:solidFill>
            </a:endParaRPr>
          </a:p>
          <a:p>
            <a:r>
              <a:rPr lang="es-PE" sz="2400" dirty="0" err="1" smtClean="0">
                <a:solidFill>
                  <a:srgbClr val="002060"/>
                </a:solidFill>
              </a:rPr>
              <a:t>Verification</a:t>
            </a:r>
            <a:r>
              <a:rPr lang="es-PE" sz="2400" dirty="0" smtClean="0">
                <a:solidFill>
                  <a:srgbClr val="002060"/>
                </a:solidFill>
              </a:rPr>
              <a:t> (VER) tiene las siguientes </a:t>
            </a:r>
            <a:r>
              <a:rPr lang="es-PE" sz="2400" dirty="0" err="1" smtClean="0">
                <a:solidFill>
                  <a:srgbClr val="002060"/>
                </a:solidFill>
              </a:rPr>
              <a:t>SGs</a:t>
            </a:r>
            <a:r>
              <a:rPr lang="es-PE" sz="2400" dirty="0" smtClean="0">
                <a:solidFill>
                  <a:srgbClr val="002060"/>
                </a:solidFill>
              </a:rPr>
              <a:t>:</a:t>
            </a:r>
          </a:p>
          <a:p>
            <a:pPr lvl="1">
              <a:buNone/>
            </a:pPr>
            <a:r>
              <a:rPr lang="es-PE" sz="2000" dirty="0" smtClean="0">
                <a:solidFill>
                  <a:srgbClr val="002060"/>
                </a:solidFill>
              </a:rPr>
              <a:t>SG1 – Preparar la verificación</a:t>
            </a:r>
          </a:p>
          <a:p>
            <a:pPr lvl="1">
              <a:buNone/>
            </a:pPr>
            <a:r>
              <a:rPr lang="es-PE" sz="2000" dirty="0" smtClean="0">
                <a:solidFill>
                  <a:srgbClr val="002060"/>
                </a:solidFill>
              </a:rPr>
              <a:t>SG2 – Realizar revisiones entre pares</a:t>
            </a:r>
          </a:p>
          <a:p>
            <a:pPr lvl="1" defTabSz="1081088">
              <a:buNone/>
            </a:pPr>
            <a:r>
              <a:rPr lang="es-PE" sz="2000" dirty="0" smtClean="0">
                <a:solidFill>
                  <a:srgbClr val="002060"/>
                </a:solidFill>
              </a:rPr>
              <a:t>SG3 – Verificar los productos de trabajo 	seleccionados</a:t>
            </a:r>
          </a:p>
        </p:txBody>
      </p:sp>
      <p:sp>
        <p:nvSpPr>
          <p:cNvPr id="12" name="Oval 11"/>
          <p:cNvSpPr/>
          <p:nvPr/>
        </p:nvSpPr>
        <p:spPr>
          <a:xfrm>
            <a:off x="7391400" y="5562600"/>
            <a:ext cx="16002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err="1" smtClean="0"/>
              <a:t>Subprácticas</a:t>
            </a:r>
            <a:endParaRPr lang="es-PE" sz="1400" dirty="0" smtClean="0"/>
          </a:p>
        </p:txBody>
      </p:sp>
      <p:sp>
        <p:nvSpPr>
          <p:cNvPr id="13" name="Flowchart: Decision 12"/>
          <p:cNvSpPr/>
          <p:nvPr/>
        </p:nvSpPr>
        <p:spPr>
          <a:xfrm>
            <a:off x="6349284" y="4594860"/>
            <a:ext cx="2209800" cy="89154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Prácticas específicas</a:t>
            </a:r>
          </a:p>
        </p:txBody>
      </p:sp>
      <p:sp>
        <p:nvSpPr>
          <p:cNvPr id="14" name="Flowchart: Decision 13"/>
          <p:cNvSpPr/>
          <p:nvPr/>
        </p:nvSpPr>
        <p:spPr>
          <a:xfrm>
            <a:off x="6172200" y="4581981"/>
            <a:ext cx="2209800" cy="89154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Prácticas específicas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172200" y="3429000"/>
            <a:ext cx="1669774" cy="54864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bg1"/>
                </a:solidFill>
              </a:rPr>
              <a:t>Metas específicas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019800" y="3505200"/>
            <a:ext cx="1669774" cy="54864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bg1"/>
                </a:solidFill>
              </a:rPr>
              <a:t>Metas específicas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15000" y="2133600"/>
            <a:ext cx="1669774" cy="8229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Área de Proceso</a:t>
            </a:r>
            <a:endParaRPr lang="es-PE" dirty="0"/>
          </a:p>
        </p:txBody>
      </p:sp>
      <p:sp>
        <p:nvSpPr>
          <p:cNvPr id="18" name="Rounded Rectangle 17"/>
          <p:cNvSpPr/>
          <p:nvPr/>
        </p:nvSpPr>
        <p:spPr>
          <a:xfrm>
            <a:off x="5867400" y="3581400"/>
            <a:ext cx="1669774" cy="54864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bg1"/>
                </a:solidFill>
              </a:rPr>
              <a:t>Metas específicas</a:t>
            </a:r>
          </a:p>
        </p:txBody>
      </p:sp>
      <p:sp>
        <p:nvSpPr>
          <p:cNvPr id="19" name="Flowchart: Decision 18"/>
          <p:cNvSpPr/>
          <p:nvPr/>
        </p:nvSpPr>
        <p:spPr>
          <a:xfrm>
            <a:off x="6019800" y="4572000"/>
            <a:ext cx="2209800" cy="89154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Prácticas específicas</a:t>
            </a:r>
          </a:p>
        </p:txBody>
      </p:sp>
      <p:sp>
        <p:nvSpPr>
          <p:cNvPr id="20" name="Oval 19"/>
          <p:cNvSpPr/>
          <p:nvPr/>
        </p:nvSpPr>
        <p:spPr>
          <a:xfrm>
            <a:off x="5410200" y="5638800"/>
            <a:ext cx="16002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Ejemplo de entregables</a:t>
            </a:r>
          </a:p>
        </p:txBody>
      </p:sp>
      <p:sp>
        <p:nvSpPr>
          <p:cNvPr id="21" name="Oval 20"/>
          <p:cNvSpPr/>
          <p:nvPr/>
        </p:nvSpPr>
        <p:spPr>
          <a:xfrm>
            <a:off x="7239000" y="5638800"/>
            <a:ext cx="16002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err="1" smtClean="0"/>
              <a:t>Subprácticas</a:t>
            </a:r>
            <a:endParaRPr lang="es-PE" sz="1400" dirty="0" smtClean="0"/>
          </a:p>
        </p:txBody>
      </p:sp>
      <p:cxnSp>
        <p:nvCxnSpPr>
          <p:cNvPr id="22" name="Straight Arrow Connector 21"/>
          <p:cNvCxnSpPr>
            <a:stCxn id="17" idx="2"/>
            <a:endCxn id="18" idx="0"/>
          </p:cNvCxnSpPr>
          <p:nvPr/>
        </p:nvCxnSpPr>
        <p:spPr>
          <a:xfrm rot="16200000" flipH="1">
            <a:off x="6313667" y="3192780"/>
            <a:ext cx="624840" cy="152400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0"/>
          </p:cNvCxnSpPr>
          <p:nvPr/>
        </p:nvCxnSpPr>
        <p:spPr>
          <a:xfrm>
            <a:off x="6629400" y="4191000"/>
            <a:ext cx="495300" cy="381000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772400" y="5257800"/>
            <a:ext cx="457200" cy="304800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943600" y="5257800"/>
            <a:ext cx="457200" cy="304800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5562600" cy="9144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¿Qué es el modelo </a:t>
            </a:r>
            <a:r>
              <a:rPr lang="es-PE" dirty="0" err="1" smtClean="0"/>
              <a:t>CMMi</a:t>
            </a:r>
            <a:r>
              <a:rPr lang="es-PE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05800" cy="4953000"/>
          </a:xfrm>
        </p:spPr>
        <p:txBody>
          <a:bodyPr>
            <a:normAutofit/>
          </a:bodyPr>
          <a:lstStyle/>
          <a:p>
            <a:r>
              <a:rPr lang="es-PE" sz="3200" b="1" dirty="0" err="1" smtClean="0">
                <a:solidFill>
                  <a:srgbClr val="002060"/>
                </a:solidFill>
              </a:rPr>
              <a:t>C</a:t>
            </a:r>
            <a:r>
              <a:rPr lang="es-PE" dirty="0" err="1" smtClean="0">
                <a:solidFill>
                  <a:srgbClr val="002060"/>
                </a:solidFill>
              </a:rPr>
              <a:t>apability</a:t>
            </a:r>
            <a:r>
              <a:rPr lang="es-PE" dirty="0" smtClean="0">
                <a:solidFill>
                  <a:srgbClr val="002060"/>
                </a:solidFill>
              </a:rPr>
              <a:t> </a:t>
            </a:r>
            <a:r>
              <a:rPr lang="es-PE" sz="3200" b="1" dirty="0" err="1" smtClean="0">
                <a:solidFill>
                  <a:srgbClr val="002060"/>
                </a:solidFill>
              </a:rPr>
              <a:t>M</a:t>
            </a:r>
            <a:r>
              <a:rPr lang="es-PE" dirty="0" err="1" smtClean="0">
                <a:solidFill>
                  <a:srgbClr val="002060"/>
                </a:solidFill>
              </a:rPr>
              <a:t>aturity</a:t>
            </a:r>
            <a:r>
              <a:rPr lang="es-PE" dirty="0" smtClean="0">
                <a:solidFill>
                  <a:srgbClr val="002060"/>
                </a:solidFill>
              </a:rPr>
              <a:t> </a:t>
            </a:r>
            <a:r>
              <a:rPr lang="es-PE" sz="3200" b="1" dirty="0" err="1" smtClean="0">
                <a:solidFill>
                  <a:srgbClr val="002060"/>
                </a:solidFill>
              </a:rPr>
              <a:t>M</a:t>
            </a:r>
            <a:r>
              <a:rPr lang="es-PE" dirty="0" err="1" smtClean="0">
                <a:solidFill>
                  <a:srgbClr val="002060"/>
                </a:solidFill>
              </a:rPr>
              <a:t>odel</a:t>
            </a:r>
            <a:r>
              <a:rPr lang="es-PE" dirty="0" smtClean="0">
                <a:solidFill>
                  <a:srgbClr val="002060"/>
                </a:solidFill>
              </a:rPr>
              <a:t> </a:t>
            </a:r>
            <a:r>
              <a:rPr lang="es-PE" sz="3200" b="1" dirty="0" err="1" smtClean="0">
                <a:solidFill>
                  <a:srgbClr val="002060"/>
                </a:solidFill>
              </a:rPr>
              <a:t>I</a:t>
            </a:r>
            <a:r>
              <a:rPr lang="es-PE" dirty="0" err="1" smtClean="0">
                <a:solidFill>
                  <a:srgbClr val="002060"/>
                </a:solidFill>
              </a:rPr>
              <a:t>ntegration</a:t>
            </a:r>
            <a:endParaRPr lang="es-PE" dirty="0" smtClean="0">
              <a:solidFill>
                <a:srgbClr val="002060"/>
              </a:solidFill>
            </a:endParaRPr>
          </a:p>
          <a:p>
            <a:r>
              <a:rPr lang="es-PE" dirty="0" smtClean="0">
                <a:solidFill>
                  <a:srgbClr val="002060"/>
                </a:solidFill>
              </a:rPr>
              <a:t>Es un </a:t>
            </a:r>
            <a:r>
              <a:rPr lang="es-PE" sz="3600" b="1" dirty="0" smtClean="0">
                <a:solidFill>
                  <a:srgbClr val="002060"/>
                </a:solidFill>
              </a:rPr>
              <a:t>modelo</a:t>
            </a:r>
            <a:r>
              <a:rPr lang="es-PE" dirty="0" smtClean="0">
                <a:solidFill>
                  <a:srgbClr val="002060"/>
                </a:solidFill>
              </a:rPr>
              <a:t> de buenas prácticas.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¿Qué significa el término “modelo”?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Es un conjunto estructurado de prácticas que describen las características de procesos efectivos.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Las prácticas incluidas en el modelo son aquellas  han probado su efectividad en la práctica.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Algunos lo definen como un “conjunto de modelos” de mejora de procesos.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066800"/>
          </a:xfrm>
        </p:spPr>
        <p:txBody>
          <a:bodyPr>
            <a:normAutofit/>
          </a:bodyPr>
          <a:lstStyle/>
          <a:p>
            <a:r>
              <a:rPr lang="es-PE" dirty="0" smtClean="0"/>
              <a:t>Prácticas Específicas (</a:t>
            </a:r>
            <a:r>
              <a:rPr lang="es-PE" dirty="0" err="1" smtClean="0"/>
              <a:t>SPs</a:t>
            </a:r>
            <a:r>
              <a:rPr lang="es-PE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447800"/>
            <a:ext cx="47244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Son una descripción de actividades específicas consideradas importantes para alcanzar la Meta Específica (SG) asociada.</a:t>
            </a:r>
          </a:p>
          <a:p>
            <a:endParaRPr lang="es-PE" sz="2000" dirty="0" smtClean="0">
              <a:solidFill>
                <a:srgbClr val="002060"/>
              </a:solidFill>
            </a:endParaRPr>
          </a:p>
          <a:p>
            <a:pPr lvl="1"/>
            <a:endParaRPr lang="es-PE" sz="1800" dirty="0" smtClean="0">
              <a:solidFill>
                <a:srgbClr val="002060"/>
              </a:solidFill>
            </a:endParaRPr>
          </a:p>
          <a:p>
            <a:endParaRPr lang="es-PE" sz="2400" dirty="0" smtClean="0">
              <a:solidFill>
                <a:srgbClr val="002060"/>
              </a:solidFill>
            </a:endParaRPr>
          </a:p>
          <a:p>
            <a:pPr lvl="1">
              <a:buNone/>
            </a:pPr>
            <a:endParaRPr lang="en-US" sz="2000" dirty="0" smtClean="0">
              <a:solidFill>
                <a:srgbClr val="002060"/>
              </a:solidFill>
            </a:endParaRPr>
          </a:p>
          <a:p>
            <a:pPr lvl="1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391400" y="5562600"/>
            <a:ext cx="16002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err="1" smtClean="0"/>
              <a:t>Subprácticas</a:t>
            </a:r>
            <a:endParaRPr lang="es-PE" sz="1400" dirty="0" smtClean="0"/>
          </a:p>
        </p:txBody>
      </p:sp>
      <p:sp>
        <p:nvSpPr>
          <p:cNvPr id="5" name="Flowchart: Decision 4"/>
          <p:cNvSpPr/>
          <p:nvPr/>
        </p:nvSpPr>
        <p:spPr>
          <a:xfrm>
            <a:off x="6349284" y="4594860"/>
            <a:ext cx="2209800" cy="891540"/>
          </a:xfrm>
          <a:prstGeom prst="flowChartDecision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Prácticas específicas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6172200" y="4581981"/>
            <a:ext cx="2209800" cy="891540"/>
          </a:xfrm>
          <a:prstGeom prst="flowChartDecision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Prácticas específicas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172200" y="3429000"/>
            <a:ext cx="1669774" cy="5486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Metas específicas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19800" y="3505200"/>
            <a:ext cx="1669774" cy="5486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Metas específicas</a:t>
            </a:r>
          </a:p>
        </p:txBody>
      </p:sp>
      <p:sp>
        <p:nvSpPr>
          <p:cNvPr id="9" name="Rectangle 8"/>
          <p:cNvSpPr/>
          <p:nvPr/>
        </p:nvSpPr>
        <p:spPr>
          <a:xfrm>
            <a:off x="5715000" y="2133600"/>
            <a:ext cx="1669774" cy="8229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Área de Proceso</a:t>
            </a:r>
            <a:endParaRPr lang="es-PE" dirty="0"/>
          </a:p>
        </p:txBody>
      </p:sp>
      <p:sp>
        <p:nvSpPr>
          <p:cNvPr id="10" name="Rounded Rectangle 9"/>
          <p:cNvSpPr/>
          <p:nvPr/>
        </p:nvSpPr>
        <p:spPr>
          <a:xfrm>
            <a:off x="5867400" y="3581400"/>
            <a:ext cx="1669774" cy="5486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Metas específicas</a:t>
            </a:r>
          </a:p>
        </p:txBody>
      </p:sp>
      <p:sp>
        <p:nvSpPr>
          <p:cNvPr id="11" name="Flowchart: Decision 10"/>
          <p:cNvSpPr/>
          <p:nvPr/>
        </p:nvSpPr>
        <p:spPr>
          <a:xfrm>
            <a:off x="6019800" y="4572000"/>
            <a:ext cx="2209800" cy="891540"/>
          </a:xfrm>
          <a:prstGeom prst="flowChartDecision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>
                <a:solidFill>
                  <a:schemeClr val="bg1"/>
                </a:solidFill>
              </a:rPr>
              <a:t>Prácticas específicas</a:t>
            </a:r>
          </a:p>
        </p:txBody>
      </p:sp>
      <p:sp>
        <p:nvSpPr>
          <p:cNvPr id="12" name="Oval 11"/>
          <p:cNvSpPr/>
          <p:nvPr/>
        </p:nvSpPr>
        <p:spPr>
          <a:xfrm>
            <a:off x="5410200" y="5638800"/>
            <a:ext cx="16002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Ejemplo de entregables</a:t>
            </a:r>
          </a:p>
        </p:txBody>
      </p:sp>
      <p:sp>
        <p:nvSpPr>
          <p:cNvPr id="13" name="Oval 12"/>
          <p:cNvSpPr/>
          <p:nvPr/>
        </p:nvSpPr>
        <p:spPr>
          <a:xfrm>
            <a:off x="7239000" y="5638800"/>
            <a:ext cx="16002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err="1" smtClean="0"/>
              <a:t>Subprácticas</a:t>
            </a:r>
            <a:endParaRPr lang="es-PE" sz="1400" dirty="0" smtClean="0"/>
          </a:p>
        </p:txBody>
      </p: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 rot="16200000" flipH="1">
            <a:off x="6313667" y="3192780"/>
            <a:ext cx="624840" cy="152400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0"/>
          </p:cNvCxnSpPr>
          <p:nvPr/>
        </p:nvCxnSpPr>
        <p:spPr>
          <a:xfrm>
            <a:off x="6629400" y="4191000"/>
            <a:ext cx="495300" cy="381000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772400" y="5257800"/>
            <a:ext cx="457200" cy="304800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943600" y="5257800"/>
            <a:ext cx="457200" cy="304800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Prácticas Específicas (</a:t>
            </a:r>
            <a:r>
              <a:rPr lang="es-PE" dirty="0" err="1" smtClean="0"/>
              <a:t>SPs</a:t>
            </a:r>
            <a:r>
              <a:rPr lang="es-PE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447800"/>
            <a:ext cx="4953000" cy="4953000"/>
          </a:xfrm>
        </p:spPr>
        <p:txBody>
          <a:bodyPr>
            <a:normAutofit fontScale="92500" lnSpcReduction="200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Project </a:t>
            </a:r>
            <a:r>
              <a:rPr lang="es-PE" dirty="0" err="1" smtClean="0">
                <a:solidFill>
                  <a:srgbClr val="002060"/>
                </a:solidFill>
              </a:rPr>
              <a:t>Planning</a:t>
            </a:r>
            <a:r>
              <a:rPr lang="es-PE" dirty="0" smtClean="0">
                <a:solidFill>
                  <a:srgbClr val="002060"/>
                </a:solidFill>
              </a:rPr>
              <a:t> (PP)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SG1 – Establecer estimaciones</a:t>
            </a:r>
          </a:p>
          <a:p>
            <a:pPr lvl="2">
              <a:buNone/>
            </a:pPr>
            <a:r>
              <a:rPr lang="es-PE" dirty="0" smtClean="0">
                <a:solidFill>
                  <a:srgbClr val="002060"/>
                </a:solidFill>
              </a:rPr>
              <a:t>Prácticas específicas</a:t>
            </a:r>
          </a:p>
          <a:p>
            <a:pPr lvl="2">
              <a:buNone/>
            </a:pPr>
            <a:r>
              <a:rPr lang="es-PE" dirty="0" smtClean="0">
                <a:solidFill>
                  <a:srgbClr val="002060"/>
                </a:solidFill>
              </a:rPr>
              <a:t>SP1.1 Estimar el alcance del proyecto</a:t>
            </a:r>
          </a:p>
          <a:p>
            <a:pPr marL="1546225" lvl="2" indent="-631825">
              <a:buNone/>
              <a:tabLst>
                <a:tab pos="1546225" algn="l"/>
              </a:tabLst>
            </a:pPr>
            <a:r>
              <a:rPr lang="es-PE" dirty="0" smtClean="0">
                <a:solidFill>
                  <a:srgbClr val="002060"/>
                </a:solidFill>
              </a:rPr>
              <a:t>SP1.2 Establecer las estimaciones de los atributos del producto de trabajo y de las tareas</a:t>
            </a:r>
          </a:p>
          <a:p>
            <a:pPr marL="1546225" lvl="2" indent="-631825">
              <a:buNone/>
            </a:pPr>
            <a:r>
              <a:rPr lang="es-PE" dirty="0" smtClean="0">
                <a:solidFill>
                  <a:srgbClr val="002060"/>
                </a:solidFill>
              </a:rPr>
              <a:t>SP1.3 Definir el ciclo de vida del proyecto.</a:t>
            </a:r>
          </a:p>
          <a:p>
            <a:pPr marL="1546225" lvl="2" indent="-631825">
              <a:buNone/>
            </a:pPr>
            <a:r>
              <a:rPr lang="es-PE" dirty="0" smtClean="0">
                <a:solidFill>
                  <a:srgbClr val="002060"/>
                </a:solidFill>
              </a:rPr>
              <a:t>SP1.4 Determinar las estimaciones de esfuerzo y coste</a:t>
            </a:r>
          </a:p>
          <a:p>
            <a:endParaRPr lang="es-PE" sz="2000" dirty="0" smtClean="0">
              <a:solidFill>
                <a:srgbClr val="00206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391400" y="5562600"/>
            <a:ext cx="16002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err="1" smtClean="0"/>
              <a:t>Subprácticas</a:t>
            </a:r>
            <a:endParaRPr lang="es-PE" sz="1400" dirty="0" smtClean="0"/>
          </a:p>
        </p:txBody>
      </p:sp>
      <p:sp>
        <p:nvSpPr>
          <p:cNvPr id="5" name="Flowchart: Decision 4"/>
          <p:cNvSpPr/>
          <p:nvPr/>
        </p:nvSpPr>
        <p:spPr>
          <a:xfrm>
            <a:off x="6349284" y="4594860"/>
            <a:ext cx="2209800" cy="891540"/>
          </a:xfrm>
          <a:prstGeom prst="flowChartDecision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Prácticas específicas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6172200" y="4581981"/>
            <a:ext cx="2209800" cy="891540"/>
          </a:xfrm>
          <a:prstGeom prst="flowChartDecision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Prácticas específicas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172200" y="3429000"/>
            <a:ext cx="1669774" cy="5486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Metas específicas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19800" y="3505200"/>
            <a:ext cx="1669774" cy="5486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Metas específicas</a:t>
            </a:r>
          </a:p>
        </p:txBody>
      </p:sp>
      <p:sp>
        <p:nvSpPr>
          <p:cNvPr id="9" name="Rectangle 8"/>
          <p:cNvSpPr/>
          <p:nvPr/>
        </p:nvSpPr>
        <p:spPr>
          <a:xfrm>
            <a:off x="5715000" y="2133600"/>
            <a:ext cx="1669774" cy="8229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Área de Proceso</a:t>
            </a:r>
            <a:endParaRPr lang="es-PE" dirty="0"/>
          </a:p>
        </p:txBody>
      </p:sp>
      <p:sp>
        <p:nvSpPr>
          <p:cNvPr id="10" name="Rounded Rectangle 9"/>
          <p:cNvSpPr/>
          <p:nvPr/>
        </p:nvSpPr>
        <p:spPr>
          <a:xfrm>
            <a:off x="5867400" y="3581400"/>
            <a:ext cx="1669774" cy="5486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Metas específicas</a:t>
            </a:r>
          </a:p>
        </p:txBody>
      </p:sp>
      <p:sp>
        <p:nvSpPr>
          <p:cNvPr id="11" name="Flowchart: Decision 10"/>
          <p:cNvSpPr/>
          <p:nvPr/>
        </p:nvSpPr>
        <p:spPr>
          <a:xfrm>
            <a:off x="6019800" y="4572000"/>
            <a:ext cx="2209800" cy="891540"/>
          </a:xfrm>
          <a:prstGeom prst="flowChartDecision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>
                <a:solidFill>
                  <a:schemeClr val="bg1"/>
                </a:solidFill>
              </a:rPr>
              <a:t>Prácticas específicas</a:t>
            </a:r>
          </a:p>
        </p:txBody>
      </p:sp>
      <p:sp>
        <p:nvSpPr>
          <p:cNvPr id="12" name="Oval 11"/>
          <p:cNvSpPr/>
          <p:nvPr/>
        </p:nvSpPr>
        <p:spPr>
          <a:xfrm>
            <a:off x="5410200" y="5638800"/>
            <a:ext cx="16002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Ejemplo de entregables</a:t>
            </a:r>
          </a:p>
        </p:txBody>
      </p:sp>
      <p:sp>
        <p:nvSpPr>
          <p:cNvPr id="13" name="Oval 12"/>
          <p:cNvSpPr/>
          <p:nvPr/>
        </p:nvSpPr>
        <p:spPr>
          <a:xfrm>
            <a:off x="7239000" y="5638800"/>
            <a:ext cx="16002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err="1" smtClean="0"/>
              <a:t>Subprácticas</a:t>
            </a:r>
            <a:endParaRPr lang="es-PE" sz="1400" dirty="0" smtClean="0"/>
          </a:p>
        </p:txBody>
      </p: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 rot="16200000" flipH="1">
            <a:off x="6313667" y="3192780"/>
            <a:ext cx="624840" cy="152400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0"/>
          </p:cNvCxnSpPr>
          <p:nvPr/>
        </p:nvCxnSpPr>
        <p:spPr>
          <a:xfrm>
            <a:off x="6629400" y="4191000"/>
            <a:ext cx="495300" cy="381000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772400" y="5257800"/>
            <a:ext cx="457200" cy="304800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943600" y="5257800"/>
            <a:ext cx="457200" cy="304800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066800"/>
          </a:xfrm>
        </p:spPr>
        <p:txBody>
          <a:bodyPr>
            <a:normAutofit/>
          </a:bodyPr>
          <a:lstStyle/>
          <a:p>
            <a:r>
              <a:rPr lang="es-PE" dirty="0" smtClean="0"/>
              <a:t>Prácticas Específicas (</a:t>
            </a:r>
            <a:r>
              <a:rPr lang="es-PE" dirty="0" err="1" smtClean="0"/>
              <a:t>SPs</a:t>
            </a:r>
            <a:r>
              <a:rPr lang="es-PE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447800"/>
            <a:ext cx="5410200" cy="5257800"/>
          </a:xfrm>
        </p:spPr>
        <p:txBody>
          <a:bodyPr>
            <a:normAutofit fontScale="85000" lnSpcReduction="10000"/>
          </a:bodyPr>
          <a:lstStyle/>
          <a:p>
            <a:r>
              <a:rPr lang="es-PE" dirty="0" err="1" smtClean="0">
                <a:solidFill>
                  <a:srgbClr val="002060"/>
                </a:solidFill>
              </a:rPr>
              <a:t>Requirements</a:t>
            </a:r>
            <a:r>
              <a:rPr lang="es-PE" dirty="0" smtClean="0">
                <a:solidFill>
                  <a:srgbClr val="002060"/>
                </a:solidFill>
              </a:rPr>
              <a:t> Management (REQM)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SG1 – Gestionar los requerimientos</a:t>
            </a:r>
          </a:p>
          <a:p>
            <a:pPr lvl="2">
              <a:buNone/>
            </a:pPr>
            <a:r>
              <a:rPr lang="es-PE" dirty="0" smtClean="0">
                <a:solidFill>
                  <a:srgbClr val="002060"/>
                </a:solidFill>
              </a:rPr>
              <a:t>Prácticas específicas</a:t>
            </a:r>
          </a:p>
          <a:p>
            <a:pPr marL="1546225" lvl="2" indent="-631825">
              <a:buNone/>
            </a:pPr>
            <a:r>
              <a:rPr lang="es-PE" dirty="0" smtClean="0">
                <a:solidFill>
                  <a:srgbClr val="002060"/>
                </a:solidFill>
              </a:rPr>
              <a:t>SP1.1 Obtener una comprensión de los requerimientos.</a:t>
            </a:r>
          </a:p>
          <a:p>
            <a:pPr marL="1546225" lvl="2" indent="-631825">
              <a:buNone/>
              <a:tabLst>
                <a:tab pos="1546225" algn="l"/>
              </a:tabLst>
            </a:pPr>
            <a:r>
              <a:rPr lang="es-PE" dirty="0" smtClean="0">
                <a:solidFill>
                  <a:srgbClr val="002060"/>
                </a:solidFill>
              </a:rPr>
              <a:t>SP1.2 Obtener el compromiso sobre los requerimientos.</a:t>
            </a:r>
          </a:p>
          <a:p>
            <a:pPr marL="1546225" lvl="2" indent="-631825">
              <a:buNone/>
            </a:pPr>
            <a:r>
              <a:rPr lang="es-PE" dirty="0" smtClean="0">
                <a:solidFill>
                  <a:srgbClr val="002060"/>
                </a:solidFill>
              </a:rPr>
              <a:t>SP1.3 Gestionar los cambios de los requerimientos.</a:t>
            </a:r>
          </a:p>
          <a:p>
            <a:pPr marL="1546225" lvl="2" indent="-631825">
              <a:buNone/>
            </a:pPr>
            <a:r>
              <a:rPr lang="es-PE" dirty="0" smtClean="0">
                <a:solidFill>
                  <a:srgbClr val="002060"/>
                </a:solidFill>
              </a:rPr>
              <a:t>SP1.4 Mantener la trazabilidad bidireccional de los requerimientos.</a:t>
            </a:r>
          </a:p>
          <a:p>
            <a:pPr marL="1546225" lvl="2" indent="-631825">
              <a:buNone/>
            </a:pPr>
            <a:r>
              <a:rPr lang="es-PE" dirty="0" smtClean="0">
                <a:solidFill>
                  <a:srgbClr val="002060"/>
                </a:solidFill>
              </a:rPr>
              <a:t>SP1.5 Identificar las inconsistencias entre el trabajo del proyecto y los requerimientos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467600" y="4953000"/>
            <a:ext cx="16002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err="1" smtClean="0"/>
              <a:t>Subprácticas</a:t>
            </a:r>
            <a:endParaRPr lang="es-PE" sz="1400" dirty="0" smtClean="0"/>
          </a:p>
        </p:txBody>
      </p:sp>
      <p:sp>
        <p:nvSpPr>
          <p:cNvPr id="5" name="Flowchart: Decision 4"/>
          <p:cNvSpPr/>
          <p:nvPr/>
        </p:nvSpPr>
        <p:spPr>
          <a:xfrm>
            <a:off x="6425484" y="3985260"/>
            <a:ext cx="2209800" cy="891540"/>
          </a:xfrm>
          <a:prstGeom prst="flowChartDecision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Prácticas específicas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6248400" y="3972381"/>
            <a:ext cx="2209800" cy="891540"/>
          </a:xfrm>
          <a:prstGeom prst="flowChartDecision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Prácticas específicas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48400" y="2819400"/>
            <a:ext cx="1669774" cy="5486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Metas específicas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96000" y="2895600"/>
            <a:ext cx="1669774" cy="5486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Metas específicas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0" y="1524000"/>
            <a:ext cx="1669774" cy="8229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Área de Proceso</a:t>
            </a:r>
            <a:endParaRPr lang="es-PE" dirty="0"/>
          </a:p>
        </p:txBody>
      </p:sp>
      <p:sp>
        <p:nvSpPr>
          <p:cNvPr id="10" name="Rounded Rectangle 9"/>
          <p:cNvSpPr/>
          <p:nvPr/>
        </p:nvSpPr>
        <p:spPr>
          <a:xfrm>
            <a:off x="5943600" y="2971800"/>
            <a:ext cx="1669774" cy="5486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Metas específicas</a:t>
            </a:r>
          </a:p>
        </p:txBody>
      </p:sp>
      <p:sp>
        <p:nvSpPr>
          <p:cNvPr id="11" name="Flowchart: Decision 10"/>
          <p:cNvSpPr/>
          <p:nvPr/>
        </p:nvSpPr>
        <p:spPr>
          <a:xfrm>
            <a:off x="6096000" y="3962400"/>
            <a:ext cx="2209800" cy="891540"/>
          </a:xfrm>
          <a:prstGeom prst="flowChartDecision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>
                <a:solidFill>
                  <a:schemeClr val="bg1"/>
                </a:solidFill>
              </a:rPr>
              <a:t>Prácticas específicas</a:t>
            </a:r>
          </a:p>
        </p:txBody>
      </p:sp>
      <p:sp>
        <p:nvSpPr>
          <p:cNvPr id="12" name="Oval 11"/>
          <p:cNvSpPr/>
          <p:nvPr/>
        </p:nvSpPr>
        <p:spPr>
          <a:xfrm>
            <a:off x="5486400" y="5029200"/>
            <a:ext cx="16002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Ejemplo de entregables</a:t>
            </a:r>
          </a:p>
        </p:txBody>
      </p:sp>
      <p:sp>
        <p:nvSpPr>
          <p:cNvPr id="13" name="Oval 12"/>
          <p:cNvSpPr/>
          <p:nvPr/>
        </p:nvSpPr>
        <p:spPr>
          <a:xfrm>
            <a:off x="7315200" y="5029200"/>
            <a:ext cx="16002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err="1" smtClean="0"/>
              <a:t>Subprácticas</a:t>
            </a:r>
            <a:endParaRPr lang="es-PE" sz="1400" dirty="0" smtClean="0"/>
          </a:p>
        </p:txBody>
      </p: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 rot="16200000" flipH="1">
            <a:off x="6389867" y="2583180"/>
            <a:ext cx="624840" cy="152400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0"/>
          </p:cNvCxnSpPr>
          <p:nvPr/>
        </p:nvCxnSpPr>
        <p:spPr>
          <a:xfrm>
            <a:off x="6705600" y="3581400"/>
            <a:ext cx="495300" cy="381000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848600" y="4648200"/>
            <a:ext cx="457200" cy="304800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019800" y="4648200"/>
            <a:ext cx="457200" cy="304800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86200"/>
            <a:ext cx="593407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82000" cy="990600"/>
          </a:xfrm>
        </p:spPr>
        <p:txBody>
          <a:bodyPr>
            <a:normAutofit/>
          </a:bodyPr>
          <a:lstStyle/>
          <a:p>
            <a:r>
              <a:rPr lang="es-PE" dirty="0" smtClean="0"/>
              <a:t>Prácticas Específicas (</a:t>
            </a:r>
            <a:r>
              <a:rPr lang="es-PE" dirty="0" err="1" smtClean="0"/>
              <a:t>SPs</a:t>
            </a:r>
            <a:r>
              <a:rPr lang="es-PE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447800"/>
            <a:ext cx="8458200" cy="2286000"/>
          </a:xfrm>
        </p:spPr>
        <p:txBody>
          <a:bodyPr>
            <a:normAutofit/>
          </a:bodyPr>
          <a:lstStyle/>
          <a:p>
            <a:r>
              <a:rPr lang="es-ES" sz="2400" dirty="0" smtClean="0">
                <a:solidFill>
                  <a:srgbClr val="002060"/>
                </a:solidFill>
              </a:rPr>
              <a:t>Solamente la </a:t>
            </a:r>
            <a:r>
              <a:rPr lang="es-ES" sz="2400" u="sng" dirty="0" smtClean="0">
                <a:solidFill>
                  <a:srgbClr val="002060"/>
                </a:solidFill>
              </a:rPr>
              <a:t>declaración de la práctica específica es un componente esperado (obligatorio)</a:t>
            </a:r>
            <a:r>
              <a:rPr lang="es-ES" sz="2400" dirty="0" smtClean="0">
                <a:solidFill>
                  <a:srgbClr val="002060"/>
                </a:solidFill>
              </a:rPr>
              <a:t>. El título de la práctica específica y todas las notas asociadas con ella se consideran componentes informativos del modelo.</a:t>
            </a:r>
          </a:p>
          <a:p>
            <a:r>
              <a:rPr lang="es-ES" sz="2400" dirty="0" smtClean="0">
                <a:solidFill>
                  <a:srgbClr val="002060"/>
                </a:solidFill>
              </a:rPr>
              <a:t>Ejemplo: Project </a:t>
            </a:r>
            <a:r>
              <a:rPr lang="es-ES" sz="2400" dirty="0" err="1" smtClean="0">
                <a:solidFill>
                  <a:srgbClr val="002060"/>
                </a:solidFill>
              </a:rPr>
              <a:t>Planning</a:t>
            </a:r>
            <a:r>
              <a:rPr lang="es-ES" sz="2400" dirty="0" smtClean="0">
                <a:solidFill>
                  <a:srgbClr val="002060"/>
                </a:solidFill>
              </a:rPr>
              <a:t> (PP)</a:t>
            </a:r>
          </a:p>
          <a:p>
            <a:pPr lvl="1"/>
            <a:endParaRPr lang="es-PE" sz="1600" dirty="0" smtClean="0">
              <a:solidFill>
                <a:srgbClr val="002060"/>
              </a:solidFill>
            </a:endParaRPr>
          </a:p>
          <a:p>
            <a:endParaRPr lang="es-PE" sz="2000" dirty="0" smtClean="0">
              <a:solidFill>
                <a:srgbClr val="002060"/>
              </a:solidFill>
            </a:endParaRP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pPr lvl="1"/>
            <a:endParaRPr lang="en-US" sz="1800" dirty="0" smtClean="0">
              <a:solidFill>
                <a:srgbClr val="002060"/>
              </a:solidFill>
            </a:endParaRPr>
          </a:p>
          <a:p>
            <a:pPr lvl="1"/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86600" y="3276600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Esto es lo que se 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debe cumplir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8600" y="4191000"/>
            <a:ext cx="6324600" cy="304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9" idx="3"/>
          </p:cNvCxnSpPr>
          <p:nvPr/>
        </p:nvCxnSpPr>
        <p:spPr>
          <a:xfrm flipV="1">
            <a:off x="6553200" y="3581400"/>
            <a:ext cx="609600" cy="762000"/>
          </a:xfrm>
          <a:prstGeom prst="straightConnector1">
            <a:avLst/>
          </a:pr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6629400" y="5257800"/>
            <a:ext cx="127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Informativo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6248400" y="4724400"/>
            <a:ext cx="228600" cy="1524000"/>
          </a:xfrm>
          <a:prstGeom prst="rightBrac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219200"/>
          </a:xfrm>
        </p:spPr>
        <p:txBody>
          <a:bodyPr>
            <a:normAutofit fontScale="90000"/>
          </a:bodyPr>
          <a:lstStyle/>
          <a:p>
            <a:r>
              <a:rPr lang="es-PE" dirty="0" err="1" smtClean="0"/>
              <a:t>Subprácticas</a:t>
            </a:r>
            <a:r>
              <a:rPr lang="es-PE" dirty="0" smtClean="0"/>
              <a:t> y Ejemplo de entregables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447800"/>
            <a:ext cx="4724400" cy="4953000"/>
          </a:xfrm>
        </p:spPr>
        <p:txBody>
          <a:bodyPr>
            <a:normAutofit/>
          </a:bodyPr>
          <a:lstStyle/>
          <a:p>
            <a:r>
              <a:rPr lang="es-PE" sz="2400" dirty="0" smtClean="0">
                <a:solidFill>
                  <a:srgbClr val="002060"/>
                </a:solidFill>
              </a:rPr>
              <a:t>Son componentes informativos.</a:t>
            </a:r>
          </a:p>
          <a:p>
            <a:r>
              <a:rPr lang="es-PE" sz="2400" dirty="0" smtClean="0">
                <a:solidFill>
                  <a:srgbClr val="002060"/>
                </a:solidFill>
              </a:rPr>
              <a:t>Ayudan en la interpretación e implementación de la práctica específica o genérica.</a:t>
            </a:r>
          </a:p>
          <a:p>
            <a:r>
              <a:rPr lang="es-PE" sz="2400" dirty="0" smtClean="0">
                <a:solidFill>
                  <a:srgbClr val="002060"/>
                </a:solidFill>
              </a:rPr>
              <a:t>Su aplicación no es obligatoria.</a:t>
            </a:r>
          </a:p>
          <a:p>
            <a:endParaRPr lang="es-PE" sz="1800" dirty="0" smtClean="0">
              <a:solidFill>
                <a:srgbClr val="002060"/>
              </a:solidFill>
            </a:endParaRPr>
          </a:p>
          <a:p>
            <a:pPr lvl="1"/>
            <a:endParaRPr lang="es-PE" sz="1600" dirty="0" smtClean="0">
              <a:solidFill>
                <a:srgbClr val="002060"/>
              </a:solidFill>
            </a:endParaRPr>
          </a:p>
          <a:p>
            <a:endParaRPr lang="es-PE" sz="2000" dirty="0" smtClean="0">
              <a:solidFill>
                <a:srgbClr val="002060"/>
              </a:solidFill>
            </a:endParaRP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pPr lvl="1"/>
            <a:endParaRPr lang="en-US" sz="1800" dirty="0" smtClean="0">
              <a:solidFill>
                <a:srgbClr val="002060"/>
              </a:solidFill>
            </a:endParaRPr>
          </a:p>
          <a:p>
            <a:pPr lvl="1"/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391400" y="5562600"/>
            <a:ext cx="1600200" cy="6858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err="1" smtClean="0">
                <a:solidFill>
                  <a:schemeClr val="bg1"/>
                </a:solidFill>
              </a:rPr>
              <a:t>Subprácticas</a:t>
            </a:r>
            <a:endParaRPr lang="es-PE" sz="1400" dirty="0" smtClean="0">
              <a:solidFill>
                <a:schemeClr val="bg1"/>
              </a:solidFill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6349284" y="4594860"/>
            <a:ext cx="2209800" cy="89154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Prácticas específicas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6172200" y="4581981"/>
            <a:ext cx="2209800" cy="89154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Prácticas específicas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172200" y="3429000"/>
            <a:ext cx="1669774" cy="5486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Metas específicas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19800" y="3505200"/>
            <a:ext cx="1669774" cy="5486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Metas específicas</a:t>
            </a:r>
          </a:p>
        </p:txBody>
      </p:sp>
      <p:sp>
        <p:nvSpPr>
          <p:cNvPr id="9" name="Rectangle 8"/>
          <p:cNvSpPr/>
          <p:nvPr/>
        </p:nvSpPr>
        <p:spPr>
          <a:xfrm>
            <a:off x="5715000" y="2133600"/>
            <a:ext cx="1669774" cy="8229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Área de Proceso</a:t>
            </a:r>
            <a:endParaRPr lang="es-PE" dirty="0"/>
          </a:p>
        </p:txBody>
      </p:sp>
      <p:sp>
        <p:nvSpPr>
          <p:cNvPr id="10" name="Rounded Rectangle 9"/>
          <p:cNvSpPr/>
          <p:nvPr/>
        </p:nvSpPr>
        <p:spPr>
          <a:xfrm>
            <a:off x="5867400" y="3581400"/>
            <a:ext cx="1669774" cy="5486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Metas específicas</a:t>
            </a:r>
          </a:p>
        </p:txBody>
      </p:sp>
      <p:sp>
        <p:nvSpPr>
          <p:cNvPr id="11" name="Flowchart: Decision 10"/>
          <p:cNvSpPr/>
          <p:nvPr/>
        </p:nvSpPr>
        <p:spPr>
          <a:xfrm>
            <a:off x="6019800" y="4572000"/>
            <a:ext cx="2209800" cy="89154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Prácticas específicas</a:t>
            </a:r>
          </a:p>
        </p:txBody>
      </p:sp>
      <p:sp>
        <p:nvSpPr>
          <p:cNvPr id="12" name="Oval 11"/>
          <p:cNvSpPr/>
          <p:nvPr/>
        </p:nvSpPr>
        <p:spPr>
          <a:xfrm>
            <a:off x="5410200" y="5638800"/>
            <a:ext cx="1600200" cy="6858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>
                <a:solidFill>
                  <a:schemeClr val="bg1"/>
                </a:solidFill>
              </a:rPr>
              <a:t>Ejemplo de entregables</a:t>
            </a:r>
          </a:p>
        </p:txBody>
      </p:sp>
      <p:sp>
        <p:nvSpPr>
          <p:cNvPr id="13" name="Oval 12"/>
          <p:cNvSpPr/>
          <p:nvPr/>
        </p:nvSpPr>
        <p:spPr>
          <a:xfrm>
            <a:off x="7239000" y="5638800"/>
            <a:ext cx="1600200" cy="6858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err="1" smtClean="0">
                <a:solidFill>
                  <a:schemeClr val="bg1"/>
                </a:solidFill>
              </a:rPr>
              <a:t>Subprácticas</a:t>
            </a:r>
            <a:endParaRPr lang="es-PE" sz="1400" dirty="0" smtClean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 rot="16200000" flipH="1">
            <a:off x="6313667" y="3192780"/>
            <a:ext cx="624840" cy="152400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0"/>
          </p:cNvCxnSpPr>
          <p:nvPr/>
        </p:nvCxnSpPr>
        <p:spPr>
          <a:xfrm>
            <a:off x="6629400" y="4191000"/>
            <a:ext cx="495300" cy="381000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772400" y="5257800"/>
            <a:ext cx="457200" cy="304800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943600" y="5257800"/>
            <a:ext cx="457200" cy="304800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990600"/>
          </a:xfrm>
        </p:spPr>
        <p:txBody>
          <a:bodyPr>
            <a:normAutofit fontScale="90000"/>
          </a:bodyPr>
          <a:lstStyle/>
          <a:p>
            <a:r>
              <a:rPr lang="es-PE" dirty="0" err="1" smtClean="0"/>
              <a:t>Subprácticas</a:t>
            </a:r>
            <a:r>
              <a:rPr lang="es-PE" dirty="0" smtClean="0"/>
              <a:t> y Ejemplo de entregables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741" r="5926" b="8991"/>
          <a:stretch>
            <a:fillRect/>
          </a:stretch>
        </p:blipFill>
        <p:spPr bwMode="auto">
          <a:xfrm>
            <a:off x="4191000" y="1371600"/>
            <a:ext cx="4800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0" y="1447800"/>
            <a:ext cx="426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>
                <a:solidFill>
                  <a:srgbClr val="002060"/>
                </a:solidFill>
              </a:rPr>
              <a:t>Ejemplo: Project </a:t>
            </a:r>
            <a:r>
              <a:rPr lang="es-ES" sz="2400" dirty="0" err="1" smtClean="0">
                <a:solidFill>
                  <a:srgbClr val="002060"/>
                </a:solidFill>
              </a:rPr>
              <a:t>Planning</a:t>
            </a:r>
            <a:r>
              <a:rPr lang="es-ES" sz="2400" dirty="0" smtClean="0">
                <a:solidFill>
                  <a:srgbClr val="002060"/>
                </a:solidFill>
              </a:rPr>
              <a:t>(PP)</a:t>
            </a:r>
          </a:p>
          <a:p>
            <a:endParaRPr lang="es-ES" sz="2400" dirty="0" smtClean="0">
              <a:solidFill>
                <a:srgbClr val="002060"/>
              </a:solidFill>
            </a:endParaRPr>
          </a:p>
          <a:p>
            <a:r>
              <a:rPr lang="es-ES" sz="2400" dirty="0" smtClean="0">
                <a:solidFill>
                  <a:srgbClr val="002060"/>
                </a:solidFill>
              </a:rPr>
              <a:t>SP 2.1 Establecer el presupuesto</a:t>
            </a:r>
          </a:p>
          <a:p>
            <a:r>
              <a:rPr lang="es-ES" sz="2400" dirty="0" smtClean="0">
                <a:solidFill>
                  <a:srgbClr val="002060"/>
                </a:solidFill>
              </a:rPr>
              <a:t>y el calendario: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Metas Genéricas (</a:t>
            </a:r>
            <a:r>
              <a:rPr lang="es-PE" dirty="0" err="1" smtClean="0"/>
              <a:t>GGs</a:t>
            </a:r>
            <a:r>
              <a:rPr lang="es-PE" dirty="0" smtClean="0"/>
              <a:t>) y Prácticas Genéricas (</a:t>
            </a:r>
            <a:r>
              <a:rPr lang="es-PE" dirty="0" err="1" smtClean="0"/>
              <a:t>GPs</a:t>
            </a:r>
            <a:r>
              <a:rPr lang="es-PE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524000"/>
            <a:ext cx="5943600" cy="4953000"/>
          </a:xfrm>
        </p:spPr>
        <p:txBody>
          <a:bodyPr>
            <a:normAutofit/>
          </a:bodyPr>
          <a:lstStyle/>
          <a:p>
            <a:r>
              <a:rPr lang="es-PE" sz="2600" dirty="0" smtClean="0">
                <a:solidFill>
                  <a:srgbClr val="002060"/>
                </a:solidFill>
              </a:rPr>
              <a:t>Se denominan ‘Genéricas’ porque se deben aplicar a múltiples áreas de proceso.</a:t>
            </a:r>
          </a:p>
          <a:p>
            <a:r>
              <a:rPr lang="es-PE" sz="2600" dirty="0" smtClean="0">
                <a:solidFill>
                  <a:srgbClr val="002060"/>
                </a:solidFill>
              </a:rPr>
              <a:t>Las Metas Genéricas contienen una serie de Prácticas Genéricas.</a:t>
            </a:r>
          </a:p>
          <a:p>
            <a:r>
              <a:rPr lang="es-PE" sz="2600" dirty="0" smtClean="0">
                <a:solidFill>
                  <a:srgbClr val="002060"/>
                </a:solidFill>
              </a:rPr>
              <a:t>Ambas describen características que deben estar presentes para </a:t>
            </a:r>
            <a:r>
              <a:rPr lang="es-PE" sz="2600" u="sng" dirty="0" smtClean="0">
                <a:solidFill>
                  <a:srgbClr val="002060"/>
                </a:solidFill>
              </a:rPr>
              <a:t>institucionalizar</a:t>
            </a:r>
            <a:r>
              <a:rPr lang="es-PE" sz="2600" dirty="0" smtClean="0">
                <a:solidFill>
                  <a:srgbClr val="002060"/>
                </a:solidFill>
              </a:rPr>
              <a:t> </a:t>
            </a:r>
            <a:r>
              <a:rPr lang="es-PE" sz="2600" u="sng" dirty="0" smtClean="0">
                <a:solidFill>
                  <a:srgbClr val="002060"/>
                </a:solidFill>
              </a:rPr>
              <a:t>procesos</a:t>
            </a:r>
            <a:r>
              <a:rPr lang="es-PE" sz="2600" dirty="0" smtClean="0">
                <a:solidFill>
                  <a:srgbClr val="002060"/>
                </a:solidFill>
              </a:rPr>
              <a:t> que </a:t>
            </a:r>
            <a:r>
              <a:rPr lang="es-PE" sz="2600" u="sng" dirty="0" smtClean="0">
                <a:solidFill>
                  <a:srgbClr val="002060"/>
                </a:solidFill>
              </a:rPr>
              <a:t>implementen</a:t>
            </a:r>
            <a:r>
              <a:rPr lang="es-PE" sz="2600" dirty="0" smtClean="0">
                <a:solidFill>
                  <a:srgbClr val="002060"/>
                </a:solidFill>
              </a:rPr>
              <a:t> Áreas de Proceso…</a:t>
            </a:r>
          </a:p>
          <a:p>
            <a:pPr lvl="1"/>
            <a:endParaRPr lang="es-PE" sz="1800" dirty="0" smtClean="0">
              <a:solidFill>
                <a:srgbClr val="002060"/>
              </a:solidFill>
            </a:endParaRP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pPr lvl="1"/>
            <a:endParaRPr lang="en-US" sz="2000" dirty="0" smtClean="0">
              <a:solidFill>
                <a:srgbClr val="002060"/>
              </a:solidFill>
            </a:endParaRPr>
          </a:p>
          <a:p>
            <a:pPr lvl="1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54521" y="4216758"/>
            <a:ext cx="16002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err="1" smtClean="0"/>
              <a:t>Subprácticas</a:t>
            </a:r>
            <a:endParaRPr lang="es-PE" sz="1400" dirty="0" smtClean="0"/>
          </a:p>
        </p:txBody>
      </p:sp>
      <p:sp>
        <p:nvSpPr>
          <p:cNvPr id="6" name="Oval 5"/>
          <p:cNvSpPr/>
          <p:nvPr/>
        </p:nvSpPr>
        <p:spPr>
          <a:xfrm>
            <a:off x="5715000" y="4267200"/>
            <a:ext cx="16002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err="1" smtClean="0"/>
              <a:t>Subprácticas</a:t>
            </a:r>
            <a:endParaRPr lang="es-PE" sz="1400" dirty="0" smtClean="0"/>
          </a:p>
        </p:txBody>
      </p:sp>
      <p:sp>
        <p:nvSpPr>
          <p:cNvPr id="7" name="Flowchart: Decision 6"/>
          <p:cNvSpPr/>
          <p:nvPr/>
        </p:nvSpPr>
        <p:spPr>
          <a:xfrm>
            <a:off x="6523383" y="3299460"/>
            <a:ext cx="2087217" cy="891540"/>
          </a:xfrm>
          <a:prstGeom prst="flowChartDecision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bg1"/>
                </a:solidFill>
              </a:rPr>
              <a:t>Prácticas genéricas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6370983" y="3299460"/>
            <a:ext cx="2087217" cy="891540"/>
          </a:xfrm>
          <a:prstGeom prst="flowChartDecision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bg1"/>
                </a:solidFill>
              </a:rPr>
              <a:t>Prácticas genéricas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53200" y="2209800"/>
            <a:ext cx="1669774" cy="54864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bg1"/>
                </a:solidFill>
              </a:rPr>
              <a:t>Metas genéricas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77000" y="2286000"/>
            <a:ext cx="1669774" cy="54864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bg1"/>
                </a:solidFill>
              </a:rPr>
              <a:t>Metas genéricas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400800" y="2362200"/>
            <a:ext cx="1669774" cy="54864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bg1"/>
                </a:solidFill>
              </a:rPr>
              <a:t>Metas genéricas</a:t>
            </a:r>
          </a:p>
        </p:txBody>
      </p:sp>
      <p:sp>
        <p:nvSpPr>
          <p:cNvPr id="12" name="Flowchart: Decision 11"/>
          <p:cNvSpPr/>
          <p:nvPr/>
        </p:nvSpPr>
        <p:spPr>
          <a:xfrm>
            <a:off x="6218583" y="3276600"/>
            <a:ext cx="2087217" cy="891540"/>
          </a:xfrm>
          <a:prstGeom prst="flowChartDecision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bg1"/>
                </a:solidFill>
              </a:rPr>
              <a:t>Prácticas genéricas</a:t>
            </a:r>
          </a:p>
        </p:txBody>
      </p:sp>
      <p:sp>
        <p:nvSpPr>
          <p:cNvPr id="13" name="Oval 12"/>
          <p:cNvSpPr/>
          <p:nvPr/>
        </p:nvSpPr>
        <p:spPr>
          <a:xfrm>
            <a:off x="5562600" y="4343400"/>
            <a:ext cx="16002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err="1" smtClean="0"/>
              <a:t>Subprácticas</a:t>
            </a:r>
            <a:endParaRPr lang="es-PE" sz="1400" dirty="0" smtClean="0"/>
          </a:p>
        </p:txBody>
      </p:sp>
      <p:sp>
        <p:nvSpPr>
          <p:cNvPr id="14" name="Oval 13"/>
          <p:cNvSpPr/>
          <p:nvPr/>
        </p:nvSpPr>
        <p:spPr>
          <a:xfrm>
            <a:off x="7543800" y="4343400"/>
            <a:ext cx="16002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Explicación de prácticas genéricas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924800" y="3962400"/>
            <a:ext cx="457200" cy="304800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096000" y="3962400"/>
            <a:ext cx="457200" cy="304800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7048500" y="3086100"/>
            <a:ext cx="381000" cy="1588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295400" y="5943600"/>
            <a:ext cx="784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i="1" u="sng" dirty="0" smtClean="0">
                <a:solidFill>
                  <a:srgbClr val="002060"/>
                </a:solidFill>
              </a:rPr>
              <a:t>Proceso Institucionalizado:</a:t>
            </a:r>
            <a:r>
              <a:rPr lang="es-PE" sz="2000" dirty="0" smtClean="0">
                <a:solidFill>
                  <a:srgbClr val="002060"/>
                </a:solidFill>
              </a:rPr>
              <a:t> Proceso interiorizado, cuyo uso es habitual y se sigue de rutina, como parte de la cultura organizacional.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Metas Genéricas (</a:t>
            </a:r>
            <a:r>
              <a:rPr lang="es-PE" dirty="0" err="1" smtClean="0"/>
              <a:t>GGs</a:t>
            </a:r>
            <a:r>
              <a:rPr lang="es-PE" dirty="0" smtClean="0"/>
              <a:t>) y Prácticas Genéricas (</a:t>
            </a:r>
            <a:r>
              <a:rPr lang="es-PE" dirty="0" err="1" smtClean="0"/>
              <a:t>GPs</a:t>
            </a:r>
            <a:r>
              <a:rPr lang="es-PE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3657600"/>
            <a:ext cx="8382000" cy="2819400"/>
          </a:xfrm>
        </p:spPr>
        <p:txBody>
          <a:bodyPr>
            <a:normAutofit/>
          </a:bodyPr>
          <a:lstStyle/>
          <a:p>
            <a:r>
              <a:rPr lang="es-PE" sz="2600" dirty="0" smtClean="0">
                <a:solidFill>
                  <a:srgbClr val="002060"/>
                </a:solidFill>
              </a:rPr>
              <a:t>Discutamos: Mencione reglas, normas, procesos, etc., que se encuentren institucionalizados en sus trabajos, universidad, etc.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¿Cómo es que llegaron a institucionalizarse?</a:t>
            </a:r>
          </a:p>
          <a:p>
            <a:pPr lvl="1">
              <a:buNone/>
            </a:pPr>
            <a:endParaRPr lang="en-US" sz="2000" dirty="0" smtClean="0">
              <a:solidFill>
                <a:srgbClr val="002060"/>
              </a:solidFill>
            </a:endParaRPr>
          </a:p>
          <a:p>
            <a:pPr lvl="1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5800" y="1752600"/>
            <a:ext cx="7848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800" b="1" dirty="0" smtClean="0">
                <a:solidFill>
                  <a:srgbClr val="002060"/>
                </a:solidFill>
              </a:rPr>
              <a:t>Decir que un proceso se encuentre INSTITUCIONALIZADO significa que su uso se encuentra interiorizado, es la forma habitual de hacer las cosas.</a:t>
            </a:r>
          </a:p>
        </p:txBody>
      </p:sp>
      <p:pic>
        <p:nvPicPr>
          <p:cNvPr id="19" name="Picture 2" descr="C:\Users\FamiliaTorresCastill\AppData\Local\Microsoft\Windows\Temporary Internet Files\Content.IE5\NVV441YG\MM900043731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4724400"/>
            <a:ext cx="1447800" cy="1859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Metas Genéricas (</a:t>
            </a:r>
            <a:r>
              <a:rPr lang="es-PE" dirty="0" err="1" smtClean="0"/>
              <a:t>GGs</a:t>
            </a:r>
            <a:r>
              <a:rPr lang="es-PE" dirty="0" smtClean="0"/>
              <a:t>) y Prácticas Genéricas (</a:t>
            </a:r>
            <a:r>
              <a:rPr lang="es-PE" dirty="0" err="1" smtClean="0"/>
              <a:t>GPs</a:t>
            </a:r>
            <a:r>
              <a:rPr lang="es-PE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600200"/>
            <a:ext cx="8610600" cy="4876800"/>
          </a:xfrm>
        </p:spPr>
        <p:txBody>
          <a:bodyPr>
            <a:normAutofit/>
          </a:bodyPr>
          <a:lstStyle/>
          <a:p>
            <a:r>
              <a:rPr lang="es-PE" sz="2600" dirty="0" smtClean="0">
                <a:solidFill>
                  <a:srgbClr val="002060"/>
                </a:solidFill>
              </a:rPr>
              <a:t>Para </a:t>
            </a:r>
            <a:r>
              <a:rPr lang="es-PE" sz="2600" dirty="0" err="1" smtClean="0">
                <a:solidFill>
                  <a:srgbClr val="002060"/>
                </a:solidFill>
              </a:rPr>
              <a:t>CMMi</a:t>
            </a:r>
            <a:r>
              <a:rPr lang="es-PE" sz="2600" dirty="0" smtClean="0">
                <a:solidFill>
                  <a:srgbClr val="002060"/>
                </a:solidFill>
              </a:rPr>
              <a:t>, la manera de Institucionalizar los procesos asociados a cualquier área de proceso, es mediante las Metas y Prácticas Genéricas.</a:t>
            </a:r>
          </a:p>
          <a:p>
            <a:r>
              <a:rPr lang="es-PE" sz="2600" dirty="0" smtClean="0">
                <a:solidFill>
                  <a:srgbClr val="002060"/>
                </a:solidFill>
              </a:rPr>
              <a:t>Por ello, todas se aplican a cualquier Meta y Práctica específicas.</a:t>
            </a:r>
            <a:endParaRPr lang="es-PE" dirty="0" smtClean="0">
              <a:solidFill>
                <a:srgbClr val="002060"/>
              </a:solidFill>
            </a:endParaRPr>
          </a:p>
          <a:p>
            <a:pPr lvl="1">
              <a:buNone/>
            </a:pPr>
            <a:endParaRPr lang="en-US" sz="2000" dirty="0" smtClean="0">
              <a:solidFill>
                <a:srgbClr val="002060"/>
              </a:solidFill>
            </a:endParaRPr>
          </a:p>
          <a:p>
            <a:pPr lvl="1"/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1026" name="Picture 2" descr="C:\Documents and Settings\juan.torres\Local Settings\Temporary Internet Files\Content.IE5\PYA35VGK\MC90044152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4876800"/>
            <a:ext cx="187325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Metas Genéricas (</a:t>
            </a:r>
            <a:r>
              <a:rPr lang="es-PE" dirty="0" err="1" smtClean="0"/>
              <a:t>GGs</a:t>
            </a:r>
            <a:r>
              <a:rPr lang="es-PE" dirty="0" smtClean="0"/>
              <a:t>) y Prácticas Genéricas (</a:t>
            </a:r>
            <a:r>
              <a:rPr lang="es-PE" dirty="0" err="1" smtClean="0"/>
              <a:t>GPs</a:t>
            </a:r>
            <a:r>
              <a:rPr lang="es-PE" dirty="0" smtClean="0"/>
              <a:t>)</a:t>
            </a:r>
            <a:endParaRPr lang="en-US" dirty="0"/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" y="1504950"/>
            <a:ext cx="903710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s-PE" dirty="0" smtClean="0"/>
              <a:t>¿Qué es el modelo </a:t>
            </a:r>
            <a:r>
              <a:rPr lang="es-PE" dirty="0" err="1" smtClean="0"/>
              <a:t>CMMi</a:t>
            </a:r>
            <a:r>
              <a:rPr lang="es-PE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295400"/>
            <a:ext cx="8305800" cy="4953000"/>
          </a:xfrm>
        </p:spPr>
        <p:txBody>
          <a:bodyPr>
            <a:normAutofit/>
          </a:bodyPr>
          <a:lstStyle/>
          <a:p>
            <a:r>
              <a:rPr lang="es-PE" sz="3200" dirty="0" smtClean="0">
                <a:solidFill>
                  <a:srgbClr val="002060"/>
                </a:solidFill>
              </a:rPr>
              <a:t>Buenas prácticas para mejorar el desempeño de las organizaciones de software.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Alcanzar objetivos de costo y cronograma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Disminuir el número de defectos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Incrementar los niveles de madurez procesos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4" descr="http://www.librerialeo.com.mx/images/ESTETOSCOPIOS/thumbs/200x200_CARDIOLOGY_STC3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7239000" y="457200"/>
            <a:ext cx="2286000" cy="2286000"/>
          </a:xfrm>
          <a:prstGeom prst="rect">
            <a:avLst/>
          </a:prstGeom>
          <a:noFill/>
        </p:spPr>
      </p:pic>
      <p:pic>
        <p:nvPicPr>
          <p:cNvPr id="5" name="Picture 4" descr="http://resources2.news.com.au/images/2009/05/28/1225717/607606-usain-bol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5562600" y="3962400"/>
            <a:ext cx="2310206" cy="2711153"/>
          </a:xfrm>
          <a:prstGeom prst="rect">
            <a:avLst/>
          </a:prstGeom>
          <a:noFill/>
        </p:spPr>
      </p:pic>
      <p:pic>
        <p:nvPicPr>
          <p:cNvPr id="6" name="Picture 2" descr="http://cdn.gameist.com/static/contentimages/mchristiansen/sports-geek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886965"/>
            <a:ext cx="2232248" cy="29710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447800"/>
            <a:ext cx="7924800" cy="5181600"/>
          </a:xfrm>
        </p:spPr>
        <p:txBody>
          <a:bodyPr>
            <a:normAutofit fontScale="92500" lnSpcReduction="100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GG 1 Lograr las metas específicas</a:t>
            </a:r>
          </a:p>
          <a:p>
            <a:pPr lvl="1"/>
            <a:r>
              <a:rPr lang="es-PE" sz="2000" dirty="0" smtClean="0">
                <a:solidFill>
                  <a:srgbClr val="002060"/>
                </a:solidFill>
              </a:rPr>
              <a:t>GP 1.1 Realizar las prácticas específicas</a:t>
            </a:r>
          </a:p>
          <a:p>
            <a:pPr lvl="1">
              <a:buNone/>
            </a:pPr>
            <a:endParaRPr lang="es-PE" sz="2000" dirty="0" smtClean="0">
              <a:solidFill>
                <a:srgbClr val="002060"/>
              </a:solidFill>
            </a:endParaRPr>
          </a:p>
          <a:p>
            <a:r>
              <a:rPr lang="es-PE" dirty="0" smtClean="0">
                <a:solidFill>
                  <a:srgbClr val="002060"/>
                </a:solidFill>
              </a:rPr>
              <a:t>GG 2 Institucionalizar un proceso gestionado</a:t>
            </a:r>
          </a:p>
          <a:p>
            <a:pPr lvl="1"/>
            <a:r>
              <a:rPr lang="es-PE" sz="2100" dirty="0" smtClean="0">
                <a:solidFill>
                  <a:srgbClr val="002060"/>
                </a:solidFill>
              </a:rPr>
              <a:t>GP 2.1 Establecer una política de la organización</a:t>
            </a:r>
          </a:p>
          <a:p>
            <a:pPr lvl="1"/>
            <a:r>
              <a:rPr lang="es-PE" sz="2100" dirty="0" smtClean="0">
                <a:solidFill>
                  <a:srgbClr val="002060"/>
                </a:solidFill>
              </a:rPr>
              <a:t>GP 2.2 Planificar el proceso</a:t>
            </a:r>
          </a:p>
          <a:p>
            <a:pPr lvl="1"/>
            <a:r>
              <a:rPr lang="es-PE" sz="2100" dirty="0" smtClean="0">
                <a:solidFill>
                  <a:srgbClr val="002060"/>
                </a:solidFill>
              </a:rPr>
              <a:t>GP 2.3 Proporcionar recursos</a:t>
            </a:r>
          </a:p>
          <a:p>
            <a:pPr lvl="1"/>
            <a:r>
              <a:rPr lang="es-PE" sz="2100" dirty="0" smtClean="0">
                <a:solidFill>
                  <a:srgbClr val="002060"/>
                </a:solidFill>
              </a:rPr>
              <a:t>GP 2.4 Asignar responsabilidad</a:t>
            </a:r>
          </a:p>
          <a:p>
            <a:pPr lvl="1"/>
            <a:r>
              <a:rPr lang="es-PE" sz="2100" dirty="0" smtClean="0">
                <a:solidFill>
                  <a:srgbClr val="002060"/>
                </a:solidFill>
              </a:rPr>
              <a:t>GP 2.5 Formar (entrenar) al personal</a:t>
            </a:r>
          </a:p>
          <a:p>
            <a:pPr lvl="1"/>
            <a:r>
              <a:rPr lang="es-PE" sz="2100" dirty="0" smtClean="0">
                <a:solidFill>
                  <a:srgbClr val="002060"/>
                </a:solidFill>
              </a:rPr>
              <a:t>GP 2.6 Controlar entregables (“gestionar configuraciones” en la v.1.2)</a:t>
            </a:r>
          </a:p>
          <a:p>
            <a:pPr lvl="1"/>
            <a:r>
              <a:rPr lang="es-PE" sz="2100" dirty="0" smtClean="0">
                <a:solidFill>
                  <a:srgbClr val="002060"/>
                </a:solidFill>
              </a:rPr>
              <a:t>GP 2.7 Identificar e involucrar a las partes interesadas y relevantes.</a:t>
            </a:r>
          </a:p>
          <a:p>
            <a:pPr lvl="1"/>
            <a:r>
              <a:rPr lang="es-PE" sz="2100" dirty="0" smtClean="0">
                <a:solidFill>
                  <a:srgbClr val="002060"/>
                </a:solidFill>
              </a:rPr>
              <a:t>GP 2.8 Monitorizar y controlar el proceso</a:t>
            </a:r>
          </a:p>
          <a:p>
            <a:pPr lvl="1"/>
            <a:r>
              <a:rPr lang="es-PE" sz="2100" dirty="0" smtClean="0">
                <a:solidFill>
                  <a:srgbClr val="002060"/>
                </a:solidFill>
              </a:rPr>
              <a:t>GP 2.9 Evaluar objetivamente la adherencia</a:t>
            </a:r>
          </a:p>
          <a:p>
            <a:pPr lvl="1"/>
            <a:r>
              <a:rPr lang="es-PE" sz="2100" dirty="0" smtClean="0">
                <a:solidFill>
                  <a:srgbClr val="002060"/>
                </a:solidFill>
              </a:rPr>
              <a:t>GP 2.10 Revisar el estado con el nivel directivo</a:t>
            </a:r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Metas Genéricas (</a:t>
            </a:r>
            <a:r>
              <a:rPr lang="es-PE" dirty="0" err="1" smtClean="0"/>
              <a:t>GGs</a:t>
            </a:r>
            <a:r>
              <a:rPr lang="es-PE" dirty="0" smtClean="0"/>
              <a:t>) y Prácticas Genéricas (</a:t>
            </a:r>
            <a:r>
              <a:rPr lang="es-PE" dirty="0" err="1" smtClean="0"/>
              <a:t>GPs</a:t>
            </a:r>
            <a:r>
              <a:rPr lang="es-PE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Metas Genéricas (</a:t>
            </a:r>
            <a:r>
              <a:rPr lang="es-PE" dirty="0" err="1" smtClean="0"/>
              <a:t>GGs</a:t>
            </a:r>
            <a:r>
              <a:rPr lang="es-PE" dirty="0" smtClean="0"/>
              <a:t>) y Prácticas Genéricas (</a:t>
            </a:r>
            <a:r>
              <a:rPr lang="es-PE" dirty="0" err="1" smtClean="0"/>
              <a:t>GPs</a:t>
            </a:r>
            <a:r>
              <a:rPr lang="es-PE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447800"/>
            <a:ext cx="86106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GG 3 Institucionalizar un proceso definido</a:t>
            </a:r>
          </a:p>
          <a:p>
            <a:pPr lvl="1"/>
            <a:r>
              <a:rPr lang="es-PE" sz="2000" dirty="0" smtClean="0">
                <a:solidFill>
                  <a:srgbClr val="002060"/>
                </a:solidFill>
              </a:rPr>
              <a:t>GP 3.1 Establecer un proceso definido</a:t>
            </a:r>
          </a:p>
          <a:p>
            <a:pPr lvl="1"/>
            <a:r>
              <a:rPr lang="es-PE" sz="2000" dirty="0" smtClean="0">
                <a:solidFill>
                  <a:srgbClr val="002060"/>
                </a:solidFill>
              </a:rPr>
              <a:t>GP 3.2 Recoger información de mejora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Metas Genéricas (</a:t>
            </a:r>
            <a:r>
              <a:rPr lang="es-PE" dirty="0" err="1" smtClean="0"/>
              <a:t>GGs</a:t>
            </a:r>
            <a:r>
              <a:rPr lang="es-PE" dirty="0" smtClean="0"/>
              <a:t>) y Prácticas Genéricas (</a:t>
            </a:r>
            <a:r>
              <a:rPr lang="es-PE" dirty="0" err="1" smtClean="0"/>
              <a:t>GPs</a:t>
            </a:r>
            <a:r>
              <a:rPr lang="es-PE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828800"/>
            <a:ext cx="8610600" cy="4800600"/>
          </a:xfrm>
        </p:spPr>
        <p:txBody>
          <a:bodyPr>
            <a:normAutofit fontScale="92500" lnSpcReduction="200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GP 1.1 Realizar las prácticas específicas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Sólo es necesario cumplir las prácticas específicas de cada área de proceso.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GP 2.1 </a:t>
            </a:r>
            <a:r>
              <a:rPr lang="es-ES" dirty="0" smtClean="0">
                <a:solidFill>
                  <a:srgbClr val="002060"/>
                </a:solidFill>
              </a:rPr>
              <a:t>Establecer una política de la organización</a:t>
            </a:r>
          </a:p>
          <a:p>
            <a:pPr lvl="1"/>
            <a:r>
              <a:rPr lang="es-ES" dirty="0" smtClean="0">
                <a:solidFill>
                  <a:srgbClr val="002060"/>
                </a:solidFill>
              </a:rPr>
              <a:t>Las expectativas de la organización sobre la ejecución de un proceso deben existir y ser visibles.</a:t>
            </a:r>
          </a:p>
          <a:p>
            <a:pPr lvl="1"/>
            <a:r>
              <a:rPr lang="es-ES" dirty="0" smtClean="0">
                <a:solidFill>
                  <a:srgbClr val="002060"/>
                </a:solidFill>
              </a:rPr>
              <a:t>No necesariamente deben estar etiquetadas como “políticas”.</a:t>
            </a:r>
          </a:p>
          <a:p>
            <a:pPr lvl="1"/>
            <a:r>
              <a:rPr lang="es-ES" dirty="0" smtClean="0">
                <a:solidFill>
                  <a:srgbClr val="002060"/>
                </a:solidFill>
              </a:rPr>
              <a:t>Puntos clave:</a:t>
            </a:r>
          </a:p>
          <a:p>
            <a:pPr lvl="2"/>
            <a:r>
              <a:rPr lang="es-ES" sz="2400" dirty="0" smtClean="0">
                <a:solidFill>
                  <a:srgbClr val="002060"/>
                </a:solidFill>
              </a:rPr>
              <a:t>La política no debe guardarse en un estante sin utilizar.</a:t>
            </a:r>
          </a:p>
          <a:p>
            <a:pPr lvl="2"/>
            <a:r>
              <a:rPr lang="es-ES" sz="2400" dirty="0" smtClean="0">
                <a:solidFill>
                  <a:srgbClr val="002060"/>
                </a:solidFill>
              </a:rPr>
              <a:t>Debe ser clara, y la Gerencia debe respaldarla con su comportamiento.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Metas Genéricas (</a:t>
            </a:r>
            <a:r>
              <a:rPr lang="es-PE" dirty="0" err="1" smtClean="0"/>
              <a:t>GGs</a:t>
            </a:r>
            <a:r>
              <a:rPr lang="es-PE" dirty="0" smtClean="0"/>
              <a:t>) y Prácticas Genéricas (</a:t>
            </a:r>
            <a:r>
              <a:rPr lang="es-PE" dirty="0" err="1" smtClean="0"/>
              <a:t>GPs</a:t>
            </a:r>
            <a:r>
              <a:rPr lang="es-PE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828800"/>
            <a:ext cx="8610600" cy="4800600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rgbClr val="002060"/>
                </a:solidFill>
              </a:rPr>
              <a:t>GP 2.2 Planificar el proceso</a:t>
            </a:r>
          </a:p>
          <a:p>
            <a:pPr lvl="1"/>
            <a:r>
              <a:rPr lang="es-ES" dirty="0" smtClean="0">
                <a:solidFill>
                  <a:srgbClr val="002060"/>
                </a:solidFill>
              </a:rPr>
              <a:t>Determinar qué se necesita para ejecutar el proceso y alcance sus objetivos.</a:t>
            </a:r>
          </a:p>
          <a:p>
            <a:pPr lvl="1"/>
            <a:r>
              <a:rPr lang="es-ES" sz="2400" dirty="0" smtClean="0">
                <a:solidFill>
                  <a:srgbClr val="002060"/>
                </a:solidFill>
              </a:rPr>
              <a:t>Además, incluye el plan para su ejecución, así como el acuerdo con todos los involucrados.</a:t>
            </a:r>
          </a:p>
          <a:p>
            <a:pPr lvl="1"/>
            <a:r>
              <a:rPr lang="es-ES" dirty="0" smtClean="0">
                <a:solidFill>
                  <a:srgbClr val="002060"/>
                </a:solidFill>
              </a:rPr>
              <a:t>Asegurar que se asigna el tiempo y presupuesto suficiente.</a:t>
            </a:r>
            <a:endParaRPr lang="es-ES" sz="2400" dirty="0" smtClean="0">
              <a:solidFill>
                <a:srgbClr val="002060"/>
              </a:solidFill>
            </a:endParaRPr>
          </a:p>
          <a:p>
            <a:pPr lvl="1"/>
            <a:endParaRPr lang="es-PE" sz="1600" dirty="0" smtClean="0">
              <a:solidFill>
                <a:srgbClr val="002060"/>
              </a:solidFill>
            </a:endParaRPr>
          </a:p>
          <a:p>
            <a:pPr lvl="1">
              <a:buNone/>
            </a:pPr>
            <a:endParaRPr lang="es-PE" sz="20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Metas Genéricas (</a:t>
            </a:r>
            <a:r>
              <a:rPr lang="es-PE" dirty="0" err="1" smtClean="0"/>
              <a:t>GGs</a:t>
            </a:r>
            <a:r>
              <a:rPr lang="es-PE" dirty="0" smtClean="0"/>
              <a:t>) y Prácticas Genéricas (</a:t>
            </a:r>
            <a:r>
              <a:rPr lang="es-PE" dirty="0" err="1" smtClean="0"/>
              <a:t>GPs</a:t>
            </a:r>
            <a:r>
              <a:rPr lang="es-PE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828800"/>
            <a:ext cx="8610600" cy="4800600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rgbClr val="002060"/>
                </a:solidFill>
              </a:rPr>
              <a:t>GP 2.3 Proporcionar recursos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Asegurar que los recursos necesarios para ejecutar el proceso ( e identificados en el plan), se encuentren disponibles  cuando se requieran.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Incluye: dinero, instalaciones físicas apropiadas, personal capacitado y herramientas adecuadas.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Ojo!! No sólo personas!!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Metas Genéricas (</a:t>
            </a:r>
            <a:r>
              <a:rPr lang="es-PE" dirty="0" err="1" smtClean="0"/>
              <a:t>GGs</a:t>
            </a:r>
            <a:r>
              <a:rPr lang="es-PE" dirty="0" smtClean="0"/>
              <a:t>) y Prácticas Genéricas (</a:t>
            </a:r>
            <a:r>
              <a:rPr lang="es-PE" dirty="0" err="1" smtClean="0"/>
              <a:t>GPs</a:t>
            </a:r>
            <a:r>
              <a:rPr lang="es-PE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828800"/>
            <a:ext cx="8610600" cy="4800600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rgbClr val="002060"/>
                </a:solidFill>
              </a:rPr>
              <a:t>GP 2.4 Asignar responsabilidad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Debe quedar claro quién es el responsable de las actividades, así como los niveles de autoridad.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Las personas deben entender su rol y tomar el nivel de autoridad apropiado para poder desempeñarse.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Metas Genéricas (</a:t>
            </a:r>
            <a:r>
              <a:rPr lang="es-PE" dirty="0" err="1" smtClean="0"/>
              <a:t>GGs</a:t>
            </a:r>
            <a:r>
              <a:rPr lang="es-PE" dirty="0" smtClean="0"/>
              <a:t>) y Prácticas Genéricas (</a:t>
            </a:r>
            <a:r>
              <a:rPr lang="es-PE" dirty="0" err="1" smtClean="0"/>
              <a:t>GPs</a:t>
            </a:r>
            <a:r>
              <a:rPr lang="es-PE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828800"/>
            <a:ext cx="8610600" cy="4800600"/>
          </a:xfrm>
        </p:spPr>
        <p:txBody>
          <a:bodyPr>
            <a:normAutofit fontScale="92500"/>
          </a:bodyPr>
          <a:lstStyle/>
          <a:p>
            <a:r>
              <a:rPr lang="es-ES" dirty="0" smtClean="0">
                <a:solidFill>
                  <a:srgbClr val="002060"/>
                </a:solidFill>
              </a:rPr>
              <a:t>GP 2.5 Formar (entrenar) al personal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Asegurar que las personas tienen las capacidades y experiencia necesaria para poder ejecutar el proceso.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GP 2.6 Controlar los entregables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Mantener integridad de los entregables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Definir los niveles de control según sea adecuado (desde un simple control de versiones hasta un procedimiento más riguroso que gestione cambios, etc.)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Asegurar que la audiencia tiene acceso a la versión adecuada de entregables.</a:t>
            </a: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Metas Genéricas (</a:t>
            </a:r>
            <a:r>
              <a:rPr lang="es-PE" dirty="0" err="1" smtClean="0"/>
              <a:t>GGs</a:t>
            </a:r>
            <a:r>
              <a:rPr lang="es-PE" dirty="0" smtClean="0"/>
              <a:t>) y Prácticas Genéricas (</a:t>
            </a:r>
            <a:r>
              <a:rPr lang="es-PE" dirty="0" err="1" smtClean="0"/>
              <a:t>GPs</a:t>
            </a:r>
            <a:r>
              <a:rPr lang="es-PE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828800"/>
            <a:ext cx="8610600" cy="4800600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rgbClr val="002060"/>
                </a:solidFill>
              </a:rPr>
              <a:t>GP 2.7 Identificar e involucrar a las partes interesadas y relevantes.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Establecer y mantener el involucramiento esperado de los </a:t>
            </a:r>
            <a:r>
              <a:rPr lang="es-PE" dirty="0" err="1" smtClean="0">
                <a:solidFill>
                  <a:srgbClr val="002060"/>
                </a:solidFill>
              </a:rPr>
              <a:t>stakeholders</a:t>
            </a:r>
            <a:r>
              <a:rPr lang="es-PE" dirty="0" smtClean="0">
                <a:solidFill>
                  <a:srgbClr val="002060"/>
                </a:solidFill>
              </a:rPr>
              <a:t> relevantes, a lo largo de la ejecución del proceso.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Metas Genéricas (</a:t>
            </a:r>
            <a:r>
              <a:rPr lang="es-PE" dirty="0" err="1" smtClean="0"/>
              <a:t>GGs</a:t>
            </a:r>
            <a:r>
              <a:rPr lang="es-PE" dirty="0" smtClean="0"/>
              <a:t>) y Prácticas Genéricas (</a:t>
            </a:r>
            <a:r>
              <a:rPr lang="es-PE" dirty="0" err="1" smtClean="0"/>
              <a:t>GPs</a:t>
            </a:r>
            <a:r>
              <a:rPr lang="es-PE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828800"/>
            <a:ext cx="8610600" cy="4800600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rgbClr val="002060"/>
                </a:solidFill>
              </a:rPr>
              <a:t>GP 2.8 Monitorizar y controlar el proceso</a:t>
            </a:r>
            <a:endParaRPr lang="es-PE" dirty="0" smtClean="0">
              <a:solidFill>
                <a:srgbClr val="002060"/>
              </a:solidFill>
            </a:endParaRP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Se refiere al control de “día a día”.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Mantener visibilidad apropiada del proceso, para poder tomar acción correctiva.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Involucra medir los atributos adecuados de producto y proceso.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Metas Genéricas (</a:t>
            </a:r>
            <a:r>
              <a:rPr lang="es-PE" dirty="0" err="1" smtClean="0"/>
              <a:t>GGs</a:t>
            </a:r>
            <a:r>
              <a:rPr lang="es-PE" dirty="0" smtClean="0"/>
              <a:t>) y Prácticas Genéricas (</a:t>
            </a:r>
            <a:r>
              <a:rPr lang="es-PE" dirty="0" err="1" smtClean="0"/>
              <a:t>GPs</a:t>
            </a:r>
            <a:r>
              <a:rPr lang="es-PE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828800"/>
            <a:ext cx="8610600" cy="4800600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rgbClr val="002060"/>
                </a:solidFill>
              </a:rPr>
              <a:t>GP 2.9 Evaluar objetivamente la adherencia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“Realizar QA” de la ejecución de los procesos.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Asegurar que el proceso es ejecutado tal cual ha sido definido (respetando estándares, procedimientos, etc.)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Tomar acción cuando se identifican observaciones (no-conformidades).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La evaluación es objetiva (basada en </a:t>
            </a:r>
            <a:r>
              <a:rPr lang="es-PE" dirty="0" err="1" smtClean="0">
                <a:solidFill>
                  <a:srgbClr val="002060"/>
                </a:solidFill>
              </a:rPr>
              <a:t>checklists</a:t>
            </a:r>
            <a:r>
              <a:rPr lang="es-PE" dirty="0" smtClean="0">
                <a:solidFill>
                  <a:srgbClr val="002060"/>
                </a:solidFill>
              </a:rPr>
              <a:t>) y realizada por personal independiente (no involucrado en la ejecución del proceso revisado).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153400" cy="10668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¿Para qué se utiliza el modelo </a:t>
            </a:r>
            <a:r>
              <a:rPr lang="es-PE" dirty="0" err="1" smtClean="0"/>
              <a:t>CMMi</a:t>
            </a:r>
            <a:r>
              <a:rPr lang="es-PE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05800" cy="4953000"/>
          </a:xfrm>
        </p:spPr>
        <p:txBody>
          <a:bodyPr>
            <a:normAutofit fontScale="92500" lnSpcReduction="100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Como una </a:t>
            </a:r>
            <a:r>
              <a:rPr lang="es-PE" sz="3500" b="1" u="sng" dirty="0" smtClean="0">
                <a:solidFill>
                  <a:srgbClr val="002060"/>
                </a:solidFill>
              </a:rPr>
              <a:t>guía para la mejora de procesos </a:t>
            </a:r>
            <a:r>
              <a:rPr lang="es-PE" dirty="0" smtClean="0">
                <a:solidFill>
                  <a:srgbClr val="002060"/>
                </a:solidFill>
              </a:rPr>
              <a:t>en proyectos y organizaciones.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Para ayudar a establecer objetivos de mejora y prioridades.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Como un modelo de referencia de buenas prácticas.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Para ayudar a asegurar procesos estables, capaces y maduros.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Permite diagnosticar el estado actual de las prácticas en las organizaciones.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Metas Genéricas (</a:t>
            </a:r>
            <a:r>
              <a:rPr lang="es-PE" dirty="0" err="1" smtClean="0"/>
              <a:t>GGs</a:t>
            </a:r>
            <a:r>
              <a:rPr lang="es-PE" dirty="0" smtClean="0"/>
              <a:t>) y Prácticas Genéricas (</a:t>
            </a:r>
            <a:r>
              <a:rPr lang="es-PE" dirty="0" err="1" smtClean="0"/>
              <a:t>GPs</a:t>
            </a:r>
            <a:r>
              <a:rPr lang="es-PE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828800"/>
            <a:ext cx="8610600" cy="4800600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rgbClr val="002060"/>
                </a:solidFill>
              </a:rPr>
              <a:t>GP 2.10 Revisar el estado con el nivel directivo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La Gerencia de nivel superior debe tener conocimiento sobre la ejecución del proceso.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Provee de una línea de escalamiento de problemas.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Asegura que aquellos que proveen las políticas tengan visibilidad sobre su cumplimiento y beneficios.</a:t>
            </a: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Metas Genéricas (</a:t>
            </a:r>
            <a:r>
              <a:rPr lang="es-PE" dirty="0" err="1" smtClean="0"/>
              <a:t>GGs</a:t>
            </a:r>
            <a:r>
              <a:rPr lang="es-PE" dirty="0" smtClean="0"/>
              <a:t>) y Prácticas Genéricas (</a:t>
            </a:r>
            <a:r>
              <a:rPr lang="es-PE" dirty="0" err="1" smtClean="0"/>
              <a:t>GPs</a:t>
            </a:r>
            <a:r>
              <a:rPr lang="es-PE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828800"/>
            <a:ext cx="8610600" cy="4800600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>
                <a:solidFill>
                  <a:srgbClr val="002060"/>
                </a:solidFill>
              </a:rPr>
              <a:t>GP 3.1 Establecer un proceso definido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Establecer un proceso, el cual se define adecuando los procesos estándar de la organización, según las necesidades.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Deben existir guías que faciliten la adecuación.</a:t>
            </a:r>
          </a:p>
          <a:p>
            <a:pPr lvl="1">
              <a:buNone/>
            </a:pPr>
            <a:endParaRPr lang="es-PE" dirty="0" smtClean="0">
              <a:solidFill>
                <a:srgbClr val="002060"/>
              </a:solidFill>
            </a:endParaRPr>
          </a:p>
          <a:p>
            <a:r>
              <a:rPr lang="es-ES" dirty="0" smtClean="0">
                <a:solidFill>
                  <a:srgbClr val="002060"/>
                </a:solidFill>
              </a:rPr>
              <a:t>GP 3.2 Recoger información de mejora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Recolectar experiencias y artefactos fruto de la ejecución de procesos. Incluye: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Entregables, métricas, lecciones aprendidas, oportunidades de mejora.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Las mejoras se evalúan e implementan. Las métricas se hacen disponibles para que sean utilizados durante la ejecución de otros procesos.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4038600"/>
          </a:xfrm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chemeClr val="accent1">
                    <a:lumMod val="75000"/>
                  </a:schemeClr>
                </a:solidFill>
              </a:rPr>
              <a:t>¿Estamos listos para aplicar nuestros conocimientos sobre prácticas genéricas?</a:t>
            </a:r>
            <a:br>
              <a:rPr lang="es-PE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PE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PE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PE" dirty="0" smtClean="0">
                <a:solidFill>
                  <a:schemeClr val="accent1">
                    <a:lumMod val="75000"/>
                  </a:schemeClr>
                </a:solidFill>
              </a:rPr>
              <a:t>Pongámoslo a prueba en algo…. muy importante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8229600" cy="1524000"/>
          </a:xfrm>
        </p:spPr>
        <p:txBody>
          <a:bodyPr>
            <a:normAutofit/>
          </a:bodyPr>
          <a:lstStyle/>
          <a:p>
            <a:pPr algn="l"/>
            <a:r>
              <a:rPr lang="es-PE" sz="3600" dirty="0" smtClean="0"/>
              <a:t>Un ejercicio… Quiero institucionalizar, el cepillado de dientes de mi hijo!!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8800"/>
            <a:ext cx="8610600" cy="5029200"/>
          </a:xfrm>
        </p:spPr>
        <p:txBody>
          <a:bodyPr>
            <a:normAutofit lnSpcReduction="100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Reglas: 4-6 años, nos apoya una nana…</a:t>
            </a:r>
          </a:p>
          <a:p>
            <a:endParaRPr lang="es-PE" dirty="0" smtClean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s-PE" dirty="0" smtClean="0">
                <a:solidFill>
                  <a:srgbClr val="002060"/>
                </a:solidFill>
              </a:rPr>
              <a:t>GP 2.1 Establecer una política de la organización</a:t>
            </a:r>
          </a:p>
          <a:p>
            <a:pPr lvl="2"/>
            <a:r>
              <a:rPr lang="es-ES" sz="1800" i="1" dirty="0" smtClean="0">
                <a:solidFill>
                  <a:srgbClr val="002060"/>
                </a:solidFill>
              </a:rPr>
              <a:t>Establecer y mantener una política de la organización para planificar y realizar el proceso.</a:t>
            </a:r>
            <a:endParaRPr lang="es-PE" sz="1800" i="1" dirty="0" smtClean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s-PE" dirty="0" smtClean="0">
                <a:solidFill>
                  <a:srgbClr val="002060"/>
                </a:solidFill>
              </a:rPr>
              <a:t>GP 2.2 Planificar el proceso</a:t>
            </a:r>
          </a:p>
          <a:p>
            <a:pPr lvl="2"/>
            <a:r>
              <a:rPr lang="es-ES" sz="1800" i="1" dirty="0" smtClean="0">
                <a:solidFill>
                  <a:srgbClr val="002060"/>
                </a:solidFill>
              </a:rPr>
              <a:t>Establecer y mantener el plan para realizar el proceso.</a:t>
            </a:r>
            <a:endParaRPr lang="es-PE" sz="1800" i="1" dirty="0" smtClean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s-PE" dirty="0" smtClean="0">
                <a:solidFill>
                  <a:srgbClr val="002060"/>
                </a:solidFill>
              </a:rPr>
              <a:t>GP 2.3 Proporcionar recursos</a:t>
            </a:r>
          </a:p>
          <a:p>
            <a:pPr lvl="2"/>
            <a:r>
              <a:rPr lang="es-ES" sz="1800" dirty="0" smtClean="0">
                <a:solidFill>
                  <a:srgbClr val="002060"/>
                </a:solidFill>
              </a:rPr>
              <a:t>Proporcionar recursos adecuados para realizar el proceso, desarrollar los productos de trabajo y proporcionar los servicios del proceso.</a:t>
            </a:r>
            <a:endParaRPr lang="es-PE" sz="1800" dirty="0" smtClean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s-PE" dirty="0" smtClean="0">
                <a:solidFill>
                  <a:srgbClr val="002060"/>
                </a:solidFill>
              </a:rPr>
              <a:t>GP 2.4 Asignar responsabilidad</a:t>
            </a:r>
          </a:p>
          <a:p>
            <a:pPr lvl="2"/>
            <a:r>
              <a:rPr lang="es-ES" sz="1800" dirty="0" smtClean="0">
                <a:solidFill>
                  <a:srgbClr val="002060"/>
                </a:solidFill>
              </a:rPr>
              <a:t>Asignar la responsabilidad y la autoridad para realizar el proceso, desarrollar los productos de trabajo y proporcionar los servicios del proceso.</a:t>
            </a:r>
            <a:endParaRPr lang="es-PE" dirty="0" smtClean="0">
              <a:solidFill>
                <a:srgbClr val="002060"/>
              </a:solidFill>
            </a:endParaRPr>
          </a:p>
        </p:txBody>
      </p:sp>
      <p:pic>
        <p:nvPicPr>
          <p:cNvPr id="5" name="Picture 6" descr="http://t1.gstatic.com/images?q=tbn:ANd9GcTLHGtscwhSiOUY8DK9DKLjEr8IW8C3vjnvs1zEb1gAblK908j8M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00200"/>
            <a:ext cx="1551397" cy="1162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905000"/>
            <a:ext cx="8610600" cy="4800600"/>
          </a:xfrm>
        </p:spPr>
        <p:txBody>
          <a:bodyPr>
            <a:normAutofit fontScale="92500"/>
          </a:bodyPr>
          <a:lstStyle/>
          <a:p>
            <a:pPr lvl="1">
              <a:buNone/>
            </a:pPr>
            <a:r>
              <a:rPr lang="es-PE" dirty="0" smtClean="0">
                <a:solidFill>
                  <a:srgbClr val="002060"/>
                </a:solidFill>
              </a:rPr>
              <a:t>GP 2.5 Formar (entrenar) al personal</a:t>
            </a:r>
          </a:p>
          <a:p>
            <a:pPr lvl="2"/>
            <a:r>
              <a:rPr lang="es-ES" sz="1800" dirty="0" smtClean="0">
                <a:solidFill>
                  <a:srgbClr val="002060"/>
                </a:solidFill>
              </a:rPr>
              <a:t>Formar, según sea necesario, a las personas para realizar o dar soporte al proceso.</a:t>
            </a:r>
            <a:endParaRPr lang="es-PE" sz="1800" dirty="0" smtClean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s-PE" dirty="0" smtClean="0">
                <a:solidFill>
                  <a:srgbClr val="002060"/>
                </a:solidFill>
              </a:rPr>
              <a:t>GP 2.6 Controlar entregables (“gestionar configuraciones” en la v.1.2)</a:t>
            </a:r>
          </a:p>
          <a:p>
            <a:pPr lvl="2"/>
            <a:r>
              <a:rPr lang="es-ES" sz="1800" dirty="0" smtClean="0">
                <a:solidFill>
                  <a:srgbClr val="002060"/>
                </a:solidFill>
              </a:rPr>
              <a:t>Poner los productos de trabajo designados del proceso bajo los niveles de control apropiados.</a:t>
            </a:r>
            <a:endParaRPr lang="es-PE" sz="1800" dirty="0" smtClean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s-PE" dirty="0" smtClean="0">
                <a:solidFill>
                  <a:srgbClr val="002060"/>
                </a:solidFill>
              </a:rPr>
              <a:t>GP 2.7 Identificar e involucrar a las partes interesadas y relevantes.</a:t>
            </a:r>
          </a:p>
          <a:p>
            <a:pPr lvl="2"/>
            <a:r>
              <a:rPr lang="es-PE" sz="1800" dirty="0" smtClean="0">
                <a:solidFill>
                  <a:srgbClr val="002060"/>
                </a:solidFill>
              </a:rPr>
              <a:t>Identificar e involucrar, como se planificó, a las partes interesadas relevantes del proceso.</a:t>
            </a:r>
          </a:p>
          <a:p>
            <a:pPr lvl="1">
              <a:buNone/>
            </a:pPr>
            <a:r>
              <a:rPr lang="es-PE" dirty="0" smtClean="0">
                <a:solidFill>
                  <a:srgbClr val="002060"/>
                </a:solidFill>
              </a:rPr>
              <a:t>GP 2.8 Monitorizar y controlar el proceso</a:t>
            </a:r>
          </a:p>
          <a:p>
            <a:pPr lvl="2"/>
            <a:r>
              <a:rPr lang="es-ES" sz="1800" dirty="0" smtClean="0">
                <a:solidFill>
                  <a:srgbClr val="002060"/>
                </a:solidFill>
              </a:rPr>
              <a:t>Monitorizar y controlar el proceso frente al plan para realizar el proceso y tomar las acciones correctivas apropiadas.</a:t>
            </a:r>
            <a:endParaRPr lang="es-PE" sz="2400" dirty="0" smtClean="0">
              <a:solidFill>
                <a:srgbClr val="00206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371600"/>
          </a:xfrm>
        </p:spPr>
        <p:txBody>
          <a:bodyPr>
            <a:normAutofit/>
          </a:bodyPr>
          <a:lstStyle/>
          <a:p>
            <a:pPr algn="l"/>
            <a:r>
              <a:rPr lang="es-PE" sz="3600" dirty="0" smtClean="0"/>
              <a:t>Un ejercicio… Quiero institucionalizar, el cepillado de dientes de mi hijo!!</a:t>
            </a:r>
            <a:endParaRPr lang="en-US" sz="3600" dirty="0"/>
          </a:p>
        </p:txBody>
      </p:sp>
      <p:pic>
        <p:nvPicPr>
          <p:cNvPr id="2054" name="Picture 6" descr="http://t1.gstatic.com/images?q=tbn:ANd9GcTLHGtscwhSiOUY8DK9DKLjEr8IW8C3vjnvs1zEb1gAblK908j8M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990600"/>
            <a:ext cx="1551397" cy="1162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905000"/>
            <a:ext cx="8610600" cy="48006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s-PE" dirty="0" smtClean="0">
                <a:solidFill>
                  <a:srgbClr val="002060"/>
                </a:solidFill>
              </a:rPr>
              <a:t>GP 2.9 Evaluar objetivamente la adherencia</a:t>
            </a:r>
          </a:p>
          <a:p>
            <a:pPr lvl="2"/>
            <a:r>
              <a:rPr lang="es-ES" sz="1800" dirty="0" smtClean="0">
                <a:solidFill>
                  <a:srgbClr val="002060"/>
                </a:solidFill>
              </a:rPr>
              <a:t>Evaluar objetivamente la adherencia del proceso frente a la descripción del proceso, estándares y procedimientos, y tratar las no conformidades.</a:t>
            </a:r>
            <a:endParaRPr lang="es-PE" sz="1800" dirty="0" smtClean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s-PE" dirty="0" smtClean="0">
                <a:solidFill>
                  <a:srgbClr val="002060"/>
                </a:solidFill>
              </a:rPr>
              <a:t>GP 2.10 Revisar el estado con el nivel directivo</a:t>
            </a:r>
          </a:p>
          <a:p>
            <a:pPr lvl="2"/>
            <a:r>
              <a:rPr lang="es-ES" sz="1600" dirty="0" smtClean="0">
                <a:solidFill>
                  <a:srgbClr val="002060"/>
                </a:solidFill>
              </a:rPr>
              <a:t>Revisar con el nivel directivo las actividades, el estado y los resultados del proceso, y resolver los problemas.</a:t>
            </a:r>
            <a:endParaRPr lang="es-PE" sz="1600" dirty="0" smtClean="0">
              <a:solidFill>
                <a:srgbClr val="002060"/>
              </a:solidFill>
            </a:endParaRPr>
          </a:p>
          <a:p>
            <a:pPr lvl="2">
              <a:buNone/>
            </a:pPr>
            <a:endParaRPr lang="es-PE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dirty="0" smtClean="0">
              <a:solidFill>
                <a:srgbClr val="002060"/>
              </a:solidFill>
            </a:endParaRPr>
          </a:p>
          <a:p>
            <a:endParaRPr lang="es-PE" dirty="0" smtClean="0">
              <a:solidFill>
                <a:srgbClr val="002060"/>
              </a:solidFill>
            </a:endParaRP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  <a:p>
            <a:pPr lvl="1">
              <a:buNone/>
            </a:pPr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219200"/>
          </a:xfrm>
        </p:spPr>
        <p:txBody>
          <a:bodyPr>
            <a:normAutofit/>
          </a:bodyPr>
          <a:lstStyle/>
          <a:p>
            <a:pPr algn="l"/>
            <a:r>
              <a:rPr lang="es-PE" sz="3600" dirty="0" smtClean="0"/>
              <a:t>Un ejercicio… Quiero institucionalizar, el cepillado de dientes de mi hijo!!</a:t>
            </a:r>
            <a:endParaRPr lang="en-US" sz="3600" dirty="0"/>
          </a:p>
        </p:txBody>
      </p:sp>
      <p:pic>
        <p:nvPicPr>
          <p:cNvPr id="8" name="Picture 6" descr="http://t1.gstatic.com/images?q=tbn:ANd9GcTLHGtscwhSiOUY8DK9DKLjEr8IW8C3vjnvs1zEb1gAblK908j8M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572000"/>
            <a:ext cx="2590800" cy="194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3048000"/>
            <a:ext cx="3352800" cy="14478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accent1">
                    <a:lumMod val="75000"/>
                  </a:schemeClr>
                </a:solidFill>
              </a:rPr>
              <a:t>¿Preguntas?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905000"/>
            <a:ext cx="8610600" cy="48006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s-PE" dirty="0" smtClean="0">
                <a:hlinkClick r:id="rId3"/>
              </a:rPr>
              <a:t>http://www.youtube.com/watch?v=41fXpkzV6Bg&amp;feature=related</a:t>
            </a:r>
            <a:endParaRPr lang="es-PE" dirty="0" smtClean="0"/>
          </a:p>
          <a:p>
            <a:pPr lvl="1">
              <a:buNone/>
            </a:pPr>
            <a:endParaRPr lang="es-PE" dirty="0" smtClean="0"/>
          </a:p>
          <a:p>
            <a:pPr>
              <a:buNone/>
            </a:pPr>
            <a:endParaRPr lang="es-PE" dirty="0" smtClean="0"/>
          </a:p>
          <a:p>
            <a:endParaRPr lang="es-PE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828800"/>
          </a:xfrm>
        </p:spPr>
        <p:txBody>
          <a:bodyPr>
            <a:normAutofit/>
          </a:bodyPr>
          <a:lstStyle/>
          <a:p>
            <a:r>
              <a:rPr lang="es-PE" sz="3600" dirty="0" smtClean="0"/>
              <a:t>Material adicional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6962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¿Qué NO es el modelo </a:t>
            </a:r>
            <a:r>
              <a:rPr lang="es-PE" dirty="0" err="1" smtClean="0"/>
              <a:t>CMMi</a:t>
            </a:r>
            <a:r>
              <a:rPr lang="es-PE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05800" cy="4953000"/>
          </a:xfrm>
        </p:spPr>
        <p:txBody>
          <a:bodyPr>
            <a:normAutofit/>
          </a:bodyPr>
          <a:lstStyle/>
          <a:p>
            <a:r>
              <a:rPr lang="es-PE" dirty="0" err="1" smtClean="0">
                <a:solidFill>
                  <a:srgbClr val="002060"/>
                </a:solidFill>
              </a:rPr>
              <a:t>CMMi</a:t>
            </a:r>
            <a:r>
              <a:rPr lang="es-PE" dirty="0" smtClean="0">
                <a:solidFill>
                  <a:srgbClr val="002060"/>
                </a:solidFill>
              </a:rPr>
              <a:t> NO es un proceso.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El </a:t>
            </a:r>
            <a:r>
              <a:rPr lang="es-PE" dirty="0" err="1" smtClean="0">
                <a:solidFill>
                  <a:srgbClr val="002060"/>
                </a:solidFill>
              </a:rPr>
              <a:t>CMMi</a:t>
            </a:r>
            <a:r>
              <a:rPr lang="es-PE" dirty="0" smtClean="0">
                <a:solidFill>
                  <a:srgbClr val="002060"/>
                </a:solidFill>
              </a:rPr>
              <a:t> describe las características de los procesos efectivos.</a:t>
            </a:r>
          </a:p>
          <a:p>
            <a:endParaRPr lang="es-PE" dirty="0" smtClean="0">
              <a:solidFill>
                <a:srgbClr val="002060"/>
              </a:solidFill>
            </a:endParaRPr>
          </a:p>
          <a:p>
            <a:r>
              <a:rPr lang="es-PE" dirty="0" err="1" smtClean="0">
                <a:solidFill>
                  <a:srgbClr val="002060"/>
                </a:solidFill>
              </a:rPr>
              <a:t>CMMi</a:t>
            </a:r>
            <a:r>
              <a:rPr lang="es-PE" dirty="0" smtClean="0">
                <a:solidFill>
                  <a:srgbClr val="002060"/>
                </a:solidFill>
              </a:rPr>
              <a:t> NO es una metodología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El </a:t>
            </a:r>
            <a:r>
              <a:rPr lang="es-PE" dirty="0" err="1" smtClean="0">
                <a:solidFill>
                  <a:srgbClr val="002060"/>
                </a:solidFill>
              </a:rPr>
              <a:t>CMMi</a:t>
            </a:r>
            <a:r>
              <a:rPr lang="es-PE" dirty="0" smtClean="0">
                <a:solidFill>
                  <a:srgbClr val="002060"/>
                </a:solidFill>
              </a:rPr>
              <a:t>  indica </a:t>
            </a:r>
            <a:r>
              <a:rPr lang="es-PE" sz="3200" b="1" dirty="0" smtClean="0">
                <a:solidFill>
                  <a:srgbClr val="002060"/>
                </a:solidFill>
              </a:rPr>
              <a:t>QUÉ</a:t>
            </a:r>
            <a:r>
              <a:rPr lang="es-PE" sz="3200" dirty="0" smtClean="0">
                <a:solidFill>
                  <a:srgbClr val="002060"/>
                </a:solidFill>
              </a:rPr>
              <a:t> </a:t>
            </a:r>
            <a:r>
              <a:rPr lang="es-PE" dirty="0" smtClean="0">
                <a:solidFill>
                  <a:srgbClr val="002060"/>
                </a:solidFill>
              </a:rPr>
              <a:t>es lo que un proceso efectivo debe hacer , pero no indica </a:t>
            </a:r>
            <a:r>
              <a:rPr lang="es-PE" sz="3200" b="1" dirty="0" smtClean="0">
                <a:solidFill>
                  <a:srgbClr val="002060"/>
                </a:solidFill>
              </a:rPr>
              <a:t>CÓMO </a:t>
            </a:r>
            <a:r>
              <a:rPr lang="es-PE" dirty="0" smtClean="0">
                <a:solidFill>
                  <a:srgbClr val="002060"/>
                </a:solidFill>
              </a:rPr>
              <a:t>debe hacerse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43800" cy="1066800"/>
          </a:xfrm>
        </p:spPr>
        <p:txBody>
          <a:bodyPr>
            <a:normAutofit/>
          </a:bodyPr>
          <a:lstStyle/>
          <a:p>
            <a:r>
              <a:rPr lang="es-PE" dirty="0" smtClean="0"/>
              <a:t>¿Qué NO es el modelo </a:t>
            </a:r>
            <a:r>
              <a:rPr lang="es-PE" dirty="0" err="1" smtClean="0"/>
              <a:t>CMMi</a:t>
            </a:r>
            <a:r>
              <a:rPr lang="es-PE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05800" cy="4953000"/>
          </a:xfrm>
        </p:spPr>
        <p:txBody>
          <a:bodyPr>
            <a:normAutofit/>
          </a:bodyPr>
          <a:lstStyle/>
          <a:p>
            <a:r>
              <a:rPr lang="es-PE" b="1" dirty="0" smtClean="0">
                <a:solidFill>
                  <a:srgbClr val="002060"/>
                </a:solidFill>
              </a:rPr>
              <a:t>Discutamos: </a:t>
            </a:r>
            <a:r>
              <a:rPr lang="es-PE" dirty="0" smtClean="0">
                <a:solidFill>
                  <a:srgbClr val="002060"/>
                </a:solidFill>
              </a:rPr>
              <a:t>¿Qué metodologías conocemos? ¿Cómo se comparan con el </a:t>
            </a:r>
            <a:r>
              <a:rPr lang="es-PE" dirty="0" err="1" smtClean="0">
                <a:solidFill>
                  <a:srgbClr val="002060"/>
                </a:solidFill>
              </a:rPr>
              <a:t>CMMi</a:t>
            </a:r>
            <a:r>
              <a:rPr lang="es-PE" dirty="0" smtClean="0">
                <a:solidFill>
                  <a:srgbClr val="002060"/>
                </a:solidFill>
              </a:rPr>
              <a:t>?</a:t>
            </a:r>
          </a:p>
          <a:p>
            <a:endParaRPr lang="es-PE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2" descr="http://www-history.mcs.st-and.ac.uk/BigPictures/Box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124200"/>
            <a:ext cx="2133600" cy="310515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4191000" y="3352800"/>
            <a:ext cx="3048000" cy="2057400"/>
          </a:xfrm>
          <a:prstGeom prst="wedgeRoundRectCallout">
            <a:avLst>
              <a:gd name="adj1" fmla="val -89257"/>
              <a:gd name="adj2" fmla="val 21194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000" b="1" dirty="0" smtClean="0">
                <a:solidFill>
                  <a:schemeClr val="bg1"/>
                </a:solidFill>
              </a:rPr>
              <a:t>“Todos los modelos están equivocados, pero algunos son útiles”</a:t>
            </a:r>
          </a:p>
          <a:p>
            <a:endParaRPr lang="es-PE" sz="2000" b="1" dirty="0" smtClean="0">
              <a:solidFill>
                <a:schemeClr val="bg1"/>
              </a:solidFill>
            </a:endParaRPr>
          </a:p>
          <a:p>
            <a:r>
              <a:rPr lang="es-PE" sz="2000" dirty="0" smtClean="0">
                <a:solidFill>
                  <a:schemeClr val="bg1"/>
                </a:solidFill>
              </a:rPr>
              <a:t>George Box (Ingeniero Estadístico y de Calidad</a:t>
            </a:r>
            <a:r>
              <a:rPr lang="es-PE" sz="2000" b="1" dirty="0" smtClean="0">
                <a:solidFill>
                  <a:schemeClr val="bg1"/>
                </a:solidFill>
              </a:rPr>
              <a:t>)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s-PE" dirty="0" err="1" smtClean="0"/>
              <a:t>CMMi</a:t>
            </a:r>
            <a:r>
              <a:rPr lang="es-PE" dirty="0" smtClean="0"/>
              <a:t> y los Objetivos del Negocio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058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Las prácticas de </a:t>
            </a:r>
            <a:r>
              <a:rPr lang="es-PE" dirty="0" err="1" smtClean="0">
                <a:solidFill>
                  <a:srgbClr val="002060"/>
                </a:solidFill>
              </a:rPr>
              <a:t>CMMi</a:t>
            </a:r>
            <a:r>
              <a:rPr lang="es-PE" dirty="0" smtClean="0">
                <a:solidFill>
                  <a:srgbClr val="002060"/>
                </a:solidFill>
              </a:rPr>
              <a:t> deben interpretarse en el contexto de la organización.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La implementación de las prácticas debe estar alineada con los objetivos del negocio.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Adicionalmente, es necesario definir objetivos de mejora.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7" name="Picture 3" descr="C:\Documents and Settings\juan.torres\Local Settings\Temporary Internet Files\Content.IE5\T5SSD0MX\MC90031886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4343400"/>
            <a:ext cx="2667000" cy="22399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67600" cy="990600"/>
          </a:xfrm>
        </p:spPr>
        <p:txBody>
          <a:bodyPr>
            <a:normAutofit/>
          </a:bodyPr>
          <a:lstStyle/>
          <a:p>
            <a:r>
              <a:rPr lang="es-PE" dirty="0" smtClean="0"/>
              <a:t>Beneficios del modelo </a:t>
            </a:r>
            <a:r>
              <a:rPr lang="es-PE" dirty="0" err="1" smtClean="0"/>
              <a:t>CMMi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7696200" cy="4525963"/>
          </a:xfrm>
        </p:spPr>
        <p:txBody>
          <a:bodyPr>
            <a:normAutofit fontScale="92500" lnSpcReduction="200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Se pueden obtener beneficios en las siguientes categorías: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Mejorar la predictibilidad del cronograma y presupuesto.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Mejorar el tiempo de ciclo de desarrollo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Mejorar la productividad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Mejorar la calidad (menos defectos)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Mejorar la satisfacción del cliente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Mejorar la moral de los empleados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Mejorar el retorno sobre inversión (ROI)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Disminuir el costo de calidad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P03000656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45531DE0-1D3C-42B6-A037-B534CB69B141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4BF6FD89-31F2-406A-8D11-76B23B05EF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275519-840A-4201-9780-FF90F411D5B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TP030006567</Template>
  <TotalTime>2425</TotalTime>
  <Words>3234</Words>
  <Application>Microsoft Office PowerPoint</Application>
  <PresentationFormat>Presentación en pantalla (4:3)</PresentationFormat>
  <Paragraphs>536</Paragraphs>
  <Slides>57</Slides>
  <Notes>57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58" baseType="lpstr">
      <vt:lpstr>TP030006567</vt:lpstr>
      <vt:lpstr>El Modelo CMMi parte 1</vt:lpstr>
      <vt:lpstr>Contenido de la Parte I</vt:lpstr>
      <vt:lpstr>¿Qué es el modelo CMMi?</vt:lpstr>
      <vt:lpstr>¿Qué es el modelo CMMi?</vt:lpstr>
      <vt:lpstr>¿Para qué se utiliza el modelo CMMi?</vt:lpstr>
      <vt:lpstr>¿Qué NO es el modelo CMMi?</vt:lpstr>
      <vt:lpstr>¿Qué NO es el modelo CMMi?</vt:lpstr>
      <vt:lpstr>CMMi y los Objetivos del Negocio</vt:lpstr>
      <vt:lpstr>Beneficios del modelo CMMi</vt:lpstr>
      <vt:lpstr>Beneficios del modelo CMMi</vt:lpstr>
      <vt:lpstr>Beneficios del modelo CMMi</vt:lpstr>
      <vt:lpstr>Beneficios del modelo CMMi</vt:lpstr>
      <vt:lpstr>Adopción del modelo CMMi</vt:lpstr>
      <vt:lpstr>Adopción del modelo CMMi</vt:lpstr>
      <vt:lpstr>Adopción del modelo CMMi</vt:lpstr>
      <vt:lpstr>Presentación de PowerPoint</vt:lpstr>
      <vt:lpstr>Adopción del modelo CMMi</vt:lpstr>
      <vt:lpstr>Historia de CMMi</vt:lpstr>
      <vt:lpstr>Historia de CMMi</vt:lpstr>
      <vt:lpstr>Constelaciones CMMi</vt:lpstr>
      <vt:lpstr>Constelaciones CMMi</vt:lpstr>
      <vt:lpstr>Constelaciones CMMi</vt:lpstr>
      <vt:lpstr>Constelaciones CMMi</vt:lpstr>
      <vt:lpstr>Componentes del CMMi</vt:lpstr>
      <vt:lpstr>Área de Proceso (Process Areas)</vt:lpstr>
      <vt:lpstr>Categorías de las Áreas de Proceso</vt:lpstr>
      <vt:lpstr>Categorías de las Áreas de Proceso</vt:lpstr>
      <vt:lpstr>Metas Específicas (SG por ‘Specific Goals’)</vt:lpstr>
      <vt:lpstr>Metas Específicas (SG por ‘Specific Goals’)</vt:lpstr>
      <vt:lpstr>Prácticas Específicas (SPs)</vt:lpstr>
      <vt:lpstr>Prácticas Específicas (SPs)</vt:lpstr>
      <vt:lpstr>Prácticas Específicas (SPs)</vt:lpstr>
      <vt:lpstr>Prácticas Específicas (SPs)</vt:lpstr>
      <vt:lpstr>Subprácticas y Ejemplo de entregables</vt:lpstr>
      <vt:lpstr>Subprácticas y Ejemplo de entregables</vt:lpstr>
      <vt:lpstr>Metas Genéricas (GGs) y Prácticas Genéricas (GPs)</vt:lpstr>
      <vt:lpstr>Metas Genéricas (GGs) y Prácticas Genéricas (GPs)</vt:lpstr>
      <vt:lpstr>Metas Genéricas (GGs) y Prácticas Genéricas (GPs)</vt:lpstr>
      <vt:lpstr>Metas Genéricas (GGs) y Prácticas Genéricas (GPs)</vt:lpstr>
      <vt:lpstr>Metas Genéricas (GGs) y Prácticas Genéricas (GPs)</vt:lpstr>
      <vt:lpstr>Metas Genéricas (GGs) y Prácticas Genéricas (GPs)</vt:lpstr>
      <vt:lpstr>Metas Genéricas (GGs) y Prácticas Genéricas (GPs)</vt:lpstr>
      <vt:lpstr>Metas Genéricas (GGs) y Prácticas Genéricas (GPs)</vt:lpstr>
      <vt:lpstr>Metas Genéricas (GGs) y Prácticas Genéricas (GPs)</vt:lpstr>
      <vt:lpstr>Metas Genéricas (GGs) y Prácticas Genéricas (GPs)</vt:lpstr>
      <vt:lpstr>Metas Genéricas (GGs) y Prácticas Genéricas (GPs)</vt:lpstr>
      <vt:lpstr>Metas Genéricas (GGs) y Prácticas Genéricas (GPs)</vt:lpstr>
      <vt:lpstr>Metas Genéricas (GGs) y Prácticas Genéricas (GPs)</vt:lpstr>
      <vt:lpstr>Metas Genéricas (GGs) y Prácticas Genéricas (GPs)</vt:lpstr>
      <vt:lpstr>Metas Genéricas (GGs) y Prácticas Genéricas (GPs)</vt:lpstr>
      <vt:lpstr>Metas Genéricas (GGs) y Prácticas Genéricas (GPs)</vt:lpstr>
      <vt:lpstr>¿Estamos listos para aplicar nuestros conocimientos sobre prácticas genéricas?  Pongámoslo a prueba en algo…. muy importante</vt:lpstr>
      <vt:lpstr>Un ejercicio… Quiero institucionalizar, el cepillado de dientes de mi hijo!!</vt:lpstr>
      <vt:lpstr>Un ejercicio… Quiero institucionalizar, el cepillado de dientes de mi hijo!!</vt:lpstr>
      <vt:lpstr>Un ejercicio… Quiero institucionalizar, el cepillado de dientes de mi hijo!!</vt:lpstr>
      <vt:lpstr>¿Preguntas?</vt:lpstr>
      <vt:lpstr>Material adicional</vt:lpstr>
    </vt:vector>
  </TitlesOfParts>
  <Company>TSS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Interactions of Life </dc:title>
  <dc:subject/>
  <dc:creator>Juan Carlos Torres</dc:creator>
  <cp:keywords/>
  <dc:description/>
  <cp:lastModifiedBy>nexsys</cp:lastModifiedBy>
  <cp:revision>255</cp:revision>
  <dcterms:created xsi:type="dcterms:W3CDTF">2011-04-28T18:14:59Z</dcterms:created>
  <dcterms:modified xsi:type="dcterms:W3CDTF">2012-05-09T23:57:13Z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TC300065679990</vt:lpwstr>
  </property>
</Properties>
</file>