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diagrams/quickStyle1.xml" ContentType="application/vnd.openxmlformats-officedocument.drawingml.diagramStyl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6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375" r:id="rId37"/>
    <p:sldId id="40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miliaTorresCastill" initials="F" lastIdx="2" clrIdx="0"/>
  <p:cmAuthor id="1" name="Juan Carlos Torres" initials="JC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5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518D6-19F7-4FD7-A151-03B726CAC7E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523F6B3-9E84-4DC6-8EF8-8C90477BA1D9}">
      <dgm:prSet phldrT="[Text]" custT="1"/>
      <dgm:spPr/>
      <dgm:t>
        <a:bodyPr/>
        <a:lstStyle/>
        <a:p>
          <a:r>
            <a:rPr lang="es-PE" sz="1400" dirty="0" err="1" smtClean="0"/>
            <a:t>Requeri</a:t>
          </a:r>
          <a:r>
            <a:rPr lang="es-PE" sz="1400" dirty="0" smtClean="0"/>
            <a:t> </a:t>
          </a:r>
          <a:r>
            <a:rPr lang="es-PE" sz="1400" dirty="0" err="1" smtClean="0"/>
            <a:t>mientos</a:t>
          </a:r>
          <a:endParaRPr lang="en-US" sz="1400" dirty="0"/>
        </a:p>
      </dgm:t>
    </dgm:pt>
    <dgm:pt modelId="{18AF03EE-3CB9-44FF-B8C8-5BC787D607B6}" type="parTrans" cxnId="{DC5D0E70-6CD5-4A53-B77D-9BD052C146CC}">
      <dgm:prSet/>
      <dgm:spPr/>
      <dgm:t>
        <a:bodyPr/>
        <a:lstStyle/>
        <a:p>
          <a:endParaRPr lang="en-US"/>
        </a:p>
      </dgm:t>
    </dgm:pt>
    <dgm:pt modelId="{8881B0B2-B2B0-4EFD-ABC0-507B7B137B01}" type="sibTrans" cxnId="{DC5D0E70-6CD5-4A53-B77D-9BD052C146CC}">
      <dgm:prSet/>
      <dgm:spPr/>
      <dgm:t>
        <a:bodyPr/>
        <a:lstStyle/>
        <a:p>
          <a:endParaRPr lang="en-US"/>
        </a:p>
      </dgm:t>
    </dgm:pt>
    <dgm:pt modelId="{E3413EEE-2C5C-4C68-9BB6-D283C3E2A733}">
      <dgm:prSet phldrT="[Text]" custT="1"/>
      <dgm:spPr/>
      <dgm:t>
        <a:bodyPr/>
        <a:lstStyle/>
        <a:p>
          <a:r>
            <a:rPr lang="es-PE" sz="1400" dirty="0" smtClean="0"/>
            <a:t>Diseño</a:t>
          </a:r>
          <a:endParaRPr lang="en-US" sz="1000" dirty="0"/>
        </a:p>
      </dgm:t>
    </dgm:pt>
    <dgm:pt modelId="{EF5573C9-C79C-4B39-871A-AEC556652D14}" type="parTrans" cxnId="{FD92CCF8-8BF6-4474-B16B-2182BD126B43}">
      <dgm:prSet/>
      <dgm:spPr/>
      <dgm:t>
        <a:bodyPr/>
        <a:lstStyle/>
        <a:p>
          <a:endParaRPr lang="en-US"/>
        </a:p>
      </dgm:t>
    </dgm:pt>
    <dgm:pt modelId="{606F3CDD-E3DC-4D16-A0B4-7523887F1AAE}" type="sibTrans" cxnId="{FD92CCF8-8BF6-4474-B16B-2182BD126B43}">
      <dgm:prSet/>
      <dgm:spPr/>
      <dgm:t>
        <a:bodyPr/>
        <a:lstStyle/>
        <a:p>
          <a:endParaRPr lang="en-US"/>
        </a:p>
      </dgm:t>
    </dgm:pt>
    <dgm:pt modelId="{E26582C3-1C51-4872-AD50-C04C3569C6E1}">
      <dgm:prSet phldrT="[Text]" custT="1"/>
      <dgm:spPr/>
      <dgm:t>
        <a:bodyPr/>
        <a:lstStyle/>
        <a:p>
          <a:r>
            <a:rPr lang="es-PE" sz="1400" dirty="0" smtClean="0"/>
            <a:t>Programación</a:t>
          </a:r>
          <a:endParaRPr lang="en-US" sz="1400" dirty="0"/>
        </a:p>
      </dgm:t>
    </dgm:pt>
    <dgm:pt modelId="{1FF25B59-3B07-4F7A-9113-EFC5AABDF0EF}" type="parTrans" cxnId="{55964A50-F43B-4BA5-B203-B6E40AFA547E}">
      <dgm:prSet/>
      <dgm:spPr/>
      <dgm:t>
        <a:bodyPr/>
        <a:lstStyle/>
        <a:p>
          <a:endParaRPr lang="en-US"/>
        </a:p>
      </dgm:t>
    </dgm:pt>
    <dgm:pt modelId="{5B1F8D6C-A6F8-490A-969A-2F66C2E0A60B}" type="sibTrans" cxnId="{55964A50-F43B-4BA5-B203-B6E40AFA547E}">
      <dgm:prSet/>
      <dgm:spPr/>
      <dgm:t>
        <a:bodyPr/>
        <a:lstStyle/>
        <a:p>
          <a:endParaRPr lang="en-US"/>
        </a:p>
      </dgm:t>
    </dgm:pt>
    <dgm:pt modelId="{F0793000-500E-493F-BEC4-40D8E64E029B}">
      <dgm:prSet phldrT="[Text]" custT="1"/>
      <dgm:spPr/>
      <dgm:t>
        <a:bodyPr/>
        <a:lstStyle/>
        <a:p>
          <a:r>
            <a:rPr lang="es-PE" sz="1600" dirty="0" smtClean="0"/>
            <a:t>Pruebas unitarias</a:t>
          </a:r>
          <a:endParaRPr lang="en-US" sz="1600" dirty="0"/>
        </a:p>
      </dgm:t>
    </dgm:pt>
    <dgm:pt modelId="{82FDF437-7285-4111-9BA2-26D0EAD14A66}" type="parTrans" cxnId="{B4CA2A51-43BA-48EE-8796-B40272A1EF59}">
      <dgm:prSet/>
      <dgm:spPr/>
      <dgm:t>
        <a:bodyPr/>
        <a:lstStyle/>
        <a:p>
          <a:endParaRPr lang="en-US"/>
        </a:p>
      </dgm:t>
    </dgm:pt>
    <dgm:pt modelId="{54C661A7-AE5F-4327-A60A-8EC7B1396818}" type="sibTrans" cxnId="{B4CA2A51-43BA-48EE-8796-B40272A1EF59}">
      <dgm:prSet/>
      <dgm:spPr/>
      <dgm:t>
        <a:bodyPr/>
        <a:lstStyle/>
        <a:p>
          <a:endParaRPr lang="en-US"/>
        </a:p>
      </dgm:t>
    </dgm:pt>
    <dgm:pt modelId="{99BA9188-71F1-48CC-B6F3-C78A429095CB}">
      <dgm:prSet phldrT="[Text]" custT="1"/>
      <dgm:spPr/>
      <dgm:t>
        <a:bodyPr/>
        <a:lstStyle/>
        <a:p>
          <a:r>
            <a:rPr lang="es-PE" sz="1200" dirty="0" smtClean="0"/>
            <a:t>Pruebas de integración</a:t>
          </a:r>
          <a:endParaRPr lang="en-US" sz="1200" dirty="0"/>
        </a:p>
      </dgm:t>
    </dgm:pt>
    <dgm:pt modelId="{98F40080-8C55-4908-AFE7-E3AC24908637}" type="parTrans" cxnId="{F3E83829-BD17-44DA-A751-2F754196900C}">
      <dgm:prSet/>
      <dgm:spPr/>
      <dgm:t>
        <a:bodyPr/>
        <a:lstStyle/>
        <a:p>
          <a:endParaRPr lang="en-US"/>
        </a:p>
      </dgm:t>
    </dgm:pt>
    <dgm:pt modelId="{0AB5371C-491A-4D36-A2A2-B6021970647C}" type="sibTrans" cxnId="{F3E83829-BD17-44DA-A751-2F754196900C}">
      <dgm:prSet/>
      <dgm:spPr/>
      <dgm:t>
        <a:bodyPr/>
        <a:lstStyle/>
        <a:p>
          <a:endParaRPr lang="en-US"/>
        </a:p>
      </dgm:t>
    </dgm:pt>
    <dgm:pt modelId="{7B703B5D-D4F4-4600-8CD6-8BC796D47207}">
      <dgm:prSet phldrT="[Text]"/>
      <dgm:spPr/>
      <dgm:t>
        <a:bodyPr/>
        <a:lstStyle/>
        <a:p>
          <a:r>
            <a:rPr lang="es-PE" dirty="0" smtClean="0"/>
            <a:t>Pruebas de sistema</a:t>
          </a:r>
          <a:endParaRPr lang="en-US" dirty="0"/>
        </a:p>
      </dgm:t>
    </dgm:pt>
    <dgm:pt modelId="{2E50243A-412D-487F-85A3-C0A546EB04E2}" type="parTrans" cxnId="{9618F6A2-3D0B-42DE-8D8E-C1EE54BFD6EF}">
      <dgm:prSet/>
      <dgm:spPr/>
      <dgm:t>
        <a:bodyPr/>
        <a:lstStyle/>
        <a:p>
          <a:endParaRPr lang="en-US"/>
        </a:p>
      </dgm:t>
    </dgm:pt>
    <dgm:pt modelId="{0CED90BB-6F3A-431C-8F28-DDFFE5A1F892}" type="sibTrans" cxnId="{9618F6A2-3D0B-42DE-8D8E-C1EE54BFD6EF}">
      <dgm:prSet/>
      <dgm:spPr/>
      <dgm:t>
        <a:bodyPr/>
        <a:lstStyle/>
        <a:p>
          <a:endParaRPr lang="en-US"/>
        </a:p>
      </dgm:t>
    </dgm:pt>
    <dgm:pt modelId="{A1B8E45A-1A72-42A7-9986-4F185CFBF757}" type="pres">
      <dgm:prSet presAssocID="{99D518D6-19F7-4FD7-A151-03B726CAC7EB}" presName="Name0" presStyleCnt="0">
        <dgm:presLayoutVars>
          <dgm:dir/>
          <dgm:animLvl val="lvl"/>
          <dgm:resizeHandles val="exact"/>
        </dgm:presLayoutVars>
      </dgm:prSet>
      <dgm:spPr/>
    </dgm:pt>
    <dgm:pt modelId="{40AAA93F-6E4B-46C0-87C0-923AF726033E}" type="pres">
      <dgm:prSet presAssocID="{F523F6B3-9E84-4DC6-8EF8-8C90477BA1D9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CB9D2-43D3-4C9F-B5EC-1E679B89F106}" type="pres">
      <dgm:prSet presAssocID="{8881B0B2-B2B0-4EFD-ABC0-507B7B137B01}" presName="parTxOnlySpace" presStyleCnt="0"/>
      <dgm:spPr/>
    </dgm:pt>
    <dgm:pt modelId="{7D710349-828A-4B9C-89B6-5D9F95B44F85}" type="pres">
      <dgm:prSet presAssocID="{E3413EEE-2C5C-4C68-9BB6-D283C3E2A73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5FD55D4-1A57-4BCE-A603-F1905E22457B}" type="pres">
      <dgm:prSet presAssocID="{606F3CDD-E3DC-4D16-A0B4-7523887F1AAE}" presName="parTxOnlySpace" presStyleCnt="0"/>
      <dgm:spPr/>
    </dgm:pt>
    <dgm:pt modelId="{9E8BE005-C872-425D-9785-B385E72C4FAB}" type="pres">
      <dgm:prSet presAssocID="{E26582C3-1C51-4872-AD50-C04C3569C6E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B2705D-5028-4054-ADFE-8B81036034B3}" type="pres">
      <dgm:prSet presAssocID="{5B1F8D6C-A6F8-490A-969A-2F66C2E0A60B}" presName="parTxOnlySpace" presStyleCnt="0"/>
      <dgm:spPr/>
    </dgm:pt>
    <dgm:pt modelId="{EAEA5AD3-0AE5-40CC-8126-89BE3D3ACA98}" type="pres">
      <dgm:prSet presAssocID="{F0793000-500E-493F-BEC4-40D8E64E029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0AB59-ECFE-4E8A-AF91-8823D1E070BD}" type="pres">
      <dgm:prSet presAssocID="{54C661A7-AE5F-4327-A60A-8EC7B1396818}" presName="parTxOnlySpace" presStyleCnt="0"/>
      <dgm:spPr/>
    </dgm:pt>
    <dgm:pt modelId="{B3D25526-CA00-4D95-8955-513C0C586700}" type="pres">
      <dgm:prSet presAssocID="{99BA9188-71F1-48CC-B6F3-C78A429095C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2346BA4-4FDB-4858-A775-D959C058093D}" type="pres">
      <dgm:prSet presAssocID="{0AB5371C-491A-4D36-A2A2-B6021970647C}" presName="parTxOnlySpace" presStyleCnt="0"/>
      <dgm:spPr/>
    </dgm:pt>
    <dgm:pt modelId="{2DA7402D-B4BC-4098-B83D-7E9F1545F22D}" type="pres">
      <dgm:prSet presAssocID="{7B703B5D-D4F4-4600-8CD6-8BC796D47207}" presName="parTxOnly" presStyleLbl="node1" presStyleIdx="5" presStyleCnt="6" custLinFactNeighborX="551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3E83829-BD17-44DA-A751-2F754196900C}" srcId="{99D518D6-19F7-4FD7-A151-03B726CAC7EB}" destId="{99BA9188-71F1-48CC-B6F3-C78A429095CB}" srcOrd="4" destOrd="0" parTransId="{98F40080-8C55-4908-AFE7-E3AC24908637}" sibTransId="{0AB5371C-491A-4D36-A2A2-B6021970647C}"/>
    <dgm:cxn modelId="{59468A06-F4AB-4080-BC29-866D5113FA7B}" type="presOf" srcId="{F0793000-500E-493F-BEC4-40D8E64E029B}" destId="{EAEA5AD3-0AE5-40CC-8126-89BE3D3ACA98}" srcOrd="0" destOrd="0" presId="urn:microsoft.com/office/officeart/2005/8/layout/chevron1"/>
    <dgm:cxn modelId="{CDDD99D1-B692-4E21-9C1A-1BC487CE8B3C}" type="presOf" srcId="{E3413EEE-2C5C-4C68-9BB6-D283C3E2A733}" destId="{7D710349-828A-4B9C-89B6-5D9F95B44F85}" srcOrd="0" destOrd="0" presId="urn:microsoft.com/office/officeart/2005/8/layout/chevron1"/>
    <dgm:cxn modelId="{6E517577-0F6D-4E67-82F9-D9E70B4BAB9F}" type="presOf" srcId="{7B703B5D-D4F4-4600-8CD6-8BC796D47207}" destId="{2DA7402D-B4BC-4098-B83D-7E9F1545F22D}" srcOrd="0" destOrd="0" presId="urn:microsoft.com/office/officeart/2005/8/layout/chevron1"/>
    <dgm:cxn modelId="{FB893EE5-405D-4447-822D-308D2813A91F}" type="presOf" srcId="{E26582C3-1C51-4872-AD50-C04C3569C6E1}" destId="{9E8BE005-C872-425D-9785-B385E72C4FAB}" srcOrd="0" destOrd="0" presId="urn:microsoft.com/office/officeart/2005/8/layout/chevron1"/>
    <dgm:cxn modelId="{DC5D0E70-6CD5-4A53-B77D-9BD052C146CC}" srcId="{99D518D6-19F7-4FD7-A151-03B726CAC7EB}" destId="{F523F6B3-9E84-4DC6-8EF8-8C90477BA1D9}" srcOrd="0" destOrd="0" parTransId="{18AF03EE-3CB9-44FF-B8C8-5BC787D607B6}" sibTransId="{8881B0B2-B2B0-4EFD-ABC0-507B7B137B01}"/>
    <dgm:cxn modelId="{B4CA2A51-43BA-48EE-8796-B40272A1EF59}" srcId="{99D518D6-19F7-4FD7-A151-03B726CAC7EB}" destId="{F0793000-500E-493F-BEC4-40D8E64E029B}" srcOrd="3" destOrd="0" parTransId="{82FDF437-7285-4111-9BA2-26D0EAD14A66}" sibTransId="{54C661A7-AE5F-4327-A60A-8EC7B1396818}"/>
    <dgm:cxn modelId="{FD92CCF8-8BF6-4474-B16B-2182BD126B43}" srcId="{99D518D6-19F7-4FD7-A151-03B726CAC7EB}" destId="{E3413EEE-2C5C-4C68-9BB6-D283C3E2A733}" srcOrd="1" destOrd="0" parTransId="{EF5573C9-C79C-4B39-871A-AEC556652D14}" sibTransId="{606F3CDD-E3DC-4D16-A0B4-7523887F1AAE}"/>
    <dgm:cxn modelId="{9618F6A2-3D0B-42DE-8D8E-C1EE54BFD6EF}" srcId="{99D518D6-19F7-4FD7-A151-03B726CAC7EB}" destId="{7B703B5D-D4F4-4600-8CD6-8BC796D47207}" srcOrd="5" destOrd="0" parTransId="{2E50243A-412D-487F-85A3-C0A546EB04E2}" sibTransId="{0CED90BB-6F3A-431C-8F28-DDFFE5A1F892}"/>
    <dgm:cxn modelId="{6839D047-827E-4D3F-BECF-0984153E2FA7}" type="presOf" srcId="{99BA9188-71F1-48CC-B6F3-C78A429095CB}" destId="{B3D25526-CA00-4D95-8955-513C0C586700}" srcOrd="0" destOrd="0" presId="urn:microsoft.com/office/officeart/2005/8/layout/chevron1"/>
    <dgm:cxn modelId="{55964A50-F43B-4BA5-B203-B6E40AFA547E}" srcId="{99D518D6-19F7-4FD7-A151-03B726CAC7EB}" destId="{E26582C3-1C51-4872-AD50-C04C3569C6E1}" srcOrd="2" destOrd="0" parTransId="{1FF25B59-3B07-4F7A-9113-EFC5AABDF0EF}" sibTransId="{5B1F8D6C-A6F8-490A-969A-2F66C2E0A60B}"/>
    <dgm:cxn modelId="{524D883A-163F-4895-A176-9CFA11799BA1}" type="presOf" srcId="{99D518D6-19F7-4FD7-A151-03B726CAC7EB}" destId="{A1B8E45A-1A72-42A7-9986-4F185CFBF757}" srcOrd="0" destOrd="0" presId="urn:microsoft.com/office/officeart/2005/8/layout/chevron1"/>
    <dgm:cxn modelId="{A2B0383C-0325-4236-BFB8-FD73085A87DC}" type="presOf" srcId="{F523F6B3-9E84-4DC6-8EF8-8C90477BA1D9}" destId="{40AAA93F-6E4B-46C0-87C0-923AF726033E}" srcOrd="0" destOrd="0" presId="urn:microsoft.com/office/officeart/2005/8/layout/chevron1"/>
    <dgm:cxn modelId="{2E9CF7EB-FA88-40E7-89FD-745FB2DF1A60}" type="presParOf" srcId="{A1B8E45A-1A72-42A7-9986-4F185CFBF757}" destId="{40AAA93F-6E4B-46C0-87C0-923AF726033E}" srcOrd="0" destOrd="0" presId="urn:microsoft.com/office/officeart/2005/8/layout/chevron1"/>
    <dgm:cxn modelId="{006108CF-18CB-406A-AEE2-01A2331F8EC4}" type="presParOf" srcId="{A1B8E45A-1A72-42A7-9986-4F185CFBF757}" destId="{FF0CB9D2-43D3-4C9F-B5EC-1E679B89F106}" srcOrd="1" destOrd="0" presId="urn:microsoft.com/office/officeart/2005/8/layout/chevron1"/>
    <dgm:cxn modelId="{1469789A-864A-4EB2-985D-BB8853E36E84}" type="presParOf" srcId="{A1B8E45A-1A72-42A7-9986-4F185CFBF757}" destId="{7D710349-828A-4B9C-89B6-5D9F95B44F85}" srcOrd="2" destOrd="0" presId="urn:microsoft.com/office/officeart/2005/8/layout/chevron1"/>
    <dgm:cxn modelId="{AA924F60-28BD-4E44-A60E-F7460CA0DE2C}" type="presParOf" srcId="{A1B8E45A-1A72-42A7-9986-4F185CFBF757}" destId="{75FD55D4-1A57-4BCE-A603-F1905E22457B}" srcOrd="3" destOrd="0" presId="urn:microsoft.com/office/officeart/2005/8/layout/chevron1"/>
    <dgm:cxn modelId="{899992BA-88EE-462D-AC10-461515028E02}" type="presParOf" srcId="{A1B8E45A-1A72-42A7-9986-4F185CFBF757}" destId="{9E8BE005-C872-425D-9785-B385E72C4FAB}" srcOrd="4" destOrd="0" presId="urn:microsoft.com/office/officeart/2005/8/layout/chevron1"/>
    <dgm:cxn modelId="{5C916F3C-E77D-4291-8DD6-B845913835C6}" type="presParOf" srcId="{A1B8E45A-1A72-42A7-9986-4F185CFBF757}" destId="{ABB2705D-5028-4054-ADFE-8B81036034B3}" srcOrd="5" destOrd="0" presId="urn:microsoft.com/office/officeart/2005/8/layout/chevron1"/>
    <dgm:cxn modelId="{DD59406C-B117-4E3C-B0A8-34E78D189E85}" type="presParOf" srcId="{A1B8E45A-1A72-42A7-9986-4F185CFBF757}" destId="{EAEA5AD3-0AE5-40CC-8126-89BE3D3ACA98}" srcOrd="6" destOrd="0" presId="urn:microsoft.com/office/officeart/2005/8/layout/chevron1"/>
    <dgm:cxn modelId="{C0D71E21-2608-4CCE-9319-60C330E7D718}" type="presParOf" srcId="{A1B8E45A-1A72-42A7-9986-4F185CFBF757}" destId="{5BC0AB59-ECFE-4E8A-AF91-8823D1E070BD}" srcOrd="7" destOrd="0" presId="urn:microsoft.com/office/officeart/2005/8/layout/chevron1"/>
    <dgm:cxn modelId="{AC5B385C-B62B-4E09-934B-E2B4CDC17EF1}" type="presParOf" srcId="{A1B8E45A-1A72-42A7-9986-4F185CFBF757}" destId="{B3D25526-CA00-4D95-8955-513C0C586700}" srcOrd="8" destOrd="0" presId="urn:microsoft.com/office/officeart/2005/8/layout/chevron1"/>
    <dgm:cxn modelId="{2269F1BE-ABBA-4718-9793-76CFE6EA99A4}" type="presParOf" srcId="{A1B8E45A-1A72-42A7-9986-4F185CFBF757}" destId="{52346BA4-4FDB-4858-A775-D959C058093D}" srcOrd="9" destOrd="0" presId="urn:microsoft.com/office/officeart/2005/8/layout/chevron1"/>
    <dgm:cxn modelId="{4711E8B6-AEA5-4B6E-A5D7-DE156F0B7B27}" type="presParOf" srcId="{A1B8E45A-1A72-42A7-9986-4F185CFBF757}" destId="{2DA7402D-B4BC-4098-B83D-7E9F1545F22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AAA93F-6E4B-46C0-87C0-923AF726033E}">
      <dsp:nvSpPr>
        <dsp:cNvPr id="0" name=""/>
        <dsp:cNvSpPr/>
      </dsp:nvSpPr>
      <dsp:spPr>
        <a:xfrm>
          <a:off x="3906" y="407838"/>
          <a:ext cx="1453306" cy="581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err="1" smtClean="0"/>
            <a:t>Requeri</a:t>
          </a:r>
          <a:r>
            <a:rPr lang="es-PE" sz="1400" kern="1200" dirty="0" smtClean="0"/>
            <a:t> </a:t>
          </a:r>
          <a:r>
            <a:rPr lang="es-PE" sz="1400" kern="1200" dirty="0" err="1" smtClean="0"/>
            <a:t>mientos</a:t>
          </a:r>
          <a:endParaRPr lang="en-US" sz="1400" kern="1200" dirty="0"/>
        </a:p>
      </dsp:txBody>
      <dsp:txXfrm>
        <a:off x="3906" y="407838"/>
        <a:ext cx="1453306" cy="581322"/>
      </dsp:txXfrm>
    </dsp:sp>
    <dsp:sp modelId="{7D710349-828A-4B9C-89B6-5D9F95B44F85}">
      <dsp:nvSpPr>
        <dsp:cNvPr id="0" name=""/>
        <dsp:cNvSpPr/>
      </dsp:nvSpPr>
      <dsp:spPr>
        <a:xfrm>
          <a:off x="1311882" y="407838"/>
          <a:ext cx="1453306" cy="581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Diseño</a:t>
          </a:r>
          <a:endParaRPr lang="en-US" sz="1000" kern="1200" dirty="0"/>
        </a:p>
      </dsp:txBody>
      <dsp:txXfrm>
        <a:off x="1311882" y="407838"/>
        <a:ext cx="1453306" cy="581322"/>
      </dsp:txXfrm>
    </dsp:sp>
    <dsp:sp modelId="{9E8BE005-C872-425D-9785-B385E72C4FAB}">
      <dsp:nvSpPr>
        <dsp:cNvPr id="0" name=""/>
        <dsp:cNvSpPr/>
      </dsp:nvSpPr>
      <dsp:spPr>
        <a:xfrm>
          <a:off x="2619858" y="407838"/>
          <a:ext cx="1453306" cy="581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Programación</a:t>
          </a:r>
          <a:endParaRPr lang="en-US" sz="1400" kern="1200" dirty="0"/>
        </a:p>
      </dsp:txBody>
      <dsp:txXfrm>
        <a:off x="2619858" y="407838"/>
        <a:ext cx="1453306" cy="581322"/>
      </dsp:txXfrm>
    </dsp:sp>
    <dsp:sp modelId="{EAEA5AD3-0AE5-40CC-8126-89BE3D3ACA98}">
      <dsp:nvSpPr>
        <dsp:cNvPr id="0" name=""/>
        <dsp:cNvSpPr/>
      </dsp:nvSpPr>
      <dsp:spPr>
        <a:xfrm>
          <a:off x="3927834" y="407838"/>
          <a:ext cx="1453306" cy="581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Pruebas unitarias</a:t>
          </a:r>
          <a:endParaRPr lang="en-US" sz="1600" kern="1200" dirty="0"/>
        </a:p>
      </dsp:txBody>
      <dsp:txXfrm>
        <a:off x="3927834" y="407838"/>
        <a:ext cx="1453306" cy="581322"/>
      </dsp:txXfrm>
    </dsp:sp>
    <dsp:sp modelId="{B3D25526-CA00-4D95-8955-513C0C586700}">
      <dsp:nvSpPr>
        <dsp:cNvPr id="0" name=""/>
        <dsp:cNvSpPr/>
      </dsp:nvSpPr>
      <dsp:spPr>
        <a:xfrm>
          <a:off x="5235810" y="407838"/>
          <a:ext cx="1453306" cy="581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Pruebas de integración</a:t>
          </a:r>
          <a:endParaRPr lang="en-US" sz="1200" kern="1200" dirty="0"/>
        </a:p>
      </dsp:txBody>
      <dsp:txXfrm>
        <a:off x="5235810" y="407838"/>
        <a:ext cx="1453306" cy="581322"/>
      </dsp:txXfrm>
    </dsp:sp>
    <dsp:sp modelId="{2DA7402D-B4BC-4098-B83D-7E9F1545F22D}">
      <dsp:nvSpPr>
        <dsp:cNvPr id="0" name=""/>
        <dsp:cNvSpPr/>
      </dsp:nvSpPr>
      <dsp:spPr>
        <a:xfrm>
          <a:off x="6547693" y="407838"/>
          <a:ext cx="1453306" cy="5813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 dirty="0" smtClean="0"/>
            <a:t>Pruebas de sistema</a:t>
          </a:r>
          <a:endParaRPr lang="en-US" sz="1400" kern="1200" dirty="0"/>
        </a:p>
      </dsp:txBody>
      <dsp:txXfrm>
        <a:off x="6547693" y="407838"/>
        <a:ext cx="1453306" cy="581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63FE-3AC3-423E-BDD8-7BA574D1A20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65E3-8393-4C99-9C6A-78E01B3A6F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78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D65E3-8393-4C99-9C6A-78E01B3A6F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800" b="0" noProof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7010400" y="6669088"/>
            <a:ext cx="2133600" cy="166687"/>
          </a:xfrm>
          <a:prstGeom prst="rect">
            <a:avLst/>
          </a:prstGeom>
          <a:solidFill>
            <a:srgbClr val="6A96BE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s-PE"/>
          </a:p>
        </p:txBody>
      </p:sp>
      <p:pic>
        <p:nvPicPr>
          <p:cNvPr id="10" name="Picture 8" descr="EPE-Fondo blanc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613" y="5445125"/>
            <a:ext cx="1576387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3200400" y="152400"/>
            <a:ext cx="5759450" cy="604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lang="es-PE" sz="3200" dirty="0" smtClean="0">
                <a:solidFill>
                  <a:srgbClr val="1C7DD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Ingeniería de Sistemas - EPE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l">
              <a:defRPr b="0">
                <a:effectLst>
                  <a:outerShdw blurRad="38100" dist="38100" dir="2700000" algn="tl">
                    <a:schemeClr val="bg1"/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 b="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UPC –CMMi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764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8" descr="EPE-Fondo blanc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53400" y="6015042"/>
            <a:ext cx="990601" cy="8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3AD4-E3E0-4EB8-B9DC-D318BE0CFFF8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UPC – </a:t>
            </a:r>
            <a:r>
              <a:rPr lang="en-US" dirty="0" err="1" smtClean="0"/>
              <a:t>Implementación</a:t>
            </a:r>
            <a:r>
              <a:rPr lang="en-US" dirty="0" smtClean="0"/>
              <a:t> de </a:t>
            </a:r>
            <a:r>
              <a:rPr lang="en-US" dirty="0" err="1" smtClean="0"/>
              <a:t>CMMi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E7D2-B5A6-415F-AB98-5C760E3C03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lang/en/matt_cutts_try_something_new_for_30_days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youtube.com/watch?feature=player_embedded&amp;v=qfStSHK52d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286000"/>
            <a:ext cx="5257800" cy="2438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s-PE" dirty="0" smtClean="0"/>
              <a:t>á</a:t>
            </a:r>
            <a:r>
              <a:rPr lang="en-US" dirty="0" err="1" smtClean="0"/>
              <a:t>reas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 del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CMMI-DEV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Verificación (</a:t>
            </a:r>
            <a:r>
              <a:rPr lang="es-PE" sz="3600" dirty="0" err="1" smtClean="0"/>
              <a:t>Verification</a:t>
            </a:r>
            <a:r>
              <a:rPr lang="es-PE" sz="3600" dirty="0" smtClean="0"/>
              <a:t> – VER)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600200"/>
            <a:ext cx="8686800" cy="51054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“Verificar” significa “asegurar que construimos algo correctamente”.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Aspectos principales: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Todas las actividades de verificación deben ser planificadas y tener procedimientos establecidos.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Realizar revisiones de pares.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Son revisiones entre colegas (un desarrollador revisa el trabajo de otro desarrollador).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Se utilizan </a:t>
            </a:r>
            <a:r>
              <a:rPr lang="es-PE" dirty="0" err="1" smtClean="0">
                <a:solidFill>
                  <a:srgbClr val="002060"/>
                </a:solidFill>
              </a:rPr>
              <a:t>checklists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Se registran las observaciones y se hace seguimiento a su corrección.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Validación (</a:t>
            </a:r>
            <a:r>
              <a:rPr lang="es-PE" sz="3600" dirty="0" err="1" smtClean="0"/>
              <a:t>Validation</a:t>
            </a:r>
            <a:r>
              <a:rPr lang="es-PE" sz="3600" dirty="0" smtClean="0"/>
              <a:t> – VAL)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304800" y="15240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“Validación” significa “asegurar que se construyó lo correcto”.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Demostrar que el producto o componente de producto satisface totalmente el uso esperado, al ser colocado en el ambiente de ejecución esperado.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Aspectos principales: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tiene un criterio definido para guiar las pruebas: Casos de Prueba.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analizan los resultados, y toman decisiones</a:t>
            </a: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Relación entre las áreas de proceso de Ingeniería</a:t>
            </a:r>
            <a:endParaRPr lang="en-US" sz="3600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877793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514600"/>
            <a:ext cx="6629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 del </a:t>
            </a:r>
            <a:r>
              <a:rPr lang="en-US" dirty="0" err="1" smtClean="0"/>
              <a:t>CMMi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apoyan</a:t>
            </a:r>
            <a:r>
              <a:rPr lang="en-US" dirty="0" smtClean="0"/>
              <a:t> en la </a:t>
            </a:r>
            <a:r>
              <a:rPr lang="en-US" dirty="0" err="1" smtClean="0"/>
              <a:t>Gestión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/>
          </a:p>
        </p:txBody>
      </p:sp>
      <p:pic>
        <p:nvPicPr>
          <p:cNvPr id="58370" name="Picture 2" descr="C:\Users\FamiliaTorresCastill\AppData\Local\Microsoft\Windows\Temporary Internet Files\Content.IE5\IK30IYTV\MC90023709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572000"/>
            <a:ext cx="2900419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de Acuerdos con Proveedores (</a:t>
            </a:r>
            <a:r>
              <a:rPr lang="es-PE" sz="3600" dirty="0" err="1" smtClean="0"/>
              <a:t>Supplier</a:t>
            </a:r>
            <a:r>
              <a:rPr lang="es-PE" sz="3600" dirty="0" smtClean="0"/>
              <a:t> </a:t>
            </a:r>
            <a:r>
              <a:rPr lang="es-PE" sz="3600" dirty="0" err="1" smtClean="0"/>
              <a:t>Agreement</a:t>
            </a:r>
            <a:r>
              <a:rPr lang="es-PE" sz="3600" dirty="0" smtClean="0"/>
              <a:t> Management –SAM)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Pertenece al Nivel 2 (</a:t>
            </a:r>
            <a:r>
              <a:rPr lang="es-PE" sz="3200" dirty="0" err="1" smtClean="0">
                <a:solidFill>
                  <a:srgbClr val="002060"/>
                </a:solidFill>
              </a:rPr>
              <a:t>rep</a:t>
            </a:r>
            <a:r>
              <a:rPr lang="es-PE" sz="3200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Propósito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Gestionar la compra de productos y componentes que se entregan al cliente. Involucra: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Determinar el mecanismo de compra.</a:t>
            </a:r>
          </a:p>
          <a:p>
            <a:pPr lvl="2"/>
            <a:r>
              <a:rPr lang="en-US" dirty="0" err="1" smtClean="0">
                <a:solidFill>
                  <a:srgbClr val="002060"/>
                </a:solidFill>
              </a:rPr>
              <a:t>Seleccionar</a:t>
            </a:r>
            <a:r>
              <a:rPr lang="en-US" dirty="0" smtClean="0">
                <a:solidFill>
                  <a:srgbClr val="002060"/>
                </a:solidFill>
              </a:rPr>
              <a:t> los </a:t>
            </a:r>
            <a:r>
              <a:rPr lang="en-US" dirty="0" err="1" smtClean="0">
                <a:solidFill>
                  <a:srgbClr val="002060"/>
                </a:solidFill>
              </a:rPr>
              <a:t>proveedores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Establecer y mantener los acuerdos con los proveedores.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Realizar el acuerdo del proveedor.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Monitorizar los procesos del proveedor.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Evaluar los productos suministrados por el proveedor.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Aceptar la entrega de los productos adquiridos.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Entregar los productos al proyecto.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de Acuerdos con Proveedores (</a:t>
            </a:r>
            <a:r>
              <a:rPr lang="es-PE" sz="3600" dirty="0" err="1" smtClean="0"/>
              <a:t>Supplier</a:t>
            </a:r>
            <a:r>
              <a:rPr lang="es-PE" sz="3600" dirty="0" smtClean="0"/>
              <a:t> </a:t>
            </a:r>
            <a:r>
              <a:rPr lang="es-PE" sz="3600" dirty="0" err="1" smtClean="0"/>
              <a:t>Agreement</a:t>
            </a:r>
            <a:r>
              <a:rPr lang="es-PE" sz="3600" dirty="0" smtClean="0"/>
              <a:t> Management –SAM)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524000"/>
            <a:ext cx="8686800" cy="47244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Las organizaciones que no tienen como costumbre adquirir (</a:t>
            </a:r>
            <a:r>
              <a:rPr lang="es-PE" dirty="0" err="1" smtClean="0">
                <a:solidFill>
                  <a:srgbClr val="002060"/>
                </a:solidFill>
              </a:rPr>
              <a:t>tercerizar</a:t>
            </a:r>
            <a:r>
              <a:rPr lang="es-PE" dirty="0" smtClean="0">
                <a:solidFill>
                  <a:srgbClr val="002060"/>
                </a:solidFill>
              </a:rPr>
              <a:t>) la construcción de productos o componentes de producto, pueden omitir esta área de proceso.</a:t>
            </a:r>
            <a:endParaRPr lang="es-PE" sz="24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6018" name="Picture 2" descr="C:\Documents and Settings\juan.torres\Local Settings\Temporary Internet Files\Content.IE5\R0XU6DS2\MC90043475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95300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Relación entre las áreas de proceso de gestión de proyectos básica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686800" cy="4724400"/>
          </a:xfrm>
        </p:spPr>
        <p:txBody>
          <a:bodyPr>
            <a:normAutofit/>
          </a:bodyPr>
          <a:lstStyle/>
          <a:p>
            <a:r>
              <a:rPr lang="es-PE" sz="2000" dirty="0" smtClean="0">
                <a:solidFill>
                  <a:srgbClr val="002060"/>
                </a:solidFill>
              </a:rPr>
              <a:t>Gestión de proyectos básica: establecen y mantienen un plan, compromisos, monitorean el progreso contra el plan, toman acción correctiva y gestionan acuerdos con proveedores:</a:t>
            </a:r>
            <a:endParaRPr lang="es-PE" sz="1800" dirty="0" smtClean="0">
              <a:solidFill>
                <a:srgbClr val="002060"/>
              </a:solidFill>
            </a:endParaRPr>
          </a:p>
          <a:p>
            <a:endParaRPr lang="es-PE" sz="2400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67000"/>
            <a:ext cx="79629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Integrada de Proyectos (</a:t>
            </a:r>
            <a:r>
              <a:rPr lang="es-PE" sz="3600" dirty="0" err="1" smtClean="0"/>
              <a:t>Integrated</a:t>
            </a:r>
            <a:r>
              <a:rPr lang="es-PE" sz="3600" dirty="0" smtClean="0"/>
              <a:t> Project Management –IPM)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524000"/>
            <a:ext cx="8686800" cy="48006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Pertenece al Nivel 3 (</a:t>
            </a:r>
            <a:r>
              <a:rPr lang="es-PE" sz="3200" dirty="0" err="1" smtClean="0">
                <a:solidFill>
                  <a:srgbClr val="002060"/>
                </a:solidFill>
              </a:rPr>
              <a:t>rep</a:t>
            </a:r>
            <a:r>
              <a:rPr lang="es-PE" sz="3200" dirty="0" smtClean="0">
                <a:solidFill>
                  <a:srgbClr val="002060"/>
                </a:solidFill>
              </a:rPr>
              <a:t>. por Etapas)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Es una evolución de la gestión de proyectos que indican PP y PMC.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Cada proyecto ajusta los procesos estándares para que satisfacer sus necesidades.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Se ajustan los ciclos de vida, estándares, procesos, etc.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Se toma en cuenta las lecciones aprendidas y data de proyectos </a:t>
            </a:r>
            <a:r>
              <a:rPr lang="es-PE" sz="2400" smtClean="0">
                <a:solidFill>
                  <a:srgbClr val="002060"/>
                </a:solidFill>
              </a:rPr>
              <a:t>anteriores.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Integrada de Proyectos (</a:t>
            </a:r>
            <a:r>
              <a:rPr lang="es-PE" sz="3600" dirty="0" err="1" smtClean="0"/>
              <a:t>Integrated</a:t>
            </a:r>
            <a:r>
              <a:rPr lang="es-PE" sz="3600" dirty="0" smtClean="0"/>
              <a:t> Project Management –IPM)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686800" cy="4800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PE" sz="2600" dirty="0" smtClean="0">
                <a:solidFill>
                  <a:srgbClr val="002060"/>
                </a:solidFill>
              </a:rPr>
              <a:t>IPM SP 1.2 Utilizar los activos de procesos organizacionales para planificar las actividades del proyecto</a:t>
            </a:r>
          </a:p>
          <a:p>
            <a:pPr lvl="1"/>
            <a:r>
              <a:rPr lang="es-PE" sz="2600" dirty="0" smtClean="0">
                <a:solidFill>
                  <a:srgbClr val="002060"/>
                </a:solidFill>
              </a:rPr>
              <a:t>Los resultados de actividades de planificación y ejecución de proyectos anteriores, son utilizadas para planificar nuevos proyectos. Ejemplo: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Información histórica de estimaciones</a:t>
            </a:r>
          </a:p>
          <a:p>
            <a:pPr lvl="2">
              <a:buNone/>
            </a:pPr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sz="2800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C:\Users\FamiliaTorresCastill\AppData\Local\Microsoft\Windows\Temporary Internet Files\Content.IE5\ZOQBUQ76\MC90028539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267200"/>
            <a:ext cx="230453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Integrada de Proyectos (</a:t>
            </a:r>
            <a:r>
              <a:rPr lang="es-PE" sz="3600" dirty="0" err="1" smtClean="0"/>
              <a:t>Integrated</a:t>
            </a:r>
            <a:r>
              <a:rPr lang="es-PE" sz="3600" dirty="0" smtClean="0"/>
              <a:t> Project Management –IPM)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4478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Aspectos críticos para aplicarlo: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requiere de una librería que contenga la información de procesos, plantillas, etc., (librería de “Activos de Procesos”)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requiere un repositorio de información de proyectos.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El repositorio debe contener métricas de proyectos anteriores, y ofrecer un mecanismo que permita consultarlos.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deben definir “guías de adecuación” para que los proyectos ajusten los procesos de acuerdo a sus necesidades, de una manera controlada.</a:t>
            </a:r>
          </a:p>
          <a:p>
            <a:pPr lvl="1"/>
            <a:endParaRPr lang="es-PE" dirty="0" smtClean="0">
              <a:solidFill>
                <a:srgbClr val="002060"/>
              </a:solidFill>
            </a:endParaRPr>
          </a:p>
          <a:p>
            <a:pPr lvl="1"/>
            <a:endParaRPr lang="es-PE" sz="2800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/>
              <a:t>Otras áreas de proceso del </a:t>
            </a:r>
            <a:r>
              <a:rPr lang="es-PE" dirty="0" err="1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rgbClr val="002060"/>
                </a:solidFill>
              </a:rPr>
              <a:t>Propósito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Comprender los objetivos principales del resto de áreas de proceso que comprende el </a:t>
            </a:r>
            <a:r>
              <a:rPr lang="es-PE" sz="2800" dirty="0" err="1" smtClean="0">
                <a:solidFill>
                  <a:srgbClr val="002060"/>
                </a:solidFill>
              </a:rPr>
              <a:t>CMMi</a:t>
            </a:r>
            <a:r>
              <a:rPr lang="es-PE" sz="2800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Conocer cuáles son las relaciones entre las áreas de proceso.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40" name="Picture 8" descr="http://www.proprofs.com/quiz-school/upload/yuiupload/104492217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105400"/>
            <a:ext cx="2478904" cy="1571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Cuantitativa de Proyectos (</a:t>
            </a:r>
            <a:r>
              <a:rPr lang="es-PE" sz="3600" dirty="0" err="1" smtClean="0"/>
              <a:t>Quantitative</a:t>
            </a:r>
            <a:r>
              <a:rPr lang="es-PE" sz="3600" dirty="0" smtClean="0"/>
              <a:t> Project Management –QPM)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4478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4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Gestionar cuantitativamente el proyecto, para alcanzar los objetivos de calidad y desempeño de proceso establecidos.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Considera: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Establecer los objetivos de desempeño del proyecto.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Seleccionar subprocesos y atributos críticos , que permitan comprender el desempeño.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Seleccionar las mediciones y técnicas de análisis a utilizar.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Monitorear el desempeño de procesos y proyectos, utilizando técnicas cuantitativas (estadísticas y otras).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Realizar análisis de causa raíz de problemas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Cuantitativa de Proyectos (</a:t>
            </a:r>
            <a:r>
              <a:rPr lang="es-PE" sz="3600" dirty="0" err="1" smtClean="0"/>
              <a:t>Quantitative</a:t>
            </a:r>
            <a:r>
              <a:rPr lang="es-PE" sz="3600" dirty="0" smtClean="0"/>
              <a:t> Project Management –QPM)</a:t>
            </a:r>
            <a:endParaRPr lang="en-US" sz="3600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304800" y="1422400"/>
          <a:ext cx="8001000" cy="139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owchart: Magnetic Disk 10"/>
          <p:cNvSpPr/>
          <p:nvPr/>
        </p:nvSpPr>
        <p:spPr>
          <a:xfrm>
            <a:off x="2438400" y="2794000"/>
            <a:ext cx="2438400" cy="17526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/>
              <a:t>BD</a:t>
            </a:r>
            <a:endParaRPr lang="en-US" dirty="0" smtClean="0"/>
          </a:p>
        </p:txBody>
      </p:sp>
      <p:sp>
        <p:nvSpPr>
          <p:cNvPr id="13" name="Curved Right Arrow 12"/>
          <p:cNvSpPr/>
          <p:nvPr/>
        </p:nvSpPr>
        <p:spPr>
          <a:xfrm rot="20029460">
            <a:off x="1291525" y="2684436"/>
            <a:ext cx="820938" cy="12097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</p:txBody>
      </p:sp>
      <p:sp>
        <p:nvSpPr>
          <p:cNvPr id="15" name="Curved Right Arrow 14"/>
          <p:cNvSpPr/>
          <p:nvPr/>
        </p:nvSpPr>
        <p:spPr>
          <a:xfrm rot="12969791">
            <a:off x="5307042" y="2691080"/>
            <a:ext cx="820938" cy="1209726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2641600"/>
            <a:ext cx="2630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Se toman métricas para 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ser utilizadas en el control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oportuno del proyecto.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287020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Se toman medidas, métricas, indicadores, y son almacenados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3632200"/>
            <a:ext cx="39243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de Riesgos (RSKM)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4478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 </a:t>
            </a:r>
            <a:r>
              <a:rPr lang="es-ES" dirty="0" smtClean="0">
                <a:solidFill>
                  <a:srgbClr val="002060"/>
                </a:solidFill>
              </a:rPr>
              <a:t>Identificar los problemas potenciales antes de que ocurran para que las actividades de tratamiento de riesgos puedan planificarse e invocarse según sea necesario a lo largo de la vida del producto o del proyecto para mitigar los impactos adversos para alcanzar los objetivos.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de Riesgos (RSKM)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4478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La organización establece: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Fuentes de riesgos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Parámetros de riesgos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Estrategias de gestión de riesgos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Se evalúan y categorizan los riesgos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Se desarrollan planes de mitigación, acorde con la estrategia seleccionada.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Como es nivel 3,… las fuentes de riesgos y otros parámetros provienen (también) de experiencias en proyectos anteriores.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Relación entre las áreas de proceso de gestión de proyectos avanzada</a:t>
            </a:r>
            <a:endParaRPr lang="en-US" sz="3600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534400" cy="487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514600"/>
            <a:ext cx="6629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 del </a:t>
            </a:r>
            <a:r>
              <a:rPr lang="en-US" dirty="0" err="1" smtClean="0"/>
              <a:t>CMMi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apoyan</a:t>
            </a:r>
            <a:r>
              <a:rPr lang="en-US" dirty="0" smtClean="0"/>
              <a:t> en </a:t>
            </a:r>
            <a:r>
              <a:rPr lang="en-US" dirty="0" err="1" smtClean="0"/>
              <a:t>actividades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endParaRPr lang="en-US" dirty="0"/>
          </a:p>
        </p:txBody>
      </p:sp>
      <p:pic>
        <p:nvPicPr>
          <p:cNvPr id="58370" name="Picture 2" descr="C:\Users\FamiliaTorresCastill\AppData\Local\Microsoft\Windows\Temporary Internet Files\Content.IE5\IK30IYTV\MC90023709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267200"/>
            <a:ext cx="3397250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Medición y Análisis (</a:t>
            </a:r>
            <a:r>
              <a:rPr lang="es-PE" sz="3600" dirty="0" err="1" smtClean="0"/>
              <a:t>Measurement</a:t>
            </a:r>
            <a:r>
              <a:rPr lang="es-PE" sz="3600" dirty="0" smtClean="0"/>
              <a:t> and </a:t>
            </a:r>
            <a:r>
              <a:rPr lang="es-PE" sz="3600" dirty="0" err="1" smtClean="0"/>
              <a:t>Analysis</a:t>
            </a:r>
            <a:r>
              <a:rPr lang="es-PE" sz="3600" dirty="0" smtClean="0"/>
              <a:t> – MA)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6002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2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Desarrollar y sostener la capacidad de efectuar mediciones, para soportar las necesidades de gestión.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Aspectos principales: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deben establecer objetivos de medición.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Definir procedimientos de obtención de datos, interpretación, reporte, etc.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En niveles de madurez mayores (3 en adelante) se requiere un repositorio de métricas, que consolide indicadores a nivel organizacional).</a:t>
            </a: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Aseguramiento de la Calidad de Proceso y Producto - PPQA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2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Asegurar que los procesos se cumplan, tal como han sido definidos.</a:t>
            </a:r>
          </a:p>
          <a:p>
            <a:r>
              <a:rPr lang="es-PE" sz="3200" dirty="0" smtClean="0">
                <a:solidFill>
                  <a:srgbClr val="002060"/>
                </a:solidFill>
              </a:rPr>
              <a:t>Aspectos principales: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 trata de controles que se ejecutan durante el ciclo de vida del proyecto.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Las no-conformidades encontradas deben resolverse, para que el proyecto pueda continuar con la siguiente fase.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Permite satisfacer la G.P. 2.9.</a:t>
            </a: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de Configuración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2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 </a:t>
            </a:r>
            <a:r>
              <a:rPr lang="es-ES" dirty="0" smtClean="0">
                <a:solidFill>
                  <a:srgbClr val="002060"/>
                </a:solidFill>
              </a:rPr>
              <a:t>establecer y mantener la integridad de los productos de trabajo.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La integridad se alcanza:</a:t>
            </a:r>
          </a:p>
          <a:p>
            <a:pPr lvl="1"/>
            <a:r>
              <a:rPr lang="es-ES" dirty="0" smtClean="0">
                <a:solidFill>
                  <a:srgbClr val="002060"/>
                </a:solidFill>
              </a:rPr>
              <a:t>Identificando el estado de configuración. Es decir, si un elemento constituye </a:t>
            </a:r>
          </a:p>
          <a:p>
            <a:pPr lvl="2"/>
            <a:r>
              <a:rPr lang="es-ES" dirty="0" smtClean="0">
                <a:solidFill>
                  <a:srgbClr val="002060"/>
                </a:solidFill>
              </a:rPr>
              <a:t>La versión vigente, acordada o aceptada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Controlando los cambios a los elementos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Algunos requerirán un control riguroso, analizando impacto.</a:t>
            </a:r>
          </a:p>
          <a:p>
            <a:pPr lvl="2"/>
            <a:r>
              <a:rPr lang="es-PE" dirty="0" smtClean="0">
                <a:solidFill>
                  <a:srgbClr val="002060"/>
                </a:solidFill>
              </a:rPr>
              <a:t>Otros sólo requerirán ser versionados, y guardar historia de cambios.</a:t>
            </a: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Gestión de Configuración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Usualmente, se requieren herramientas de gestión de versiones (especialmente para el código fuente).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Adicionalmente, se requieren auditorías para asegurar que se mantiene la integridad de los elementos.</a:t>
            </a: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438400"/>
            <a:ext cx="5867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de </a:t>
            </a:r>
            <a:r>
              <a:rPr lang="en-US" dirty="0" err="1" smtClean="0"/>
              <a:t>proceso</a:t>
            </a:r>
            <a:r>
              <a:rPr lang="en-US" dirty="0" smtClean="0"/>
              <a:t> del </a:t>
            </a:r>
            <a:r>
              <a:rPr lang="en-US" dirty="0" err="1" smtClean="0"/>
              <a:t>CMMi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apoyan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actividades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endParaRPr lang="en-US" dirty="0"/>
          </a:p>
        </p:txBody>
      </p:sp>
      <p:pic>
        <p:nvPicPr>
          <p:cNvPr id="20483" name="Picture 3" descr="C:\Users\FamiliaTorresCastill\AppData\Local\Microsoft\Windows\Temporary Internet Files\Content.IE5\IK30IYTV\MC90019511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419600"/>
            <a:ext cx="2906212" cy="2257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Análisis de Decisiones y Resolución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 </a:t>
            </a:r>
            <a:r>
              <a:rPr lang="es-ES" dirty="0" smtClean="0">
                <a:solidFill>
                  <a:srgbClr val="002060"/>
                </a:solidFill>
              </a:rPr>
              <a:t>Analizar las decisiones posibles utilizando un proceso de evaluación formal que evalúa alternativas identificadas frente a criterios establecidos.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La organización establece qué tipos de decisiones deben pasar por un proceso de análisis formal.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Se requiere identificar los criterios y alternativas de solución, y aplicar un método de evaluación establecido.</a:t>
            </a:r>
            <a:endParaRPr lang="es-PE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Capacitación Organizacional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 </a:t>
            </a:r>
            <a:r>
              <a:rPr lang="es-ES" dirty="0" smtClean="0">
                <a:solidFill>
                  <a:srgbClr val="002060"/>
                </a:solidFill>
              </a:rPr>
              <a:t>Desarrollar las habilidades y el conocimiento de las personas para que puedan realizar sus roles eficaz y eficientemente.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Demuestra el carácter ‘proactivo’ de una organización Nivel 3.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La organización se preocupa en identificar las necesidades de conocimiento y habilidades a nivel organizacional.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Se establece un plan estratégico y se imparte la capacitación.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Se mide la eficacia del entrenamiento.</a:t>
            </a:r>
            <a:endParaRPr lang="es-PE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Relación entre las áreas de proceso de Soporte (básicas)</a:t>
            </a:r>
            <a:endParaRPr lang="en-US" sz="3600" dirty="0"/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4582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2286000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¿Preguntas?</a:t>
            </a:r>
            <a:endParaRPr lang="en-US" dirty="0"/>
          </a:p>
        </p:txBody>
      </p:sp>
      <p:pic>
        <p:nvPicPr>
          <p:cNvPr id="3" name="Picture 2" descr="C:\Users\FamiliaTorresCastill\AppData\Local\Microsoft\Windows\Temporary Internet Files\Content.IE5\69HWST04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124200"/>
            <a:ext cx="25908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728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Links interesantes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  <a:hlinkClick r:id="rId3"/>
              </a:rPr>
              <a:t>h</a:t>
            </a:r>
            <a:r>
              <a:rPr lang="es-PE" sz="2800" dirty="0" smtClean="0">
                <a:solidFill>
                  <a:srgbClr val="002060"/>
                </a:solidFill>
                <a:hlinkClick r:id="rId3"/>
              </a:rPr>
              <a:t>ttp://www.ted.com/talks/lang/en/ric_elias.html</a:t>
            </a:r>
          </a:p>
          <a:p>
            <a:r>
              <a:rPr lang="es-PE" sz="2800" dirty="0" smtClean="0">
                <a:solidFill>
                  <a:srgbClr val="002060"/>
                </a:solidFill>
                <a:hlinkClick r:id="rId3"/>
              </a:rPr>
              <a:t>http://www.ted.com/talks/lang/en/matt_cutts_try_something_new_for_30_days.html</a:t>
            </a:r>
            <a:endParaRPr lang="es-PE" sz="2800" dirty="0" smtClean="0">
              <a:solidFill>
                <a:srgbClr val="002060"/>
              </a:solidFill>
            </a:endParaRPr>
          </a:p>
          <a:p>
            <a:r>
              <a:rPr lang="es-PE" sz="2800" dirty="0" smtClean="0">
                <a:solidFill>
                  <a:srgbClr val="002060"/>
                </a:solidFill>
                <a:hlinkClick r:id="rId4"/>
              </a:rPr>
              <a:t>http://www.youtube.com/watch?feature=player_embedded&amp;v=qfStSHK52dg</a:t>
            </a:r>
            <a:endParaRPr lang="es-PE" sz="2800" dirty="0" smtClean="0">
              <a:solidFill>
                <a:srgbClr val="002060"/>
              </a:solidFill>
            </a:endParaRPr>
          </a:p>
          <a:p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Desarrollo de Requerimientos (</a:t>
            </a:r>
            <a:r>
              <a:rPr lang="es-PE" sz="3600" dirty="0" err="1" smtClean="0"/>
              <a:t>Requirements</a:t>
            </a:r>
            <a:r>
              <a:rPr lang="es-PE" sz="3600" dirty="0" smtClean="0"/>
              <a:t> </a:t>
            </a:r>
            <a:r>
              <a:rPr lang="es-PE" sz="3600" dirty="0" err="1" smtClean="0"/>
              <a:t>Development</a:t>
            </a:r>
            <a:r>
              <a:rPr lang="es-PE" sz="3600" dirty="0" smtClean="0"/>
              <a:t> – RD)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524000"/>
            <a:ext cx="8686800" cy="4953000"/>
          </a:xfrm>
        </p:spPr>
        <p:txBody>
          <a:bodyPr>
            <a:normAutofit fontScale="925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“</a:t>
            </a:r>
            <a:r>
              <a:rPr lang="es-PE" dirty="0" err="1" smtClean="0">
                <a:solidFill>
                  <a:srgbClr val="002060"/>
                </a:solidFill>
              </a:rPr>
              <a:t>Elicitar</a:t>
            </a:r>
            <a:r>
              <a:rPr lang="es-PE" dirty="0" smtClean="0">
                <a:solidFill>
                  <a:srgbClr val="002060"/>
                </a:solidFill>
              </a:rPr>
              <a:t>”, analizar y establecer  los requerimientos de cliente, producto y componente de producto.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¿Qué significa “</a:t>
            </a:r>
            <a:r>
              <a:rPr lang="es-PE" sz="2800" dirty="0" err="1" smtClean="0">
                <a:solidFill>
                  <a:srgbClr val="002060"/>
                </a:solidFill>
              </a:rPr>
              <a:t>elicitar</a:t>
            </a:r>
            <a:r>
              <a:rPr lang="es-PE" sz="2800" dirty="0" smtClean="0">
                <a:solidFill>
                  <a:srgbClr val="002060"/>
                </a:solidFill>
              </a:rPr>
              <a:t>”? Es más que “obtener”. Significa hacer evidente lo que no lo es.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Aspectos principales</a:t>
            </a:r>
          </a:p>
          <a:p>
            <a:pPr lvl="1"/>
            <a:r>
              <a:rPr lang="es-PE" dirty="0" err="1" smtClean="0">
                <a:solidFill>
                  <a:srgbClr val="002060"/>
                </a:solidFill>
              </a:rPr>
              <a:t>Elicitar</a:t>
            </a:r>
            <a:r>
              <a:rPr lang="es-PE" dirty="0" smtClean="0">
                <a:solidFill>
                  <a:srgbClr val="002060"/>
                </a:solidFill>
              </a:rPr>
              <a:t> necesidades y transformarlas en requerimientos.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requerimientos de producto y de componente de producto.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Desarrollo de Requerimientos (</a:t>
            </a:r>
            <a:r>
              <a:rPr lang="es-PE" sz="3600" dirty="0" err="1" smtClean="0"/>
              <a:t>Requirements</a:t>
            </a:r>
            <a:r>
              <a:rPr lang="es-PE" sz="3600" dirty="0" smtClean="0"/>
              <a:t> </a:t>
            </a:r>
            <a:r>
              <a:rPr lang="es-PE" sz="3600" dirty="0" err="1" smtClean="0"/>
              <a:t>Development</a:t>
            </a:r>
            <a:r>
              <a:rPr lang="es-PE" sz="3600" dirty="0" smtClean="0"/>
              <a:t> – RD)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Aspectos principales (continuación)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Asignar los requerimientos de componente de producto.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Identificar requerimientos de </a:t>
            </a:r>
            <a:r>
              <a:rPr lang="es-PE" dirty="0" err="1" smtClean="0">
                <a:solidFill>
                  <a:srgbClr val="002060"/>
                </a:solidFill>
              </a:rPr>
              <a:t>interfase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  <a:p>
            <a:pPr lvl="1"/>
            <a:r>
              <a:rPr lang="es-PE" sz="2400" dirty="0" smtClean="0">
                <a:solidFill>
                  <a:srgbClr val="002060"/>
                </a:solidFill>
              </a:rPr>
              <a:t>Establecer conceptos operacionales y escenarios.</a:t>
            </a:r>
          </a:p>
          <a:p>
            <a:pPr lvl="1"/>
            <a:r>
              <a:rPr lang="es-PE" sz="2800" dirty="0" smtClean="0">
                <a:solidFill>
                  <a:srgbClr val="002060"/>
                </a:solidFill>
              </a:rPr>
              <a:t>Analizar requerimientos: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Identificar requerimientos clave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Priorizar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Alcanzar balance entre requerimientos y restricciones del proyecto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Validar los requerimientos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Solución Técnica (</a:t>
            </a:r>
            <a:r>
              <a:rPr lang="es-PE" sz="3600" dirty="0" err="1" smtClean="0"/>
              <a:t>Technical</a:t>
            </a:r>
            <a:r>
              <a:rPr lang="es-PE" sz="3600" dirty="0" smtClean="0"/>
              <a:t> </a:t>
            </a:r>
            <a:r>
              <a:rPr lang="es-PE" sz="3600" dirty="0" err="1" smtClean="0"/>
              <a:t>Solution</a:t>
            </a:r>
            <a:r>
              <a:rPr lang="es-PE" sz="3600" dirty="0" smtClean="0"/>
              <a:t> – TS)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Seleccionar, diseñar e implementar soluciones a los requerimientos. 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Aspectos principales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Evalúa y selecciona soluciones (enfoques de diseño o diseños preliminares), que potencialmente satisfacen un conjunto de requerimientos asignados. Establece criterios para evaluar a la mejor solución.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Desarrollo de diseños detallados aplicando criterios.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Diseño de </a:t>
            </a:r>
            <a:r>
              <a:rPr lang="es-PE" dirty="0" err="1" smtClean="0">
                <a:solidFill>
                  <a:srgbClr val="002060"/>
                </a:solidFill>
              </a:rPr>
              <a:t>interfases</a:t>
            </a:r>
            <a:r>
              <a:rPr lang="es-PE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Solución Técnica (</a:t>
            </a:r>
            <a:r>
              <a:rPr lang="es-PE" sz="3600" dirty="0" err="1" smtClean="0"/>
              <a:t>Technical</a:t>
            </a:r>
            <a:r>
              <a:rPr lang="es-PE" sz="3600" dirty="0" smtClean="0"/>
              <a:t> </a:t>
            </a:r>
            <a:r>
              <a:rPr lang="es-PE" sz="3600" dirty="0" err="1" smtClean="0"/>
              <a:t>Solution</a:t>
            </a:r>
            <a:r>
              <a:rPr lang="es-PE" sz="3600" dirty="0" smtClean="0"/>
              <a:t> – TS)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14478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Aspectos principales (continuación)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Analizar si es conveniente construir, comprar o reusar.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Desarrollar la solución (codificar), adhiriéndose a estándares y realizando pruebas unitarias.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FamiliaTorresCastill\AppData\Local\Microsoft\Windows\Temporary Internet Files\Content.IE5\HFO8WRQL\MC90030089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191000"/>
            <a:ext cx="3810000" cy="229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Integración de Producto (</a:t>
            </a:r>
            <a:r>
              <a:rPr lang="es-PE" sz="3600" dirty="0" err="1" smtClean="0"/>
              <a:t>Product</a:t>
            </a:r>
            <a:r>
              <a:rPr lang="es-PE" sz="3600" dirty="0" smtClean="0"/>
              <a:t> </a:t>
            </a:r>
            <a:r>
              <a:rPr lang="es-PE" sz="3600" dirty="0" err="1" smtClean="0"/>
              <a:t>Integration</a:t>
            </a:r>
            <a:r>
              <a:rPr lang="es-PE" sz="3600" dirty="0" smtClean="0"/>
              <a:t> – PI)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52400" y="14478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Pertenece al Nivel 3 (</a:t>
            </a:r>
            <a:r>
              <a:rPr lang="es-PE" dirty="0" err="1" smtClean="0">
                <a:solidFill>
                  <a:srgbClr val="002060"/>
                </a:solidFill>
              </a:rPr>
              <a:t>rep</a:t>
            </a:r>
            <a:r>
              <a:rPr lang="es-PE" dirty="0" smtClean="0">
                <a:solidFill>
                  <a:srgbClr val="002060"/>
                </a:solidFill>
              </a:rPr>
              <a:t>. por Etapas)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Propósito: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Ensamblar el producto, asegurar que el producto integrado se comporta adecuadamente, y entregar el producto.</a:t>
            </a:r>
          </a:p>
          <a:p>
            <a:r>
              <a:rPr lang="es-PE" dirty="0" smtClean="0">
                <a:solidFill>
                  <a:srgbClr val="002060"/>
                </a:solidFill>
              </a:rPr>
              <a:t>Aspectos principales: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la estrategia de integración.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el entorno de integración.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Establecer el proceso de integración y criterios.</a:t>
            </a: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 descr="C:\Users\FamiliaTorresCastill\AppData\Local\Microsoft\Windows\Temporary Internet Files\Content.IE5\IK30IYTV\MC90019861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3733800"/>
            <a:ext cx="1973262" cy="173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143000"/>
          </a:xfrm>
        </p:spPr>
        <p:txBody>
          <a:bodyPr>
            <a:noAutofit/>
          </a:bodyPr>
          <a:lstStyle/>
          <a:p>
            <a:r>
              <a:rPr lang="es-PE" sz="3600" dirty="0" smtClean="0"/>
              <a:t>Integración de Producto (</a:t>
            </a:r>
            <a:r>
              <a:rPr lang="es-PE" sz="3600" dirty="0" err="1" smtClean="0"/>
              <a:t>Product</a:t>
            </a:r>
            <a:r>
              <a:rPr lang="es-PE" sz="3600" dirty="0" smtClean="0"/>
              <a:t> </a:t>
            </a:r>
            <a:r>
              <a:rPr lang="es-PE" sz="3600" dirty="0" err="1" smtClean="0"/>
              <a:t>Integration</a:t>
            </a:r>
            <a:r>
              <a:rPr lang="es-PE" sz="3600" dirty="0" smtClean="0"/>
              <a:t> – PI)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524000"/>
            <a:ext cx="8686800" cy="495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rgbClr val="002060"/>
                </a:solidFill>
              </a:rPr>
              <a:t>Aspectos principales (continuación):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Adicionalmente, PI tiene especial énfasis en la gestión de </a:t>
            </a:r>
            <a:r>
              <a:rPr lang="es-PE" dirty="0" err="1" smtClean="0">
                <a:solidFill>
                  <a:srgbClr val="002060"/>
                </a:solidFill>
              </a:rPr>
              <a:t>interfases</a:t>
            </a:r>
            <a:r>
              <a:rPr lang="es-PE" dirty="0" smtClean="0">
                <a:solidFill>
                  <a:srgbClr val="002060"/>
                </a:solidFill>
              </a:rPr>
              <a:t>: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Revisar las descripciones de las </a:t>
            </a:r>
            <a:r>
              <a:rPr lang="es-PE" sz="2400" dirty="0" err="1" smtClean="0">
                <a:solidFill>
                  <a:srgbClr val="002060"/>
                </a:solidFill>
              </a:rPr>
              <a:t>interfases</a:t>
            </a:r>
            <a:r>
              <a:rPr lang="es-PE" sz="2400" dirty="0" smtClean="0">
                <a:solidFill>
                  <a:srgbClr val="002060"/>
                </a:solidFill>
              </a:rPr>
              <a:t>.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Gestionar las definiciones y diseños de las </a:t>
            </a:r>
            <a:r>
              <a:rPr lang="es-PE" sz="2400" dirty="0" err="1" smtClean="0">
                <a:solidFill>
                  <a:srgbClr val="002060"/>
                </a:solidFill>
              </a:rPr>
              <a:t>interfases</a:t>
            </a:r>
            <a:r>
              <a:rPr lang="es-PE" sz="2400" dirty="0" smtClean="0">
                <a:solidFill>
                  <a:srgbClr val="002060"/>
                </a:solidFill>
              </a:rPr>
              <a:t>, así como sus cambios.</a:t>
            </a:r>
            <a:r>
              <a:rPr lang="es-PE" sz="2600" dirty="0" smtClean="0">
                <a:solidFill>
                  <a:srgbClr val="002060"/>
                </a:solidFill>
              </a:rPr>
              <a:t>	</a:t>
            </a:r>
          </a:p>
          <a:p>
            <a:pPr lvl="1"/>
            <a:r>
              <a:rPr lang="es-PE" dirty="0" smtClean="0">
                <a:solidFill>
                  <a:srgbClr val="002060"/>
                </a:solidFill>
              </a:rPr>
              <a:t>¿Qué se considera </a:t>
            </a:r>
            <a:r>
              <a:rPr lang="es-PE" dirty="0" err="1" smtClean="0">
                <a:solidFill>
                  <a:srgbClr val="002060"/>
                </a:solidFill>
              </a:rPr>
              <a:t>interfases</a:t>
            </a:r>
            <a:r>
              <a:rPr lang="es-PE" dirty="0" smtClean="0">
                <a:solidFill>
                  <a:srgbClr val="002060"/>
                </a:solidFill>
              </a:rPr>
              <a:t>?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Cualquier mecanismo que permita comunicar partes dentro de un sistema (</a:t>
            </a:r>
            <a:r>
              <a:rPr lang="es-PE" sz="2400" dirty="0" err="1" smtClean="0">
                <a:solidFill>
                  <a:srgbClr val="002060"/>
                </a:solidFill>
              </a:rPr>
              <a:t>interfases</a:t>
            </a:r>
            <a:r>
              <a:rPr lang="es-PE" sz="2400" dirty="0" smtClean="0">
                <a:solidFill>
                  <a:srgbClr val="002060"/>
                </a:solidFill>
              </a:rPr>
              <a:t> internas), o comunicar entre sistemas (</a:t>
            </a:r>
            <a:r>
              <a:rPr lang="es-PE" sz="2400" dirty="0" err="1" smtClean="0">
                <a:solidFill>
                  <a:srgbClr val="002060"/>
                </a:solidFill>
              </a:rPr>
              <a:t>interfases</a:t>
            </a:r>
            <a:r>
              <a:rPr lang="es-PE" sz="2400" dirty="0" smtClean="0">
                <a:solidFill>
                  <a:srgbClr val="002060"/>
                </a:solidFill>
              </a:rPr>
              <a:t> externas)</a:t>
            </a:r>
          </a:p>
          <a:p>
            <a:pPr lvl="2"/>
            <a:r>
              <a:rPr lang="es-PE" sz="2400" dirty="0" smtClean="0">
                <a:solidFill>
                  <a:srgbClr val="002060"/>
                </a:solidFill>
              </a:rPr>
              <a:t>Todas ellas deben ser gestionadas.</a:t>
            </a:r>
            <a:endParaRPr lang="es-PE" dirty="0" smtClean="0">
              <a:solidFill>
                <a:srgbClr val="002060"/>
              </a:solidFill>
            </a:endParaRPr>
          </a:p>
        </p:txBody>
      </p:sp>
      <p:sp>
        <p:nvSpPr>
          <p:cNvPr id="69634" name="AutoShape 2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g;base64,/9j/4AAQSkZJRgABAQAAAQABAAD/2wCEAAkGBhAREBQREBQQFRUSFBQVFRQYFhQYFhASFBUVFBUVFxUXHCYeFxwjGRQSIC8gIycpMCwtFR8xNTAqNSYsLCkBCQoKDgwOGg8PGikkHiQuLCkwNCksLDAsLDQsLCkpKSwsLCwsLCwsNCwsLSwsLCwtNS0tLCwpLCwsKSwpLCwsNP/AABEIALMBGgMBIgACEQEDEQH/xAAcAAEAAQUBAQAAAAAAAAAAAAAABgMEBQcIAgH/xABKEAABAwICBQcJBQUHAgcAAAABAAIDBBEFIQYSMVFxBxMiQWGBkQgUMlJTgpKh0UJicrHBFRgjg9MzQ2NzosLh0vAWNGSTssPx/8QAGQEBAAMBAQAAAAAAAAAAAAAAAAIDBAEF/8QAKxEBAAIBAgUDAwQDAAAAAAAAAAECAwQREyExQVESMpFSofAiQrHhBRRx/9oADAMBAAIRAxEAPwDeKIiAiIgIiICIiAiIgIiICIiAita3FIYReR7W7htJ4NGZUerdN+qFnvP/AOkfVWVxWv0hRk1GPH7pStWlTi0EfpyMB3XufAZqC1OMTy+nI624ZDwH6q3atEab6pY7a/6I+Uym0shHote7uAHzz+StX6WOPoxtHEk/kAo41VWqzg0jspnVZZ7s3/4lmPVGO4/Ve2aQTfc8D9Vh2KsxcnHXw7Ga/lmo9IH9bWnhcfVXcONsPpBw+YWAYqzFXOOq+ua/lJ4p2u9Eg/8Ae5VFG4zuWSpsQIydmN/X/wAqi2Pbo1UzRPVkkXljwRcL0q14iIgIiICIiAiIgIiICIiAiIgIiICIiAis8RxaGnbrSuA3Da53Bu0qF4tptNLdsN427L/bd3/Z7vFXY8NsnRmzarHh908/CX4nj8FP/aO6XqNzce7q77KJ4lpnPJcR/wAJvZm8+91d3irKg0Zqps9QtBz1n3F+2x6R8FI6HQWJucr3PO4dFv1PiFpiuHF1neWCb6nUe2PTH5+ckO1iTckknfmT9VkaTAqmT0Y323u6I/1WU+pMNhi/s2Mb2gZ+O0q5Ubar6YTp/jvrt8IdT6GSn03sbwu4/osjDobEPSfIeGqP0KkCKic957tddJir2YqPRmmH2XHi536FVm4HTj+7b8/1Kv0UPXbyujFSP2x8LL9jwezavhwWD1PAu+qvkXPVby7w6eIY12AxdRcO+/5qi/AyPRcDxFvyWYRd4lkZw0nswTqKRu1p4jNGLOqlLTNdtGe/rUuJ5QnDt0WNPKWnL/8AVkWPBFwrN9GRszHzXqF9iuTtKVd68pXiL4CvqrXCIonpZpTPDV01FTmmjfUtkfz9Rrc20R6o1GMaWmSQ62zWFgOtBLEUcwavxFtQ6Csjhewxc5HVQteyMkGxikje5xa7rBBIIWK5L9O58Sif52yKOUBkrBGHBslPJrNa4Bzibh8crTn1BBOEUJw3TiabGn0LWR+bNjl1ZLO5ySaB0bJbG9tUPe5mzaw5qbICIiAiIgIiICIsfiuNRU4Gtdz3ehG0XfIewbu1diJmdoRtaKxvZfPeGglxAAzJOQA7Sopi2mt3c1RtL3HLXsSPcbtdx2cVUfg1VWnWqnczFe4gabuP4jsvxvwCz2HYTDA3ViYG7ztc7i45lXxFMfXnP2ZbTlzcq/pr5nrP/I7fyiFHobUTu5yqeW323OtIezc358FKcN0fp4M42DW9d2bvE7O6yyKKN8178p6J4tLjx84jefM9RERUtIiIgIiICIiAiIgIiICIiAvD4geK9ogpx5ZFVF8IX1AUP0zleJo21NEKygfGQ/Uh56anqA7J5ZcksLMrtbcG+fUpgiDW+ieHauIa2Gw1tPQiGQTsnEzIpJiRzfMRTdJpHSuQALZccRgmGVtFhuHVkFNM6oiiqKWWDUcHujnfI+Evacw1kwicfuvcVt9EGvsH0akpcUomhsjmRYbMySbVdqunfM17yXbA57i91u1bBREBERAREQEREFpUvld0YrN3yOFw38LftHjlx2LzQ4THES4Aue70pHG738XdQ7BYdivUUvVO20IeiN95ERFFMREQEREBERAREQEREBERAREQEREBERAREQfHOAFzkBmTuCwdRprRsNtcu7WtcR47D3Kx5Q6p7YGMbcNkeQ7tAFw09hOfurXy3YNNF6+qzydZrrYr+ikfLb+G4zBUAmF4dbaMw4cWnNXq09hNU+OeN8d9YPaBb7QJALeBBstwqnUYeFPLu0aPVTqKzvHOBERZ24REQEUM0n5XMKoCWPl52Ru2KEB7gdznXDGnsLr9i1zivlKSkkUtJG0dTpXucTxazVt8SDfKLmafygMYdsNMz8MX/U4qnHy94yDm+A9hhb+lkHTqLnvDPKQrWkecU1NIPuF8bvEl4+S2Xofyw4biDmxBzoZnZCKWw1zuY8HVdwyJ3IJyiIgItM8ovLhU0NfJS0kdM9sIa17pBISZSNZwGo9osLtGzaCoz+8difsKD4J/6qDoxFzo3yjsTvnBQ2/BPs/91dExv1gCOsA+KD0iKLcoWnkOFUplfZ0r7thivnI/edzG3BJ4DaQglKLnP947E/YUHwT/ANVP3jsT9hQfBP8A1UHRiKC8k2mdbilPLUVTIGNbII4+ba8axDdZ5Ou91x0mAW7VOkBFp/lN5aqjD640lJHTPEbGmR0gkJEjulqjUe0WDSzvJUT/AHjsT9hQfBP/AFUHRiLnP947E/YUHwT/ANVdCYfVc7FHJ7RjH/E0O/VBcIijmnWm0GF0rp5bOebtiivYzSWyHY0bSeodpAISNFzn+8difsKD4J/6qfvHYn7Cg+Cf+qg6MRa+5JNOq7FY55qmOnZHG5rGGNsgL32Ln313uyALPiWwUFpieGR1EZjlFwesbWkbCD1FQyo5Opg7+HLGW/eDgfkCFguVHllnw2tFLSR07y2NrpTIHnVe/NrRqPbboap94KHfvHYn7Cg+Cf8Aqq7Hmvj5VlmzaXFmne8c25cA0JZA8Syu13tzaALNYd+eZKk6xejFXUS0cEtU2Ns0kbXvawODWF/SDbOJNwCAc9t1lFC97XneyzFhpir6aRsIiKC15kkDQXOIAAJJOQAGZJPUuc+VLllmq3vpaF7o6ZpLXSNuH1PUTfa2PcOsbdthsfl4x99NhRjjJDqqRsJI2iOznyeIaG8HlcxoK1JSSSyNiia573uDWsaLlzibAABbz0N8nmIMbJib3Oec+YjdZrOx8gzcfw2HaVQ8nXRJhEuIyAFzXGGG/wBjogyvHaQ5rb7tbet4oI5QcnOEwi0dFS5dbo2vPxSXPzVaq0EwuQWfRUZ4Qxg9xaAQs6iDQfKjyIiFoqMKjleC4NfTN1pHMvsfHtcW3yIN7XvsvaAQ8mWMO2UVUOLC3/5WXXaIIlyYzYiaFseJxyMmicWBzy0umjABY4kE9IXLTfbqg9azmkOMso6Wapk9GGNz7esQOi3iTYd6yK075Rek3N00NCw9Kd3Oyf5UZ6IPF+f8tBoWurHzSvlkN3yPc953ueS5x8SVmodGScJlxAg5VcUDOHNyOlPbmYR4qPgXXQOnGi3meibKcjpQ8xJJ/mvkHOeBkcOACDn1dpaOVPOUdNJ68ELvijaf1XFq600JxuKLAqWpneGRxUkeu87AI26neejYAbTYIMxpVpPBh1K+pqDZrMmtHpSvPosaOsn5AEnIFcnaX6WVGJVT6moOZyYwejFGPRY3sF9vWST1rJ8o/KBLitTrnWbBHcQReq3re7q13WF92Q6lf8lHJq7FJ+clDhSwuHOO2c67aImneRa5GwHeQgwQ0ZMWHefVALRM/mqVmwykZyzH7jQNUb3PHUM8AAth8uGPtmxEUsOqIaFggY1tg1r8jJYDZbost/hrE8lOj3nuLU8ZF2Ru56TdqRdKx7C7Ub7yDpXQHR/zHDaamIs5kYMn+a/pyf6nEdwWVxbEmU0EtRKbMhjfI78LAXEccrK7WqPKF0l5mhZRsPTqn3d/kxEOPC7+b8Cg5/xfE31NRLUSenNI6R3F5JsOwXt3LLYbozr4XVV7gbQywRMPUXPJMngDH8ajq6CxnRXzTQ90JFpNSKeTLPnHzRvcD+FpDfdQc+rsfQao5zDKJ++lp78eaaD8wVxwureTHFY2YDSzzOaxkULtd5Ng1sb3tJPwoJJpDpBBQ076mpdqsjHe932WNHW4nID9FydpvpnPilU6omyHoxRg3bDHfJo3nrJ6z3AZXlP5RZMVqejrNpoiRDHv6jK8esfkMt5Lkv5OpMVqelrNpoiDNJsv1iJh9Z3yGe4EMVS6MluHyYhUAtjc4Q0zdhnmN9Z34GNa8363WG9R9bM5dcZjdWRUFOGthoIgwMb6LZHgFwHBojHEFRfk70e8+xOmpyLsMgfJu5qPpvB4htveQdK8mGj3mWFU0JFnuZzsm/nJemQe0Atb7qkWI1zIIZJpDZkTHPedzWAuPyCuFq3ygdJvN8PbSsNn1b7Hshjs5/i7mxwJQc+4/jD6uqmqZPSmkc8j1dY5NHYBYdyzXJnoz5/icEBF4w7nJd3NR9JwP4jqt99RZdA+TpozzdNNXPHSndzUZ/woz0iOL8v5aDcSIiAiIg1b5Q2FPlwxkrASKedrn9jHtczW+IsHeubl27WUcc0b4pWh7JGlr2nMOa4WIPcufNOOQOqge6XDv48JJPNXAmiG4XykHaM+w7UEm8njSmE0z6Bzg2ZkjpGNOXOxvDb6u8tLTcbiO2241xRU0VRSyASMmhkabjWa6N7SNhF7EHtUuwzlqxqBob5xzgGznWMee99tY95QdUrFaSaT0tBA6eqkDGi9h9qR3qsbtc7/ALNhmucazlzxqQWE0cd/UijB8XAkKKSOr8Ql1j51VSnr/iSu4DbYdiDZR8pGt13WpqXU1jqi8msGX6ILtaxNrZ2HBSXQ7lwq8QqmUsdA1znnpOE7g2Jg9KR14zYD5mwGZUI0W5BMRqSHVWrSx7TrWdKR2RtOXvEcCt8aI6FUmGQ81Sste2vI7OSUjrc78gLAXyCDPLkblO0l8/xOeZpvG13NRbuaj6II/EdZ3vrorlV0m8xwueRptJIOZi385KCLjta3Xd7q5MQTDkl0d89xaBhF2RHn5N2rFZwB7C/Ub7y6D5W6fXwWtG6IO+CRj/8Aaob5OejnN0s9a4Zzv5uM/wCHF6RHYXkj+Wti6cwa+GVrN9LP4iJxH5IOOFIsW02qJ6Cmw++rDTNNwD/bSF73BzuxocABxPXlHlkMAwGetqI6anbrSSGw3NHW5x6mgXJPYgyWgmhM+KVbYIrtYLOmltlDHfM9rjsA6z2AkdOVz6bBcKe6JobFSxEsb679jbnrc55Fzvcveg+hkGF0jaeLN3pSyWs6aS2bjuHUB1DtuTrbyjdJtWOCgYc5Dz8ov9ht2xg9hdrn3Ag0XU1DpHukeS5z3FznHa5zjck8SSt7+Tho9qw1Fc4ZyOEMZ+4yznkdhcWD+WtCtYSQBmTkBvO5djaFYCKHD6el64o26/bK7pyH43OQZtcocr2kvnuKzOabxwHmI92rGSHEcXl54ELovlF0l8ww2oqAbPDNSLtmk6LLb7E63BpXIJQSbk20d8+xOngIuzX5yTdzUfTcDxsG+8umOUin18Irm/8AppXfA0v/ANq1v5OGjtmVFc4ZvIgjP3W2fIeBJjHulba0kg5yiqWevTzN+KNw/VBxcVIq3TaofhsGGN6EMJe59jnO90jpG633W62Q357rR6yvMHwearnjp6dpfJK7Va0fMk9QAuSeoAoMhoZohPidU2mgFr5ySEXbDGD0nn8gOskBdSQ0lLg2Gu5turFSxOedmtK4C5Lj1vc6w7wNllS5PtBYcKpRCyzpH2dNLbOV9urc0ZgDidpKg/lE6Tc3SxULD0qh3OSC/wDcxnogjtfY/wAsoNCYjXvnmkmkN3yvc953ueS4/MrdHk36Pf8Ama5w3U8Z8JJf/qHitH2XXvJzo95jhlNARZ4jD5N/OydN4PAu1fdQSVcqcsmk3nuKy6pvHT/wI9x5snXPe8vz3ALonlA0lFBh09TcB7WasXbM/os42JvwaVyA4km5zJ696CtQUT5pY4Yxd8r2sYN7nkNaPEhdl6P4MykpYaaP0YY2sB9YgZuPaTc96595ANGfOMRNU8XZRs1huM0l2sHcOcdxaF0kgIiICIiAiIgpz0zHjVe1rhucAR4FYqXQzDX+lR0R4wQn/asyiDEQ6H4cz0KOjbwgiH+1ZSKFrRZoDRuAAHgF7RAREQeJYGuyc1rrbwD+apfs+H2cfwt+iuEQeY4w0WaAAOoCwHcF9IvkV9RBb/s+H2cfwN+i9xUsbTdrGNOy4aBl3KqiAqMlJG43cxhO8tBPzVZEFuKCL2cfwt+iuERB4lha4WcGuG2xAIv3ql+z4fZx/C36K4RB5jia0WaABuAAHgF6REFv+z4fZx/C36L1HSRtN2sYDvDQD8l4rsRihbrSODb5AbS47mtGbj2BUITNNm4GKPqb/ePH3iPQHYM+0bFKKztuhN432jqvwVTlpY3G7mMcdly0HLvVRjABYCwHUvqimt/2fD7OP4W/RXCIg8SwtcLODXDcQCL96pfs+H2cfwt+iuEQU4oGM9FrW33AC/gqiIgIiICIiAvDnWXteZG3COS+gr6rTnCNirxzh3Hcu7ORbdUREXEhERAREQEREBERAREQEREBFZYhjMEA/ivaD6u1x90ZqMVmm8srubpIzc7CRrOPaGjIcTdW0w3v0hny6nHj5TPPxHVLautjibrSua0bybdw3rAHSOepcWUMeQydO8Wa3g3rPHwVvh+h0krhLXPc93qa1+5zuodjfFSuGFrGhrAGtGQAFgB2AKU+inTnP2/tCOLl6/pj7/1/LHYZgLInc5I50sx2yvzI7GDYwdgWURFVa02neWmlK0jaoiIopCIiAiIgIiICIiAiIgIiILaoj6wrN6yqsaqmtmNn5KdZVXr3hSjr3N25j5+Ku4q9juux3HJYt6oPVnoiVPFtVI0UZbUPb6LiO/8ARVm43KNuqeI+ijwp7JRqK90gRYNukm9ng76hexpPH1sf/p+q5wreE+Pj8syiwp0qi9WTwb9VSfpdGNjH+LR+qcK/hydRjjuz6KLy6ZH7MQ73fQKxn0uqD6Oo3g25+ZKnGnvKq2sxR33TZWtXisMX9pIxvZfPwGa1/VYtO/05JD2XsPAWCtIad73arGucT1AXPyV1dL9Us1/8h2pX5S+t05iblExzzvPRb9fko/W6UVcx1Q4tvkGxggnsv6R7lkMO0IkdnM4MHqixd47B81KcOwaGAfw2AHrcc3Hi4rs2w4/bG8uRj1Of3z6Y/Pzmh+F6EyyHWnJjac7bZHfo3vuexTHDsJhgbqxNDd52udxccyrxFnyZrX6tuHTY8Ptjn5ERFS0iIiAiIgIiICIiAiIgIiICIiAiIgIiILSooA7NuR+RWMqKdzfSB49Xis8inW8wqviiyKvVFyk8uHRu2tHdl+StJMBYdjnDwKujLDNbT27I65UXKRO0b/xP9P8AyvH/AIXHXIfh/wCVZGWnlROnyeEacqTlLWaLRfadIfAformLAKdv2AfxEn5HJd49Yc/08k+EGbGXGzQSdwBJ8AshTaMVEm1oYN7jb5DNTeOJrRZoAG4AD8l7Vc6me0La6Cv7pR2j0MibnK5zzuHRb8sz4rO09KyMasbWtG4ABVUVFr2t1lsphpj9sCIigtEREBERAREQEREBERAREQEREBERAREQEREBERA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77788" y="-728663"/>
            <a:ext cx="2362200" cy="14954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03000656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531DE0-1D3C-42B6-A037-B534CB69B141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07275519-840A-4201-9780-FF90F411D5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F6FD89-31F2-406A-8D11-76B23B05EF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TP030006567</Template>
  <TotalTime>4031</TotalTime>
  <Words>1742</Words>
  <Application>Microsoft Office PowerPoint</Application>
  <PresentationFormat>On-screen Show (4:3)</PresentationFormat>
  <Paragraphs>221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TP030006567</vt:lpstr>
      <vt:lpstr>Otras áreas de Proceso del Modelo  CMMI-DEV</vt:lpstr>
      <vt:lpstr>Otras áreas de proceso del CMMi</vt:lpstr>
      <vt:lpstr>Otras áreas de proceso del CMMi que nos apoyan en las actividades de Ingeniería</vt:lpstr>
      <vt:lpstr>Desarrollo de Requerimientos (Requirements Development – RD)</vt:lpstr>
      <vt:lpstr>Desarrollo de Requerimientos (Requirements Development – RD)</vt:lpstr>
      <vt:lpstr>Solución Técnica (Technical Solution – TS)</vt:lpstr>
      <vt:lpstr>Solución Técnica (Technical Solution – TS)</vt:lpstr>
      <vt:lpstr>Integración de Producto (Product Integration – PI)</vt:lpstr>
      <vt:lpstr>Integración de Producto (Product Integration – PI)</vt:lpstr>
      <vt:lpstr>Verificación (Verification – VER)</vt:lpstr>
      <vt:lpstr>Validación (Validation – VAL)</vt:lpstr>
      <vt:lpstr>Relación entre las áreas de proceso de Ingeniería</vt:lpstr>
      <vt:lpstr>Otras áreas de proceso del CMMi que nos apoyan en la Gestión del Proyecto</vt:lpstr>
      <vt:lpstr>Gestión de Acuerdos con Proveedores (Supplier Agreement Management –SAM)</vt:lpstr>
      <vt:lpstr>Gestión de Acuerdos con Proveedores (Supplier Agreement Management –SAM)</vt:lpstr>
      <vt:lpstr>Relación entre las áreas de proceso de gestión de proyectos básica</vt:lpstr>
      <vt:lpstr>Gestión Integrada de Proyectos (Integrated Project Management –IPM)</vt:lpstr>
      <vt:lpstr>Gestión Integrada de Proyectos (Integrated Project Management –IPM)</vt:lpstr>
      <vt:lpstr>Gestión Integrada de Proyectos (Integrated Project Management –IPM)</vt:lpstr>
      <vt:lpstr>Gestión Cuantitativa de Proyectos (Quantitative Project Management –QPM)</vt:lpstr>
      <vt:lpstr>Gestión Cuantitativa de Proyectos (Quantitative Project Management –QPM)</vt:lpstr>
      <vt:lpstr>Gestión de Riesgos (RSKM)</vt:lpstr>
      <vt:lpstr>Gestión de Riesgos (RSKM)</vt:lpstr>
      <vt:lpstr>Relación entre las áreas de proceso de gestión de proyectos avanzada</vt:lpstr>
      <vt:lpstr>Otras áreas de proceso del CMMi que nos apoyan en actividades de Soporte</vt:lpstr>
      <vt:lpstr>Medición y Análisis (Measurement and Analysis – MA)</vt:lpstr>
      <vt:lpstr>Aseguramiento de la Calidad de Proceso y Producto - PPQA</vt:lpstr>
      <vt:lpstr>Gestión de Configuración</vt:lpstr>
      <vt:lpstr>Gestión de Configuración</vt:lpstr>
      <vt:lpstr>Análisis de Decisiones y Resolución</vt:lpstr>
      <vt:lpstr>Capacitación Organizacional</vt:lpstr>
      <vt:lpstr>Relación entre las áreas de proceso de Soporte (básicas)</vt:lpstr>
      <vt:lpstr>¿Preguntas?</vt:lpstr>
      <vt:lpstr>Links interesantes</vt:lpstr>
    </vt:vector>
  </TitlesOfParts>
  <Company>TSS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Interactions of Life</dc:title>
  <dc:creator>Juan Carlos Torres</dc:creator>
  <cp:lastModifiedBy>Juan Carlos Torres</cp:lastModifiedBy>
  <cp:revision>410</cp:revision>
  <dcterms:created xsi:type="dcterms:W3CDTF">2011-04-28T18:14:59Z</dcterms:created>
  <dcterms:modified xsi:type="dcterms:W3CDTF">2012-09-19T20:05:37Z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TC300065679990</vt:lpwstr>
  </property>
</Properties>
</file>