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94" r:id="rId3"/>
    <p:sldId id="380" r:id="rId4"/>
    <p:sldId id="395" r:id="rId5"/>
    <p:sldId id="385" r:id="rId6"/>
    <p:sldId id="396" r:id="rId7"/>
    <p:sldId id="352" r:id="rId8"/>
    <p:sldId id="391" r:id="rId9"/>
    <p:sldId id="392" r:id="rId10"/>
    <p:sldId id="397" r:id="rId11"/>
    <p:sldId id="369" r:id="rId12"/>
    <p:sldId id="370" r:id="rId13"/>
    <p:sldId id="400" r:id="rId14"/>
    <p:sldId id="382" r:id="rId15"/>
    <p:sldId id="387" r:id="rId16"/>
    <p:sldId id="402" r:id="rId17"/>
    <p:sldId id="403" r:id="rId18"/>
    <p:sldId id="404" r:id="rId19"/>
    <p:sldId id="401" r:id="rId20"/>
    <p:sldId id="405" r:id="rId21"/>
    <p:sldId id="406" r:id="rId22"/>
    <p:sldId id="407" r:id="rId23"/>
    <p:sldId id="408" r:id="rId24"/>
    <p:sldId id="409" r:id="rId25"/>
    <p:sldId id="410" r:id="rId26"/>
    <p:sldId id="411" r:id="rId27"/>
    <p:sldId id="412" r:id="rId28"/>
    <p:sldId id="398" r:id="rId29"/>
    <p:sldId id="413" r:id="rId30"/>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82" d="100"/>
          <a:sy n="82" d="100"/>
        </p:scale>
        <p:origin x="-84" y="-2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1EEC8D8-DB14-4B8E-ACDF-C7AB517149A7}" type="datetimeFigureOut">
              <a:rPr lang="es-PE"/>
              <a:pPr>
                <a:defRPr/>
              </a:pPr>
              <a:t>05/10/2012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A027C12-2F02-4BF0-9C53-CCB2233AC753}"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945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E627A88-86CA-4BAA-BA84-164185F3EDFA}"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95F40E0-7796-4864-892A-3634B97FF9F9}" type="slidenum">
              <a:rPr lang="es-PE" sz="1200">
                <a:latin typeface="+mn-lt"/>
              </a:rPr>
              <a:pPr algn="r" fontAlgn="auto">
                <a:spcBef>
                  <a:spcPts val="0"/>
                </a:spcBef>
                <a:spcAft>
                  <a:spcPts val="0"/>
                </a:spcAft>
                <a:defRPr/>
              </a:pPr>
              <a:t>5</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53E90D35-EC6C-432F-BB1B-6A80B0A58867}" type="slidenum">
              <a:rPr lang="es-PE" smtClean="0"/>
              <a:pPr>
                <a:defRPr/>
              </a:pPr>
              <a:t>11</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p:cNvSpPr>
          <p:nvPr>
            <p:ph type="sldImg"/>
          </p:nvPr>
        </p:nvSpPr>
        <p:spPr bwMode="auto">
          <a:noFill/>
          <a:ln>
            <a:solidFill>
              <a:srgbClr val="000000"/>
            </a:solidFill>
            <a:miter lim="800000"/>
            <a:headEnd/>
            <a:tailEnd/>
          </a:ln>
        </p:spPr>
      </p:sp>
      <p:sp>
        <p:nvSpPr>
          <p:cNvPr id="3379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69A0985C-99EA-4930-89CD-C4C5A29879F9}" type="slidenum">
              <a:rPr lang="es-PE" smtClean="0"/>
              <a:pPr>
                <a:defRPr/>
              </a:pPr>
              <a:t>12</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p:cNvSpPr>
          <p:nvPr>
            <p:ph type="sldImg"/>
          </p:nvPr>
        </p:nvSpPr>
        <p:spPr bwMode="auto">
          <a:noFill/>
          <a:ln>
            <a:solidFill>
              <a:srgbClr val="000000"/>
            </a:solidFill>
            <a:miter lim="800000"/>
            <a:headEnd/>
            <a:tailEnd/>
          </a:ln>
        </p:spPr>
      </p:sp>
      <p:sp>
        <p:nvSpPr>
          <p:cNvPr id="3584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D89E980C-FAB7-4362-9EB9-C85FE79364F5}" type="slidenum">
              <a:rPr lang="es-PE" smtClean="0"/>
              <a:pPr>
                <a:defRPr/>
              </a:pPr>
              <a:t>13</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8F933C2-17C9-494F-8B68-826EBE85B09C}" type="slidenum">
              <a:rPr lang="es-PE" sz="1200">
                <a:latin typeface="+mn-lt"/>
              </a:rPr>
              <a:pPr algn="r" fontAlgn="auto">
                <a:spcBef>
                  <a:spcPts val="0"/>
                </a:spcBef>
                <a:spcAft>
                  <a:spcPts val="0"/>
                </a:spcAft>
                <a:defRPr/>
              </a:pPr>
              <a:t>14</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B42DC863-3982-48BA-BBEA-237FE3386FA7}" type="datetimeFigureOut">
              <a:rPr lang="es-PE"/>
              <a:pPr>
                <a:defRPr/>
              </a:pPr>
              <a:t>05/10/2012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9A0747EA-04AC-4BA8-887B-46D58B7EA007}" type="slidenum">
              <a:rPr lang="es-PE"/>
              <a:pPr>
                <a:defRPr/>
              </a:pPr>
              <a:t>‹Nº›</a:t>
            </a:fld>
            <a:endParaRPr lang="es-PE"/>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5C401706-6965-4EF6-8A72-DE02B7DD8862}" type="datetimeFigureOut">
              <a:rPr lang="es-PE"/>
              <a:pPr>
                <a:defRPr/>
              </a:pPr>
              <a:t>05/10/2012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FE32CFD3-CF5F-4C3C-9284-5BCAE2B41A45}" type="slidenum">
              <a:rPr lang="es-PE"/>
              <a:pPr>
                <a:defRPr/>
              </a:pPr>
              <a:t>‹Nº›</a:t>
            </a:fld>
            <a:endParaRPr lang="es-PE"/>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28E2B3C1-EE7D-413F-A37C-7ABA7520EA4D}" type="datetimeFigureOut">
              <a:rPr lang="es-PE"/>
              <a:pPr>
                <a:defRPr/>
              </a:pPr>
              <a:t>05/10/2012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9788C89F-49D3-45D9-9FDB-4985A3184683}" type="slidenum">
              <a:rPr lang="es-PE"/>
              <a:pPr>
                <a:defRPr/>
              </a:pPr>
              <a:t>‹Nº›</a:t>
            </a:fld>
            <a:endParaRPr lang="es-PE"/>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A20073E-81DB-48B7-89A3-847B9D875419}" type="datetimeFigureOut">
              <a:rPr lang="es-PE"/>
              <a:pPr>
                <a:defRPr/>
              </a:pPr>
              <a:t>05/10/2012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13713EC9-4D7C-40EF-BB99-781562435F58}" type="slidenum">
              <a:rPr lang="es-PE"/>
              <a:pPr>
                <a:defRPr/>
              </a:pPr>
              <a:t>‹Nº›</a:t>
            </a:fld>
            <a:endParaRPr lang="es-PE"/>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F45A7628-00BA-467D-A809-499CB0CDAEC3}" type="datetimeFigureOut">
              <a:rPr lang="es-PE"/>
              <a:pPr>
                <a:defRPr/>
              </a:pPr>
              <a:t>05/10/2012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30A8833D-284C-40B4-9965-48D539E4EE33}" type="slidenum">
              <a:rPr lang="es-PE"/>
              <a:pPr>
                <a:defRPr/>
              </a:pPr>
              <a:t>‹Nº›</a:t>
            </a:fld>
            <a:endParaRPr lang="es-PE"/>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2A72B907-932D-44F0-9046-8D2EF095DF5D}" type="datetimeFigureOut">
              <a:rPr lang="es-PE"/>
              <a:pPr>
                <a:defRPr/>
              </a:pPr>
              <a:t>05/10/2012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53997912-DE17-413F-8FDA-E73E5DF21249}" type="slidenum">
              <a:rPr lang="es-PE"/>
              <a:pPr>
                <a:defRPr/>
              </a:pPr>
              <a:t>‹Nº›</a:t>
            </a:fld>
            <a:endParaRPr lang="es-PE"/>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5E53D878-BE8E-4980-A1F3-BC0F990EA8A5}" type="datetimeFigureOut">
              <a:rPr lang="es-PE"/>
              <a:pPr>
                <a:defRPr/>
              </a:pPr>
              <a:t>05/10/2012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AE468599-B611-4BD9-BE65-2C1D533432A9}" type="slidenum">
              <a:rPr lang="es-PE"/>
              <a:pPr>
                <a:defRPr/>
              </a:pPr>
              <a:t>‹Nº›</a:t>
            </a:fld>
            <a:endParaRPr lang="es-PE"/>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62CAAB58-7272-4E54-821F-90B2DB485129}" type="datetimeFigureOut">
              <a:rPr lang="es-PE"/>
              <a:pPr>
                <a:defRPr/>
              </a:pPr>
              <a:t>05/10/2012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301D213C-42DD-49E3-BB6A-43511F779B1A}" type="slidenum">
              <a:rPr lang="es-PE"/>
              <a:pPr>
                <a:defRPr/>
              </a:pPr>
              <a:t>‹Nº›</a:t>
            </a:fld>
            <a:endParaRPr lang="es-PE"/>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FBB67142-3F21-44A6-8352-CA051DD214ED}" type="datetimeFigureOut">
              <a:rPr lang="es-PE"/>
              <a:pPr>
                <a:defRPr/>
              </a:pPr>
              <a:t>05/10/2012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B76F754D-33D5-4981-B22F-52ADCF658699}" type="slidenum">
              <a:rPr lang="es-PE"/>
              <a:pPr>
                <a:defRPr/>
              </a:pPr>
              <a:t>‹Nº›</a:t>
            </a:fld>
            <a:endParaRPr lang="es-PE"/>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6B3C41F1-CDFE-4314-9A84-836694C8BBD6}" type="datetimeFigureOut">
              <a:rPr lang="es-PE"/>
              <a:pPr>
                <a:defRPr/>
              </a:pPr>
              <a:t>05/10/2012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A9C8B71A-AB30-40BF-8E43-F71840D03493}" type="slidenum">
              <a:rPr lang="es-PE"/>
              <a:pPr>
                <a:defRPr/>
              </a:pPr>
              <a:t>‹Nº›</a:t>
            </a:fld>
            <a:endParaRPr lang="es-PE"/>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10314415-1F31-476B-BC42-CDCD28D939B0}" type="datetimeFigureOut">
              <a:rPr lang="es-PE"/>
              <a:pPr>
                <a:defRPr/>
              </a:pPr>
              <a:t>05/10/2012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5F8D79A-E5A4-4EA6-9019-1FDDFC40F2C0}" type="slidenum">
              <a:rPr lang="es-PE"/>
              <a:pPr>
                <a:defRPr/>
              </a:pPr>
              <a:t>‹Nº›</a:t>
            </a:fld>
            <a:endParaRPr lang="es-PE"/>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DC12F209-B10F-4CCD-ABA6-E07B8DF6D7A2}" type="datetimeFigureOut">
              <a:rPr lang="es-PE"/>
              <a:pPr>
                <a:defRPr/>
              </a:pPr>
              <a:t>05/10/2012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CDBE997C-E2B4-408A-ABEB-5B8DD0475ECA}" type="slidenum">
              <a:rPr lang="es-PE"/>
              <a:pPr>
                <a:defRPr/>
              </a:pPr>
              <a:t>‹Nº›</a:t>
            </a:fld>
            <a:endParaRPr lang="es-PE"/>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534CD23A-E754-4DF9-92AA-22A6DFE9BFC6}" type="datetimeFigureOut">
              <a:rPr lang="es-PE"/>
              <a:pPr>
                <a:defRPr/>
              </a:pPr>
              <a:t>05/10/2012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E7EB0ACE-9849-40B8-97DC-969D8A3EA111}"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ransition spd="slow">
    <p:fade/>
  </p:transition>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2492375"/>
            <a:ext cx="7772400" cy="1584325"/>
          </a:xfrm>
        </p:spPr>
        <p:txBody>
          <a:bodyPr/>
          <a:lstStyle/>
          <a:p>
            <a:pPr eaLnBrk="1" hangingPunct="1"/>
            <a:r>
              <a:rPr lang="es-ES" sz="3200" b="1" smtClean="0"/>
              <a:t>DIAGNÓSTICO DE LAS PRÁCTICAS DE DESARROLLO DE SOFTWARE UTILIZANDO UN GRUPO DE ÁREAS DE PROCESO DEL CMMI EN </a:t>
            </a:r>
            <a:br>
              <a:rPr lang="es-ES" sz="3200" b="1" smtClean="0"/>
            </a:br>
            <a:r>
              <a:rPr lang="es-ES" sz="3200" b="1" smtClean="0"/>
              <a:t>LOS PROYECTOS INSTITUCIONALES DE LA OFICINA EJECUTIVA DE DESARROLLO DE SISTEMAS DEL INEI</a:t>
            </a:r>
            <a:endParaRPr lang="es-PE" sz="3200" b="1" smtClean="0"/>
          </a:p>
        </p:txBody>
      </p:sp>
      <p:sp>
        <p:nvSpPr>
          <p:cNvPr id="15362" name="3 CuadroTexto"/>
          <p:cNvSpPr txBox="1">
            <a:spLocks noChangeArrowheads="1"/>
          </p:cNvSpPr>
          <p:nvPr/>
        </p:nvSpPr>
        <p:spPr bwMode="auto">
          <a:xfrm>
            <a:off x="5508625" y="4581525"/>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1536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17525" y="2060575"/>
            <a:ext cx="8229600" cy="2881313"/>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LA SITUACION ACTUAL</a:t>
            </a:r>
            <a:endParaRPr lang="es-PE" sz="32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Situación actual</a:t>
            </a:r>
            <a:endParaRPr lang="es-PE" sz="2800" b="1">
              <a:solidFill>
                <a:srgbClr val="FFFFFF"/>
              </a:solidFill>
              <a:latin typeface="Candara" pitchFamily="34" charset="0"/>
            </a:endParaRPr>
          </a:p>
        </p:txBody>
      </p:sp>
      <p:pic>
        <p:nvPicPr>
          <p:cNvPr id="30740" name="Picture 20"/>
          <p:cNvPicPr>
            <a:picLocks noChangeAspect="1" noChangeArrowheads="1"/>
          </p:cNvPicPr>
          <p:nvPr/>
        </p:nvPicPr>
        <p:blipFill>
          <a:blip r:embed="rId3"/>
          <a:srcRect/>
          <a:stretch>
            <a:fillRect/>
          </a:stretch>
        </p:blipFill>
        <p:spPr bwMode="auto">
          <a:xfrm>
            <a:off x="250825" y="2349500"/>
            <a:ext cx="6049963" cy="43561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Problemas identificados</a:t>
            </a:r>
            <a:endParaRPr lang="es-PE" sz="2800" b="1">
              <a:solidFill>
                <a:srgbClr val="FFFFFF"/>
              </a:solidFill>
              <a:latin typeface="Candara" pitchFamily="34" charset="0"/>
            </a:endParaRPr>
          </a:p>
        </p:txBody>
      </p:sp>
      <p:pic>
        <p:nvPicPr>
          <p:cNvPr id="32777" name="Picture 9"/>
          <p:cNvPicPr>
            <a:picLocks noChangeAspect="1" noChangeArrowheads="1"/>
          </p:cNvPicPr>
          <p:nvPr/>
        </p:nvPicPr>
        <p:blipFill>
          <a:blip r:embed="rId3"/>
          <a:srcRect/>
          <a:stretch>
            <a:fillRect/>
          </a:stretch>
        </p:blipFill>
        <p:spPr bwMode="auto">
          <a:xfrm>
            <a:off x="250825" y="2601913"/>
            <a:ext cx="7705725" cy="38862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Oportunidades de mejora</a:t>
            </a:r>
            <a:endParaRPr lang="es-PE" sz="2800" b="1">
              <a:solidFill>
                <a:srgbClr val="FFFFFF"/>
              </a:solidFill>
              <a:latin typeface="Candara" pitchFamily="34" charset="0"/>
            </a:endParaRPr>
          </a:p>
        </p:txBody>
      </p:sp>
      <p:pic>
        <p:nvPicPr>
          <p:cNvPr id="34826" name="Picture 10"/>
          <p:cNvPicPr>
            <a:picLocks noChangeAspect="1" noChangeArrowheads="1"/>
          </p:cNvPicPr>
          <p:nvPr/>
        </p:nvPicPr>
        <p:blipFill>
          <a:blip r:embed="rId3"/>
          <a:srcRect/>
          <a:stretch>
            <a:fillRect/>
          </a:stretch>
        </p:blipFill>
        <p:spPr bwMode="auto">
          <a:xfrm>
            <a:off x="323850" y="2565400"/>
            <a:ext cx="7632700" cy="353695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Factores de Clave </a:t>
            </a:r>
            <a:endParaRPr lang="es-PE" sz="2800" b="1">
              <a:solidFill>
                <a:srgbClr val="FFFFFF"/>
              </a:solidFill>
              <a:latin typeface="Candara" pitchFamily="34" charset="0"/>
            </a:endParaRPr>
          </a:p>
        </p:txBody>
      </p:sp>
      <p:pic>
        <p:nvPicPr>
          <p:cNvPr id="36874" name="Picture 10"/>
          <p:cNvPicPr>
            <a:picLocks noChangeAspect="1" noChangeArrowheads="1"/>
          </p:cNvPicPr>
          <p:nvPr/>
        </p:nvPicPr>
        <p:blipFill>
          <a:blip r:embed="rId3">
            <a:clrChange>
              <a:clrFrom>
                <a:srgbClr val="FFFFFF"/>
              </a:clrFrom>
              <a:clrTo>
                <a:srgbClr val="FFFFFF">
                  <a:alpha val="0"/>
                </a:srgbClr>
              </a:clrTo>
            </a:clrChange>
          </a:blip>
          <a:srcRect t="54636" b="8333"/>
          <a:stretch>
            <a:fillRect/>
          </a:stretch>
        </p:blipFill>
        <p:spPr bwMode="auto">
          <a:xfrm>
            <a:off x="-36513" y="2997200"/>
            <a:ext cx="7596188" cy="2389188"/>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CUMPLIMIENTO</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3"/>
          <p:cNvPicPr>
            <a:picLocks noChangeAspect="1" noChangeArrowheads="1"/>
          </p:cNvPicPr>
          <p:nvPr/>
        </p:nvPicPr>
        <p:blipFill>
          <a:blip r:embed="rId2"/>
          <a:srcRect/>
          <a:stretch>
            <a:fillRect/>
          </a:stretch>
        </p:blipFill>
        <p:spPr bwMode="auto">
          <a:xfrm>
            <a:off x="34925" y="2767013"/>
            <a:ext cx="3024188" cy="2533650"/>
          </a:xfrm>
          <a:prstGeom prst="rect">
            <a:avLst/>
          </a:prstGeom>
          <a:noFill/>
          <a:ln w="9525">
            <a:noFill/>
            <a:miter lim="800000"/>
            <a:headEnd/>
            <a:tailEnd/>
          </a:ln>
          <a:effectLst/>
        </p:spPr>
      </p:pic>
      <p:pic>
        <p:nvPicPr>
          <p:cNvPr id="58372" name="Picture 4"/>
          <p:cNvPicPr>
            <a:picLocks noChangeAspect="1" noChangeArrowheads="1"/>
          </p:cNvPicPr>
          <p:nvPr/>
        </p:nvPicPr>
        <p:blipFill>
          <a:blip r:embed="rId3"/>
          <a:srcRect/>
          <a:stretch>
            <a:fillRect/>
          </a:stretch>
        </p:blipFill>
        <p:spPr bwMode="auto">
          <a:xfrm>
            <a:off x="2916238" y="2708275"/>
            <a:ext cx="3168650" cy="2711450"/>
          </a:xfrm>
          <a:prstGeom prst="rect">
            <a:avLst/>
          </a:prstGeom>
          <a:noFill/>
          <a:ln w="9525">
            <a:noFill/>
            <a:miter lim="800000"/>
            <a:headEnd/>
            <a:tailEnd/>
          </a:ln>
          <a:effectLst/>
        </p:spPr>
      </p:pic>
      <p:pic>
        <p:nvPicPr>
          <p:cNvPr id="58373" name="Picture 5"/>
          <p:cNvPicPr>
            <a:picLocks noChangeAspect="1" noChangeArrowheads="1"/>
          </p:cNvPicPr>
          <p:nvPr/>
        </p:nvPicPr>
        <p:blipFill>
          <a:blip r:embed="rId4"/>
          <a:srcRect/>
          <a:stretch>
            <a:fillRect/>
          </a:stretch>
        </p:blipFill>
        <p:spPr bwMode="auto">
          <a:xfrm>
            <a:off x="5849938" y="2762250"/>
            <a:ext cx="3114675" cy="2466975"/>
          </a:xfrm>
          <a:prstGeom prst="rect">
            <a:avLst/>
          </a:prstGeom>
          <a:noFill/>
          <a:ln w="9525">
            <a:noFill/>
            <a:miter lim="800000"/>
            <a:headEnd/>
            <a:tailEnd/>
          </a:ln>
          <a:effectLst/>
        </p:spPr>
      </p:pic>
      <p:sp>
        <p:nvSpPr>
          <p:cNvPr id="5837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Evaluación por Areas de proceso</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3"/>
          <p:cNvPicPr>
            <a:picLocks noChangeAspect="1" noChangeArrowheads="1"/>
          </p:cNvPicPr>
          <p:nvPr/>
        </p:nvPicPr>
        <p:blipFill>
          <a:blip r:embed="rId2"/>
          <a:srcRect/>
          <a:stretch>
            <a:fillRect/>
          </a:stretch>
        </p:blipFill>
        <p:spPr bwMode="auto">
          <a:xfrm>
            <a:off x="2195513" y="2420938"/>
            <a:ext cx="5040312" cy="3944937"/>
          </a:xfrm>
          <a:prstGeom prst="rect">
            <a:avLst/>
          </a:prstGeom>
          <a:noFill/>
          <a:ln w="9525">
            <a:noFill/>
            <a:miter lim="800000"/>
            <a:headEnd/>
            <a:tailEnd/>
          </a:ln>
          <a:effectLst/>
        </p:spPr>
      </p:pic>
      <p:sp>
        <p:nvSpPr>
          <p:cNvPr id="5939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Cumplimiento por Areas de proceso</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3"/>
          <p:cNvPicPr>
            <a:picLocks noChangeAspect="1" noChangeArrowheads="1"/>
          </p:cNvPicPr>
          <p:nvPr/>
        </p:nvPicPr>
        <p:blipFill>
          <a:blip r:embed="rId2"/>
          <a:srcRect/>
          <a:stretch>
            <a:fillRect/>
          </a:stretch>
        </p:blipFill>
        <p:spPr bwMode="auto">
          <a:xfrm>
            <a:off x="2627313" y="2565400"/>
            <a:ext cx="4010025" cy="3667125"/>
          </a:xfrm>
          <a:prstGeom prst="rect">
            <a:avLst/>
          </a:prstGeom>
          <a:noFill/>
          <a:ln w="9525">
            <a:noFill/>
            <a:miter lim="800000"/>
            <a:headEnd/>
            <a:tailEnd/>
          </a:ln>
          <a:effectLst/>
        </p:spPr>
      </p:pic>
      <p:sp>
        <p:nvSpPr>
          <p:cNvPr id="60420"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Cuadro resumen de Cumplimiento de práticas</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MEJORA DE PROCESOS</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OBJETO DE ESTUDIO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Flujograma: Planificar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Matriz: Planificar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Planificar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Flujograma: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Matriz: Planificar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Conclusiones</a:t>
            </a:r>
          </a:p>
        </p:txBody>
      </p:sp>
      <p:sp>
        <p:nvSpPr>
          <p:cNvPr id="49154" name="2 Título"/>
          <p:cNvSpPr>
            <a:spLocks/>
          </p:cNvSpPr>
          <p:nvPr/>
        </p:nvSpPr>
        <p:spPr bwMode="auto">
          <a:xfrm>
            <a:off x="539750" y="1628775"/>
            <a:ext cx="8085138" cy="3889375"/>
          </a:xfrm>
          <a:prstGeom prst="rect">
            <a:avLst/>
          </a:prstGeom>
          <a:noFill/>
          <a:ln w="9525">
            <a:noFill/>
            <a:miter lim="800000"/>
            <a:headEnd/>
            <a:tailEnd/>
          </a:ln>
        </p:spPr>
        <p:txBody>
          <a:bodyPr anchor="ctr"/>
          <a:lstStyle/>
          <a:p>
            <a:pPr algn="ctr"/>
            <a:r>
              <a:rPr lang="es-PE">
                <a:latin typeface="Candara" pitchFamily="34" charset="0"/>
              </a:rPr>
              <a:t>xxxx</a:t>
            </a:r>
            <a:endParaRPr lang="es-ES">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Título"/>
          <p:cNvSpPr>
            <a:spLocks noGrp="1"/>
          </p:cNvSpPr>
          <p:nvPr>
            <p:ph type="ctrTitle" idx="4294967295"/>
          </p:nvPr>
        </p:nvSpPr>
        <p:spPr>
          <a:xfrm>
            <a:off x="755650" y="1341438"/>
            <a:ext cx="7772400" cy="1584325"/>
          </a:xfrm>
        </p:spPr>
        <p:txBody>
          <a:bodyPr anchor="b"/>
          <a:lstStyle/>
          <a:p>
            <a:pPr eaLnBrk="1" hangingPunct="1"/>
            <a:r>
              <a:rPr lang="es-ES" sz="2800" b="1" smtClean="0"/>
              <a:t>DIAGNÓSTICO DE LAS PRÁCTICAS DE DESARROLLO DE SOFTWARE UTILIZANDO UN GRUPO DE ÁREAS DE PROCESO DEL CMMI EN </a:t>
            </a:r>
            <a:br>
              <a:rPr lang="es-ES" sz="2800" b="1" smtClean="0"/>
            </a:br>
            <a:r>
              <a:rPr lang="es-ES" sz="2800" b="1" smtClean="0"/>
              <a:t>LOS PROYECTOS INSTITUCIONALES DE LA OFICINA EJECUTIVA DE DESARROLLO DE SISTEMAS DEL INEI</a:t>
            </a:r>
            <a:endParaRPr lang="es-PE" sz="2800" b="1" smtClean="0"/>
          </a:p>
        </p:txBody>
      </p:sp>
      <p:sp>
        <p:nvSpPr>
          <p:cNvPr id="69635" name="3 CuadroTexto"/>
          <p:cNvSpPr txBox="1">
            <a:spLocks noChangeArrowheads="1"/>
          </p:cNvSpPr>
          <p:nvPr/>
        </p:nvSpPr>
        <p:spPr bwMode="auto">
          <a:xfrm>
            <a:off x="5435600" y="3357563"/>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6963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a:effectLst/>
        </p:spPr>
      </p:pic>
      <p:sp>
        <p:nvSpPr>
          <p:cNvPr id="69637" name="3 CuadroTexto"/>
          <p:cNvSpPr txBox="1">
            <a:spLocks noChangeArrowheads="1"/>
          </p:cNvSpPr>
          <p:nvPr/>
        </p:nvSpPr>
        <p:spPr bwMode="auto">
          <a:xfrm>
            <a:off x="6948488" y="5516563"/>
            <a:ext cx="1871662" cy="519112"/>
          </a:xfrm>
          <a:prstGeom prst="rect">
            <a:avLst/>
          </a:prstGeom>
          <a:noFill/>
          <a:ln w="9525">
            <a:noFill/>
            <a:miter lim="800000"/>
            <a:headEnd/>
            <a:tailEnd/>
          </a:ln>
        </p:spPr>
        <p:txBody>
          <a:bodyPr>
            <a:spAutoFit/>
          </a:bodyPr>
          <a:lstStyle/>
          <a:p>
            <a:r>
              <a:rPr lang="es-ES" sz="2800" b="1">
                <a:solidFill>
                  <a:schemeClr val="bg1"/>
                </a:solidFill>
                <a:latin typeface="Candara" pitchFamily="34" charset="0"/>
              </a:rPr>
              <a:t>GRACIAS!</a:t>
            </a:r>
            <a:endParaRPr lang="es-PE" sz="2800" b="1">
              <a:solidFill>
                <a:schemeClr val="bg1"/>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Organigrama Institucional</a:t>
            </a:r>
          </a:p>
        </p:txBody>
      </p:sp>
      <p:pic>
        <p:nvPicPr>
          <p:cNvPr id="18436" name="Imagen 1"/>
          <p:cNvPicPr>
            <a:picLocks noChangeAspect="1" noChangeArrowheads="1"/>
          </p:cNvPicPr>
          <p:nvPr/>
        </p:nvPicPr>
        <p:blipFill>
          <a:blip r:embed="rId3"/>
          <a:srcRect/>
          <a:stretch>
            <a:fillRect/>
          </a:stretch>
        </p:blipFill>
        <p:spPr bwMode="auto">
          <a:xfrm>
            <a:off x="900113" y="1557338"/>
            <a:ext cx="7200900" cy="5094287"/>
          </a:xfrm>
          <a:prstGeom prst="rect">
            <a:avLst/>
          </a:prstGeom>
          <a:noFill/>
          <a:ln w="9525">
            <a:noFill/>
            <a:miter lim="800000"/>
            <a:headEnd/>
            <a:tailEnd/>
          </a:ln>
        </p:spPr>
      </p:pic>
      <p:sp>
        <p:nvSpPr>
          <p:cNvPr id="18437" name="Rectangle 5"/>
          <p:cNvSpPr>
            <a:spLocks noChangeArrowheads="1"/>
          </p:cNvSpPr>
          <p:nvPr/>
        </p:nvSpPr>
        <p:spPr bwMode="auto">
          <a:xfrm>
            <a:off x="2555875" y="4149725"/>
            <a:ext cx="792163" cy="503238"/>
          </a:xfrm>
          <a:prstGeom prst="rect">
            <a:avLst/>
          </a:prstGeom>
          <a:noFill/>
          <a:ln w="19050">
            <a:solidFill>
              <a:srgbClr val="800000"/>
            </a:solidFill>
            <a:miter lim="800000"/>
            <a:headEnd/>
            <a:tailEnd/>
          </a:ln>
          <a:effectLst/>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ALCANCE DE LA EVALUACION</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txBox="1">
            <a:spLocks/>
          </p:cNvSpPr>
          <p:nvPr/>
        </p:nvSpPr>
        <p:spPr bwMode="auto">
          <a:xfrm>
            <a:off x="457200" y="338138"/>
            <a:ext cx="8229600" cy="8588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Proyecto Institucionales</a:t>
            </a:r>
          </a:p>
        </p:txBody>
      </p:sp>
      <p:pic>
        <p:nvPicPr>
          <p:cNvPr id="21508" name="Picture 4"/>
          <p:cNvPicPr>
            <a:picLocks noChangeAspect="1" noChangeArrowheads="1"/>
          </p:cNvPicPr>
          <p:nvPr/>
        </p:nvPicPr>
        <p:blipFill>
          <a:blip r:embed="rId3"/>
          <a:srcRect/>
          <a:stretch>
            <a:fillRect/>
          </a:stretch>
        </p:blipFill>
        <p:spPr bwMode="auto">
          <a:xfrm>
            <a:off x="468313" y="2924175"/>
            <a:ext cx="8208962" cy="2625725"/>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FACTIBILIDAD DEL CAMBIO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Cambios</a:t>
            </a:r>
          </a:p>
        </p:txBody>
      </p:sp>
      <p:pic>
        <p:nvPicPr>
          <p:cNvPr id="26628" name="Picture 4"/>
          <p:cNvPicPr>
            <a:picLocks noChangeAspect="1" noChangeArrowheads="1"/>
          </p:cNvPicPr>
          <p:nvPr/>
        </p:nvPicPr>
        <p:blipFill>
          <a:blip r:embed="rId2"/>
          <a:srcRect/>
          <a:stretch>
            <a:fillRect/>
          </a:stretch>
        </p:blipFill>
        <p:spPr bwMode="auto">
          <a:xfrm>
            <a:off x="2484438" y="2349500"/>
            <a:ext cx="4505325" cy="3990975"/>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Focos de resistencia</a:t>
            </a:r>
          </a:p>
        </p:txBody>
      </p:sp>
      <p:pic>
        <p:nvPicPr>
          <p:cNvPr id="27652" name="Picture 4"/>
          <p:cNvPicPr>
            <a:picLocks noChangeAspect="1" noChangeArrowheads="1"/>
          </p:cNvPicPr>
          <p:nvPr/>
        </p:nvPicPr>
        <p:blipFill>
          <a:blip r:embed="rId2"/>
          <a:srcRect/>
          <a:stretch>
            <a:fillRect/>
          </a:stretch>
        </p:blipFill>
        <p:spPr bwMode="auto">
          <a:xfrm>
            <a:off x="971550" y="2708275"/>
            <a:ext cx="6985000" cy="3243263"/>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Aspectos que afectan la mejora de procesos</a:t>
            </a:r>
          </a:p>
        </p:txBody>
      </p:sp>
      <p:pic>
        <p:nvPicPr>
          <p:cNvPr id="28676" name="Picture 4"/>
          <p:cNvPicPr>
            <a:picLocks noChangeAspect="1" noChangeArrowheads="1"/>
          </p:cNvPicPr>
          <p:nvPr/>
        </p:nvPicPr>
        <p:blipFill>
          <a:blip r:embed="rId2"/>
          <a:srcRect/>
          <a:stretch>
            <a:fillRect/>
          </a:stretch>
        </p:blipFill>
        <p:spPr bwMode="auto">
          <a:xfrm>
            <a:off x="468313" y="2781300"/>
            <a:ext cx="7127875" cy="3032125"/>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1756</TotalTime>
  <Words>238</Words>
  <Application>Microsoft Office PowerPoint</Application>
  <PresentationFormat>Presentación en pantalla (4:3)</PresentationFormat>
  <Paragraphs>47</Paragraphs>
  <Slides>29</Slides>
  <Notes>6</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29</vt:i4>
      </vt:variant>
    </vt:vector>
  </HeadingPairs>
  <TitlesOfParts>
    <vt:vector size="40"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DIAGNÓSTICO DE LAS PRÁCTICAS DE DESARROLLO DE SOFTWARE UTILIZANDO UN GRUPO DE ÁREAS DE PROCESO DEL CMMI EN  LOS PROYECTOS INSTITUCIONALES DE LA OFICINA EJECUTIVA DE DESARROLLO DE SISTEMAS DEL INEI</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DIAGNÓSTICO DE LAS PRÁCTICAS DE DESARROLLO DE SOFTWARE UTILIZANDO UN GRUPO DE ÁREAS DE PROCESO DEL CMMI EN  LOS PROYECTOS INSTITUCIONALES DE LA OFICINA EJECUTIVA DE DESARROLLO DE SISTEMAS DEL INEI</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226</cp:revision>
  <dcterms:created xsi:type="dcterms:W3CDTF">2012-05-06T17:51:32Z</dcterms:created>
  <dcterms:modified xsi:type="dcterms:W3CDTF">2012-10-05T17:00:59Z</dcterms:modified>
</cp:coreProperties>
</file>