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394" r:id="rId3"/>
    <p:sldId id="380" r:id="rId4"/>
    <p:sldId id="395" r:id="rId5"/>
    <p:sldId id="385" r:id="rId6"/>
    <p:sldId id="396" r:id="rId7"/>
    <p:sldId id="352" r:id="rId8"/>
    <p:sldId id="391" r:id="rId9"/>
    <p:sldId id="392" r:id="rId10"/>
    <p:sldId id="397" r:id="rId11"/>
    <p:sldId id="369" r:id="rId12"/>
    <p:sldId id="370" r:id="rId13"/>
    <p:sldId id="400" r:id="rId14"/>
    <p:sldId id="382" r:id="rId15"/>
    <p:sldId id="387" r:id="rId16"/>
    <p:sldId id="402" r:id="rId17"/>
    <p:sldId id="403" r:id="rId18"/>
    <p:sldId id="404" r:id="rId19"/>
    <p:sldId id="401" r:id="rId20"/>
    <p:sldId id="405" r:id="rId21"/>
    <p:sldId id="419" r:id="rId22"/>
    <p:sldId id="416" r:id="rId23"/>
    <p:sldId id="418" r:id="rId24"/>
    <p:sldId id="406" r:id="rId25"/>
    <p:sldId id="417" r:id="rId26"/>
    <p:sldId id="408" r:id="rId27"/>
    <p:sldId id="409" r:id="rId28"/>
    <p:sldId id="414" r:id="rId29"/>
    <p:sldId id="415" r:id="rId30"/>
    <p:sldId id="410" r:id="rId31"/>
    <p:sldId id="411" r:id="rId32"/>
    <p:sldId id="412" r:id="rId33"/>
    <p:sldId id="398" r:id="rId34"/>
    <p:sldId id="413" r:id="rId35"/>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1" autoAdjust="0"/>
    <p:restoredTop sz="99496" autoAdjust="0"/>
  </p:normalViewPr>
  <p:slideViewPr>
    <p:cSldViewPr>
      <p:cViewPr varScale="1">
        <p:scale>
          <a:sx n="69" d="100"/>
          <a:sy n="69" d="100"/>
        </p:scale>
        <p:origin x="-126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BCAE14B-C321-4376-BEBA-CEB4E8AC944D}" type="datetimeFigureOut">
              <a:rPr lang="es-PE"/>
              <a:pPr>
                <a:defRPr/>
              </a:pPr>
              <a:t>06/10/2012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E91100B-BBF7-4818-B016-FB27621D80C1}"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843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25F55F0-4E20-4DE5-97FF-9AF6E3D9503E}" type="slidenum">
              <a:rPr lang="es-PE" sz="1200">
                <a:latin typeface="+mn-lt"/>
              </a:rPr>
              <a:pPr algn="r" fontAlgn="auto">
                <a:spcBef>
                  <a:spcPts val="0"/>
                </a:spcBef>
                <a:spcAft>
                  <a:spcPts val="0"/>
                </a:spcAft>
                <a:defRPr/>
              </a:pPr>
              <a:t>3</a:t>
            </a:fld>
            <a:endParaRPr lang="es-PE"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1506"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D722AD3-F9E8-40DF-BC31-60A3D05A618C}" type="slidenum">
              <a:rPr lang="es-PE" sz="1200">
                <a:latin typeface="+mn-lt"/>
              </a:rPr>
              <a:pPr algn="r" fontAlgn="auto">
                <a:spcBef>
                  <a:spcPts val="0"/>
                </a:spcBef>
                <a:spcAft>
                  <a:spcPts val="0"/>
                </a:spcAft>
                <a:defRPr/>
              </a:pPr>
              <a:t>5</a:t>
            </a:fld>
            <a:endParaRPr lang="es-PE"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Marcador de imagen de diapositiva"/>
          <p:cNvSpPr>
            <a:spLocks noGrp="1" noRot="1" noChangeAspect="1"/>
          </p:cNvSpPr>
          <p:nvPr>
            <p:ph type="sldImg"/>
          </p:nvPr>
        </p:nvSpPr>
        <p:spPr bwMode="auto">
          <a:noFill/>
          <a:ln>
            <a:solidFill>
              <a:srgbClr val="000000"/>
            </a:solidFill>
            <a:miter lim="800000"/>
            <a:headEnd/>
            <a:tailEnd/>
          </a:ln>
        </p:spPr>
      </p:sp>
      <p:sp>
        <p:nvSpPr>
          <p:cNvPr id="2867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FACA8909-EB11-4952-9FF0-547904F08C5B}" type="slidenum">
              <a:rPr lang="es-PE" smtClean="0"/>
              <a:pPr>
                <a:defRPr/>
              </a:pPr>
              <a:t>11</a:t>
            </a:fld>
            <a:endParaRPr lang="es-P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Marcador de imagen de diapositiva"/>
          <p:cNvSpPr>
            <a:spLocks noGrp="1" noRot="1" noChangeAspect="1"/>
          </p:cNvSpPr>
          <p:nvPr>
            <p:ph type="sldImg"/>
          </p:nvPr>
        </p:nvSpPr>
        <p:spPr bwMode="auto">
          <a:noFill/>
          <a:ln>
            <a:solidFill>
              <a:srgbClr val="000000"/>
            </a:solidFill>
            <a:miter lim="800000"/>
            <a:headEnd/>
            <a:tailEnd/>
          </a:ln>
        </p:spPr>
      </p:sp>
      <p:sp>
        <p:nvSpPr>
          <p:cNvPr id="30722"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CE6D1790-1D13-4A46-A01E-67B00990AF35}" type="slidenum">
              <a:rPr lang="es-PE" smtClean="0"/>
              <a:pPr>
                <a:defRPr/>
              </a:pPr>
              <a:t>12</a:t>
            </a:fld>
            <a:endParaRPr 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Marcador de imagen de diapositiva"/>
          <p:cNvSpPr>
            <a:spLocks noGrp="1" noRot="1" noChangeAspect="1"/>
          </p:cNvSpPr>
          <p:nvPr>
            <p:ph type="sldImg"/>
          </p:nvPr>
        </p:nvSpPr>
        <p:spPr bwMode="auto">
          <a:noFill/>
          <a:ln>
            <a:solidFill>
              <a:srgbClr val="000000"/>
            </a:solidFill>
            <a:miter lim="800000"/>
            <a:headEnd/>
            <a:tailEnd/>
          </a:ln>
        </p:spPr>
      </p:sp>
      <p:sp>
        <p:nvSpPr>
          <p:cNvPr id="32770"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2EDDD405-CFC7-4C8B-ADEF-AB63A0FD7202}" type="slidenum">
              <a:rPr lang="es-PE" smtClean="0"/>
              <a:pPr>
                <a:defRPr/>
              </a:pPr>
              <a:t>13</a:t>
            </a:fld>
            <a:endParaRPr lang="es-P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4818"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F980631E-A29D-4FFC-A358-ABD44152153F}" type="slidenum">
              <a:rPr lang="es-PE" sz="1200">
                <a:latin typeface="+mn-lt"/>
              </a:rPr>
              <a:pPr algn="r" fontAlgn="auto">
                <a:spcBef>
                  <a:spcPts val="0"/>
                </a:spcBef>
                <a:spcAft>
                  <a:spcPts val="0"/>
                </a:spcAft>
                <a:defRPr/>
              </a:pPr>
              <a:t>14</a:t>
            </a:fld>
            <a:endParaRPr lang="es-PE"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74885B26-E581-491E-ABC8-9094208170EF}" type="datetimeFigureOut">
              <a:rPr lang="es-PE"/>
              <a:pPr>
                <a:defRPr/>
              </a:pPr>
              <a:t>06/10/2012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F1052B89-9702-44D9-BFA6-B6F4A405DF1B}" type="slidenum">
              <a:rPr lang="es-PE"/>
              <a:pPr>
                <a:defRPr/>
              </a:pPr>
              <a:t>‹Nº›</a:t>
            </a:fld>
            <a:endParaRPr lang="es-PE"/>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39F1AFA0-8A8B-4E5E-B819-9B32DC379972}" type="datetimeFigureOut">
              <a:rPr lang="es-PE"/>
              <a:pPr>
                <a:defRPr/>
              </a:pPr>
              <a:t>06/10/2012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9A31FA05-8F5C-4871-89D6-07FBB8A530B6}" type="slidenum">
              <a:rPr lang="es-PE"/>
              <a:pPr>
                <a:defRPr/>
              </a:pPr>
              <a:t>‹Nº›</a:t>
            </a:fld>
            <a:endParaRPr lang="es-PE"/>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6927DF67-C0B7-43B6-925F-1177F51D81C2}" type="datetimeFigureOut">
              <a:rPr lang="es-PE"/>
              <a:pPr>
                <a:defRPr/>
              </a:pPr>
              <a:t>06/10/2012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563E3BC1-CB88-4757-AE4C-5A8EFF120FD5}" type="slidenum">
              <a:rPr lang="es-PE"/>
              <a:pPr>
                <a:defRPr/>
              </a:pPr>
              <a:t>‹Nº›</a:t>
            </a:fld>
            <a:endParaRPr lang="es-PE"/>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65CD9BC-EFD9-4FFD-898B-C6B8DB37AB47}" type="datetimeFigureOut">
              <a:rPr lang="es-PE"/>
              <a:pPr>
                <a:defRPr/>
              </a:pPr>
              <a:t>06/10/2012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E6B08EA1-C88F-4CCB-81FA-3E7A5A820181}" type="slidenum">
              <a:rPr lang="es-PE"/>
              <a:pPr>
                <a:defRPr/>
              </a:pPr>
              <a:t>‹Nº›</a:t>
            </a:fld>
            <a:endParaRPr lang="es-PE"/>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1DE1E197-B89D-4953-BCD8-1F48898F61F5}" type="datetimeFigureOut">
              <a:rPr lang="es-PE"/>
              <a:pPr>
                <a:defRPr/>
              </a:pPr>
              <a:t>06/10/2012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E22E0F1E-11DF-4921-ACBA-C8446FCAD9D8}" type="slidenum">
              <a:rPr lang="es-PE"/>
              <a:pPr>
                <a:defRPr/>
              </a:pPr>
              <a:t>‹Nº›</a:t>
            </a:fld>
            <a:endParaRPr lang="es-PE"/>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D544822B-23E6-4C91-982E-E6E27132FCC0}" type="datetimeFigureOut">
              <a:rPr lang="es-PE"/>
              <a:pPr>
                <a:defRPr/>
              </a:pPr>
              <a:t>06/10/2012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CA985F28-2326-4F2A-911A-233127F8F876}" type="slidenum">
              <a:rPr lang="es-PE"/>
              <a:pPr>
                <a:defRPr/>
              </a:pPr>
              <a:t>‹Nº›</a:t>
            </a:fld>
            <a:endParaRPr lang="es-PE"/>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8A7E4E9A-7EF8-463B-9623-247DFB378542}" type="datetimeFigureOut">
              <a:rPr lang="es-PE"/>
              <a:pPr>
                <a:defRPr/>
              </a:pPr>
              <a:t>06/10/2012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CA4455F4-00E8-4FDB-8D8B-19503961E0FB}" type="slidenum">
              <a:rPr lang="es-PE"/>
              <a:pPr>
                <a:defRPr/>
              </a:pPr>
              <a:t>‹Nº›</a:t>
            </a:fld>
            <a:endParaRPr lang="es-PE"/>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89D90D4E-C3CF-4968-A5E9-A51CA976E278}" type="datetimeFigureOut">
              <a:rPr lang="es-PE"/>
              <a:pPr>
                <a:defRPr/>
              </a:pPr>
              <a:t>06/10/2012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8E9490C3-DBF4-44AB-9BC0-16BDCB238B2B}" type="slidenum">
              <a:rPr lang="es-PE"/>
              <a:pPr>
                <a:defRPr/>
              </a:pPr>
              <a:t>‹Nº›</a:t>
            </a:fld>
            <a:endParaRPr lang="es-PE"/>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285180AF-F6EC-41B6-8862-EC71E27643E3}" type="datetimeFigureOut">
              <a:rPr lang="es-PE"/>
              <a:pPr>
                <a:defRPr/>
              </a:pPr>
              <a:t>06/10/2012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2CB442BC-0E6D-4530-9757-30195ED41513}" type="slidenum">
              <a:rPr lang="es-PE"/>
              <a:pPr>
                <a:defRPr/>
              </a:pPr>
              <a:t>‹Nº›</a:t>
            </a:fld>
            <a:endParaRPr lang="es-PE"/>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92E75AAD-507B-4FD9-9F33-D7102BC41895}" type="datetimeFigureOut">
              <a:rPr lang="es-PE"/>
              <a:pPr>
                <a:defRPr/>
              </a:pPr>
              <a:t>06/10/2012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AD41EE38-9109-4C79-834A-F291EA137F0C}" type="slidenum">
              <a:rPr lang="es-PE"/>
              <a:pPr>
                <a:defRPr/>
              </a:pPr>
              <a:t>‹Nº›</a:t>
            </a:fld>
            <a:endParaRPr lang="es-PE"/>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284CEDE9-E172-4A7A-9678-5F6A124F3A7D}" type="datetimeFigureOut">
              <a:rPr lang="es-PE"/>
              <a:pPr>
                <a:defRPr/>
              </a:pPr>
              <a:t>06/10/2012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78B590F4-C849-4C3E-9AAF-3DBD6ED359EF}" type="slidenum">
              <a:rPr lang="es-PE"/>
              <a:pPr>
                <a:defRPr/>
              </a:pPr>
              <a:t>‹Nº›</a:t>
            </a:fld>
            <a:endParaRPr lang="es-PE"/>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41511275-9A3D-4591-AB99-672D5723D74B}" type="datetimeFigureOut">
              <a:rPr lang="es-PE"/>
              <a:pPr>
                <a:defRPr/>
              </a:pPr>
              <a:t>06/10/2012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AA4B3C5F-F351-4440-A805-D1128F56AE8F}" type="slidenum">
              <a:rPr lang="es-PE"/>
              <a:pPr>
                <a:defRPr/>
              </a:pPr>
              <a:t>‹Nº›</a:t>
            </a:fld>
            <a:endParaRPr lang="es-PE"/>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D1D709B2-2CFA-4124-8336-981E52188F2B}" type="datetimeFigureOut">
              <a:rPr lang="es-PE"/>
              <a:pPr>
                <a:defRPr/>
              </a:pPr>
              <a:t>06/10/2012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EA08C87F-C2EA-4183-9D7B-9CB902584F95}"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ransition spd="slow">
    <p:fade/>
  </p:transition>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2492375"/>
            <a:ext cx="7772400" cy="1584325"/>
          </a:xfrm>
        </p:spPr>
        <p:txBody>
          <a:bodyPr>
            <a:normAutofit fontScale="90000"/>
          </a:bodyPr>
          <a:lstStyle/>
          <a:p>
            <a:pPr eaLnBrk="1" hangingPunct="1"/>
            <a:r>
              <a:rPr lang="es-ES" sz="3200" b="1" smtClean="0"/>
              <a:t>DIAGNÓSTICO DE LAS PRÁCTICAS DE DESARROLLO DE SOFTWARE UTILIZANDO UN GRUPO DE ÁREAS DE PROCESO DEL CMMI EN </a:t>
            </a:r>
            <a:br>
              <a:rPr lang="es-ES" sz="3200" b="1" smtClean="0"/>
            </a:br>
            <a:r>
              <a:rPr lang="es-ES" sz="3200" b="1" smtClean="0"/>
              <a:t>LOS PROYECTOS INSTITUCIONALES DE LA OFICINA EJECUTIVA DE DESARROLLO DE SISTEMAS DEL INEI</a:t>
            </a:r>
            <a:endParaRPr lang="es-PE" sz="3200" b="1" smtClean="0"/>
          </a:p>
        </p:txBody>
      </p:sp>
      <p:sp>
        <p:nvSpPr>
          <p:cNvPr id="15362" name="3 CuadroTexto"/>
          <p:cNvSpPr txBox="1">
            <a:spLocks noChangeArrowheads="1"/>
          </p:cNvSpPr>
          <p:nvPr/>
        </p:nvSpPr>
        <p:spPr bwMode="auto">
          <a:xfrm>
            <a:off x="5508625" y="4581525"/>
            <a:ext cx="3311525" cy="1739900"/>
          </a:xfrm>
          <a:prstGeom prst="rect">
            <a:avLst/>
          </a:prstGeom>
          <a:noFill/>
          <a:ln w="9525">
            <a:noFill/>
            <a:miter lim="800000"/>
            <a:headEnd/>
            <a:tailEnd/>
          </a:ln>
        </p:spPr>
        <p:txBody>
          <a:bodyPr>
            <a:spAutoFit/>
          </a:bodyPr>
          <a:lstStyle/>
          <a:p>
            <a:r>
              <a:rPr lang="es-ES" b="1">
                <a:solidFill>
                  <a:srgbClr val="8C2902"/>
                </a:solidFill>
                <a:latin typeface="Candara" pitchFamily="34" charset="0"/>
              </a:rPr>
              <a:t>ROJAS MUNIVE, GABRIELA</a:t>
            </a:r>
          </a:p>
          <a:p>
            <a:r>
              <a:rPr lang="es-ES" b="1">
                <a:solidFill>
                  <a:srgbClr val="8C2902"/>
                </a:solidFill>
                <a:latin typeface="Candara" pitchFamily="34" charset="0"/>
              </a:rPr>
              <a:t>SUAREZ GUTIERREZ, AUGUSTO</a:t>
            </a:r>
          </a:p>
          <a:p>
            <a:r>
              <a:rPr lang="es-ES" b="1">
                <a:solidFill>
                  <a:srgbClr val="8C2902"/>
                </a:solidFill>
                <a:latin typeface="Candara" pitchFamily="34" charset="0"/>
              </a:rPr>
              <a:t>RAMIREZ GUZMÁN, CECILIA</a:t>
            </a:r>
          </a:p>
          <a:p>
            <a:r>
              <a:rPr lang="es-ES" b="1">
                <a:solidFill>
                  <a:srgbClr val="8C2902"/>
                </a:solidFill>
                <a:latin typeface="Candara" pitchFamily="34" charset="0"/>
              </a:rPr>
              <a:t>DEL RIO ORTEGA, JOSE</a:t>
            </a:r>
          </a:p>
          <a:p>
            <a:r>
              <a:rPr lang="es-ES" b="1">
                <a:solidFill>
                  <a:srgbClr val="8C2902"/>
                </a:solidFill>
                <a:latin typeface="Candara" pitchFamily="34" charset="0"/>
              </a:rPr>
              <a:t>AGUAYO LOPEZ, LUIS</a:t>
            </a:r>
            <a:r>
              <a:rPr lang="es-PE" b="1">
                <a:solidFill>
                  <a:srgbClr val="8C2902"/>
                </a:solidFill>
                <a:latin typeface="Candara" pitchFamily="34" charset="0"/>
              </a:rPr>
              <a:t/>
            </a:r>
            <a:br>
              <a:rPr lang="es-PE" b="1">
                <a:solidFill>
                  <a:srgbClr val="8C2902"/>
                </a:solidFill>
                <a:latin typeface="Candara" pitchFamily="34" charset="0"/>
              </a:rPr>
            </a:br>
            <a:endParaRPr lang="es-PE" b="1">
              <a:solidFill>
                <a:srgbClr val="8C2902"/>
              </a:solidFill>
              <a:latin typeface="Candara" pitchFamily="34" charset="0"/>
            </a:endParaRPr>
          </a:p>
        </p:txBody>
      </p:sp>
      <p:pic>
        <p:nvPicPr>
          <p:cNvPr id="15363"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4150" y="5949950"/>
            <a:ext cx="1219200" cy="85090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2 Título"/>
          <p:cNvSpPr txBox="1">
            <a:spLocks/>
          </p:cNvSpPr>
          <p:nvPr/>
        </p:nvSpPr>
        <p:spPr bwMode="auto">
          <a:xfrm>
            <a:off x="517525" y="2060575"/>
            <a:ext cx="8229600" cy="2881313"/>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EVALUACION DE LA SITUACION ACTUAL</a:t>
            </a:r>
            <a:endParaRPr lang="es-PE" sz="32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Situación actual</a:t>
            </a:r>
            <a:endParaRPr lang="es-PE" sz="2800" b="1">
              <a:solidFill>
                <a:srgbClr val="FFFFFF"/>
              </a:solidFill>
              <a:latin typeface="Candara" pitchFamily="34" charset="0"/>
            </a:endParaRPr>
          </a:p>
        </p:txBody>
      </p:sp>
      <p:pic>
        <p:nvPicPr>
          <p:cNvPr id="27650"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92275" y="2133600"/>
            <a:ext cx="6049963" cy="4356100"/>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Problemas identificados</a:t>
            </a:r>
            <a:endParaRPr lang="es-PE" sz="2800" b="1">
              <a:solidFill>
                <a:srgbClr val="FFFFFF"/>
              </a:solidFill>
              <a:latin typeface="Candara" pitchFamily="34" charset="0"/>
            </a:endParaRPr>
          </a:p>
        </p:txBody>
      </p:sp>
      <p:pic>
        <p:nvPicPr>
          <p:cNvPr id="29698" name="Picture 9"/>
          <p:cNvPicPr>
            <a:picLocks noChangeAspect="1" noChangeArrowheads="1"/>
          </p:cNvPicPr>
          <p:nvPr/>
        </p:nvPicPr>
        <p:blipFill>
          <a:blip r:embed="rId3" cstate="print"/>
          <a:srcRect/>
          <a:stretch>
            <a:fillRect/>
          </a:stretch>
        </p:blipFill>
        <p:spPr bwMode="auto">
          <a:xfrm>
            <a:off x="827088" y="2420938"/>
            <a:ext cx="7561262" cy="3813175"/>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Oportunidades de mejora</a:t>
            </a:r>
            <a:endParaRPr lang="es-PE" sz="2800" b="1">
              <a:solidFill>
                <a:srgbClr val="FFFFFF"/>
              </a:solidFill>
              <a:latin typeface="Candara" pitchFamily="34" charset="0"/>
            </a:endParaRPr>
          </a:p>
        </p:txBody>
      </p:sp>
      <p:pic>
        <p:nvPicPr>
          <p:cNvPr id="31746" name="Picture 10"/>
          <p:cNvPicPr>
            <a:picLocks noChangeAspect="1" noChangeArrowheads="1"/>
          </p:cNvPicPr>
          <p:nvPr/>
        </p:nvPicPr>
        <p:blipFill>
          <a:blip r:embed="rId3" cstate="print"/>
          <a:srcRect/>
          <a:stretch>
            <a:fillRect/>
          </a:stretch>
        </p:blipFill>
        <p:spPr bwMode="auto">
          <a:xfrm>
            <a:off x="1116013" y="2708275"/>
            <a:ext cx="7200900" cy="3336925"/>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Factores de Clave </a:t>
            </a:r>
            <a:endParaRPr lang="es-PE" sz="2800" b="1">
              <a:solidFill>
                <a:srgbClr val="FFFFFF"/>
              </a:solidFill>
              <a:latin typeface="Candara" pitchFamily="34" charset="0"/>
            </a:endParaRPr>
          </a:p>
        </p:txBody>
      </p:sp>
      <p:pic>
        <p:nvPicPr>
          <p:cNvPr id="33794" name="Picture 10"/>
          <p:cNvPicPr>
            <a:picLocks noChangeAspect="1" noChangeArrowheads="1"/>
          </p:cNvPicPr>
          <p:nvPr/>
        </p:nvPicPr>
        <p:blipFill>
          <a:blip r:embed="rId3" cstate="print">
            <a:clrChange>
              <a:clrFrom>
                <a:srgbClr val="FFFFFF"/>
              </a:clrFrom>
              <a:clrTo>
                <a:srgbClr val="FFFFFF">
                  <a:alpha val="0"/>
                </a:srgbClr>
              </a:clrTo>
            </a:clrChange>
          </a:blip>
          <a:srcRect l="4723" t="54681" r="2362" b="8302"/>
          <a:stretch>
            <a:fillRect/>
          </a:stretch>
        </p:blipFill>
        <p:spPr bwMode="auto">
          <a:xfrm>
            <a:off x="827088" y="2781300"/>
            <a:ext cx="7561262" cy="2557463"/>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EVALUACION DE CUMPLIMIENTO</a:t>
            </a:r>
            <a:endParaRPr lang="es-PE" sz="2400" b="1">
              <a:solidFill>
                <a:srgbClr val="8C2902"/>
              </a:solidFill>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3"/>
          <p:cNvPicPr>
            <a:picLocks noChangeAspect="1" noChangeArrowheads="1"/>
          </p:cNvPicPr>
          <p:nvPr/>
        </p:nvPicPr>
        <p:blipFill>
          <a:blip r:embed="rId2" cstate="print"/>
          <a:srcRect/>
          <a:stretch>
            <a:fillRect/>
          </a:stretch>
        </p:blipFill>
        <p:spPr bwMode="auto">
          <a:xfrm>
            <a:off x="34925" y="2767013"/>
            <a:ext cx="3024188" cy="2533650"/>
          </a:xfrm>
          <a:prstGeom prst="rect">
            <a:avLst/>
          </a:prstGeom>
          <a:noFill/>
          <a:ln w="9525">
            <a:noFill/>
            <a:miter lim="800000"/>
            <a:headEnd/>
            <a:tailEnd/>
          </a:ln>
        </p:spPr>
      </p:pic>
      <p:pic>
        <p:nvPicPr>
          <p:cNvPr id="36866" name="Picture 4"/>
          <p:cNvPicPr>
            <a:picLocks noChangeAspect="1" noChangeArrowheads="1"/>
          </p:cNvPicPr>
          <p:nvPr/>
        </p:nvPicPr>
        <p:blipFill>
          <a:blip r:embed="rId3" cstate="print"/>
          <a:srcRect/>
          <a:stretch>
            <a:fillRect/>
          </a:stretch>
        </p:blipFill>
        <p:spPr bwMode="auto">
          <a:xfrm>
            <a:off x="2916238" y="2708275"/>
            <a:ext cx="3168650" cy="2711450"/>
          </a:xfrm>
          <a:prstGeom prst="rect">
            <a:avLst/>
          </a:prstGeom>
          <a:noFill/>
          <a:ln w="9525">
            <a:noFill/>
            <a:miter lim="800000"/>
            <a:headEnd/>
            <a:tailEnd/>
          </a:ln>
        </p:spPr>
      </p:pic>
      <p:pic>
        <p:nvPicPr>
          <p:cNvPr id="36867" name="Picture 5"/>
          <p:cNvPicPr>
            <a:picLocks noChangeAspect="1" noChangeArrowheads="1"/>
          </p:cNvPicPr>
          <p:nvPr/>
        </p:nvPicPr>
        <p:blipFill>
          <a:blip r:embed="rId4" cstate="print"/>
          <a:srcRect/>
          <a:stretch>
            <a:fillRect/>
          </a:stretch>
        </p:blipFill>
        <p:spPr bwMode="auto">
          <a:xfrm>
            <a:off x="5849938" y="2762250"/>
            <a:ext cx="3114675" cy="2466975"/>
          </a:xfrm>
          <a:prstGeom prst="rect">
            <a:avLst/>
          </a:prstGeom>
          <a:noFill/>
          <a:ln w="9525">
            <a:noFill/>
            <a:miter lim="800000"/>
            <a:headEnd/>
            <a:tailEnd/>
          </a:ln>
        </p:spPr>
      </p:pic>
      <p:sp>
        <p:nvSpPr>
          <p:cNvPr id="36868"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Evaluación por Areas de proceso</a:t>
            </a:r>
            <a:endParaRPr lang="es-PE" sz="2800" b="1">
              <a:solidFill>
                <a:srgbClr val="FFFFFF"/>
              </a:solidFill>
              <a:latin typeface="Candara" pitchFamily="34" charset="0"/>
            </a:endParaRPr>
          </a:p>
        </p:txBody>
      </p:sp>
      <p:sp>
        <p:nvSpPr>
          <p:cNvPr id="36870" name="Rectangle 6"/>
          <p:cNvSpPr>
            <a:spLocks noChangeArrowheads="1"/>
          </p:cNvSpPr>
          <p:nvPr/>
        </p:nvSpPr>
        <p:spPr bwMode="auto">
          <a:xfrm>
            <a:off x="180975" y="2708275"/>
            <a:ext cx="8712200" cy="2736850"/>
          </a:xfrm>
          <a:prstGeom prst="rect">
            <a:avLst/>
          </a:prstGeom>
          <a:noFill/>
          <a:ln w="9525">
            <a:solidFill>
              <a:schemeClr val="accent2"/>
            </a:solidFill>
            <a:miter lim="800000"/>
            <a:headEnd/>
            <a:tailEnd/>
          </a:ln>
          <a:effectLst/>
        </p:spPr>
        <p:txBody>
          <a:bodyPr wrap="none" anchor="ctr"/>
          <a:lstStyle/>
          <a:p>
            <a:endParaRPr lang="es-ES"/>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3"/>
          <p:cNvPicPr>
            <a:picLocks noChangeAspect="1" noChangeArrowheads="1"/>
          </p:cNvPicPr>
          <p:nvPr/>
        </p:nvPicPr>
        <p:blipFill>
          <a:blip r:embed="rId2" cstate="print"/>
          <a:srcRect/>
          <a:stretch>
            <a:fillRect/>
          </a:stretch>
        </p:blipFill>
        <p:spPr bwMode="auto">
          <a:xfrm>
            <a:off x="2195513" y="2420938"/>
            <a:ext cx="5040312" cy="3944937"/>
          </a:xfrm>
          <a:prstGeom prst="rect">
            <a:avLst/>
          </a:prstGeom>
          <a:noFill/>
          <a:ln w="9525">
            <a:solidFill>
              <a:schemeClr val="accent2"/>
            </a:solidFill>
            <a:miter lim="800000"/>
            <a:headEnd/>
            <a:tailEnd/>
          </a:ln>
        </p:spPr>
      </p:pic>
      <p:sp>
        <p:nvSpPr>
          <p:cNvPr id="37890"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Cumplimiento por Areas de proceso</a:t>
            </a:r>
            <a:endParaRPr lang="es-PE" sz="2800" b="1">
              <a:solidFill>
                <a:srgbClr val="FFFFFF"/>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3"/>
          <p:cNvPicPr>
            <a:picLocks noChangeAspect="1" noChangeArrowheads="1"/>
          </p:cNvPicPr>
          <p:nvPr/>
        </p:nvPicPr>
        <p:blipFill>
          <a:blip r:embed="rId2" cstate="print"/>
          <a:srcRect/>
          <a:stretch>
            <a:fillRect/>
          </a:stretch>
        </p:blipFill>
        <p:spPr bwMode="auto">
          <a:xfrm>
            <a:off x="2627313" y="2565400"/>
            <a:ext cx="4010025" cy="3667125"/>
          </a:xfrm>
          <a:prstGeom prst="rect">
            <a:avLst/>
          </a:prstGeom>
          <a:noFill/>
          <a:ln w="9525">
            <a:solidFill>
              <a:schemeClr val="accent2"/>
            </a:solidFill>
            <a:miter lim="800000"/>
            <a:headEnd/>
            <a:tailEnd/>
          </a:ln>
        </p:spPr>
      </p:pic>
      <p:sp>
        <p:nvSpPr>
          <p:cNvPr id="38914"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Cuadro resumen de Cumplimiento de práticas</a:t>
            </a:r>
            <a:endParaRPr lang="es-PE" sz="2800" b="1">
              <a:solidFill>
                <a:srgbClr val="FFFFFF"/>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MEJORA DE PROCESOS</a:t>
            </a:r>
            <a:endParaRPr lang="es-PE" sz="2400" b="1">
              <a:solidFill>
                <a:srgbClr val="8C2902"/>
              </a:solidFill>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OBJETO DE ESTUDIO</a:t>
            </a:r>
            <a:endParaRPr lang="es-PE" sz="44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Planificar Proyectos Institucionales de Desarrollo de Software</a:t>
            </a:r>
          </a:p>
        </p:txBody>
      </p:sp>
      <p:pic>
        <p:nvPicPr>
          <p:cNvPr id="5122" name="Picture 2"/>
          <p:cNvPicPr>
            <a:picLocks noChangeAspect="1" noChangeArrowheads="1"/>
          </p:cNvPicPr>
          <p:nvPr/>
        </p:nvPicPr>
        <p:blipFill>
          <a:blip r:embed="rId2" cstate="print"/>
          <a:srcRect/>
          <a:stretch>
            <a:fillRect/>
          </a:stretch>
        </p:blipFill>
        <p:spPr bwMode="auto">
          <a:xfrm>
            <a:off x="1477963" y="2235225"/>
            <a:ext cx="6186487" cy="4002087"/>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Planificar Proyectos Institucionales de Desarrollo de Software</a:t>
            </a:r>
          </a:p>
        </p:txBody>
      </p:sp>
      <p:pic>
        <p:nvPicPr>
          <p:cNvPr id="6146" name="Picture 2"/>
          <p:cNvPicPr>
            <a:picLocks noChangeAspect="1" noChangeArrowheads="1"/>
          </p:cNvPicPr>
          <p:nvPr/>
        </p:nvPicPr>
        <p:blipFill>
          <a:blip r:embed="rId2" cstate="print"/>
          <a:srcRect/>
          <a:stretch>
            <a:fillRect/>
          </a:stretch>
        </p:blipFill>
        <p:spPr bwMode="auto">
          <a:xfrm>
            <a:off x="1331640" y="2689696"/>
            <a:ext cx="6262687" cy="3403600"/>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Planificar Proyectos Institucionales de Desarrollo de Software</a:t>
            </a:r>
          </a:p>
        </p:txBody>
      </p:sp>
      <p:pic>
        <p:nvPicPr>
          <p:cNvPr id="7170" name="Picture 2"/>
          <p:cNvPicPr>
            <a:picLocks noChangeAspect="1" noChangeArrowheads="1"/>
          </p:cNvPicPr>
          <p:nvPr/>
        </p:nvPicPr>
        <p:blipFill>
          <a:blip r:embed="rId2" cstate="print"/>
          <a:srcRect/>
          <a:stretch>
            <a:fillRect/>
          </a:stretch>
        </p:blipFill>
        <p:spPr bwMode="auto">
          <a:xfrm>
            <a:off x="1471613" y="2231157"/>
            <a:ext cx="6199187" cy="4294187"/>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Planificar Proyectos Institucionales de Desarrollo de Software</a:t>
            </a:r>
          </a:p>
        </p:txBody>
      </p:sp>
      <p:pic>
        <p:nvPicPr>
          <p:cNvPr id="8194" name="Picture 2"/>
          <p:cNvPicPr>
            <a:picLocks noChangeAspect="1" noChangeArrowheads="1"/>
          </p:cNvPicPr>
          <p:nvPr/>
        </p:nvPicPr>
        <p:blipFill>
          <a:blip r:embed="rId2" cstate="print"/>
          <a:srcRect/>
          <a:stretch>
            <a:fillRect/>
          </a:stretch>
        </p:blipFill>
        <p:spPr bwMode="auto">
          <a:xfrm>
            <a:off x="1484313" y="2408833"/>
            <a:ext cx="6173787" cy="3900487"/>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2 Título"/>
          <p:cNvSpPr txBox="1">
            <a:spLocks/>
          </p:cNvSpPr>
          <p:nvPr/>
        </p:nvSpPr>
        <p:spPr bwMode="auto">
          <a:xfrm>
            <a:off x="395536" y="260648"/>
            <a:ext cx="8229600" cy="1252537"/>
          </a:xfrm>
          <a:prstGeom prst="rect">
            <a:avLst/>
          </a:prstGeom>
          <a:noFill/>
          <a:ln w="9525">
            <a:noFill/>
            <a:miter lim="800000"/>
            <a:headEnd/>
            <a:tailEnd/>
          </a:ln>
        </p:spPr>
        <p:txBody>
          <a:bodyPr anchor="ctr"/>
          <a:lstStyle/>
          <a:p>
            <a:pPr marL="1257300" lvl="2" indent="-342900" algn="ctr"/>
            <a:r>
              <a:rPr lang="es-ES" b="1"/>
              <a:t>Flujograma: Planificar Proyectos Institucionales de Desarrollo de Software</a:t>
            </a:r>
          </a:p>
        </p:txBody>
      </p:sp>
      <p:pic>
        <p:nvPicPr>
          <p:cNvPr id="1026" name="Picture 2"/>
          <p:cNvPicPr>
            <a:picLocks noChangeAspect="1" noChangeArrowheads="1"/>
          </p:cNvPicPr>
          <p:nvPr/>
        </p:nvPicPr>
        <p:blipFill>
          <a:blip r:embed="rId2" cstate="print"/>
          <a:srcRect/>
          <a:stretch>
            <a:fillRect/>
          </a:stretch>
        </p:blipFill>
        <p:spPr bwMode="auto">
          <a:xfrm>
            <a:off x="539552" y="1340768"/>
            <a:ext cx="8332786" cy="4032448"/>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dirty="0" smtClean="0"/>
              <a:t>Matriz: </a:t>
            </a:r>
            <a:r>
              <a:rPr lang="es-ES" b="1" dirty="0"/>
              <a:t>Planificar Proyectos Institucionales de Desarrollo de Software</a:t>
            </a:r>
          </a:p>
        </p:txBody>
      </p:sp>
      <p:graphicFrame>
        <p:nvGraphicFramePr>
          <p:cNvPr id="3" name="2 Tabla"/>
          <p:cNvGraphicFramePr>
            <a:graphicFrameLocks noGrp="1"/>
          </p:cNvGraphicFramePr>
          <p:nvPr/>
        </p:nvGraphicFramePr>
        <p:xfrm>
          <a:off x="467539" y="1396992"/>
          <a:ext cx="8136908" cy="5128365"/>
        </p:xfrm>
        <a:graphic>
          <a:graphicData uri="http://schemas.openxmlformats.org/drawingml/2006/table">
            <a:tbl>
              <a:tblPr/>
              <a:tblGrid>
                <a:gridCol w="2818322"/>
                <a:gridCol w="379899"/>
                <a:gridCol w="379899"/>
                <a:gridCol w="379899"/>
                <a:gridCol w="379899"/>
                <a:gridCol w="379899"/>
                <a:gridCol w="379899"/>
                <a:gridCol w="379899"/>
                <a:gridCol w="379899"/>
                <a:gridCol w="379899"/>
                <a:gridCol w="379899"/>
                <a:gridCol w="379899"/>
                <a:gridCol w="379899"/>
                <a:gridCol w="379899"/>
                <a:gridCol w="379899"/>
              </a:tblGrid>
              <a:tr h="155405">
                <a:tc>
                  <a:txBody>
                    <a:bodyPr/>
                    <a:lstStyle/>
                    <a:p>
                      <a:pPr algn="l" fontAlgn="b"/>
                      <a:endParaRPr lang="es-PE" sz="700" b="0" i="0" u="none" strike="noStrike">
                        <a:solidFill>
                          <a:srgbClr val="000000"/>
                        </a:solidFill>
                        <a:latin typeface="Calibri"/>
                      </a:endParaRPr>
                    </a:p>
                  </a:txBody>
                  <a:tcPr marL="6158" marR="6158" marT="615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14">
                  <a:txBody>
                    <a:bodyPr/>
                    <a:lstStyle/>
                    <a:p>
                      <a:pPr algn="ctr" fontAlgn="b"/>
                      <a:r>
                        <a:rPr lang="es-PE" sz="700" b="0" i="0" u="none" strike="noStrike">
                          <a:solidFill>
                            <a:srgbClr val="000000"/>
                          </a:solidFill>
                          <a:latin typeface="Calibri"/>
                        </a:rPr>
                        <a:t>PP</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r>
              <a:tr h="155405">
                <a:tc>
                  <a:txBody>
                    <a:bodyPr/>
                    <a:lstStyle/>
                    <a:p>
                      <a:pPr algn="l" fontAlgn="b"/>
                      <a:r>
                        <a:rPr lang="es-PE" sz="700" b="0" i="0" u="none" strike="noStrike">
                          <a:solidFill>
                            <a:srgbClr val="000000"/>
                          </a:solidFill>
                          <a:latin typeface="Calibri"/>
                        </a:rPr>
                        <a:t>Actividades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SP 1.1</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SP 1.2</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SP 1.3</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SP 1.4</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SP 2.1</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SP 2.2</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SP 2.3</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SP 2.4</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SP 2.5</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SP 2.6</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SP 2.7</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SP 3.1</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SP 3.2</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SP 3.3</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Recibir y visar y solicitud de usuario  al JPI</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Recibir solicitud de usuario visada</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Entrevistar usuarios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Identificar requerimientos de alto nivel</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Crear repositorio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Conceptualizar y evaluar req.</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it-IT" sz="700" b="0" i="0" u="none" strike="noStrike">
                          <a:solidFill>
                            <a:srgbClr val="000000"/>
                          </a:solidFill>
                          <a:latin typeface="Calibri"/>
                        </a:rPr>
                        <a:t>Verifica si necesita RRHH o materiales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Elabora términos de referencia</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Elabora Solicitud de adquisiciones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Visar y enviar terminos de referencia a OTPP</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Visar y envíar solicitud de Adquisiciones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Recibe recursos e informe presupuestal</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Describir alcance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Elaborar WBS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Identificar atributos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Identificar ciclo de vida</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Identificar interesados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Definir equipo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Establecer mecanismos de comunicación</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Verificar necesidades de capacitación</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Enviar Solicitud de  Capacitación</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Estimar Esfuerzo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Recibir cronograma de capacitación de la OTPP</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Identificar supuestos y restricciones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Elaborar presupuesto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Identificar artefactos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Elaborar cronograma</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Identificar y Analizar riesgos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Elaborar Plan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Corregir Plan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Aprobar Plan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dirty="0">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bl>
          </a:graphicData>
        </a:graphic>
      </p:graphicFrame>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Indicadores: Planificar Proyectos Institucionales de Desarrollo de Software</a:t>
            </a:r>
          </a:p>
        </p:txBody>
      </p:sp>
      <p:sp>
        <p:nvSpPr>
          <p:cNvPr id="44035" name="Text Box 3"/>
          <p:cNvSpPr txBox="1">
            <a:spLocks noChangeArrowheads="1"/>
          </p:cNvSpPr>
          <p:nvPr/>
        </p:nvSpPr>
        <p:spPr bwMode="auto">
          <a:xfrm>
            <a:off x="395288" y="2636838"/>
            <a:ext cx="7632700" cy="366712"/>
          </a:xfrm>
          <a:prstGeom prst="rect">
            <a:avLst/>
          </a:prstGeom>
          <a:noFill/>
          <a:ln w="9525">
            <a:noFill/>
            <a:miter lim="800000"/>
            <a:headEnd/>
            <a:tailEnd/>
          </a:ln>
          <a:effectLst/>
        </p:spPr>
        <p:txBody>
          <a:bodyPr>
            <a:spAutoFit/>
          </a:bodyPr>
          <a:lstStyle/>
          <a:p>
            <a:pPr>
              <a:spcBef>
                <a:spcPct val="50000"/>
              </a:spcBef>
            </a:pPr>
            <a:endParaRPr lang="es-ES"/>
          </a:p>
        </p:txBody>
      </p:sp>
      <p:sp>
        <p:nvSpPr>
          <p:cNvPr id="44036" name="Text Box 4"/>
          <p:cNvSpPr txBox="1">
            <a:spLocks noChangeArrowheads="1"/>
          </p:cNvSpPr>
          <p:nvPr/>
        </p:nvSpPr>
        <p:spPr bwMode="auto">
          <a:xfrm>
            <a:off x="611188" y="2636838"/>
            <a:ext cx="7848600" cy="3327400"/>
          </a:xfrm>
          <a:prstGeom prst="rect">
            <a:avLst/>
          </a:prstGeom>
          <a:noFill/>
          <a:ln w="9525">
            <a:solidFill>
              <a:schemeClr val="accent2"/>
            </a:solidFill>
            <a:miter lim="800000"/>
            <a:headEnd/>
            <a:tailEnd/>
          </a:ln>
          <a:effectLst/>
        </p:spPr>
        <p:txBody>
          <a:bodyPr>
            <a:spAutoFit/>
          </a:bodyPr>
          <a:lstStyle/>
          <a:p>
            <a:r>
              <a:rPr lang="es-ES" sz="1400" b="1"/>
              <a:t>Indicador de requerimientos aprobados</a:t>
            </a:r>
            <a:endParaRPr lang="es-ES" sz="1400"/>
          </a:p>
          <a:p>
            <a:r>
              <a:rPr lang="es-ES" sz="1400"/>
              <a:t>Justificación: Este indicador sirve para medir el porcentaje de cumplimiento de los requerimientos aprobados en la etapa de Planificación del proyecto. De esta manera, podemos analizar el # de requerimientos aprobados a fin de llevar un lineamiento de la trazabilidad desde el requerimiento hasta el caso de uso.</a:t>
            </a:r>
            <a:endParaRPr lang="es-ES" sz="1400" b="1" i="1"/>
          </a:p>
          <a:p>
            <a:r>
              <a:rPr lang="es-ES" sz="1400" b="1"/>
              <a:t/>
            </a:r>
            <a:br>
              <a:rPr lang="es-ES" sz="1400" b="1"/>
            </a:br>
            <a:r>
              <a:rPr lang="es-ES" sz="1400" b="1"/>
              <a:t>Indicador de actividades ejecutadas en el Cronograma</a:t>
            </a:r>
            <a:endParaRPr lang="es-ES" sz="1400"/>
          </a:p>
          <a:p>
            <a:r>
              <a:rPr lang="es-ES" sz="1400"/>
              <a:t>Justificación: Este indicador sirve para medir el porcentaje de ejecución de las actividades planificadas las cuales fueron plasmadas en el Cronograma inicial. De esta manera podremos determinar el # de actividades que generalmente se ejecutan durante el desarrollo del Proyecto.</a:t>
            </a:r>
            <a:br>
              <a:rPr lang="es-ES" sz="1400"/>
            </a:br>
            <a:r>
              <a:rPr lang="es-ES"/>
              <a:t/>
            </a:r>
            <a:br>
              <a:rPr lang="es-ES"/>
            </a:br>
            <a:endParaRPr lang="es-ES" b="1" i="1"/>
          </a:p>
          <a:p>
            <a:r>
              <a:rPr lang="es-ES"/>
              <a:t/>
            </a:r>
            <a:br>
              <a:rPr lang="es-ES"/>
            </a:br>
            <a:endParaRPr lang="es-ES"/>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2 Título"/>
          <p:cNvSpPr txBox="1">
            <a:spLocks/>
          </p:cNvSpPr>
          <p:nvPr/>
        </p:nvSpPr>
        <p:spPr bwMode="auto">
          <a:xfrm>
            <a:off x="457200" y="44624"/>
            <a:ext cx="8229600" cy="1252537"/>
          </a:xfrm>
          <a:prstGeom prst="rect">
            <a:avLst/>
          </a:prstGeom>
          <a:noFill/>
          <a:ln w="9525">
            <a:noFill/>
            <a:miter lim="800000"/>
            <a:headEnd/>
            <a:tailEnd/>
          </a:ln>
        </p:spPr>
        <p:txBody>
          <a:bodyPr anchor="ctr"/>
          <a:lstStyle/>
          <a:p>
            <a:pPr marL="1257300" lvl="2" indent="-342900" algn="ctr"/>
            <a:r>
              <a:rPr lang="es-ES" b="1" dirty="0"/>
              <a:t>Proceso: Controlar y Monitorear Proyectos Institucionales de Desarrollo de Software</a:t>
            </a:r>
          </a:p>
        </p:txBody>
      </p:sp>
      <p:pic>
        <p:nvPicPr>
          <p:cNvPr id="1026" name="Picture 2"/>
          <p:cNvPicPr>
            <a:picLocks noChangeAspect="1" noChangeArrowheads="1"/>
          </p:cNvPicPr>
          <p:nvPr/>
        </p:nvPicPr>
        <p:blipFill>
          <a:blip r:embed="rId2" cstate="print"/>
          <a:srcRect/>
          <a:stretch>
            <a:fillRect/>
          </a:stretch>
        </p:blipFill>
        <p:spPr bwMode="auto">
          <a:xfrm>
            <a:off x="1331640" y="1164977"/>
            <a:ext cx="6758260" cy="5648399"/>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Controlar y Monitorear Proyectos Institucionales de Desarrollo de Software</a:t>
            </a:r>
          </a:p>
        </p:txBody>
      </p:sp>
      <p:pic>
        <p:nvPicPr>
          <p:cNvPr id="3074" name="Picture 2"/>
          <p:cNvPicPr>
            <a:picLocks noChangeAspect="1" noChangeArrowheads="1"/>
          </p:cNvPicPr>
          <p:nvPr/>
        </p:nvPicPr>
        <p:blipFill>
          <a:blip r:embed="rId2" cstate="print"/>
          <a:srcRect/>
          <a:stretch>
            <a:fillRect/>
          </a:stretch>
        </p:blipFill>
        <p:spPr bwMode="auto">
          <a:xfrm>
            <a:off x="1033463" y="2638896"/>
            <a:ext cx="7075487" cy="3454400"/>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Controlar y Monitorear Proyectos Institucionales de Desarrollo de Software</a:t>
            </a:r>
          </a:p>
        </p:txBody>
      </p:sp>
      <p:pic>
        <p:nvPicPr>
          <p:cNvPr id="2050" name="Picture 2"/>
          <p:cNvPicPr>
            <a:picLocks noChangeAspect="1" noChangeArrowheads="1"/>
          </p:cNvPicPr>
          <p:nvPr/>
        </p:nvPicPr>
        <p:blipFill>
          <a:blip r:embed="rId2" cstate="print"/>
          <a:srcRect/>
          <a:stretch>
            <a:fillRect/>
          </a:stretch>
        </p:blipFill>
        <p:spPr bwMode="auto">
          <a:xfrm>
            <a:off x="957263" y="2676872"/>
            <a:ext cx="7227887" cy="3200400"/>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Organigrama Institucional</a:t>
            </a:r>
          </a:p>
        </p:txBody>
      </p:sp>
      <p:pic>
        <p:nvPicPr>
          <p:cNvPr id="17410" name="Imagen 1"/>
          <p:cNvPicPr>
            <a:picLocks noChangeAspect="1" noChangeArrowheads="1"/>
          </p:cNvPicPr>
          <p:nvPr/>
        </p:nvPicPr>
        <p:blipFill>
          <a:blip r:embed="rId3" cstate="print"/>
          <a:srcRect/>
          <a:stretch>
            <a:fillRect/>
          </a:stretch>
        </p:blipFill>
        <p:spPr bwMode="auto">
          <a:xfrm>
            <a:off x="1116013" y="1557338"/>
            <a:ext cx="7200900" cy="5094287"/>
          </a:xfrm>
          <a:prstGeom prst="rect">
            <a:avLst/>
          </a:prstGeom>
          <a:noFill/>
          <a:ln w="9525">
            <a:solidFill>
              <a:schemeClr val="accent2"/>
            </a:solidFill>
            <a:miter lim="800000"/>
            <a:headEnd/>
            <a:tailEnd/>
          </a:ln>
        </p:spPr>
      </p:pic>
      <p:sp>
        <p:nvSpPr>
          <p:cNvPr id="17411" name="Rectangle 5"/>
          <p:cNvSpPr>
            <a:spLocks noChangeArrowheads="1"/>
          </p:cNvSpPr>
          <p:nvPr/>
        </p:nvSpPr>
        <p:spPr bwMode="auto">
          <a:xfrm>
            <a:off x="2771725" y="4149725"/>
            <a:ext cx="792163" cy="503238"/>
          </a:xfrm>
          <a:prstGeom prst="rect">
            <a:avLst/>
          </a:prstGeom>
          <a:noFill/>
          <a:ln w="19050">
            <a:solidFill>
              <a:srgbClr val="800000"/>
            </a:solidFill>
            <a:miter lim="800000"/>
            <a:headEnd/>
            <a:tailEnd/>
          </a:ln>
        </p:spPr>
        <p:txBody>
          <a:bodyPr wrap="none" anchor="ctr"/>
          <a:lstStyle/>
          <a:p>
            <a:endParaRPr lang="es-ES"/>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Flujograma: Controlar y Monitorear Proyectos Institucionales de Desarrollo de Software</a:t>
            </a:r>
          </a:p>
        </p:txBody>
      </p:sp>
      <p:pic>
        <p:nvPicPr>
          <p:cNvPr id="3" name="0 Imagen" descr="PMC_ProyInstitucionales_INEI.png"/>
          <p:cNvPicPr/>
          <p:nvPr/>
        </p:nvPicPr>
        <p:blipFill>
          <a:blip r:embed="rId2" cstate="print"/>
          <a:srcRect l="878" b="11408"/>
          <a:stretch>
            <a:fillRect/>
          </a:stretch>
        </p:blipFill>
        <p:spPr>
          <a:xfrm>
            <a:off x="179512" y="2204864"/>
            <a:ext cx="8712968" cy="3888432"/>
          </a:xfrm>
          <a:prstGeom prst="rect">
            <a:avLst/>
          </a:prstGeom>
        </p:spPr>
      </p:pic>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5"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Matriz: Planificar Controlar y Monitorear Proyectos Institucionales de Desarrollo de Software</a:t>
            </a:r>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Indicadores: Controlar y Monitorear Proyectos Institucionales de Desarrollo de Software</a:t>
            </a:r>
          </a:p>
        </p:txBody>
      </p:sp>
      <p:sp>
        <p:nvSpPr>
          <p:cNvPr id="48131" name="Text Box 3"/>
          <p:cNvSpPr txBox="1">
            <a:spLocks noChangeArrowheads="1"/>
          </p:cNvSpPr>
          <p:nvPr/>
        </p:nvSpPr>
        <p:spPr bwMode="auto">
          <a:xfrm>
            <a:off x="611188" y="2997200"/>
            <a:ext cx="8281987" cy="2778125"/>
          </a:xfrm>
          <a:prstGeom prst="rect">
            <a:avLst/>
          </a:prstGeom>
          <a:noFill/>
          <a:ln w="9525">
            <a:solidFill>
              <a:schemeClr val="accent2"/>
            </a:solidFill>
            <a:miter lim="800000"/>
            <a:headEnd/>
            <a:tailEnd/>
          </a:ln>
          <a:effectLst/>
        </p:spPr>
        <p:txBody>
          <a:bodyPr>
            <a:spAutoFit/>
          </a:bodyPr>
          <a:lstStyle/>
          <a:p>
            <a:r>
              <a:rPr lang="es-ES" sz="1400" b="1"/>
              <a:t>Indicador de cambios aceptados implementados.</a:t>
            </a:r>
            <a:endParaRPr lang="es-ES" sz="1400" b="1" i="1"/>
          </a:p>
          <a:p>
            <a:r>
              <a:rPr lang="es-ES" sz="1400"/>
              <a:t>Justificación: Este indicador sirve para medir el porcentaje de cumplimiento de los cambios aceptados en cada iteración del proyecto. De esta manera, podemos analizar el cumplimiento de de los cambios aceptados y como afectan estos al entregable de cada iteración.</a:t>
            </a:r>
            <a:endParaRPr lang="es-ES" sz="1400" b="1" i="1"/>
          </a:p>
          <a:p>
            <a:endParaRPr lang="es-ES" sz="1400"/>
          </a:p>
          <a:p>
            <a:r>
              <a:rPr lang="es-ES" sz="1400" b="1"/>
              <a:t>Indicador de cumplimiento de entregas.</a:t>
            </a:r>
            <a:endParaRPr lang="es-ES" sz="1400" b="1" i="1"/>
          </a:p>
          <a:p>
            <a:r>
              <a:rPr lang="es-ES" sz="1400"/>
              <a:t>Justificación: Este indicador sirve para medir el porcentaje de cumplimiento de entregas en cada iteración del proyecto. De esta manera, podemos analizar el cumplimiento de entrega de todos los proyectos de desarrollo que existen actualmente, mantener un mejor control en el progreso y determinar si se están asignando correctamente los recursos adecuados a las actividades.</a:t>
            </a:r>
            <a:endParaRPr lang="es-ES" sz="1400" b="1" i="1"/>
          </a:p>
          <a:p>
            <a:r>
              <a:rPr lang="es-ES"/>
              <a:t/>
            </a:r>
            <a:br>
              <a:rPr lang="es-ES"/>
            </a:br>
            <a:endParaRPr lang="es-ES"/>
          </a:p>
        </p:txBody>
      </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Conclusiones</a:t>
            </a:r>
          </a:p>
        </p:txBody>
      </p:sp>
      <p:sp>
        <p:nvSpPr>
          <p:cNvPr id="49154" name="2 Título"/>
          <p:cNvSpPr>
            <a:spLocks/>
          </p:cNvSpPr>
          <p:nvPr/>
        </p:nvSpPr>
        <p:spPr bwMode="auto">
          <a:xfrm>
            <a:off x="539750" y="1628775"/>
            <a:ext cx="8136706" cy="4320505"/>
          </a:xfrm>
          <a:prstGeom prst="rect">
            <a:avLst/>
          </a:prstGeom>
          <a:noFill/>
          <a:ln w="9525">
            <a:noFill/>
            <a:miter lim="800000"/>
            <a:headEnd/>
            <a:tailEnd/>
          </a:ln>
        </p:spPr>
        <p:txBody>
          <a:bodyPr anchor="ctr"/>
          <a:lstStyle/>
          <a:p>
            <a:r>
              <a:rPr lang="es-ES_tradnl" dirty="0" smtClean="0"/>
              <a:t>De acuerdo al estudio de la situación actual de la Oficina Técnica de Desarrollo de Sistemas (OTIN) del  INEI se puede concluir que el nivel de capacidad para el desarrollo de Sistemas  es  IMCOMPLETO - 0,  al no  cumplir  las prácticas específicas en un 100%, de las áreas de proceso revisadas. </a:t>
            </a:r>
            <a:endParaRPr lang="es-PE" dirty="0" smtClean="0"/>
          </a:p>
          <a:p>
            <a:r>
              <a:rPr lang="es-ES_tradnl" dirty="0" smtClean="0"/>
              <a:t>Además, se ha determinado que los procesos por los cuales conviene comenzar a optimizar serían los que  están más cerca de cumplir las todas las prácticas, en este caso empezaríamos con PP, ya que es el área de proceso que está</a:t>
            </a:r>
            <a:r>
              <a:rPr lang="es-ES" dirty="0" smtClean="0"/>
              <a:t> más próxima a obtener el nivel de capacidad 1, al tener dos(02) prácticas especifica s por cumplir. En el caso de las áreas de procesos </a:t>
            </a:r>
            <a:r>
              <a:rPr lang="es-ES_tradnl" dirty="0" smtClean="0"/>
              <a:t> PMC y  REQM, las cuales necesitan mayor atención dado a la cantidad de prácticas específicas no cumplidas continuarían en ese orden; el fin es que se pueda trabajar en base a una experiencia de éxito, como es el caso del proceso PP. Por otro lado se podría mencionar adicionalmente que las mejoras se darán por Nivel de capacidad de representación continua en el área y no por Nivel de madurez.</a:t>
            </a:r>
            <a:endParaRPr lang="es-PE" dirty="0"/>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1 Título"/>
          <p:cNvSpPr>
            <a:spLocks noGrp="1"/>
          </p:cNvSpPr>
          <p:nvPr>
            <p:ph type="ctrTitle" idx="4294967295"/>
          </p:nvPr>
        </p:nvSpPr>
        <p:spPr>
          <a:xfrm>
            <a:off x="755650" y="1341438"/>
            <a:ext cx="7772400" cy="1584325"/>
          </a:xfrm>
        </p:spPr>
        <p:txBody>
          <a:bodyPr anchor="b"/>
          <a:lstStyle/>
          <a:p>
            <a:pPr eaLnBrk="1" hangingPunct="1"/>
            <a:r>
              <a:rPr lang="es-ES" sz="2800" b="1" smtClean="0"/>
              <a:t>DIAGNÓSTICO DE LAS PRÁCTICAS DE DESARROLLO DE SOFTWARE UTILIZANDO UN GRUPO DE ÁREAS DE PROCESO DEL CMMI EN </a:t>
            </a:r>
            <a:br>
              <a:rPr lang="es-ES" sz="2800" b="1" smtClean="0"/>
            </a:br>
            <a:r>
              <a:rPr lang="es-ES" sz="2800" b="1" smtClean="0"/>
              <a:t>LOS PROYECTOS INSTITUCIONALES DE LA OFICINA EJECUTIVA DE DESARROLLO DE SISTEMAS DEL INEI</a:t>
            </a:r>
            <a:endParaRPr lang="es-PE" sz="2800" b="1" smtClean="0"/>
          </a:p>
        </p:txBody>
      </p:sp>
      <p:sp>
        <p:nvSpPr>
          <p:cNvPr id="50178" name="3 CuadroTexto"/>
          <p:cNvSpPr txBox="1">
            <a:spLocks noChangeArrowheads="1"/>
          </p:cNvSpPr>
          <p:nvPr/>
        </p:nvSpPr>
        <p:spPr bwMode="auto">
          <a:xfrm>
            <a:off x="5435600" y="3357563"/>
            <a:ext cx="3311525" cy="1739900"/>
          </a:xfrm>
          <a:prstGeom prst="rect">
            <a:avLst/>
          </a:prstGeom>
          <a:noFill/>
          <a:ln w="9525">
            <a:noFill/>
            <a:miter lim="800000"/>
            <a:headEnd/>
            <a:tailEnd/>
          </a:ln>
        </p:spPr>
        <p:txBody>
          <a:bodyPr>
            <a:spAutoFit/>
          </a:bodyPr>
          <a:lstStyle/>
          <a:p>
            <a:r>
              <a:rPr lang="es-ES" b="1">
                <a:solidFill>
                  <a:srgbClr val="8C2902"/>
                </a:solidFill>
                <a:latin typeface="Candara" pitchFamily="34" charset="0"/>
              </a:rPr>
              <a:t>ROJAS MUNIVE, GABRIELA</a:t>
            </a:r>
          </a:p>
          <a:p>
            <a:r>
              <a:rPr lang="es-ES" b="1">
                <a:solidFill>
                  <a:srgbClr val="8C2902"/>
                </a:solidFill>
                <a:latin typeface="Candara" pitchFamily="34" charset="0"/>
              </a:rPr>
              <a:t>SUAREZ GUTIERREZ, AUGUSTO</a:t>
            </a:r>
          </a:p>
          <a:p>
            <a:r>
              <a:rPr lang="es-ES" b="1">
                <a:solidFill>
                  <a:srgbClr val="8C2902"/>
                </a:solidFill>
                <a:latin typeface="Candara" pitchFamily="34" charset="0"/>
              </a:rPr>
              <a:t>RAMIREZ GUZMÁN, CECILIA</a:t>
            </a:r>
          </a:p>
          <a:p>
            <a:r>
              <a:rPr lang="es-ES" b="1">
                <a:solidFill>
                  <a:srgbClr val="8C2902"/>
                </a:solidFill>
                <a:latin typeface="Candara" pitchFamily="34" charset="0"/>
              </a:rPr>
              <a:t>DEL RIO ORTEGA, JOSE</a:t>
            </a:r>
          </a:p>
          <a:p>
            <a:r>
              <a:rPr lang="es-ES" b="1">
                <a:solidFill>
                  <a:srgbClr val="8C2902"/>
                </a:solidFill>
                <a:latin typeface="Candara" pitchFamily="34" charset="0"/>
              </a:rPr>
              <a:t>AGUAYO LOPEZ, LUIS</a:t>
            </a:r>
            <a:r>
              <a:rPr lang="es-PE" b="1">
                <a:solidFill>
                  <a:srgbClr val="8C2902"/>
                </a:solidFill>
                <a:latin typeface="Candara" pitchFamily="34" charset="0"/>
              </a:rPr>
              <a:t/>
            </a:r>
            <a:br>
              <a:rPr lang="es-PE" b="1">
                <a:solidFill>
                  <a:srgbClr val="8C2902"/>
                </a:solidFill>
                <a:latin typeface="Candara" pitchFamily="34" charset="0"/>
              </a:rPr>
            </a:br>
            <a:endParaRPr lang="es-PE" b="1">
              <a:solidFill>
                <a:srgbClr val="8C2902"/>
              </a:solidFill>
              <a:latin typeface="Candara" pitchFamily="34" charset="0"/>
            </a:endParaRPr>
          </a:p>
        </p:txBody>
      </p:sp>
      <p:pic>
        <p:nvPicPr>
          <p:cNvPr id="50179"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4150" y="5949950"/>
            <a:ext cx="1219200" cy="850900"/>
          </a:xfrm>
          <a:prstGeom prst="rect">
            <a:avLst/>
          </a:prstGeom>
          <a:noFill/>
          <a:ln w="9525">
            <a:noFill/>
            <a:miter lim="800000"/>
            <a:headEnd/>
            <a:tailEnd/>
          </a:ln>
        </p:spPr>
      </p:pic>
      <p:sp>
        <p:nvSpPr>
          <p:cNvPr id="50180" name="3 CuadroTexto"/>
          <p:cNvSpPr txBox="1">
            <a:spLocks noChangeArrowheads="1"/>
          </p:cNvSpPr>
          <p:nvPr/>
        </p:nvSpPr>
        <p:spPr bwMode="auto">
          <a:xfrm>
            <a:off x="6948488" y="5516563"/>
            <a:ext cx="1871662" cy="519112"/>
          </a:xfrm>
          <a:prstGeom prst="rect">
            <a:avLst/>
          </a:prstGeom>
          <a:noFill/>
          <a:ln w="9525">
            <a:noFill/>
            <a:miter lim="800000"/>
            <a:headEnd/>
            <a:tailEnd/>
          </a:ln>
        </p:spPr>
        <p:txBody>
          <a:bodyPr>
            <a:spAutoFit/>
          </a:bodyPr>
          <a:lstStyle/>
          <a:p>
            <a:r>
              <a:rPr lang="es-ES" sz="2800" b="1">
                <a:solidFill>
                  <a:schemeClr val="bg1"/>
                </a:solidFill>
                <a:latin typeface="Candara" pitchFamily="34" charset="0"/>
              </a:rPr>
              <a:t>GRACIAS!</a:t>
            </a:r>
            <a:endParaRPr lang="es-PE" sz="2800" b="1">
              <a:solidFill>
                <a:schemeClr val="bg1"/>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ALCANCE DE LA EVALUACION</a:t>
            </a:r>
            <a:endParaRPr lang="es-PE" sz="44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txBox="1">
            <a:spLocks/>
          </p:cNvSpPr>
          <p:nvPr/>
        </p:nvSpPr>
        <p:spPr bwMode="auto">
          <a:xfrm>
            <a:off x="457200" y="338138"/>
            <a:ext cx="8229600" cy="8588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Proyecto Institucionales</a:t>
            </a:r>
          </a:p>
        </p:txBody>
      </p:sp>
      <p:pic>
        <p:nvPicPr>
          <p:cNvPr id="20482" name="Picture 4"/>
          <p:cNvPicPr>
            <a:picLocks noChangeAspect="1" noChangeArrowheads="1"/>
          </p:cNvPicPr>
          <p:nvPr/>
        </p:nvPicPr>
        <p:blipFill>
          <a:blip r:embed="rId3" cstate="print"/>
          <a:srcRect/>
          <a:stretch>
            <a:fillRect/>
          </a:stretch>
        </p:blipFill>
        <p:spPr bwMode="auto">
          <a:xfrm>
            <a:off x="468313" y="2924175"/>
            <a:ext cx="8064500" cy="2579688"/>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FACTIBILIDAD DEL CAMBIO</a:t>
            </a:r>
            <a:endParaRPr lang="es-PE" sz="44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Cambios</a:t>
            </a:r>
          </a:p>
        </p:txBody>
      </p:sp>
      <p:pic>
        <p:nvPicPr>
          <p:cNvPr id="23554" name="Picture 4"/>
          <p:cNvPicPr>
            <a:picLocks noChangeAspect="1" noChangeArrowheads="1"/>
          </p:cNvPicPr>
          <p:nvPr/>
        </p:nvPicPr>
        <p:blipFill>
          <a:blip r:embed="rId2" cstate="print"/>
          <a:srcRect/>
          <a:stretch>
            <a:fillRect/>
          </a:stretch>
        </p:blipFill>
        <p:spPr bwMode="auto">
          <a:xfrm>
            <a:off x="2268538" y="1989138"/>
            <a:ext cx="5040312" cy="4465637"/>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Focos de resistencia</a:t>
            </a:r>
          </a:p>
        </p:txBody>
      </p:sp>
      <p:pic>
        <p:nvPicPr>
          <p:cNvPr id="24578" name="Picture 4"/>
          <p:cNvPicPr>
            <a:picLocks noChangeAspect="1" noChangeArrowheads="1"/>
          </p:cNvPicPr>
          <p:nvPr/>
        </p:nvPicPr>
        <p:blipFill>
          <a:blip r:embed="rId2" cstate="print"/>
          <a:srcRect/>
          <a:stretch>
            <a:fillRect/>
          </a:stretch>
        </p:blipFill>
        <p:spPr bwMode="auto">
          <a:xfrm>
            <a:off x="1258888" y="2708275"/>
            <a:ext cx="6985000" cy="3243263"/>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Aspectos que afectan la mejora de procesos</a:t>
            </a:r>
          </a:p>
        </p:txBody>
      </p:sp>
      <p:pic>
        <p:nvPicPr>
          <p:cNvPr id="25602" name="Picture 4"/>
          <p:cNvPicPr>
            <a:picLocks noChangeAspect="1" noChangeArrowheads="1"/>
          </p:cNvPicPr>
          <p:nvPr/>
        </p:nvPicPr>
        <p:blipFill>
          <a:blip r:embed="rId2" cstate="print"/>
          <a:srcRect/>
          <a:stretch>
            <a:fillRect/>
          </a:stretch>
        </p:blipFill>
        <p:spPr bwMode="auto">
          <a:xfrm>
            <a:off x="1116013" y="2781300"/>
            <a:ext cx="7127875" cy="3032125"/>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1899</TotalTime>
  <Words>844</Words>
  <Application>Microsoft Office PowerPoint</Application>
  <PresentationFormat>Presentación en pantalla (4:3)</PresentationFormat>
  <Paragraphs>545</Paragraphs>
  <Slides>34</Slides>
  <Notes>6</Notes>
  <HiddenSlides>1</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Forma de onda</vt:lpstr>
      <vt:lpstr>DIAGNÓSTICO DE LAS PRÁCTICAS DE DESARROLLO DE SOFTWARE UTILIZANDO UN GRUPO DE ÁREAS DE PROCESO DEL CMMI EN  LOS PROYECTOS INSTITUCIONALES DE LA OFICINA EJECUTIVA DE DESARROLLO DE SISTEMAS DEL INEI</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DIAGNÓSTICO DE LAS PRÁCTICAS DE DESARROLLO DE SOFTWARE UTILIZANDO UN GRUPO DE ÁREAS DE PROCESO DEL CMMI EN  LOS PROYECTOS INSTITUCIONALES DE LA OFICINA EJECUTIVA DE DESARROLLO DE SISTEMAS DEL INEI</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jicar</cp:lastModifiedBy>
  <cp:revision>241</cp:revision>
  <dcterms:created xsi:type="dcterms:W3CDTF">2012-05-06T17:51:32Z</dcterms:created>
  <dcterms:modified xsi:type="dcterms:W3CDTF">2012-10-06T14:37:09Z</dcterms:modified>
</cp:coreProperties>
</file>