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19" r:id="rId22"/>
    <p:sldId id="416" r:id="rId23"/>
    <p:sldId id="418" r:id="rId24"/>
    <p:sldId id="406" r:id="rId25"/>
    <p:sldId id="417" r:id="rId26"/>
    <p:sldId id="408" r:id="rId27"/>
    <p:sldId id="409" r:id="rId28"/>
    <p:sldId id="414" r:id="rId29"/>
    <p:sldId id="415" r:id="rId30"/>
    <p:sldId id="410" r:id="rId31"/>
    <p:sldId id="411" r:id="rId32"/>
    <p:sldId id="412" r:id="rId33"/>
    <p:sldId id="398" r:id="rId34"/>
    <p:sldId id="413"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85" d="100"/>
          <a:sy n="85" d="100"/>
        </p:scale>
        <p:origin x="-87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CAE14B-C321-4376-BEBA-CEB4E8AC944D}" type="datetimeFigureOut">
              <a:rPr lang="es-PE"/>
              <a:pPr>
                <a:defRPr/>
              </a:pPr>
              <a:t>06/10/2012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91100B-BBF7-4818-B016-FB27621D80C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25F55F0-4E20-4DE5-97FF-9AF6E3D9503E}"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D722AD3-F9E8-40DF-BC31-60A3D05A618C}"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FACA8909-EB11-4952-9FF0-547904F08C5B}"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6D1790-1D13-4A46-A01E-67B00990AF35}"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EDDD405-CFC7-4C8B-ADEF-AB63A0FD7202}"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80631E-A29D-4FFC-A358-ABD44152153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74885B26-E581-491E-ABC8-9094208170EF}"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1052B89-9702-44D9-BFA6-B6F4A405DF1B}"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39F1AFA0-8A8B-4E5E-B819-9B32DC379972}"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A31FA05-8F5C-4871-89D6-07FBB8A530B6}"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927DF67-C0B7-43B6-925F-1177F51D81C2}"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63E3BC1-CB88-4757-AE4C-5A8EFF120FD5}"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5CD9BC-EFD9-4FFD-898B-C6B8DB37AB47}" type="datetimeFigureOut">
              <a:rPr lang="es-PE"/>
              <a:pPr>
                <a:defRPr/>
              </a:pPr>
              <a:t>06/10/2012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6B08EA1-C88F-4CCB-81FA-3E7A5A820181}"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1DE1E197-B89D-4953-BCD8-1F48898F61F5}"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2E0F1E-11DF-4921-ACBA-C8446FCAD9D8}"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D544822B-23E6-4C91-982E-E6E27132FCC0}" type="datetimeFigureOut">
              <a:rPr lang="es-PE"/>
              <a:pPr>
                <a:defRPr/>
              </a:pPr>
              <a:t>06/10/2012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CA985F28-2326-4F2A-911A-233127F8F876}"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A7E4E9A-7EF8-463B-9623-247DFB378542}" type="datetimeFigureOut">
              <a:rPr lang="es-PE"/>
              <a:pPr>
                <a:defRPr/>
              </a:pPr>
              <a:t>06/10/2012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A4455F4-00E8-4FDB-8D8B-19503961E0FB}"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D90D4E-C3CF-4968-A5E9-A51CA976E278}" type="datetimeFigureOut">
              <a:rPr lang="es-PE"/>
              <a:pPr>
                <a:defRPr/>
              </a:pPr>
              <a:t>06/10/2012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E9490C3-DBF4-44AB-9BC0-16BDCB238B2B}"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285180AF-F6EC-41B6-8862-EC71E27643E3}" type="datetimeFigureOut">
              <a:rPr lang="es-PE"/>
              <a:pPr>
                <a:defRPr/>
              </a:pPr>
              <a:t>06/10/2012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CB442BC-0E6D-4530-9757-30195ED41513}"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92E75AAD-507B-4FD9-9F33-D7102BC41895}" type="datetimeFigureOut">
              <a:rPr lang="es-PE"/>
              <a:pPr>
                <a:defRPr/>
              </a:pPr>
              <a:t>06/10/2012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D41EE38-9109-4C79-834A-F291EA137F0C}"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84CEDE9-E172-4A7A-9678-5F6A124F3A7D}"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8B590F4-C849-4C3E-9AAF-3DBD6ED359EF}"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41511275-9A3D-4591-AB99-672D5723D74B}"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A4B3C5F-F351-4440-A805-D1128F56AE8F}"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1D709B2-2CFA-4124-8336-981E52188F2B}" type="datetimeFigureOut">
              <a:rPr lang="es-PE"/>
              <a:pPr>
                <a:defRPr/>
              </a:pPr>
              <a:t>06/10/2012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A08C87F-C2EA-4183-9D7B-9CB902584F95}"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normAutofit fontScale="90000"/>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3"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27650"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2275" y="2133600"/>
            <a:ext cx="6049963" cy="4356100"/>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29698" name="Picture 9"/>
          <p:cNvPicPr>
            <a:picLocks noChangeAspect="1" noChangeArrowheads="1"/>
          </p:cNvPicPr>
          <p:nvPr/>
        </p:nvPicPr>
        <p:blipFill>
          <a:blip r:embed="rId3" cstate="print"/>
          <a:srcRect/>
          <a:stretch>
            <a:fillRect/>
          </a:stretch>
        </p:blipFill>
        <p:spPr bwMode="auto">
          <a:xfrm>
            <a:off x="827088" y="2420938"/>
            <a:ext cx="7561262" cy="381317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1746" name="Picture 10"/>
          <p:cNvPicPr>
            <a:picLocks noChangeAspect="1" noChangeArrowheads="1"/>
          </p:cNvPicPr>
          <p:nvPr/>
        </p:nvPicPr>
        <p:blipFill>
          <a:blip r:embed="rId3" cstate="print"/>
          <a:srcRect/>
          <a:stretch>
            <a:fillRect/>
          </a:stretch>
        </p:blipFill>
        <p:spPr bwMode="auto">
          <a:xfrm>
            <a:off x="1116013" y="2708275"/>
            <a:ext cx="7200900" cy="33369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3794" name="Picture 10"/>
          <p:cNvPicPr>
            <a:picLocks noChangeAspect="1" noChangeArrowheads="1"/>
          </p:cNvPicPr>
          <p:nvPr/>
        </p:nvPicPr>
        <p:blipFill>
          <a:blip r:embed="rId3" cstate="print">
            <a:clrChange>
              <a:clrFrom>
                <a:srgbClr val="FFFFFF"/>
              </a:clrFrom>
              <a:clrTo>
                <a:srgbClr val="FFFFFF">
                  <a:alpha val="0"/>
                </a:srgbClr>
              </a:clrTo>
            </a:clrChange>
          </a:blip>
          <a:srcRect l="4723" t="54681" r="2362" b="8302"/>
          <a:stretch>
            <a:fillRect/>
          </a:stretch>
        </p:blipFill>
        <p:spPr bwMode="auto">
          <a:xfrm>
            <a:off x="827088" y="2781300"/>
            <a:ext cx="7561262" cy="25574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2" cstate="print"/>
          <a:srcRect/>
          <a:stretch>
            <a:fillRect/>
          </a:stretch>
        </p:blipFill>
        <p:spPr bwMode="auto">
          <a:xfrm>
            <a:off x="34925" y="2767013"/>
            <a:ext cx="3024188" cy="2533650"/>
          </a:xfrm>
          <a:prstGeom prst="rect">
            <a:avLst/>
          </a:prstGeom>
          <a:noFill/>
          <a:ln w="9525">
            <a:noFill/>
            <a:miter lim="800000"/>
            <a:headEnd/>
            <a:tailEnd/>
          </a:ln>
        </p:spPr>
      </p:pic>
      <p:pic>
        <p:nvPicPr>
          <p:cNvPr id="36866" name="Picture 4"/>
          <p:cNvPicPr>
            <a:picLocks noChangeAspect="1" noChangeArrowheads="1"/>
          </p:cNvPicPr>
          <p:nvPr/>
        </p:nvPicPr>
        <p:blipFill>
          <a:blip r:embed="rId3" cstate="print"/>
          <a:srcRect/>
          <a:stretch>
            <a:fillRect/>
          </a:stretch>
        </p:blipFill>
        <p:spPr bwMode="auto">
          <a:xfrm>
            <a:off x="2916238" y="2708275"/>
            <a:ext cx="3168650" cy="2711450"/>
          </a:xfrm>
          <a:prstGeom prst="rect">
            <a:avLst/>
          </a:prstGeom>
          <a:noFill/>
          <a:ln w="9525">
            <a:noFill/>
            <a:miter lim="800000"/>
            <a:headEnd/>
            <a:tailEnd/>
          </a:ln>
        </p:spPr>
      </p:pic>
      <p:pic>
        <p:nvPicPr>
          <p:cNvPr id="36867" name="Picture 5"/>
          <p:cNvPicPr>
            <a:picLocks noChangeAspect="1" noChangeArrowheads="1"/>
          </p:cNvPicPr>
          <p:nvPr/>
        </p:nvPicPr>
        <p:blipFill>
          <a:blip r:embed="rId4" cstate="print"/>
          <a:srcRect/>
          <a:stretch>
            <a:fillRect/>
          </a:stretch>
        </p:blipFill>
        <p:spPr bwMode="auto">
          <a:xfrm>
            <a:off x="5849938" y="2762250"/>
            <a:ext cx="3114675" cy="2466975"/>
          </a:xfrm>
          <a:prstGeom prst="rect">
            <a:avLst/>
          </a:prstGeom>
          <a:noFill/>
          <a:ln w="9525">
            <a:noFill/>
            <a:miter lim="800000"/>
            <a:headEnd/>
            <a:tailEnd/>
          </a:ln>
        </p:spPr>
      </p:pic>
      <p:sp>
        <p:nvSpPr>
          <p:cNvPr id="3686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
        <p:nvSpPr>
          <p:cNvPr id="36870" name="Rectangle 6"/>
          <p:cNvSpPr>
            <a:spLocks noChangeArrowheads="1"/>
          </p:cNvSpPr>
          <p:nvPr/>
        </p:nvSpPr>
        <p:spPr bwMode="auto">
          <a:xfrm>
            <a:off x="180975" y="2708275"/>
            <a:ext cx="8712200" cy="2736850"/>
          </a:xfrm>
          <a:prstGeom prst="rect">
            <a:avLst/>
          </a:prstGeom>
          <a:noFill/>
          <a:ln w="9525">
            <a:solidFill>
              <a:schemeClr val="accent2"/>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2" cstate="print"/>
          <a:srcRect/>
          <a:stretch>
            <a:fillRect/>
          </a:stretch>
        </p:blipFill>
        <p:spPr bwMode="auto">
          <a:xfrm>
            <a:off x="2195513" y="2420938"/>
            <a:ext cx="5040312" cy="3944937"/>
          </a:xfrm>
          <a:prstGeom prst="rect">
            <a:avLst/>
          </a:prstGeom>
          <a:noFill/>
          <a:ln w="9525">
            <a:solidFill>
              <a:schemeClr val="accent2"/>
            </a:solidFill>
            <a:miter lim="800000"/>
            <a:headEnd/>
            <a:tailEnd/>
          </a:ln>
        </p:spPr>
      </p:pic>
      <p:sp>
        <p:nvSpPr>
          <p:cNvPr id="378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cstate="print"/>
          <a:srcRect/>
          <a:stretch>
            <a:fillRect/>
          </a:stretch>
        </p:blipFill>
        <p:spPr bwMode="auto">
          <a:xfrm>
            <a:off x="2627313" y="2565400"/>
            <a:ext cx="4010025" cy="3667125"/>
          </a:xfrm>
          <a:prstGeom prst="rect">
            <a:avLst/>
          </a:prstGeom>
          <a:noFill/>
          <a:ln w="9525">
            <a:solidFill>
              <a:schemeClr val="accent2"/>
            </a:solidFill>
            <a:miter lim="800000"/>
            <a:headEnd/>
            <a:tailEnd/>
          </a:ln>
        </p:spPr>
      </p:pic>
      <p:sp>
        <p:nvSpPr>
          <p:cNvPr id="389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5122" name="Picture 2"/>
          <p:cNvPicPr>
            <a:picLocks noChangeAspect="1" noChangeArrowheads="1"/>
          </p:cNvPicPr>
          <p:nvPr/>
        </p:nvPicPr>
        <p:blipFill>
          <a:blip r:embed="rId2" cstate="print"/>
          <a:srcRect/>
          <a:stretch>
            <a:fillRect/>
          </a:stretch>
        </p:blipFill>
        <p:spPr bwMode="auto">
          <a:xfrm>
            <a:off x="1477963" y="2235225"/>
            <a:ext cx="6186487" cy="40020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6146" name="Picture 2"/>
          <p:cNvPicPr>
            <a:picLocks noChangeAspect="1" noChangeArrowheads="1"/>
          </p:cNvPicPr>
          <p:nvPr/>
        </p:nvPicPr>
        <p:blipFill>
          <a:blip r:embed="rId2" cstate="print"/>
          <a:srcRect/>
          <a:stretch>
            <a:fillRect/>
          </a:stretch>
        </p:blipFill>
        <p:spPr bwMode="auto">
          <a:xfrm>
            <a:off x="1331640" y="2689696"/>
            <a:ext cx="6262687" cy="34036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7170" name="Picture 2"/>
          <p:cNvPicPr>
            <a:picLocks noChangeAspect="1" noChangeArrowheads="1"/>
          </p:cNvPicPr>
          <p:nvPr/>
        </p:nvPicPr>
        <p:blipFill>
          <a:blip r:embed="rId2" cstate="print"/>
          <a:srcRect/>
          <a:stretch>
            <a:fillRect/>
          </a:stretch>
        </p:blipFill>
        <p:spPr bwMode="auto">
          <a:xfrm>
            <a:off x="1471613" y="2231157"/>
            <a:ext cx="6199187" cy="42941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8194" name="Picture 2"/>
          <p:cNvPicPr>
            <a:picLocks noChangeAspect="1" noChangeArrowheads="1"/>
          </p:cNvPicPr>
          <p:nvPr/>
        </p:nvPicPr>
        <p:blipFill>
          <a:blip r:embed="rId2" cstate="print"/>
          <a:srcRect/>
          <a:stretch>
            <a:fillRect/>
          </a:stretch>
        </p:blipFill>
        <p:spPr bwMode="auto">
          <a:xfrm>
            <a:off x="1484313" y="2408833"/>
            <a:ext cx="6173787" cy="39004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395536" y="26064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539552" y="1340768"/>
            <a:ext cx="8332786" cy="403244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dirty="0" smtClean="0"/>
              <a:t>Matriz: </a:t>
            </a:r>
            <a:r>
              <a:rPr lang="es-ES" b="1" dirty="0"/>
              <a:t>Planificar Proyectos Institucionales de Desarrollo de Software</a:t>
            </a:r>
          </a:p>
        </p:txBody>
      </p:sp>
      <p:graphicFrame>
        <p:nvGraphicFramePr>
          <p:cNvPr id="3" name="2 Tabla"/>
          <p:cNvGraphicFramePr>
            <a:graphicFrameLocks noGrp="1"/>
          </p:cNvGraphicFramePr>
          <p:nvPr/>
        </p:nvGraphicFramePr>
        <p:xfrm>
          <a:off x="467539" y="1396992"/>
          <a:ext cx="8136908" cy="5128365"/>
        </p:xfrm>
        <a:graphic>
          <a:graphicData uri="http://schemas.openxmlformats.org/drawingml/2006/table">
            <a:tbl>
              <a:tblPr/>
              <a:tblGrid>
                <a:gridCol w="2818322"/>
                <a:gridCol w="379899"/>
                <a:gridCol w="379899"/>
                <a:gridCol w="379899"/>
                <a:gridCol w="379899"/>
                <a:gridCol w="379899"/>
                <a:gridCol w="379899"/>
                <a:gridCol w="379899"/>
                <a:gridCol w="379899"/>
                <a:gridCol w="379899"/>
                <a:gridCol w="379899"/>
                <a:gridCol w="379899"/>
                <a:gridCol w="379899"/>
                <a:gridCol w="379899"/>
                <a:gridCol w="379899"/>
              </a:tblGrid>
              <a:tr h="155405">
                <a:tc>
                  <a:txBody>
                    <a:bodyPr/>
                    <a:lstStyle/>
                    <a:p>
                      <a:pPr algn="l" fontAlgn="b"/>
                      <a:endParaRPr lang="es-PE" sz="700" b="0" i="0" u="none" strike="noStrike">
                        <a:solidFill>
                          <a:srgbClr val="000000"/>
                        </a:solidFill>
                        <a:latin typeface="Calibri"/>
                      </a:endParaRPr>
                    </a:p>
                  </a:txBody>
                  <a:tcPr marL="6158" marR="6158" marT="615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14">
                  <a:txBody>
                    <a:bodyPr/>
                    <a:lstStyle/>
                    <a:p>
                      <a:pPr algn="ctr" fontAlgn="b"/>
                      <a:r>
                        <a:rPr lang="es-PE" sz="700" b="0" i="0" u="none" strike="noStrike">
                          <a:solidFill>
                            <a:srgbClr val="000000"/>
                          </a:solidFill>
                          <a:latin typeface="Calibri"/>
                        </a:rPr>
                        <a: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155405">
                <a:tc>
                  <a:txBody>
                    <a:bodyPr/>
                    <a:lstStyle/>
                    <a:p>
                      <a:pPr algn="l" fontAlgn="b"/>
                      <a:r>
                        <a:rPr lang="es-PE" sz="700" b="0" i="0" u="none" strike="noStrike">
                          <a:solidFill>
                            <a:srgbClr val="000000"/>
                          </a:solidFill>
                          <a:latin typeface="Calibri"/>
                        </a:rPr>
                        <a:t>Actividades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SP 1.1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2.1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2.5</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2.6</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2.7</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3.1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y visar y solicitud de usuario  al JPI</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solicitud de usuario visada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Entrevistar usuarios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requerimientos de alto nivel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Crear repositorio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Conceptualizar y evaluar req.</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it-IT" sz="700" b="0" i="0" u="none" strike="noStrike">
                          <a:solidFill>
                            <a:srgbClr val="000000"/>
                          </a:solidFill>
                          <a:latin typeface="Calibri"/>
                        </a:rPr>
                        <a:t>Verifica si necesita RRHH o materiales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términos de referencia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enviar terminos de referencia 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envíar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Recibe recursos e informe presupuestal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Describir alcance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WBS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atributos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ciclo de vida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interesados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Definir equipo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Establecer mecanismos de comunicación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Verificar necesidades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Enviar Solicitud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Estimar Esfuerzo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cronograma de capacitación de la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supuestos y restricciones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presupuesto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artefactos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cronograma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y Analizar riesgos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Corregir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Aprobar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dirty="0">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bl>
          </a:graphicData>
        </a:graphic>
      </p:graphicFrame>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
        <p:nvSpPr>
          <p:cNvPr id="44035" name="Text Box 3"/>
          <p:cNvSpPr txBox="1">
            <a:spLocks noChangeArrowheads="1"/>
          </p:cNvSpPr>
          <p:nvPr/>
        </p:nvSpPr>
        <p:spPr bwMode="auto">
          <a:xfrm>
            <a:off x="395288" y="2636838"/>
            <a:ext cx="7632700"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4036" name="Text Box 4"/>
          <p:cNvSpPr txBox="1">
            <a:spLocks noChangeArrowheads="1"/>
          </p:cNvSpPr>
          <p:nvPr/>
        </p:nvSpPr>
        <p:spPr bwMode="auto">
          <a:xfrm>
            <a:off x="611188" y="2636838"/>
            <a:ext cx="7848600" cy="3327400"/>
          </a:xfrm>
          <a:prstGeom prst="rect">
            <a:avLst/>
          </a:prstGeom>
          <a:noFill/>
          <a:ln w="9525">
            <a:solidFill>
              <a:schemeClr val="accent2"/>
            </a:solidFill>
            <a:miter lim="800000"/>
            <a:headEnd/>
            <a:tailEnd/>
          </a:ln>
          <a:effectLst/>
        </p:spPr>
        <p:txBody>
          <a:bodyPr>
            <a:spAutoFit/>
          </a:bodyPr>
          <a:lstStyle/>
          <a:p>
            <a:r>
              <a:rPr lang="es-ES" sz="1400" b="1"/>
              <a:t>Indicador de requerimientos aprobados</a:t>
            </a:r>
            <a:endParaRPr lang="es-ES" sz="1400"/>
          </a:p>
          <a:p>
            <a:r>
              <a:rPr lang="es-ES" sz="1400"/>
              <a:t>Justificación: Este indicador sirve para medir el porcentaje de cumplimiento de los requerimientos aprobados en la etapa de Planificación del proyecto. De esta manera, podemos analizar el # de requerimientos aprobados a fin de llevar un lineamiento de la trazabilidad desde el requerimiento hasta el caso de uso.</a:t>
            </a:r>
            <a:endParaRPr lang="es-ES" sz="1400" b="1" i="1"/>
          </a:p>
          <a:p>
            <a:r>
              <a:rPr lang="es-ES" sz="1400" b="1"/>
              <a:t/>
            </a:r>
            <a:br>
              <a:rPr lang="es-ES" sz="1400" b="1"/>
            </a:br>
            <a:r>
              <a:rPr lang="es-ES" sz="1400" b="1"/>
              <a:t>Indicador de actividades ejecutadas en el Cronograma</a:t>
            </a:r>
            <a:endParaRPr lang="es-ES" sz="1400"/>
          </a:p>
          <a:p>
            <a:r>
              <a:rPr lang="es-ES" sz="1400"/>
              <a:t>Justificación: Este indicador sirve para medir el porcentaje de ejecución de las actividades planificadas las cuales fueron plasmadas en el Cronograma inicial. De esta manera podremos determinar el # de actividades que generalmente se ejecutan durante el desarrollo del Proyecto.</a:t>
            </a:r>
            <a:br>
              <a:rPr lang="es-ES" sz="1400"/>
            </a:br>
            <a:r>
              <a:rPr lang="es-ES"/>
              <a:t/>
            </a:r>
            <a:br>
              <a:rPr lang="es-ES"/>
            </a:br>
            <a:endParaRPr lang="es-ES"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2 Título"/>
          <p:cNvSpPr txBox="1">
            <a:spLocks/>
          </p:cNvSpPr>
          <p:nvPr/>
        </p:nvSpPr>
        <p:spPr bwMode="auto">
          <a:xfrm>
            <a:off x="457200" y="44624"/>
            <a:ext cx="8229600" cy="1252537"/>
          </a:xfrm>
          <a:prstGeom prst="rect">
            <a:avLst/>
          </a:prstGeom>
          <a:noFill/>
          <a:ln w="9525">
            <a:noFill/>
            <a:miter lim="800000"/>
            <a:headEnd/>
            <a:tailEnd/>
          </a:ln>
        </p:spPr>
        <p:txBody>
          <a:bodyPr anchor="ctr"/>
          <a:lstStyle/>
          <a:p>
            <a:pPr marL="1257300" lvl="2" indent="-342900" algn="ctr"/>
            <a:r>
              <a:rPr lang="es-ES" b="1" dirty="0"/>
              <a:t>Proceso: Controlar y Monitorear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1331640" y="1164977"/>
            <a:ext cx="6758260" cy="564839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3074" name="Picture 2"/>
          <p:cNvPicPr>
            <a:picLocks noChangeAspect="1" noChangeArrowheads="1"/>
          </p:cNvPicPr>
          <p:nvPr/>
        </p:nvPicPr>
        <p:blipFill>
          <a:blip r:embed="rId2" cstate="print"/>
          <a:srcRect/>
          <a:stretch>
            <a:fillRect/>
          </a:stretch>
        </p:blipFill>
        <p:spPr bwMode="auto">
          <a:xfrm>
            <a:off x="1033463" y="2638896"/>
            <a:ext cx="7075487" cy="3454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2050" name="Picture 2"/>
          <p:cNvPicPr>
            <a:picLocks noChangeAspect="1" noChangeArrowheads="1"/>
          </p:cNvPicPr>
          <p:nvPr/>
        </p:nvPicPr>
        <p:blipFill>
          <a:blip r:embed="rId2" cstate="print"/>
          <a:srcRect/>
          <a:stretch>
            <a:fillRect/>
          </a:stretch>
        </p:blipFill>
        <p:spPr bwMode="auto">
          <a:xfrm>
            <a:off x="957263" y="2676872"/>
            <a:ext cx="7227887" cy="3200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7410" name="Imagen 1"/>
          <p:cNvPicPr>
            <a:picLocks noChangeAspect="1" noChangeArrowheads="1"/>
          </p:cNvPicPr>
          <p:nvPr/>
        </p:nvPicPr>
        <p:blipFill>
          <a:blip r:embed="rId3" cstate="print"/>
          <a:srcRect/>
          <a:stretch>
            <a:fillRect/>
          </a:stretch>
        </p:blipFill>
        <p:spPr bwMode="auto">
          <a:xfrm>
            <a:off x="1116013" y="1557338"/>
            <a:ext cx="7200900" cy="5094287"/>
          </a:xfrm>
          <a:prstGeom prst="rect">
            <a:avLst/>
          </a:prstGeom>
          <a:noFill/>
          <a:ln w="9525">
            <a:solidFill>
              <a:schemeClr val="accent2"/>
            </a:solidFill>
            <a:miter lim="800000"/>
            <a:headEnd/>
            <a:tailEnd/>
          </a:ln>
        </p:spPr>
      </p:pic>
      <p:sp>
        <p:nvSpPr>
          <p:cNvPr id="17411" name="Rectangle 5"/>
          <p:cNvSpPr>
            <a:spLocks noChangeArrowheads="1"/>
          </p:cNvSpPr>
          <p:nvPr/>
        </p:nvSpPr>
        <p:spPr bwMode="auto">
          <a:xfrm>
            <a:off x="2771725" y="4149725"/>
            <a:ext cx="792163" cy="503238"/>
          </a:xfrm>
          <a:prstGeom prst="rect">
            <a:avLst/>
          </a:prstGeom>
          <a:noFill/>
          <a:ln w="19050">
            <a:solidFill>
              <a:srgbClr val="800000"/>
            </a:solidFill>
            <a:miter lim="800000"/>
            <a:headEnd/>
            <a:tailEnd/>
          </a:ln>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pic>
        <p:nvPicPr>
          <p:cNvPr id="3" name="0 Imagen" descr="PMC_ProyInstitucionales_INEI.png"/>
          <p:cNvPicPr/>
          <p:nvPr/>
        </p:nvPicPr>
        <p:blipFill>
          <a:blip r:embed="rId2" cstate="print"/>
          <a:srcRect l="878" b="11408"/>
          <a:stretch>
            <a:fillRect/>
          </a:stretch>
        </p:blipFill>
        <p:spPr>
          <a:xfrm>
            <a:off x="179512" y="2204864"/>
            <a:ext cx="8712968" cy="3888432"/>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
        <p:nvSpPr>
          <p:cNvPr id="48131" name="Text Box 3"/>
          <p:cNvSpPr txBox="1">
            <a:spLocks noChangeArrowheads="1"/>
          </p:cNvSpPr>
          <p:nvPr/>
        </p:nvSpPr>
        <p:spPr bwMode="auto">
          <a:xfrm>
            <a:off x="611188" y="2997200"/>
            <a:ext cx="8281987" cy="2778125"/>
          </a:xfrm>
          <a:prstGeom prst="rect">
            <a:avLst/>
          </a:prstGeom>
          <a:noFill/>
          <a:ln w="9525">
            <a:solidFill>
              <a:schemeClr val="accent2"/>
            </a:solidFill>
            <a:miter lim="800000"/>
            <a:headEnd/>
            <a:tailEnd/>
          </a:ln>
          <a:effectLst/>
        </p:spPr>
        <p:txBody>
          <a:bodyPr>
            <a:spAutoFit/>
          </a:bodyPr>
          <a:lstStyle/>
          <a:p>
            <a:r>
              <a:rPr lang="es-ES" sz="1400" b="1"/>
              <a:t>Indicador de cambios aceptados implementados.</a:t>
            </a:r>
            <a:endParaRPr lang="es-ES" sz="1400" b="1" i="1"/>
          </a:p>
          <a:p>
            <a:r>
              <a:rPr lang="es-ES" sz="1400"/>
              <a:t>Justificación: Este indicador sirve para medir el porcentaje de cumplimiento de los cambios aceptados en cada iteración del proyecto. De esta manera, podemos analizar el cumplimiento de de los cambios aceptados y como afectan estos al entregable de cada iteración.</a:t>
            </a:r>
            <a:endParaRPr lang="es-ES" sz="1400" b="1" i="1"/>
          </a:p>
          <a:p>
            <a:endParaRPr lang="es-ES" sz="1400"/>
          </a:p>
          <a:p>
            <a:r>
              <a:rPr lang="es-ES" sz="1400" b="1"/>
              <a:t>Indicador de cumplimiento de entregas.</a:t>
            </a:r>
            <a:endParaRPr lang="es-ES" sz="1400" b="1" i="1"/>
          </a:p>
          <a:p>
            <a:r>
              <a:rPr lang="es-ES" sz="1400"/>
              <a:t>Justificación: Este indicador sirve para medir el porcentaje de cumplimiento de entregas en cada iteración del proyecto. De esta manera, podemos analizar el cumplimiento de entrega de todos los proyectos de desarrollo que existen actualmente, mantener un mejor control en el progreso y determinar si se están asignando correctamente los recursos adecuados a las actividades.</a:t>
            </a:r>
            <a:endParaRPr lang="es-ES" sz="1400"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9154" name="2 Título"/>
          <p:cNvSpPr>
            <a:spLocks/>
          </p:cNvSpPr>
          <p:nvPr/>
        </p:nvSpPr>
        <p:spPr bwMode="auto">
          <a:xfrm>
            <a:off x="539750" y="1628775"/>
            <a:ext cx="8136706" cy="4320505"/>
          </a:xfrm>
          <a:prstGeom prst="rect">
            <a:avLst/>
          </a:prstGeom>
          <a:noFill/>
          <a:ln w="9525">
            <a:noFill/>
            <a:miter lim="800000"/>
            <a:headEnd/>
            <a:tailEnd/>
          </a:ln>
        </p:spPr>
        <p:txBody>
          <a:bodyPr anchor="ctr"/>
          <a:lstStyle/>
          <a:p>
            <a:r>
              <a:rPr lang="es-ES_tradnl" dirty="0" smtClean="0"/>
              <a:t>De acuerdo al estudio de la situación actual de la Oficina Técnica de Desarrollo de Sistemas (OTIN) del  INEI se puede concluir que el nivel de capacidad para el desarrollo de Sistemas  es  IMCOMPLETO - 0,  al no  cumplir  las prácticas específicas en un 100%, de las áreas de proceso revisadas. </a:t>
            </a:r>
            <a:endParaRPr lang="es-PE" dirty="0" smtClean="0"/>
          </a:p>
          <a:p>
            <a:r>
              <a:rPr lang="es-ES_tradnl" dirty="0" smtClean="0"/>
              <a:t>Además, se ha determinado que los procesos por los cuales conviene comenzar a optimizar serían los que  están más cerca de cumplir las todas las prácticas, en este caso empezaríamos con PP, ya que es el área de proceso que está</a:t>
            </a:r>
            <a:r>
              <a:rPr lang="es-ES" dirty="0" smtClean="0"/>
              <a:t> más próxima a obtener el nivel de capacidad 1, al tener dos(02) prácticas especifica s por cumplir. En el caso de las áreas de procesos </a:t>
            </a:r>
            <a:r>
              <a:rPr lang="es-ES_tradnl" dirty="0" smtClean="0"/>
              <a:t> PMC y  REQM, las cuales necesitan mayor atención dado a la cantidad de prácticas específicas no cumplidas continuarían en ese orden; el fin es que se pueda trabajar en base a una experiencia de éxito, como es el caso del proceso PP. Por otro lado se podría mencionar adicionalmente que las mejoras se darán por Nivel de capacidad de representación continua en el área y no por Nivel de madurez.</a:t>
            </a:r>
            <a:endParaRPr lang="es-PE"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50178"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50179"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
        <p:nvSpPr>
          <p:cNvPr id="50180"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0482" name="Picture 4"/>
          <p:cNvPicPr>
            <a:picLocks noChangeAspect="1" noChangeArrowheads="1"/>
          </p:cNvPicPr>
          <p:nvPr/>
        </p:nvPicPr>
        <p:blipFill>
          <a:blip r:embed="rId3" cstate="print"/>
          <a:srcRect/>
          <a:stretch>
            <a:fillRect/>
          </a:stretch>
        </p:blipFill>
        <p:spPr bwMode="auto">
          <a:xfrm>
            <a:off x="468313" y="2924175"/>
            <a:ext cx="8064500" cy="2579688"/>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3554" name="Picture 4"/>
          <p:cNvPicPr>
            <a:picLocks noChangeAspect="1" noChangeArrowheads="1"/>
          </p:cNvPicPr>
          <p:nvPr/>
        </p:nvPicPr>
        <p:blipFill>
          <a:blip r:embed="rId2" cstate="print"/>
          <a:srcRect/>
          <a:stretch>
            <a:fillRect/>
          </a:stretch>
        </p:blipFill>
        <p:spPr bwMode="auto">
          <a:xfrm>
            <a:off x="2268538" y="1989138"/>
            <a:ext cx="5040312" cy="4465637"/>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4578" name="Picture 4"/>
          <p:cNvPicPr>
            <a:picLocks noChangeAspect="1" noChangeArrowheads="1"/>
          </p:cNvPicPr>
          <p:nvPr/>
        </p:nvPicPr>
        <p:blipFill>
          <a:blip r:embed="rId2" cstate="print"/>
          <a:srcRect/>
          <a:stretch>
            <a:fillRect/>
          </a:stretch>
        </p:blipFill>
        <p:spPr bwMode="auto">
          <a:xfrm>
            <a:off x="1258888" y="2708275"/>
            <a:ext cx="6985000" cy="32432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5602" name="Picture 4"/>
          <p:cNvPicPr>
            <a:picLocks noChangeAspect="1" noChangeArrowheads="1"/>
          </p:cNvPicPr>
          <p:nvPr/>
        </p:nvPicPr>
        <p:blipFill>
          <a:blip r:embed="rId2" cstate="print"/>
          <a:srcRect/>
          <a:stretch>
            <a:fillRect/>
          </a:stretch>
        </p:blipFill>
        <p:spPr bwMode="auto">
          <a:xfrm>
            <a:off x="1116013" y="2781300"/>
            <a:ext cx="7127875" cy="30321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1898</TotalTime>
  <Words>844</Words>
  <Application>Microsoft Office PowerPoint</Application>
  <PresentationFormat>Presentación en pantalla (4:3)</PresentationFormat>
  <Paragraphs>545</Paragraphs>
  <Slides>34</Slides>
  <Notes>6</Notes>
  <HiddenSlides>2</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Jose</cp:lastModifiedBy>
  <cp:revision>240</cp:revision>
  <dcterms:created xsi:type="dcterms:W3CDTF">2012-05-06T17:51:32Z</dcterms:created>
  <dcterms:modified xsi:type="dcterms:W3CDTF">2012-10-06T14:31:35Z</dcterms:modified>
</cp:coreProperties>
</file>