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94" r:id="rId3"/>
    <p:sldId id="380" r:id="rId4"/>
    <p:sldId id="395" r:id="rId5"/>
    <p:sldId id="385" r:id="rId6"/>
    <p:sldId id="396" r:id="rId7"/>
    <p:sldId id="352" r:id="rId8"/>
    <p:sldId id="391" r:id="rId9"/>
    <p:sldId id="392" r:id="rId10"/>
    <p:sldId id="397" r:id="rId11"/>
    <p:sldId id="369" r:id="rId12"/>
    <p:sldId id="370" r:id="rId13"/>
    <p:sldId id="400" r:id="rId14"/>
    <p:sldId id="382" r:id="rId15"/>
    <p:sldId id="387" r:id="rId16"/>
    <p:sldId id="402" r:id="rId17"/>
    <p:sldId id="403" r:id="rId18"/>
    <p:sldId id="404" r:id="rId19"/>
    <p:sldId id="401" r:id="rId20"/>
    <p:sldId id="405" r:id="rId21"/>
    <p:sldId id="406" r:id="rId22"/>
    <p:sldId id="407" r:id="rId23"/>
    <p:sldId id="408" r:id="rId24"/>
    <p:sldId id="409" r:id="rId25"/>
    <p:sldId id="414" r:id="rId26"/>
    <p:sldId id="410" r:id="rId27"/>
    <p:sldId id="411" r:id="rId28"/>
    <p:sldId id="412" r:id="rId29"/>
    <p:sldId id="398" r:id="rId30"/>
    <p:sldId id="413" r:id="rId31"/>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87" d="100"/>
          <a:sy n="87" d="100"/>
        </p:scale>
        <p:origin x="-19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CAE14B-C321-4376-BEBA-CEB4E8AC944D}" type="datetimeFigureOut">
              <a:rPr lang="es-PE"/>
              <a:pPr>
                <a:defRPr/>
              </a:pPr>
              <a:t>05/10/2012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91100B-BBF7-4818-B016-FB27621D80C1}"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25F55F0-4E20-4DE5-97FF-9AF6E3D9503E}"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D722AD3-F9E8-40DF-BC31-60A3D05A618C}"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FACA8909-EB11-4952-9FF0-547904F08C5B}" type="slidenum">
              <a:rPr lang="es-PE" smtClean="0"/>
              <a:pPr>
                <a:defRPr/>
              </a:pPr>
              <a:t>11</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E6D1790-1D13-4A46-A01E-67B00990AF35}" type="slidenum">
              <a:rPr lang="es-PE" smtClean="0"/>
              <a:pPr>
                <a:defRPr/>
              </a:pPr>
              <a:t>12</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2EDDD405-CFC7-4C8B-ADEF-AB63A0FD7202}" type="slidenum">
              <a:rPr lang="es-PE" smtClean="0"/>
              <a:pPr>
                <a:defRPr/>
              </a:pPr>
              <a:t>13</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980631E-A29D-4FFC-A358-ABD44152153F}"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74885B26-E581-491E-ABC8-9094208170EF}" type="datetimeFigureOut">
              <a:rPr lang="es-PE"/>
              <a:pPr>
                <a:defRPr/>
              </a:pPr>
              <a:t>05/10/2012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F1052B89-9702-44D9-BFA6-B6F4A405DF1B}" type="slidenum">
              <a:rPr lang="es-PE"/>
              <a:pPr>
                <a:defRPr/>
              </a:pPr>
              <a:t>‹Nº›</a:t>
            </a:fld>
            <a:endParaRPr lang="es-PE"/>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39F1AFA0-8A8B-4E5E-B819-9B32DC379972}" type="datetimeFigureOut">
              <a:rPr lang="es-PE"/>
              <a:pPr>
                <a:defRPr/>
              </a:pPr>
              <a:t>05/10/2012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9A31FA05-8F5C-4871-89D6-07FBB8A530B6}" type="slidenum">
              <a:rPr lang="es-PE"/>
              <a:pPr>
                <a:defRPr/>
              </a:pPr>
              <a:t>‹Nº›</a:t>
            </a:fld>
            <a:endParaRPr lang="es-PE"/>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6927DF67-C0B7-43B6-925F-1177F51D81C2}" type="datetimeFigureOut">
              <a:rPr lang="es-PE"/>
              <a:pPr>
                <a:defRPr/>
              </a:pPr>
              <a:t>05/10/2012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563E3BC1-CB88-4757-AE4C-5A8EFF120FD5}" type="slidenum">
              <a:rPr lang="es-PE"/>
              <a:pPr>
                <a:defRPr/>
              </a:pPr>
              <a:t>‹Nº›</a:t>
            </a:fld>
            <a:endParaRPr lang="es-PE"/>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5CD9BC-EFD9-4FFD-898B-C6B8DB37AB47}" type="datetimeFigureOut">
              <a:rPr lang="es-PE"/>
              <a:pPr>
                <a:defRPr/>
              </a:pPr>
              <a:t>05/10/2012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E6B08EA1-C88F-4CCB-81FA-3E7A5A820181}" type="slidenum">
              <a:rPr lang="es-PE"/>
              <a:pPr>
                <a:defRPr/>
              </a:pPr>
              <a:t>‹Nº›</a:t>
            </a:fld>
            <a:endParaRPr lang="es-PE"/>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1DE1E197-B89D-4953-BCD8-1F48898F61F5}" type="datetimeFigureOut">
              <a:rPr lang="es-PE"/>
              <a:pPr>
                <a:defRPr/>
              </a:pPr>
              <a:t>05/10/2012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22E0F1E-11DF-4921-ACBA-C8446FCAD9D8}" type="slidenum">
              <a:rPr lang="es-PE"/>
              <a:pPr>
                <a:defRPr/>
              </a:pPr>
              <a:t>‹Nº›</a:t>
            </a:fld>
            <a:endParaRPr lang="es-P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D544822B-23E6-4C91-982E-E6E27132FCC0}" type="datetimeFigureOut">
              <a:rPr lang="es-PE"/>
              <a:pPr>
                <a:defRPr/>
              </a:pPr>
              <a:t>05/10/2012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CA985F28-2326-4F2A-911A-233127F8F876}" type="slidenum">
              <a:rPr lang="es-PE"/>
              <a:pPr>
                <a:defRPr/>
              </a:pPr>
              <a:t>‹Nº›</a:t>
            </a:fld>
            <a:endParaRPr lang="es-PE"/>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A7E4E9A-7EF8-463B-9623-247DFB378542}" type="datetimeFigureOut">
              <a:rPr lang="es-PE"/>
              <a:pPr>
                <a:defRPr/>
              </a:pPr>
              <a:t>05/10/2012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A4455F4-00E8-4FDB-8D8B-19503961E0FB}" type="slidenum">
              <a:rPr lang="es-PE"/>
              <a:pPr>
                <a:defRPr/>
              </a:pPr>
              <a:t>‹Nº›</a:t>
            </a:fld>
            <a:endParaRPr lang="es-PE"/>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D90D4E-C3CF-4968-A5E9-A51CA976E278}" type="datetimeFigureOut">
              <a:rPr lang="es-PE"/>
              <a:pPr>
                <a:defRPr/>
              </a:pPr>
              <a:t>05/10/2012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E9490C3-DBF4-44AB-9BC0-16BDCB238B2B}" type="slidenum">
              <a:rPr lang="es-PE"/>
              <a:pPr>
                <a:defRPr/>
              </a:pPr>
              <a:t>‹Nº›</a:t>
            </a:fld>
            <a:endParaRPr lang="es-P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285180AF-F6EC-41B6-8862-EC71E27643E3}" type="datetimeFigureOut">
              <a:rPr lang="es-PE"/>
              <a:pPr>
                <a:defRPr/>
              </a:pPr>
              <a:t>05/10/2012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CB442BC-0E6D-4530-9757-30195ED41513}" type="slidenum">
              <a:rPr lang="es-PE"/>
              <a:pPr>
                <a:defRPr/>
              </a:pPr>
              <a:t>‹Nº›</a:t>
            </a:fld>
            <a:endParaRPr lang="es-PE"/>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92E75AAD-507B-4FD9-9F33-D7102BC41895}" type="datetimeFigureOut">
              <a:rPr lang="es-PE"/>
              <a:pPr>
                <a:defRPr/>
              </a:pPr>
              <a:t>05/10/2012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AD41EE38-9109-4C79-834A-F291EA137F0C}" type="slidenum">
              <a:rPr lang="es-PE"/>
              <a:pPr>
                <a:defRPr/>
              </a:pPr>
              <a:t>‹Nº›</a:t>
            </a:fld>
            <a:endParaRPr lang="es-PE"/>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284CEDE9-E172-4A7A-9678-5F6A124F3A7D}" type="datetimeFigureOut">
              <a:rPr lang="es-PE"/>
              <a:pPr>
                <a:defRPr/>
              </a:pPr>
              <a:t>05/10/2012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8B590F4-C849-4C3E-9AAF-3DBD6ED359EF}" type="slidenum">
              <a:rPr lang="es-PE"/>
              <a:pPr>
                <a:defRPr/>
              </a:pPr>
              <a:t>‹Nº›</a:t>
            </a:fld>
            <a:endParaRPr lang="es-PE"/>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41511275-9A3D-4591-AB99-672D5723D74B}" type="datetimeFigureOut">
              <a:rPr lang="es-PE"/>
              <a:pPr>
                <a:defRPr/>
              </a:pPr>
              <a:t>05/10/2012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A4B3C5F-F351-4440-A805-D1128F56AE8F}" type="slidenum">
              <a:rPr lang="es-PE"/>
              <a:pPr>
                <a:defRPr/>
              </a:pPr>
              <a:t>‹Nº›</a:t>
            </a:fld>
            <a:endParaRPr lang="es-P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1D709B2-2CFA-4124-8336-981E52188F2B}" type="datetimeFigureOut">
              <a:rPr lang="es-PE"/>
              <a:pPr>
                <a:defRPr/>
              </a:pPr>
              <a:t>05/10/2012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EA08C87F-C2EA-4183-9D7B-9CB902584F95}"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ransition spd="slow">
    <p:fade/>
  </p:transition>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2492375"/>
            <a:ext cx="7772400" cy="1584325"/>
          </a:xfrm>
        </p:spPr>
        <p:txBody>
          <a:bodyPr/>
          <a:lstStyle/>
          <a:p>
            <a:pPr eaLnBrk="1" hangingPunct="1"/>
            <a:r>
              <a:rPr lang="es-ES" sz="3200" b="1" smtClean="0"/>
              <a:t>DIAGNÓSTICO DE LAS PRÁCTICAS DE DESARROLLO DE SOFTWARE UTILIZANDO UN GRUPO DE ÁREAS DE PROCESO DEL CMMI EN </a:t>
            </a:r>
            <a:br>
              <a:rPr lang="es-ES" sz="3200" b="1" smtClean="0"/>
            </a:br>
            <a:r>
              <a:rPr lang="es-ES" sz="3200" b="1" smtClean="0"/>
              <a:t>LOS PROYECTOS INSTITUCIONALES DE LA OFICINA EJECUTIVA DE DESARROLLO DE SISTEMAS DEL INEI</a:t>
            </a:r>
            <a:endParaRPr lang="es-PE" sz="3200" b="1" smtClean="0"/>
          </a:p>
        </p:txBody>
      </p:sp>
      <p:sp>
        <p:nvSpPr>
          <p:cNvPr id="15362" name="3 CuadroTexto"/>
          <p:cNvSpPr txBox="1">
            <a:spLocks noChangeArrowheads="1"/>
          </p:cNvSpPr>
          <p:nvPr/>
        </p:nvSpPr>
        <p:spPr bwMode="auto">
          <a:xfrm>
            <a:off x="5508625" y="4581525"/>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15363"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txBox="1">
            <a:spLocks/>
          </p:cNvSpPr>
          <p:nvPr/>
        </p:nvSpPr>
        <p:spPr bwMode="auto">
          <a:xfrm>
            <a:off x="517525" y="2060575"/>
            <a:ext cx="8229600" cy="2881313"/>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LA SITUACION ACTUAL</a:t>
            </a:r>
            <a:endParaRPr lang="es-PE" sz="32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Situación actual</a:t>
            </a:r>
            <a:endParaRPr lang="es-PE" sz="2800" b="1">
              <a:solidFill>
                <a:srgbClr val="FFFFFF"/>
              </a:solidFill>
              <a:latin typeface="Candara" pitchFamily="34" charset="0"/>
            </a:endParaRPr>
          </a:p>
        </p:txBody>
      </p:sp>
      <p:pic>
        <p:nvPicPr>
          <p:cNvPr id="27650" name="Picture 2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92275" y="2133600"/>
            <a:ext cx="6049963" cy="4356100"/>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Problemas identificados</a:t>
            </a:r>
            <a:endParaRPr lang="es-PE" sz="2800" b="1">
              <a:solidFill>
                <a:srgbClr val="FFFFFF"/>
              </a:solidFill>
              <a:latin typeface="Candara" pitchFamily="34" charset="0"/>
            </a:endParaRPr>
          </a:p>
        </p:txBody>
      </p:sp>
      <p:pic>
        <p:nvPicPr>
          <p:cNvPr id="29698" name="Picture 9"/>
          <p:cNvPicPr>
            <a:picLocks noChangeAspect="1" noChangeArrowheads="1"/>
          </p:cNvPicPr>
          <p:nvPr/>
        </p:nvPicPr>
        <p:blipFill>
          <a:blip r:embed="rId3"/>
          <a:srcRect/>
          <a:stretch>
            <a:fillRect/>
          </a:stretch>
        </p:blipFill>
        <p:spPr bwMode="auto">
          <a:xfrm>
            <a:off x="827088" y="2420938"/>
            <a:ext cx="7561262" cy="381317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Oportunidades de mejora</a:t>
            </a:r>
            <a:endParaRPr lang="es-PE" sz="2800" b="1">
              <a:solidFill>
                <a:srgbClr val="FFFFFF"/>
              </a:solidFill>
              <a:latin typeface="Candara" pitchFamily="34" charset="0"/>
            </a:endParaRPr>
          </a:p>
        </p:txBody>
      </p:sp>
      <p:pic>
        <p:nvPicPr>
          <p:cNvPr id="31746" name="Picture 10"/>
          <p:cNvPicPr>
            <a:picLocks noChangeAspect="1" noChangeArrowheads="1"/>
          </p:cNvPicPr>
          <p:nvPr/>
        </p:nvPicPr>
        <p:blipFill>
          <a:blip r:embed="rId3"/>
          <a:srcRect/>
          <a:stretch>
            <a:fillRect/>
          </a:stretch>
        </p:blipFill>
        <p:spPr bwMode="auto">
          <a:xfrm>
            <a:off x="1116013" y="2708275"/>
            <a:ext cx="7200900" cy="33369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Factores de Clave </a:t>
            </a:r>
            <a:endParaRPr lang="es-PE" sz="2800" b="1">
              <a:solidFill>
                <a:srgbClr val="FFFFFF"/>
              </a:solidFill>
              <a:latin typeface="Candara" pitchFamily="34" charset="0"/>
            </a:endParaRPr>
          </a:p>
        </p:txBody>
      </p:sp>
      <p:pic>
        <p:nvPicPr>
          <p:cNvPr id="33794" name="Picture 10"/>
          <p:cNvPicPr>
            <a:picLocks noChangeAspect="1" noChangeArrowheads="1"/>
          </p:cNvPicPr>
          <p:nvPr/>
        </p:nvPicPr>
        <p:blipFill>
          <a:blip r:embed="rId3">
            <a:clrChange>
              <a:clrFrom>
                <a:srgbClr val="FFFFFF"/>
              </a:clrFrom>
              <a:clrTo>
                <a:srgbClr val="FFFFFF">
                  <a:alpha val="0"/>
                </a:srgbClr>
              </a:clrTo>
            </a:clrChange>
          </a:blip>
          <a:srcRect l="4723" t="54681" r="2362" b="8302"/>
          <a:stretch>
            <a:fillRect/>
          </a:stretch>
        </p:blipFill>
        <p:spPr bwMode="auto">
          <a:xfrm>
            <a:off x="827088" y="2781300"/>
            <a:ext cx="7561262" cy="25574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CUMPLIMIENTO</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p:cNvPicPr>
            <a:picLocks noChangeAspect="1" noChangeArrowheads="1"/>
          </p:cNvPicPr>
          <p:nvPr/>
        </p:nvPicPr>
        <p:blipFill>
          <a:blip r:embed="rId2"/>
          <a:srcRect/>
          <a:stretch>
            <a:fillRect/>
          </a:stretch>
        </p:blipFill>
        <p:spPr bwMode="auto">
          <a:xfrm>
            <a:off x="34925" y="2767013"/>
            <a:ext cx="3024188" cy="2533650"/>
          </a:xfrm>
          <a:prstGeom prst="rect">
            <a:avLst/>
          </a:prstGeom>
          <a:noFill/>
          <a:ln w="9525">
            <a:noFill/>
            <a:miter lim="800000"/>
            <a:headEnd/>
            <a:tailEnd/>
          </a:ln>
        </p:spPr>
      </p:pic>
      <p:pic>
        <p:nvPicPr>
          <p:cNvPr id="36866" name="Picture 4"/>
          <p:cNvPicPr>
            <a:picLocks noChangeAspect="1" noChangeArrowheads="1"/>
          </p:cNvPicPr>
          <p:nvPr/>
        </p:nvPicPr>
        <p:blipFill>
          <a:blip r:embed="rId3"/>
          <a:srcRect/>
          <a:stretch>
            <a:fillRect/>
          </a:stretch>
        </p:blipFill>
        <p:spPr bwMode="auto">
          <a:xfrm>
            <a:off x="2916238" y="2708275"/>
            <a:ext cx="3168650" cy="2711450"/>
          </a:xfrm>
          <a:prstGeom prst="rect">
            <a:avLst/>
          </a:prstGeom>
          <a:noFill/>
          <a:ln w="9525">
            <a:noFill/>
            <a:miter lim="800000"/>
            <a:headEnd/>
            <a:tailEnd/>
          </a:ln>
        </p:spPr>
      </p:pic>
      <p:pic>
        <p:nvPicPr>
          <p:cNvPr id="36867" name="Picture 5"/>
          <p:cNvPicPr>
            <a:picLocks noChangeAspect="1" noChangeArrowheads="1"/>
          </p:cNvPicPr>
          <p:nvPr/>
        </p:nvPicPr>
        <p:blipFill>
          <a:blip r:embed="rId4"/>
          <a:srcRect/>
          <a:stretch>
            <a:fillRect/>
          </a:stretch>
        </p:blipFill>
        <p:spPr bwMode="auto">
          <a:xfrm>
            <a:off x="5849938" y="2762250"/>
            <a:ext cx="3114675" cy="2466975"/>
          </a:xfrm>
          <a:prstGeom prst="rect">
            <a:avLst/>
          </a:prstGeom>
          <a:noFill/>
          <a:ln w="9525">
            <a:noFill/>
            <a:miter lim="800000"/>
            <a:headEnd/>
            <a:tailEnd/>
          </a:ln>
        </p:spPr>
      </p:pic>
      <p:sp>
        <p:nvSpPr>
          <p:cNvPr id="36868"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Evaluación por Areas de proceso</a:t>
            </a:r>
            <a:endParaRPr lang="es-PE" sz="2800" b="1">
              <a:solidFill>
                <a:srgbClr val="FFFFFF"/>
              </a:solidFill>
              <a:latin typeface="Candara" pitchFamily="34" charset="0"/>
            </a:endParaRPr>
          </a:p>
        </p:txBody>
      </p:sp>
      <p:sp>
        <p:nvSpPr>
          <p:cNvPr id="36870" name="Rectangle 6"/>
          <p:cNvSpPr>
            <a:spLocks noChangeArrowheads="1"/>
          </p:cNvSpPr>
          <p:nvPr/>
        </p:nvSpPr>
        <p:spPr bwMode="auto">
          <a:xfrm>
            <a:off x="180975" y="2708275"/>
            <a:ext cx="8712200" cy="2736850"/>
          </a:xfrm>
          <a:prstGeom prst="rect">
            <a:avLst/>
          </a:prstGeom>
          <a:noFill/>
          <a:ln w="9525">
            <a:solidFill>
              <a:schemeClr val="accent2"/>
            </a:solidFill>
            <a:miter lim="800000"/>
            <a:headEnd/>
            <a:tailEnd/>
          </a:ln>
          <a:effectLst/>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p:cNvPicPr>
            <a:picLocks noChangeAspect="1" noChangeArrowheads="1"/>
          </p:cNvPicPr>
          <p:nvPr/>
        </p:nvPicPr>
        <p:blipFill>
          <a:blip r:embed="rId2"/>
          <a:srcRect/>
          <a:stretch>
            <a:fillRect/>
          </a:stretch>
        </p:blipFill>
        <p:spPr bwMode="auto">
          <a:xfrm>
            <a:off x="2195513" y="2420938"/>
            <a:ext cx="5040312" cy="3944937"/>
          </a:xfrm>
          <a:prstGeom prst="rect">
            <a:avLst/>
          </a:prstGeom>
          <a:noFill/>
          <a:ln w="9525">
            <a:solidFill>
              <a:schemeClr val="accent2"/>
            </a:solidFill>
            <a:miter lim="800000"/>
            <a:headEnd/>
            <a:tailEnd/>
          </a:ln>
        </p:spPr>
      </p:pic>
      <p:sp>
        <p:nvSpPr>
          <p:cNvPr id="3789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Cumplimiento por Areas de proceso</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3"/>
          <p:cNvPicPr>
            <a:picLocks noChangeAspect="1" noChangeArrowheads="1"/>
          </p:cNvPicPr>
          <p:nvPr/>
        </p:nvPicPr>
        <p:blipFill>
          <a:blip r:embed="rId2"/>
          <a:srcRect/>
          <a:stretch>
            <a:fillRect/>
          </a:stretch>
        </p:blipFill>
        <p:spPr bwMode="auto">
          <a:xfrm>
            <a:off x="2627313" y="2565400"/>
            <a:ext cx="4010025" cy="3667125"/>
          </a:xfrm>
          <a:prstGeom prst="rect">
            <a:avLst/>
          </a:prstGeom>
          <a:noFill/>
          <a:ln w="9525">
            <a:solidFill>
              <a:schemeClr val="accent2"/>
            </a:solidFill>
            <a:miter lim="800000"/>
            <a:headEnd/>
            <a:tailEnd/>
          </a:ln>
        </p:spPr>
      </p:pic>
      <p:sp>
        <p:nvSpPr>
          <p:cNvPr id="3891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Cuadro resumen de Cumplimiento de práticas</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MEJORA DE PROCESOS</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OBJETO DE ESTUDIO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Planificar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Matriz: Planificar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Planificar Proyectos Institucionales de Desarrollo de Software</a:t>
            </a:r>
          </a:p>
        </p:txBody>
      </p:sp>
      <p:sp>
        <p:nvSpPr>
          <p:cNvPr id="44035" name="Text Box 3"/>
          <p:cNvSpPr txBox="1">
            <a:spLocks noChangeArrowheads="1"/>
          </p:cNvSpPr>
          <p:nvPr/>
        </p:nvSpPr>
        <p:spPr bwMode="auto">
          <a:xfrm>
            <a:off x="395288" y="2636838"/>
            <a:ext cx="7632700" cy="366712"/>
          </a:xfrm>
          <a:prstGeom prst="rect">
            <a:avLst/>
          </a:prstGeom>
          <a:noFill/>
          <a:ln w="9525">
            <a:noFill/>
            <a:miter lim="800000"/>
            <a:headEnd/>
            <a:tailEnd/>
          </a:ln>
          <a:effectLst/>
        </p:spPr>
        <p:txBody>
          <a:bodyPr>
            <a:spAutoFit/>
          </a:bodyPr>
          <a:lstStyle/>
          <a:p>
            <a:pPr>
              <a:spcBef>
                <a:spcPct val="50000"/>
              </a:spcBef>
            </a:pPr>
            <a:endParaRPr lang="es-ES"/>
          </a:p>
        </p:txBody>
      </p:sp>
      <p:sp>
        <p:nvSpPr>
          <p:cNvPr id="44036" name="Text Box 4"/>
          <p:cNvSpPr txBox="1">
            <a:spLocks noChangeArrowheads="1"/>
          </p:cNvSpPr>
          <p:nvPr/>
        </p:nvSpPr>
        <p:spPr bwMode="auto">
          <a:xfrm>
            <a:off x="611188" y="2636838"/>
            <a:ext cx="7848600" cy="3327400"/>
          </a:xfrm>
          <a:prstGeom prst="rect">
            <a:avLst/>
          </a:prstGeom>
          <a:noFill/>
          <a:ln w="9525">
            <a:solidFill>
              <a:schemeClr val="accent2"/>
            </a:solidFill>
            <a:miter lim="800000"/>
            <a:headEnd/>
            <a:tailEnd/>
          </a:ln>
          <a:effectLst/>
        </p:spPr>
        <p:txBody>
          <a:bodyPr>
            <a:spAutoFit/>
          </a:bodyPr>
          <a:lstStyle/>
          <a:p>
            <a:r>
              <a:rPr lang="es-ES" sz="1400" b="1"/>
              <a:t>Indicador de requerimientos aprobados</a:t>
            </a:r>
            <a:endParaRPr lang="es-ES" sz="1400"/>
          </a:p>
          <a:p>
            <a:r>
              <a:rPr lang="es-ES" sz="1400"/>
              <a:t>Justificación: Este indicador sirve para medir el porcentaje de cumplimiento de los requerimientos aprobados en la etapa de Planificación del proyecto. De esta manera, podemos analizar el # de requerimientos aprobados a fin de llevar un lineamiento de la trazabilidad desde el requerimiento hasta el caso de uso.</a:t>
            </a:r>
            <a:endParaRPr lang="es-ES" sz="1400" b="1" i="1"/>
          </a:p>
          <a:p>
            <a:r>
              <a:rPr lang="es-ES" sz="1400" b="1"/>
              <a:t/>
            </a:r>
            <a:br>
              <a:rPr lang="es-ES" sz="1400" b="1"/>
            </a:br>
            <a:r>
              <a:rPr lang="es-ES" sz="1400" b="1"/>
              <a:t>Indicador de actividades ejecutadas en el Cronograma</a:t>
            </a:r>
            <a:endParaRPr lang="es-ES" sz="1400"/>
          </a:p>
          <a:p>
            <a:r>
              <a:rPr lang="es-ES" sz="1400"/>
              <a:t>Justificación: Este indicador sirve para medir el porcentaje de ejecución de las actividades planificadas las cuales fueron plasmadas en el Cronograma inicial. De esta manera podremos determinar el # de actividades que generalmente se ejecutan durante el desarrollo del Proyecto.</a:t>
            </a:r>
            <a:br>
              <a:rPr lang="es-ES" sz="1400"/>
            </a:br>
            <a:r>
              <a:rPr lang="es-ES"/>
              <a:t/>
            </a:r>
            <a:br>
              <a:rPr lang="es-ES"/>
            </a:br>
            <a:endParaRPr lang="es-ES"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45060" name="Picture 4"/>
          <p:cNvPicPr>
            <a:picLocks noChangeAspect="1" noChangeArrowheads="1"/>
          </p:cNvPicPr>
          <p:nvPr/>
        </p:nvPicPr>
        <p:blipFill>
          <a:blip r:embed="rId2"/>
          <a:srcRect/>
          <a:stretch>
            <a:fillRect/>
          </a:stretch>
        </p:blipFill>
        <p:spPr bwMode="auto">
          <a:xfrm>
            <a:off x="2643188" y="1700213"/>
            <a:ext cx="4089400" cy="4954587"/>
          </a:xfrm>
          <a:prstGeom prst="rect">
            <a:avLst/>
          </a:prstGeom>
          <a:noFill/>
          <a:ln w="9525">
            <a:solidFill>
              <a:schemeClr val="accent2"/>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57348" name="Picture 4"/>
          <p:cNvPicPr>
            <a:picLocks noChangeAspect="1" noChangeArrowheads="1"/>
          </p:cNvPicPr>
          <p:nvPr/>
        </p:nvPicPr>
        <p:blipFill>
          <a:blip r:embed="rId2"/>
          <a:srcRect/>
          <a:stretch>
            <a:fillRect/>
          </a:stretch>
        </p:blipFill>
        <p:spPr bwMode="auto">
          <a:xfrm>
            <a:off x="2700338" y="1757363"/>
            <a:ext cx="4254500" cy="5056187"/>
          </a:xfrm>
          <a:prstGeom prst="rect">
            <a:avLst/>
          </a:prstGeom>
          <a:noFill/>
          <a:ln w="9525">
            <a:solidFill>
              <a:schemeClr val="accent2"/>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Matriz: Planificar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Controlar y Monitorear Proyectos Institucionales de Desarrollo de Software</a:t>
            </a:r>
          </a:p>
        </p:txBody>
      </p:sp>
      <p:sp>
        <p:nvSpPr>
          <p:cNvPr id="48131" name="Text Box 3"/>
          <p:cNvSpPr txBox="1">
            <a:spLocks noChangeArrowheads="1"/>
          </p:cNvSpPr>
          <p:nvPr/>
        </p:nvSpPr>
        <p:spPr bwMode="auto">
          <a:xfrm>
            <a:off x="611188" y="2997200"/>
            <a:ext cx="8281987" cy="2778125"/>
          </a:xfrm>
          <a:prstGeom prst="rect">
            <a:avLst/>
          </a:prstGeom>
          <a:noFill/>
          <a:ln w="9525">
            <a:solidFill>
              <a:schemeClr val="accent2"/>
            </a:solidFill>
            <a:miter lim="800000"/>
            <a:headEnd/>
            <a:tailEnd/>
          </a:ln>
          <a:effectLst/>
        </p:spPr>
        <p:txBody>
          <a:bodyPr>
            <a:spAutoFit/>
          </a:bodyPr>
          <a:lstStyle/>
          <a:p>
            <a:r>
              <a:rPr lang="es-ES" sz="1400" b="1"/>
              <a:t>Indicador de cambios aceptados implementados.</a:t>
            </a:r>
            <a:endParaRPr lang="es-ES" sz="1400" b="1" i="1"/>
          </a:p>
          <a:p>
            <a:r>
              <a:rPr lang="es-ES" sz="1400"/>
              <a:t>Justificación: Este indicador sirve para medir el porcentaje de cumplimiento de los cambios aceptados en cada iteración del proyecto. De esta manera, podemos analizar el cumplimiento de de los cambios aceptados y como afectan estos al entregable de cada iteración.</a:t>
            </a:r>
            <a:endParaRPr lang="es-ES" sz="1400" b="1" i="1"/>
          </a:p>
          <a:p>
            <a:endParaRPr lang="es-ES" sz="1400"/>
          </a:p>
          <a:p>
            <a:r>
              <a:rPr lang="es-ES" sz="1400" b="1"/>
              <a:t>Indicador de cumplimiento de entregas.</a:t>
            </a:r>
            <a:endParaRPr lang="es-ES" sz="1400" b="1" i="1"/>
          </a:p>
          <a:p>
            <a:r>
              <a:rPr lang="es-ES" sz="1400"/>
              <a:t>Justificación: Este indicador sirve para medir el porcentaje de cumplimiento de entregas en cada iteración del proyecto. De esta manera, podemos analizar el cumplimiento de entrega de todos los proyectos de desarrollo que existen actualmente, mantener un mejor control en el progreso y determinar si se están asignando correctamente los recursos adecuados a las actividades.</a:t>
            </a:r>
            <a:endParaRPr lang="es-ES" sz="1400"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
        <p:nvSpPr>
          <p:cNvPr id="49154" name="2 Título"/>
          <p:cNvSpPr>
            <a:spLocks/>
          </p:cNvSpPr>
          <p:nvPr/>
        </p:nvSpPr>
        <p:spPr bwMode="auto">
          <a:xfrm>
            <a:off x="539750" y="1628775"/>
            <a:ext cx="8085138" cy="3889375"/>
          </a:xfrm>
          <a:prstGeom prst="rect">
            <a:avLst/>
          </a:prstGeom>
          <a:noFill/>
          <a:ln w="9525">
            <a:noFill/>
            <a:miter lim="800000"/>
            <a:headEnd/>
            <a:tailEnd/>
          </a:ln>
        </p:spPr>
        <p:txBody>
          <a:bodyPr anchor="ctr"/>
          <a:lstStyle/>
          <a:p>
            <a:pPr algn="ctr"/>
            <a:r>
              <a:rPr lang="es-PE">
                <a:latin typeface="Candara" pitchFamily="34" charset="0"/>
              </a:rPr>
              <a:t>xxxx</a:t>
            </a:r>
            <a:endParaRPr lang="es-ES">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Organigrama Institucional</a:t>
            </a:r>
          </a:p>
        </p:txBody>
      </p:sp>
      <p:pic>
        <p:nvPicPr>
          <p:cNvPr id="17410" name="Imagen 1"/>
          <p:cNvPicPr>
            <a:picLocks noChangeAspect="1" noChangeArrowheads="1"/>
          </p:cNvPicPr>
          <p:nvPr/>
        </p:nvPicPr>
        <p:blipFill>
          <a:blip r:embed="rId3"/>
          <a:srcRect/>
          <a:stretch>
            <a:fillRect/>
          </a:stretch>
        </p:blipFill>
        <p:spPr bwMode="auto">
          <a:xfrm>
            <a:off x="1116013" y="1557338"/>
            <a:ext cx="7200900" cy="5094287"/>
          </a:xfrm>
          <a:prstGeom prst="rect">
            <a:avLst/>
          </a:prstGeom>
          <a:noFill/>
          <a:ln w="9525">
            <a:solidFill>
              <a:schemeClr val="accent2"/>
            </a:solidFill>
            <a:miter lim="800000"/>
            <a:headEnd/>
            <a:tailEnd/>
          </a:ln>
        </p:spPr>
      </p:pic>
      <p:sp>
        <p:nvSpPr>
          <p:cNvPr id="17411" name="Rectangle 5"/>
          <p:cNvSpPr>
            <a:spLocks noChangeArrowheads="1"/>
          </p:cNvSpPr>
          <p:nvPr/>
        </p:nvSpPr>
        <p:spPr bwMode="auto">
          <a:xfrm>
            <a:off x="2555875" y="4149725"/>
            <a:ext cx="792163" cy="503238"/>
          </a:xfrm>
          <a:prstGeom prst="rect">
            <a:avLst/>
          </a:prstGeom>
          <a:noFill/>
          <a:ln w="19050">
            <a:solidFill>
              <a:srgbClr val="800000"/>
            </a:solidFill>
            <a:miter lim="800000"/>
            <a:headEnd/>
            <a:tailEnd/>
          </a:ln>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a:spLocks noGrp="1"/>
          </p:cNvSpPr>
          <p:nvPr>
            <p:ph type="ctrTitle" idx="4294967295"/>
          </p:nvPr>
        </p:nvSpPr>
        <p:spPr>
          <a:xfrm>
            <a:off x="755650" y="1341438"/>
            <a:ext cx="7772400" cy="1584325"/>
          </a:xfrm>
        </p:spPr>
        <p:txBody>
          <a:bodyPr anchor="b"/>
          <a:lstStyle/>
          <a:p>
            <a:pPr eaLnBrk="1" hangingPunct="1"/>
            <a:r>
              <a:rPr lang="es-ES" sz="2800" b="1" smtClean="0"/>
              <a:t>DIAGNÓSTICO DE LAS PRÁCTICAS DE DESARROLLO DE SOFTWARE UTILIZANDO UN GRUPO DE ÁREAS DE PROCESO DEL CMMI EN </a:t>
            </a:r>
            <a:br>
              <a:rPr lang="es-ES" sz="2800" b="1" smtClean="0"/>
            </a:br>
            <a:r>
              <a:rPr lang="es-ES" sz="2800" b="1" smtClean="0"/>
              <a:t>LOS PROYECTOS INSTITUCIONALES DE LA OFICINA EJECUTIVA DE DESARROLLO DE SISTEMAS DEL INEI</a:t>
            </a:r>
            <a:endParaRPr lang="es-PE" sz="2800" b="1" smtClean="0"/>
          </a:p>
        </p:txBody>
      </p:sp>
      <p:sp>
        <p:nvSpPr>
          <p:cNvPr id="50178" name="3 CuadroTexto"/>
          <p:cNvSpPr txBox="1">
            <a:spLocks noChangeArrowheads="1"/>
          </p:cNvSpPr>
          <p:nvPr/>
        </p:nvSpPr>
        <p:spPr bwMode="auto">
          <a:xfrm>
            <a:off x="5435600" y="3357563"/>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50179"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
        <p:nvSpPr>
          <p:cNvPr id="50180" name="3 CuadroTexto"/>
          <p:cNvSpPr txBox="1">
            <a:spLocks noChangeArrowheads="1"/>
          </p:cNvSpPr>
          <p:nvPr/>
        </p:nvSpPr>
        <p:spPr bwMode="auto">
          <a:xfrm>
            <a:off x="6948488" y="5516563"/>
            <a:ext cx="1871662" cy="519112"/>
          </a:xfrm>
          <a:prstGeom prst="rect">
            <a:avLst/>
          </a:prstGeom>
          <a:noFill/>
          <a:ln w="9525">
            <a:noFill/>
            <a:miter lim="800000"/>
            <a:headEnd/>
            <a:tailEnd/>
          </a:ln>
        </p:spPr>
        <p:txBody>
          <a:bodyPr>
            <a:spAutoFit/>
          </a:bodyPr>
          <a:lstStyle/>
          <a:p>
            <a:r>
              <a:rPr lang="es-ES" sz="2800" b="1">
                <a:solidFill>
                  <a:schemeClr val="bg1"/>
                </a:solidFill>
                <a:latin typeface="Candara" pitchFamily="34" charset="0"/>
              </a:rPr>
              <a:t>GRACIAS!</a:t>
            </a:r>
            <a:endParaRPr lang="es-PE" sz="2800" b="1">
              <a:solidFill>
                <a:schemeClr val="bg1"/>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ALCANCE DE LA EVALUACION</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txBox="1">
            <a:spLocks/>
          </p:cNvSpPr>
          <p:nvPr/>
        </p:nvSpPr>
        <p:spPr bwMode="auto">
          <a:xfrm>
            <a:off x="457200" y="338138"/>
            <a:ext cx="8229600" cy="8588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Proyecto Institucionales</a:t>
            </a:r>
          </a:p>
        </p:txBody>
      </p:sp>
      <p:pic>
        <p:nvPicPr>
          <p:cNvPr id="20482" name="Picture 4"/>
          <p:cNvPicPr>
            <a:picLocks noChangeAspect="1" noChangeArrowheads="1"/>
          </p:cNvPicPr>
          <p:nvPr/>
        </p:nvPicPr>
        <p:blipFill>
          <a:blip r:embed="rId3"/>
          <a:srcRect/>
          <a:stretch>
            <a:fillRect/>
          </a:stretch>
        </p:blipFill>
        <p:spPr bwMode="auto">
          <a:xfrm>
            <a:off x="468313" y="2924175"/>
            <a:ext cx="8064500" cy="2579688"/>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FACTIBILIDAD DEL CAMBIO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Cambios</a:t>
            </a:r>
          </a:p>
        </p:txBody>
      </p:sp>
      <p:pic>
        <p:nvPicPr>
          <p:cNvPr id="23554" name="Picture 4"/>
          <p:cNvPicPr>
            <a:picLocks noChangeAspect="1" noChangeArrowheads="1"/>
          </p:cNvPicPr>
          <p:nvPr/>
        </p:nvPicPr>
        <p:blipFill>
          <a:blip r:embed="rId2"/>
          <a:srcRect/>
          <a:stretch>
            <a:fillRect/>
          </a:stretch>
        </p:blipFill>
        <p:spPr bwMode="auto">
          <a:xfrm>
            <a:off x="2268538" y="1989138"/>
            <a:ext cx="5040312" cy="4465637"/>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Focos de resistencia</a:t>
            </a:r>
          </a:p>
        </p:txBody>
      </p:sp>
      <p:pic>
        <p:nvPicPr>
          <p:cNvPr id="24578" name="Picture 4"/>
          <p:cNvPicPr>
            <a:picLocks noChangeAspect="1" noChangeArrowheads="1"/>
          </p:cNvPicPr>
          <p:nvPr/>
        </p:nvPicPr>
        <p:blipFill>
          <a:blip r:embed="rId2"/>
          <a:srcRect/>
          <a:stretch>
            <a:fillRect/>
          </a:stretch>
        </p:blipFill>
        <p:spPr bwMode="auto">
          <a:xfrm>
            <a:off x="1258888" y="2708275"/>
            <a:ext cx="6985000" cy="32432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Aspectos que afectan la mejora de procesos</a:t>
            </a:r>
          </a:p>
        </p:txBody>
      </p:sp>
      <p:pic>
        <p:nvPicPr>
          <p:cNvPr id="25602" name="Picture 4"/>
          <p:cNvPicPr>
            <a:picLocks noChangeAspect="1" noChangeArrowheads="1"/>
          </p:cNvPicPr>
          <p:nvPr/>
        </p:nvPicPr>
        <p:blipFill>
          <a:blip r:embed="rId2"/>
          <a:srcRect/>
          <a:stretch>
            <a:fillRect/>
          </a:stretch>
        </p:blipFill>
        <p:spPr bwMode="auto">
          <a:xfrm>
            <a:off x="1116013" y="2781300"/>
            <a:ext cx="7127875" cy="30321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1872</TotalTime>
  <Words>450</Words>
  <Application>Microsoft Office PowerPoint</Application>
  <PresentationFormat>Presentación en pantalla (4:3)</PresentationFormat>
  <Paragraphs>59</Paragraphs>
  <Slides>30</Slides>
  <Notes>6</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30</vt:i4>
      </vt:variant>
    </vt:vector>
  </HeadingPairs>
  <TitlesOfParts>
    <vt:vector size="41"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DIAGNÓSTICO DE LAS PRÁCTICAS DE DESARROLLO DE SOFTWARE UTILIZANDO UN GRUPO DE ÁREAS DE PROCESO DEL CMMI EN  LOS PROYECTOS INSTITUCIONALES DE LA OFICINA EJECUTIVA DE DESARROLLO DE SISTEMAS DEL INEI</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DIAGNÓSTICO DE LAS PRÁCTICAS DE DESARROLLO DE SOFTWARE UTILIZANDO UN GRUPO DE ÁREAS DE PROCESO DEL CMMI EN  LOS PROYECTOS INSTITUCIONALES DE LA OFICINA EJECUTIVA DE DESARROLLO DE SISTEMAS DEL INEI</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232</cp:revision>
  <dcterms:created xsi:type="dcterms:W3CDTF">2012-05-06T17:51:32Z</dcterms:created>
  <dcterms:modified xsi:type="dcterms:W3CDTF">2012-10-05T21:14:01Z</dcterms:modified>
</cp:coreProperties>
</file>