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56" r:id="rId5"/>
    <p:sldId id="309" r:id="rId6"/>
    <p:sldId id="310" r:id="rId7"/>
    <p:sldId id="311" r:id="rId8"/>
    <p:sldId id="312" r:id="rId9"/>
    <p:sldId id="257" r:id="rId10"/>
    <p:sldId id="306" r:id="rId11"/>
    <p:sldId id="308" r:id="rId12"/>
    <p:sldId id="259" r:id="rId13"/>
    <p:sldId id="260" r:id="rId14"/>
    <p:sldId id="258" r:id="rId15"/>
    <p:sldId id="262" r:id="rId16"/>
    <p:sldId id="263" r:id="rId17"/>
    <p:sldId id="264" r:id="rId18"/>
    <p:sldId id="265" r:id="rId19"/>
    <p:sldId id="313" r:id="rId20"/>
    <p:sldId id="266" r:id="rId21"/>
    <p:sldId id="267" r:id="rId22"/>
    <p:sldId id="268" r:id="rId23"/>
    <p:sldId id="269" r:id="rId24"/>
    <p:sldId id="297" r:id="rId25"/>
    <p:sldId id="271" r:id="rId26"/>
    <p:sldId id="274" r:id="rId27"/>
    <p:sldId id="277" r:id="rId28"/>
    <p:sldId id="275" r:id="rId29"/>
    <p:sldId id="283" r:id="rId30"/>
    <p:sldId id="284" r:id="rId31"/>
    <p:sldId id="286" r:id="rId32"/>
    <p:sldId id="289" r:id="rId33"/>
    <p:sldId id="290" r:id="rId34"/>
    <p:sldId id="279" r:id="rId35"/>
    <p:sldId id="282" r:id="rId36"/>
    <p:sldId id="287" r:id="rId37"/>
    <p:sldId id="291" r:id="rId38"/>
    <p:sldId id="281" r:id="rId39"/>
    <p:sldId id="299" r:id="rId40"/>
    <p:sldId id="288" r:id="rId41"/>
    <p:sldId id="296" r:id="rId42"/>
    <p:sldId id="298" r:id="rId43"/>
    <p:sldId id="285" r:id="rId44"/>
    <p:sldId id="29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miliaTorresCastill" initials="F" lastIdx="2" clrIdx="0"/>
  <p:cmAuthor id="1" name="Juan Carlos Torres" initials="JC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>
                <a:solidFill>
                  <a:srgbClr val="002060"/>
                </a:solidFill>
              </a:defRPr>
            </a:pPr>
            <a:r>
              <a:rPr lang="en-US" dirty="0" err="1" smtClean="0">
                <a:solidFill>
                  <a:srgbClr val="002060"/>
                </a:solidFill>
              </a:rPr>
              <a:t>Retrabajo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típico</a:t>
            </a:r>
            <a:r>
              <a:rPr lang="en-US" baseline="0" dirty="0" smtClean="0">
                <a:solidFill>
                  <a:srgbClr val="002060"/>
                </a:solidFill>
              </a:rPr>
              <a:t> en la </a:t>
            </a:r>
            <a:r>
              <a:rPr lang="en-US" baseline="0" dirty="0" err="1" smtClean="0">
                <a:solidFill>
                  <a:srgbClr val="002060"/>
                </a:solidFill>
              </a:rPr>
              <a:t>Industria</a:t>
            </a:r>
            <a:r>
              <a:rPr lang="en-US" baseline="0" dirty="0" smtClean="0">
                <a:solidFill>
                  <a:srgbClr val="002060"/>
                </a:solidFill>
              </a:rPr>
              <a:t> de SW </a:t>
            </a:r>
          </a:p>
          <a:p>
            <a:pPr>
              <a:defRPr>
                <a:solidFill>
                  <a:srgbClr val="002060"/>
                </a:solidFill>
              </a:defRPr>
            </a:pPr>
            <a:r>
              <a:rPr lang="en-US" baseline="0" dirty="0" smtClean="0">
                <a:solidFill>
                  <a:srgbClr val="002060"/>
                </a:solidFill>
              </a:rPr>
              <a:t>(</a:t>
            </a:r>
            <a:r>
              <a:rPr lang="en-US" baseline="0" dirty="0" err="1" smtClean="0">
                <a:solidFill>
                  <a:srgbClr val="002060"/>
                </a:solidFill>
              </a:rPr>
              <a:t>Fuente</a:t>
            </a:r>
            <a:r>
              <a:rPr lang="en-US" baseline="0" dirty="0" smtClean="0">
                <a:solidFill>
                  <a:srgbClr val="002060"/>
                </a:solidFill>
              </a:rPr>
              <a:t>: SEI)</a:t>
            </a:r>
            <a:endParaRPr lang="en-US" dirty="0">
              <a:solidFill>
                <a:srgbClr val="002060"/>
              </a:solidFill>
            </a:endParaRPr>
          </a:p>
        </c:rich>
      </c:tx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Admin</c:v>
                </c:pt>
                <c:pt idx="1">
                  <c:v>Para</c:v>
                </c:pt>
                <c:pt idx="2">
                  <c:v>Trabajo del Proyecto</c:v>
                </c:pt>
                <c:pt idx="3">
                  <c:v>Retrabajo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0.15000000000000024</c:v>
                </c:pt>
                <c:pt idx="1">
                  <c:v>0.1</c:v>
                </c:pt>
                <c:pt idx="2">
                  <c:v>0.35000000000000031</c:v>
                </c:pt>
                <c:pt idx="3">
                  <c:v>0.4</c:v>
                </c:pt>
              </c:numCache>
            </c:numRef>
          </c:val>
        </c:ser>
      </c:pie3DChart>
    </c:plotArea>
    <c:legend>
      <c:legendPos val="r"/>
      <c:txPr>
        <a:bodyPr/>
        <a:lstStyle/>
        <a:p>
          <a:pPr>
            <a:defRPr>
              <a:solidFill>
                <a:srgbClr val="002060"/>
              </a:solidFill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63FE-3AC3-423E-BDD8-7BA574D1A208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65E3-8393-4C99-9C6A-78E01B3A6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800" b="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7010400" y="6669088"/>
            <a:ext cx="2133600" cy="166687"/>
          </a:xfrm>
          <a:prstGeom prst="rect">
            <a:avLst/>
          </a:prstGeom>
          <a:solidFill>
            <a:srgbClr val="6A96BE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s-PE"/>
          </a:p>
        </p:txBody>
      </p:sp>
      <p:pic>
        <p:nvPicPr>
          <p:cNvPr id="8" name="Picture 8" descr="EPE-Fondo blanco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7613" y="5445125"/>
            <a:ext cx="1576387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2698750" y="260350"/>
            <a:ext cx="63373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s-PE" sz="2800" dirty="0" smtClean="0">
              <a:solidFill>
                <a:srgbClr val="1C7DD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3124200" y="152400"/>
            <a:ext cx="575945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lang="es-PE" sz="2800" dirty="0" smtClean="0">
                <a:solidFill>
                  <a:srgbClr val="1C7DD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Ingeniería de Sistemas - EPE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 algn="l">
              <a:defRPr b="0">
                <a:effectLst>
                  <a:outerShdw blurRad="38100" dist="38100" dir="2700000" algn="tl">
                    <a:schemeClr val="bg1"/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UPC –CMMi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76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EPE-Fondo blanco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11579" y="6319837"/>
            <a:ext cx="632421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UPC – </a:t>
            </a:r>
            <a:r>
              <a:rPr lang="en-US" dirty="0" err="1" smtClean="0"/>
              <a:t>Implementación</a:t>
            </a:r>
            <a:r>
              <a:rPr lang="en-US" dirty="0" smtClean="0"/>
              <a:t> de </a:t>
            </a:r>
            <a:r>
              <a:rPr lang="en-US" dirty="0" err="1" smtClean="0"/>
              <a:t>CMMi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gif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AJNFoHuLno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youtube.com/watch?v=GLOBkkvwie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GLOBkkvwie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514600"/>
            <a:ext cx="57150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Estado actual de la </a:t>
            </a:r>
            <a:r>
              <a:rPr lang="en-US" dirty="0" err="1" smtClean="0"/>
              <a:t>Industria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486400"/>
            <a:ext cx="6400800" cy="685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Ing</a:t>
            </a:r>
            <a:r>
              <a:rPr lang="en-US" sz="2800" dirty="0" smtClean="0"/>
              <a:t>. Juan Carlos Torres </a:t>
            </a:r>
            <a:r>
              <a:rPr lang="en-US" sz="2800" dirty="0" err="1" smtClean="0"/>
              <a:t>Parodi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software en </a:t>
            </a:r>
            <a:r>
              <a:rPr lang="en-US" dirty="0" err="1" smtClean="0"/>
              <a:t>nuestras</a:t>
            </a:r>
            <a:r>
              <a:rPr lang="en-US" dirty="0" smtClean="0"/>
              <a:t> </a:t>
            </a:r>
            <a:r>
              <a:rPr lang="en-US" dirty="0" err="1" smtClean="0"/>
              <a:t>vidas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038600"/>
            <a:ext cx="6477000" cy="26670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Pensemos un momento…</a:t>
            </a:r>
            <a:r>
              <a:rPr lang="en-US" dirty="0" smtClean="0"/>
              <a:t>: </a:t>
            </a:r>
          </a:p>
          <a:p>
            <a:pPr marL="463550" lvl="1" indent="-6350">
              <a:buNone/>
            </a:pPr>
            <a:r>
              <a:rPr lang="en-US" dirty="0" smtClean="0"/>
              <a:t>¿El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elaboración</a:t>
            </a:r>
            <a:r>
              <a:rPr lang="en-US" dirty="0" smtClean="0"/>
              <a:t> de software se </a:t>
            </a:r>
            <a:r>
              <a:rPr lang="en-US" dirty="0" err="1" smtClean="0"/>
              <a:t>encuentra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control? … Es </a:t>
            </a:r>
            <a:r>
              <a:rPr lang="en-US" dirty="0" err="1" smtClean="0"/>
              <a:t>decir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calidad</a:t>
            </a:r>
            <a:r>
              <a:rPr lang="en-US" dirty="0" smtClean="0"/>
              <a:t> del </a:t>
            </a:r>
            <a:r>
              <a:rPr lang="en-US" dirty="0" err="1" smtClean="0"/>
              <a:t>producto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esperada</a:t>
            </a:r>
            <a:r>
              <a:rPr lang="en-US" dirty="0" smtClean="0"/>
              <a:t> (al </a:t>
            </a:r>
            <a:r>
              <a:rPr lang="en-US" dirty="0" err="1" smtClean="0"/>
              <a:t>menos</a:t>
            </a:r>
            <a:r>
              <a:rPr lang="en-US" dirty="0" smtClean="0"/>
              <a:t>… </a:t>
            </a:r>
            <a:r>
              <a:rPr lang="en-US" dirty="0" err="1" smtClean="0"/>
              <a:t>casi</a:t>
            </a:r>
            <a:r>
              <a:rPr lang="en-US" dirty="0" smtClean="0"/>
              <a:t>), </a:t>
            </a:r>
          </a:p>
          <a:p>
            <a:pPr lvl="1"/>
            <a:r>
              <a:rPr lang="es-PE" dirty="0" smtClean="0"/>
              <a:t>Se entrega a tiempo y sin salir del presupuesto (al menos… casi)</a:t>
            </a:r>
            <a:endParaRPr lang="en-US" dirty="0" smtClean="0"/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1712893"/>
            <a:ext cx="3406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002060"/>
                </a:solidFill>
              </a:rPr>
              <a:t>Grandes  necesidades</a:t>
            </a:r>
          </a:p>
          <a:p>
            <a:pPr algn="ctr"/>
            <a:r>
              <a:rPr lang="es-PE" sz="2800" b="1" dirty="0" smtClean="0">
                <a:solidFill>
                  <a:srgbClr val="002060"/>
                </a:solidFill>
              </a:rPr>
              <a:t>de software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91000" y="1865293"/>
            <a:ext cx="762000" cy="76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TextBox 6"/>
          <p:cNvSpPr txBox="1"/>
          <p:nvPr/>
        </p:nvSpPr>
        <p:spPr>
          <a:xfrm>
            <a:off x="5299434" y="1941493"/>
            <a:ext cx="3692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002060"/>
                </a:solidFill>
              </a:rPr>
              <a:t>Grandes oportunidades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5761" y="3048000"/>
            <a:ext cx="5867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002060"/>
                </a:solidFill>
              </a:rPr>
              <a:t>… además, grandes riesgos</a:t>
            </a:r>
            <a:endParaRPr lang="es-PE" sz="4000" b="1" dirty="0">
              <a:solidFill>
                <a:srgbClr val="002060"/>
              </a:solidFill>
            </a:endParaRPr>
          </a:p>
        </p:txBody>
      </p:sp>
      <p:pic>
        <p:nvPicPr>
          <p:cNvPr id="22530" name="Picture 2" descr="C:\Users\FamiliaTorresCastill\AppData\Local\Microsoft\Windows\Temporary Internet Files\Content.IE5\NVV441YG\MM900043731[1].gif"/>
          <p:cNvPicPr>
            <a:picLocks noChangeAspect="1" noChangeArrowheads="1" noCrop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239000" y="4343400"/>
            <a:ext cx="1447800" cy="1859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¿El Software se encuentra bajo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Pero</a:t>
            </a:r>
            <a:r>
              <a:rPr lang="en-US" dirty="0" smtClean="0"/>
              <a:t>…. 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situación</a:t>
            </a:r>
            <a:r>
              <a:rPr lang="en-US" dirty="0" smtClean="0"/>
              <a:t> real?</a:t>
            </a:r>
          </a:p>
          <a:p>
            <a:pPr lvl="1"/>
            <a:r>
              <a:rPr lang="es-PE" dirty="0" smtClean="0"/>
              <a:t>No se cumplen compromisos en el 50% de los proyectos.</a:t>
            </a:r>
          </a:p>
          <a:p>
            <a:pPr lvl="2"/>
            <a:r>
              <a:rPr lang="es-PE" dirty="0" smtClean="0"/>
              <a:t>25% de proyectos se cancelan(*).</a:t>
            </a:r>
          </a:p>
          <a:p>
            <a:pPr lvl="1"/>
            <a:r>
              <a:rPr lang="es-PE" dirty="0" smtClean="0"/>
              <a:t>Niveles de ‘</a:t>
            </a:r>
            <a:r>
              <a:rPr lang="es-PE" dirty="0" err="1" smtClean="0"/>
              <a:t>retrabajo</a:t>
            </a:r>
            <a:r>
              <a:rPr lang="es-PE" dirty="0" smtClean="0"/>
              <a:t>’ incluso mayores al 40% .</a:t>
            </a:r>
          </a:p>
          <a:p>
            <a:r>
              <a:rPr lang="es-PE" dirty="0" smtClean="0"/>
              <a:t>Algunos mitos que trataremos de descartar:</a:t>
            </a:r>
          </a:p>
          <a:p>
            <a:pPr lvl="1"/>
            <a:r>
              <a:rPr lang="es-PE" dirty="0" smtClean="0"/>
              <a:t>El software es ‘diferente’ a cualquier otro producto.</a:t>
            </a:r>
          </a:p>
          <a:p>
            <a:pPr lvl="1"/>
            <a:r>
              <a:rPr lang="es-PE" dirty="0" smtClean="0"/>
              <a:t>El software es ‘arte’… No se puede tratar como otro tipo de producto.</a:t>
            </a:r>
          </a:p>
          <a:p>
            <a:pPr lvl="1"/>
            <a:r>
              <a:rPr lang="es-PE" dirty="0" smtClean="0"/>
              <a:t>La industria de software es nueva. Las formas de trabajo de otras industrias no aplican al software.</a:t>
            </a:r>
          </a:p>
          <a:p>
            <a:pPr lvl="1"/>
            <a:endParaRPr lang="es-PE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6324600"/>
            <a:ext cx="586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sz="1600" dirty="0" smtClean="0">
                <a:solidFill>
                  <a:srgbClr val="002060"/>
                </a:solidFill>
              </a:rPr>
              <a:t>(*) Estudios del </a:t>
            </a:r>
            <a:r>
              <a:rPr lang="es-PE" sz="1600" i="1" dirty="0" smtClean="0">
                <a:solidFill>
                  <a:srgbClr val="002060"/>
                </a:solidFill>
              </a:rPr>
              <a:t>Software </a:t>
            </a:r>
            <a:r>
              <a:rPr lang="es-PE" sz="1600" i="1" dirty="0" err="1" smtClean="0">
                <a:solidFill>
                  <a:srgbClr val="002060"/>
                </a:solidFill>
              </a:rPr>
              <a:t>Engineering</a:t>
            </a:r>
            <a:r>
              <a:rPr lang="es-PE" sz="1600" i="1" dirty="0" smtClean="0">
                <a:solidFill>
                  <a:srgbClr val="002060"/>
                </a:solidFill>
              </a:rPr>
              <a:t> </a:t>
            </a:r>
            <a:r>
              <a:rPr lang="es-PE" sz="1600" i="1" dirty="0" err="1" smtClean="0">
                <a:solidFill>
                  <a:srgbClr val="002060"/>
                </a:solidFill>
              </a:rPr>
              <a:t>Institute</a:t>
            </a:r>
            <a:r>
              <a:rPr lang="es-PE" sz="1600" i="1" dirty="0" smtClean="0">
                <a:solidFill>
                  <a:srgbClr val="002060"/>
                </a:solidFill>
              </a:rPr>
              <a:t> (SEI)</a:t>
            </a:r>
            <a:endParaRPr lang="es-PE" sz="16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¿El proceso de software es muy diferente al de otros productos?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28600" y="4876800"/>
            <a:ext cx="8763000" cy="1600200"/>
            <a:chOff x="228600" y="1524000"/>
            <a:chExt cx="8763000" cy="1600200"/>
          </a:xfrm>
        </p:grpSpPr>
        <p:sp>
          <p:nvSpPr>
            <p:cNvPr id="6" name="Rounded Rectangle 5"/>
            <p:cNvSpPr/>
            <p:nvPr/>
          </p:nvSpPr>
          <p:spPr>
            <a:xfrm>
              <a:off x="228600" y="1524000"/>
              <a:ext cx="8763000" cy="1600200"/>
            </a:xfrm>
            <a:prstGeom prst="roundRect">
              <a:avLst/>
            </a:prstGeom>
            <a:solidFill>
              <a:schemeClr val="bg2">
                <a:lumMod val="40000"/>
                <a:lumOff val="60000"/>
                <a:alpha val="5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7" name="Picture 4" descr="http://images.google.com.mx/url?source=imgres&amp;ct=img&amp;q=http://pan.priceminister.es/photo/495327904_M.jpg&amp;usg=AFQjCNHqXCmq6_ZFGVRJ0vxxS5BZvNQ-8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6934200" y="1676400"/>
              <a:ext cx="933450" cy="933450"/>
            </a:xfrm>
            <a:prstGeom prst="rect">
              <a:avLst/>
            </a:prstGeom>
            <a:noFill/>
          </p:spPr>
        </p:pic>
        <p:pic>
          <p:nvPicPr>
            <p:cNvPr id="8" name="Picture 2" descr="http://images.google.com.mx/url?source=imgres&amp;ct=img&amp;q=http://www.scisrl.com.ar/images/MicrosoftOfficeProfessional2007basic.jpg&amp;usg=AFQjCNGcHGXR3NkJOgUzdi6lic1_TJi8V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7543800" y="1676400"/>
              <a:ext cx="1231900" cy="1358512"/>
            </a:xfrm>
            <a:prstGeom prst="rect">
              <a:avLst/>
            </a:prstGeom>
            <a:noFill/>
          </p:spPr>
        </p:pic>
        <p:pic>
          <p:nvPicPr>
            <p:cNvPr id="9" name="Picture 24" descr="http://images.google.com.mx/url?source=imgres&amp;ct=img&amp;q=http://www.masternewmedia.org/images/meeting-discussion_id266466_size480.jpg&amp;usg=AFQjCNGJdfJmiZ2r4N7eUsQMdTlOEt0SyQ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81000" y="1752600"/>
              <a:ext cx="1460500" cy="1104503"/>
            </a:xfrm>
            <a:prstGeom prst="rect">
              <a:avLst/>
            </a:prstGeom>
            <a:noFill/>
          </p:spPr>
        </p:pic>
        <p:pic>
          <p:nvPicPr>
            <p:cNvPr id="10" name="Picture 26" descr="http://images.google.com.mx/url?source=imgres&amp;ct=img&amp;q=http://nooperation.typepad.com/.a/6a00e54ff8b9c1883401053582b5db970c-400wi&amp;usg=AFQjCNE0Kl6I2noYbmtxJfsJ2WhCzhjwo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2438400" y="1752600"/>
              <a:ext cx="1447800" cy="1085850"/>
            </a:xfrm>
            <a:prstGeom prst="rect">
              <a:avLst/>
            </a:prstGeom>
            <a:noFill/>
          </p:spPr>
        </p:pic>
        <p:pic>
          <p:nvPicPr>
            <p:cNvPr id="11" name="Picture 28" descr="http://images.google.com.mx/url?source=imgres&amp;ct=img&amp;q=http://seiworkshop.cs.luc.edu/details/team_pic&amp;usg=AFQjCNGt-oQLVjfxFkBwevr6yBImt-VMWA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4800600" y="1752600"/>
              <a:ext cx="1502833" cy="1127125"/>
            </a:xfrm>
            <a:prstGeom prst="rect">
              <a:avLst/>
            </a:prstGeom>
            <a:noFill/>
          </p:spPr>
        </p:pic>
        <p:sp>
          <p:nvSpPr>
            <p:cNvPr id="12" name="Right Arrow 11"/>
            <p:cNvSpPr/>
            <p:nvPr/>
          </p:nvSpPr>
          <p:spPr>
            <a:xfrm>
              <a:off x="1981200" y="2133600"/>
              <a:ext cx="3048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191000" y="2133600"/>
              <a:ext cx="3048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6553200" y="2133600"/>
              <a:ext cx="3048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8600" y="1371600"/>
            <a:ext cx="8763000" cy="1600200"/>
            <a:chOff x="228600" y="3310467"/>
            <a:chExt cx="8763000" cy="1600200"/>
          </a:xfrm>
        </p:grpSpPr>
        <p:sp>
          <p:nvSpPr>
            <p:cNvPr id="16" name="Rounded Rectangle 15"/>
            <p:cNvSpPr/>
            <p:nvPr/>
          </p:nvSpPr>
          <p:spPr>
            <a:xfrm>
              <a:off x="228600" y="3310467"/>
              <a:ext cx="8763000" cy="1600200"/>
            </a:xfrm>
            <a:prstGeom prst="roundRect">
              <a:avLst/>
            </a:prstGeom>
            <a:solidFill>
              <a:schemeClr val="bg2">
                <a:lumMod val="40000"/>
                <a:lumOff val="60000"/>
                <a:alpha val="5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7" name="Picture 6" descr="http://images.google.com.mx/url?source=imgres&amp;ct=img&amp;q=http://www.krunker.com/wp-content/uploads/2008/01/philips-42pfl5603d-thumb.jpg&amp;usg=AFQjCNHXoxaQSI9JGLGkVCX_kFdVJ39-Dw"/>
            <p:cNvPicPr>
              <a:picLocks noChangeAspect="1" noChangeArrowheads="1"/>
            </p:cNvPicPr>
            <p:nvPr/>
          </p:nvPicPr>
          <p:blipFill>
            <a:blip r:embed="rId8" cstate="email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72400" y="3539067"/>
              <a:ext cx="1079500" cy="1180947"/>
            </a:xfrm>
            <a:prstGeom prst="rect">
              <a:avLst/>
            </a:prstGeom>
          </p:spPr>
        </p:pic>
        <p:pic>
          <p:nvPicPr>
            <p:cNvPr id="18" name="Picture 16" descr="http://images.google.com.mx/url?source=imgres&amp;ct=img&amp;q=http://www.firingsquad.com/hardware/foxconn_p35_mars_review/images/Mars-Specification.jpg&amp;usg=AFQjCNHIKvW1_YRWCfr2nIM6n_YVgWSlo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374781" y="3462867"/>
              <a:ext cx="844419" cy="1063625"/>
            </a:xfrm>
            <a:prstGeom prst="rect">
              <a:avLst/>
            </a:prstGeom>
          </p:spPr>
        </p:pic>
        <p:pic>
          <p:nvPicPr>
            <p:cNvPr id="19" name="Picture 18" descr="http://images.google.com.mx/url?source=imgres&amp;ct=img&amp;q=http://www.qsl.net/iz7ath/web/02_brew/08_mike/fig/fig04.gif&amp;usg=AFQjCNEuRJTaMaJvCq1KU9cwV4L-SgVT1w"/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838200" y="3691467"/>
              <a:ext cx="1211772" cy="898525"/>
            </a:xfrm>
            <a:prstGeom prst="rect">
              <a:avLst/>
            </a:prstGeom>
          </p:spPr>
        </p:pic>
        <p:pic>
          <p:nvPicPr>
            <p:cNvPr id="20" name="Picture 6" descr="http://images.google.com.mx/url?source=imgres&amp;ct=img&amp;q=http://www.krunker.com/wp-content/uploads/2008/01/philips-42pfl5603d-thumb.jpg&amp;usg=AFQjCNHXoxaQSI9JGLGkVCX_kFdVJ39-Dw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 flipH="1">
              <a:off x="609600" y="4224867"/>
              <a:ext cx="591921" cy="647547"/>
            </a:xfrm>
            <a:prstGeom prst="rect">
              <a:avLst/>
            </a:prstGeom>
          </p:spPr>
        </p:pic>
        <p:pic>
          <p:nvPicPr>
            <p:cNvPr id="21" name="Picture 20" descr="http://images.google.com.mx/url?source=imgres&amp;ct=img&amp;q=http://www.displayblog.com/wp-content/uploads/2009/06/lg_lcd_tv_assembly_gumi_south_korea.jpg&amp;usg=AFQjCNEFlI7yioyDH0EzQe5iPBpO4GqblQ"/>
            <p:cNvPicPr>
              <a:picLocks noChangeAspect="1" noChangeArrowheads="1"/>
            </p:cNvPicPr>
            <p:nvPr/>
          </p:nvPicPr>
          <p:blipFill>
            <a:blip r:embed="rId12" cstate="email"/>
            <a:srcRect/>
            <a:stretch>
              <a:fillRect/>
            </a:stretch>
          </p:blipFill>
          <p:spPr bwMode="auto">
            <a:xfrm>
              <a:off x="2667000" y="3615267"/>
              <a:ext cx="1524000" cy="1060322"/>
            </a:xfrm>
            <a:prstGeom prst="rect">
              <a:avLst/>
            </a:prstGeom>
          </p:spPr>
        </p:pic>
        <p:pic>
          <p:nvPicPr>
            <p:cNvPr id="22" name="Picture 22" descr="http://images.google.com.mx/url?source=imgres&amp;ct=img&amp;q=http://english.people.com.cn/200703/30/images/changhong3.jpg&amp;usg=AFQjCNF-t8qNWexm9rU0eWt51WPedm1Mig"/>
            <p:cNvPicPr>
              <a:picLocks noChangeAspect="1" noChangeArrowheads="1"/>
            </p:cNvPicPr>
            <p:nvPr/>
          </p:nvPicPr>
          <p:blipFill>
            <a:blip r:embed="rId13" cstate="email"/>
            <a:srcRect/>
            <a:stretch>
              <a:fillRect/>
            </a:stretch>
          </p:blipFill>
          <p:spPr bwMode="auto">
            <a:xfrm>
              <a:off x="5105400" y="3539067"/>
              <a:ext cx="1828800" cy="1225296"/>
            </a:xfrm>
            <a:prstGeom prst="rect">
              <a:avLst/>
            </a:prstGeom>
          </p:spPr>
        </p:pic>
        <p:sp>
          <p:nvSpPr>
            <p:cNvPr id="23" name="Right Arrow 22"/>
            <p:cNvSpPr/>
            <p:nvPr/>
          </p:nvSpPr>
          <p:spPr>
            <a:xfrm>
              <a:off x="2209800" y="3920067"/>
              <a:ext cx="3048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4495800" y="3892635"/>
              <a:ext cx="3048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7239000" y="3892635"/>
              <a:ext cx="3048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8600" y="3166533"/>
            <a:ext cx="8763000" cy="1600200"/>
            <a:chOff x="228600" y="5105400"/>
            <a:chExt cx="8763000" cy="1600200"/>
          </a:xfrm>
        </p:grpSpPr>
        <p:sp>
          <p:nvSpPr>
            <p:cNvPr id="26" name="Rounded Rectangle 25"/>
            <p:cNvSpPr/>
            <p:nvPr/>
          </p:nvSpPr>
          <p:spPr>
            <a:xfrm>
              <a:off x="228600" y="5105400"/>
              <a:ext cx="8763000" cy="1600200"/>
            </a:xfrm>
            <a:prstGeom prst="roundRect">
              <a:avLst/>
            </a:prstGeom>
            <a:solidFill>
              <a:schemeClr val="bg2">
                <a:lumMod val="40000"/>
                <a:lumOff val="60000"/>
                <a:alpha val="5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5602" name="Picture 2" descr="http://www.masqrural.com/news/reduceimgwidth.asp?foto=foto95_2.jpg&amp;width=200"/>
            <p:cNvPicPr>
              <a:picLocks noChangeAspect="1" noChangeArrowheads="1"/>
            </p:cNvPicPr>
            <p:nvPr/>
          </p:nvPicPr>
          <p:blipFill>
            <a:blip r:embed="rId14" cstate="email"/>
            <a:srcRect/>
            <a:stretch>
              <a:fillRect/>
            </a:stretch>
          </p:blipFill>
          <p:spPr bwMode="auto">
            <a:xfrm>
              <a:off x="2590800" y="5257800"/>
              <a:ext cx="1905000" cy="1276350"/>
            </a:xfrm>
            <a:prstGeom prst="rect">
              <a:avLst/>
            </a:prstGeom>
            <a:noFill/>
          </p:spPr>
        </p:pic>
        <p:pic>
          <p:nvPicPr>
            <p:cNvPr id="25606" name="Picture 6" descr="http://casa-hogar.org/wp-content/uploads/2010/10/53.jpg"/>
            <p:cNvPicPr>
              <a:picLocks noChangeAspect="1" noChangeArrowheads="1"/>
            </p:cNvPicPr>
            <p:nvPr/>
          </p:nvPicPr>
          <p:blipFill>
            <a:blip r:embed="rId15" cstate="email"/>
            <a:srcRect/>
            <a:stretch>
              <a:fillRect/>
            </a:stretch>
          </p:blipFill>
          <p:spPr bwMode="auto">
            <a:xfrm>
              <a:off x="7543800" y="5410200"/>
              <a:ext cx="1282017" cy="962026"/>
            </a:xfrm>
            <a:prstGeom prst="rect">
              <a:avLst/>
            </a:prstGeom>
            <a:noFill/>
          </p:spPr>
        </p:pic>
        <p:pic>
          <p:nvPicPr>
            <p:cNvPr id="25608" name="Picture 8" descr="http://bellasartesparapeques.files.wordpress.com/2010/09/paleta.jpg?w=250&amp;h=300"/>
            <p:cNvPicPr>
              <a:picLocks noChangeAspect="1" noChangeArrowheads="1"/>
            </p:cNvPicPr>
            <p:nvPr/>
          </p:nvPicPr>
          <p:blipFill>
            <a:blip r:embed="rId16" cstate="email"/>
            <a:srcRect/>
            <a:stretch>
              <a:fillRect/>
            </a:stretch>
          </p:blipFill>
          <p:spPr bwMode="auto">
            <a:xfrm>
              <a:off x="5486400" y="5257800"/>
              <a:ext cx="1102727" cy="1314450"/>
            </a:xfrm>
            <a:prstGeom prst="rect">
              <a:avLst/>
            </a:prstGeom>
            <a:noFill/>
          </p:spPr>
        </p:pic>
        <p:pic>
          <p:nvPicPr>
            <p:cNvPr id="25610" name="Picture 10" descr="http://www.josemarti.cu/files/119.jpg"/>
            <p:cNvPicPr>
              <a:picLocks noChangeAspect="1" noChangeArrowheads="1"/>
            </p:cNvPicPr>
            <p:nvPr/>
          </p:nvPicPr>
          <p:blipFill>
            <a:blip r:embed="rId17" cstate="email"/>
            <a:srcRect/>
            <a:stretch>
              <a:fillRect/>
            </a:stretch>
          </p:blipFill>
          <p:spPr bwMode="auto">
            <a:xfrm>
              <a:off x="381000" y="5438774"/>
              <a:ext cx="1591151" cy="1038226"/>
            </a:xfrm>
            <a:prstGeom prst="rect">
              <a:avLst/>
            </a:prstGeom>
            <a:noFill/>
          </p:spPr>
        </p:pic>
        <p:sp>
          <p:nvSpPr>
            <p:cNvPr id="32" name="Right Arrow 31"/>
            <p:cNvSpPr/>
            <p:nvPr/>
          </p:nvSpPr>
          <p:spPr>
            <a:xfrm>
              <a:off x="2133600" y="5638800"/>
              <a:ext cx="3048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4876800" y="5631123"/>
              <a:ext cx="3048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6934200" y="5623446"/>
              <a:ext cx="3048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Pensemos un momento…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s-PE" dirty="0" smtClean="0"/>
              <a:t>¿Cómo es el proceso que se utiliza para producir software?</a:t>
            </a:r>
          </a:p>
          <a:p>
            <a:r>
              <a:rPr lang="es-PE" dirty="0" smtClean="0"/>
              <a:t>¿Es disciplinado?...  ¿como el que sigue otras industrias? … ¿Por qué?</a:t>
            </a:r>
            <a:endParaRPr lang="en-US" dirty="0"/>
          </a:p>
        </p:txBody>
      </p:sp>
      <p:pic>
        <p:nvPicPr>
          <p:cNvPr id="7" name="Picture 2" descr="C:\Users\FamiliaTorresCastill\AppData\Local\Microsoft\Windows\Temporary Internet Files\Content.IE5\NVV441YG\MM900043731[1].gif"/>
          <p:cNvPicPr>
            <a:picLocks noChangeAspect="1" noChangeArrowheads="1" noCrop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010400" y="4724400"/>
            <a:ext cx="1447800" cy="1859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Los procesos en la industria de software… en la práctica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5867400" cy="5029200"/>
          </a:xfrm>
        </p:spPr>
        <p:txBody>
          <a:bodyPr>
            <a:normAutofit/>
          </a:bodyPr>
          <a:lstStyle/>
          <a:p>
            <a:r>
              <a:rPr lang="es-PE" sz="2400" dirty="0" smtClean="0"/>
              <a:t>La ingeniería de software no es vista como que requiere la disciplina de otras ingenierías.</a:t>
            </a:r>
          </a:p>
          <a:p>
            <a:r>
              <a:rPr lang="es-PE" sz="2400" dirty="0" smtClean="0"/>
              <a:t>Planificación escasa.</a:t>
            </a:r>
          </a:p>
          <a:p>
            <a:r>
              <a:rPr lang="es-PE" sz="2400" dirty="0" smtClean="0"/>
              <a:t>No se tienen claros los diseños ni requerimientos</a:t>
            </a:r>
          </a:p>
          <a:p>
            <a:r>
              <a:rPr lang="es-PE" sz="2400" dirty="0" smtClean="0"/>
              <a:t>Se realiza el diseño mientras se programa</a:t>
            </a:r>
            <a:endParaRPr lang="es-PE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248399" y="838200"/>
            <a:ext cx="26965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715000" y="2895600"/>
            <a:ext cx="2854394" cy="213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Entonces, ¿Cómo se atienden los temas de CALIDAD?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sz="half" idx="1"/>
          </p:nvPr>
        </p:nvSpPr>
        <p:spPr>
          <a:xfrm>
            <a:off x="457200" y="16002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None/>
            </a:pPr>
            <a:r>
              <a:rPr lang="es-PE" sz="2400" b="1" dirty="0" smtClean="0"/>
              <a:t>Identifiquen lo siguiente:</a:t>
            </a:r>
          </a:p>
          <a:p>
            <a:pPr marL="457200" indent="-457200" algn="just">
              <a:spcBef>
                <a:spcPct val="20000"/>
              </a:spcBef>
              <a:buAutoNum type="arabicPeriod"/>
            </a:pPr>
            <a:r>
              <a:rPr lang="es-PE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Además de las actividades de ingeniería y gestión, propias del desarrollo de software, ¿qué otras actividades se realizan para atender temas de calidad? (prevención / eliminación de defectos)</a:t>
            </a:r>
          </a:p>
          <a:p>
            <a:pPr marL="457200" indent="-457200" algn="just">
              <a:spcBef>
                <a:spcPct val="20000"/>
              </a:spcBef>
              <a:buAutoNum type="arabicPeriod"/>
            </a:pPr>
            <a:r>
              <a:rPr lang="es-PE" sz="2400" b="1" dirty="0" smtClean="0"/>
              <a:t>¿Los resultados de estas actividades son suficientes? ¿por qué?</a:t>
            </a:r>
          </a:p>
          <a:p>
            <a:pPr marL="457200" indent="-457200" algn="just">
              <a:spcBef>
                <a:spcPct val="20000"/>
              </a:spcBef>
              <a:buAutoNum type="arabicPeriod"/>
            </a:pPr>
            <a:r>
              <a:rPr lang="es-PE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¿Qué actividades adicionales se deberían realizar?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El ‘ </a:t>
            </a:r>
            <a:r>
              <a:rPr lang="es-PE" dirty="0" err="1" smtClean="0"/>
              <a:t>Testing</a:t>
            </a:r>
            <a:r>
              <a:rPr lang="es-PE" dirty="0" smtClean="0"/>
              <a:t>’ en la industria de </a:t>
            </a:r>
            <a:r>
              <a:rPr lang="es-PE" dirty="0" err="1" smtClean="0"/>
              <a:t>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s-PE" dirty="0" smtClean="0"/>
              <a:t>En la práctica, muchas organizaciones consideran que CALIDAD = TESTING.</a:t>
            </a:r>
          </a:p>
          <a:p>
            <a:pPr lvl="1"/>
            <a:r>
              <a:rPr lang="es-PE" dirty="0" smtClean="0"/>
              <a:t>Los equipos de </a:t>
            </a:r>
            <a:r>
              <a:rPr lang="es-PE" i="1" dirty="0" err="1" smtClean="0"/>
              <a:t>testing</a:t>
            </a:r>
            <a:r>
              <a:rPr lang="es-PE" dirty="0" smtClean="0"/>
              <a:t> son muy grandes. En ocasiones , similares en tamaño al de los desarrolladores.</a:t>
            </a:r>
          </a:p>
          <a:p>
            <a:pPr lvl="1"/>
            <a:r>
              <a:rPr lang="es-PE" dirty="0" smtClean="0"/>
              <a:t>Se dedica gran proporción de esfuerzo al </a:t>
            </a:r>
            <a:r>
              <a:rPr lang="es-PE" i="1" dirty="0" err="1" smtClean="0"/>
              <a:t>testing</a:t>
            </a:r>
            <a:r>
              <a:rPr lang="es-PE" dirty="0" smtClean="0"/>
              <a:t>.</a:t>
            </a:r>
          </a:p>
          <a:p>
            <a:pPr lvl="1"/>
            <a:r>
              <a:rPr lang="es-PE" dirty="0" smtClean="0"/>
              <a:t>Se tiene la idea equivocada de que es posible probar TODO realizando </a:t>
            </a:r>
            <a:r>
              <a:rPr lang="es-PE" i="1" dirty="0" err="1" smtClean="0"/>
              <a:t>testing</a:t>
            </a:r>
            <a:r>
              <a:rPr lang="es-P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El ‘ </a:t>
            </a:r>
            <a:r>
              <a:rPr lang="es-PE" dirty="0" err="1" smtClean="0"/>
              <a:t>Testing</a:t>
            </a:r>
            <a:r>
              <a:rPr lang="es-PE" dirty="0" smtClean="0"/>
              <a:t>’ en la industria de </a:t>
            </a:r>
            <a:r>
              <a:rPr lang="es-PE" dirty="0" err="1" smtClean="0"/>
              <a:t>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s-PE" dirty="0" smtClean="0"/>
              <a:t>Típicamente, desarrolladores expertos inyectan 1 defecto por cada 7 a 10 LOC.</a:t>
            </a:r>
          </a:p>
          <a:p>
            <a:r>
              <a:rPr lang="es-PE" dirty="0" smtClean="0"/>
              <a:t>Una aplicación de 100,000 LOC tendría un promedio de 11,000 defectos.</a:t>
            </a:r>
          </a:p>
          <a:p>
            <a:endParaRPr lang="es-PE" dirty="0" smtClean="0"/>
          </a:p>
          <a:p>
            <a:r>
              <a:rPr lang="es-PE" dirty="0" smtClean="0"/>
              <a:t>Entonces, ¿creen posible que se puedan detectar todos estos errores realizando solamente </a:t>
            </a:r>
            <a:r>
              <a:rPr lang="es-PE" i="1" dirty="0" err="1" smtClean="0"/>
              <a:t>testing</a:t>
            </a:r>
            <a:r>
              <a:rPr lang="es-PE" dirty="0" smtClean="0"/>
              <a:t>?</a:t>
            </a:r>
          </a:p>
          <a:p>
            <a:endParaRPr lang="en-US" dirty="0"/>
          </a:p>
        </p:txBody>
      </p:sp>
      <p:pic>
        <p:nvPicPr>
          <p:cNvPr id="4" name="Picture 2" descr="C:\Users\FamiliaTorresCastill\AppData\Local\Microsoft\Windows\Temporary Internet Files\Content.IE5\NVV441YG\MM900043731[1].gif"/>
          <p:cNvPicPr>
            <a:picLocks noChangeAspect="1" noChangeArrowheads="1" noCrop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010400" y="4724400"/>
            <a:ext cx="1447800" cy="1859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El </a:t>
            </a:r>
            <a:r>
              <a:rPr lang="es-PE" i="1" dirty="0" err="1" smtClean="0"/>
              <a:t>Testing</a:t>
            </a:r>
            <a:r>
              <a:rPr lang="es-PE" dirty="0" smtClean="0"/>
              <a:t> en la industria de </a:t>
            </a:r>
            <a:r>
              <a:rPr lang="es-PE" dirty="0" err="1" smtClean="0"/>
              <a:t>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s-PE" dirty="0" smtClean="0"/>
              <a:t>El </a:t>
            </a:r>
            <a:r>
              <a:rPr lang="es-PE" i="1" dirty="0" err="1" smtClean="0"/>
              <a:t>testing</a:t>
            </a:r>
            <a:r>
              <a:rPr lang="es-PE" dirty="0" smtClean="0"/>
              <a:t> no resolverá nunca el problema de calidad del software:</a:t>
            </a:r>
            <a:endParaRPr lang="en-US" dirty="0"/>
          </a:p>
        </p:txBody>
      </p:sp>
      <p:pic>
        <p:nvPicPr>
          <p:cNvPr id="5" name="Picture 2" descr="Figure 1: Possible Paths Through a Matrix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04800" y="2819400"/>
            <a:ext cx="4350449" cy="3429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1" y="2286000"/>
            <a:ext cx="426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- Con 5 x 5 = 25 ramas, se tienen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252 caminos posibles (de ‘A’ hacia ‘B’).</a:t>
            </a:r>
          </a:p>
          <a:p>
            <a:endParaRPr lang="es-PE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es-PE" dirty="0" smtClean="0">
                <a:solidFill>
                  <a:srgbClr val="002060"/>
                </a:solidFill>
              </a:rPr>
              <a:t>Con 10 x 10 = 100 ramas, se tienen 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184,756 (contando sólo el camino hacia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adelante, sin lazos).</a:t>
            </a:r>
          </a:p>
          <a:p>
            <a:endParaRPr lang="es-PE" dirty="0" smtClean="0">
              <a:solidFill>
                <a:srgbClr val="002060"/>
              </a:solidFill>
            </a:endParaRPr>
          </a:p>
          <a:p>
            <a:endParaRPr lang="es-PE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es-PE" dirty="0" smtClean="0">
                <a:solidFill>
                  <a:srgbClr val="002060"/>
                </a:solidFill>
              </a:rPr>
              <a:t>Asumiendo que grandes programas tuvieran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sólo 10 ramas por cada 1,000 LOC, un típico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programa de 1,000,000 LOC tendría 10,000 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ramas. </a:t>
            </a:r>
          </a:p>
          <a:p>
            <a:endParaRPr lang="es-PE" dirty="0" smtClean="0">
              <a:solidFill>
                <a:srgbClr val="002060"/>
              </a:solidFill>
            </a:endParaRPr>
          </a:p>
          <a:p>
            <a:r>
              <a:rPr lang="es-PE" dirty="0" smtClean="0">
                <a:solidFill>
                  <a:srgbClr val="002060"/>
                </a:solidFill>
              </a:rPr>
              <a:t>- Es decir, 2.28 x 10</a:t>
            </a:r>
            <a:r>
              <a:rPr lang="es-PE" baseline="30000" dirty="0" smtClean="0">
                <a:solidFill>
                  <a:srgbClr val="002060"/>
                </a:solidFill>
              </a:rPr>
              <a:t>58 </a:t>
            </a:r>
            <a:r>
              <a:rPr lang="es-PE" dirty="0" smtClean="0">
                <a:solidFill>
                  <a:srgbClr val="002060"/>
                </a:solidFill>
              </a:rPr>
              <a:t>combinaciones 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posibles!!.</a:t>
            </a:r>
            <a:endParaRPr lang="es-P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El </a:t>
            </a:r>
            <a:r>
              <a:rPr lang="es-PE" i="1" dirty="0" err="1" smtClean="0"/>
              <a:t>testing</a:t>
            </a:r>
            <a:r>
              <a:rPr lang="es-PE" dirty="0" smtClean="0"/>
              <a:t> en la industria de </a:t>
            </a:r>
            <a:r>
              <a:rPr lang="es-PE" dirty="0" err="1" smtClean="0"/>
              <a:t>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s-PE" sz="2800" dirty="0" smtClean="0"/>
              <a:t>En otras industrias, es muy conocido que la calidad se alcanza con </a:t>
            </a:r>
            <a:r>
              <a:rPr lang="es-PE" sz="2800" b="1" u="sng" dirty="0" smtClean="0"/>
              <a:t>todo</a:t>
            </a:r>
            <a:r>
              <a:rPr lang="es-PE" sz="2800" dirty="0" smtClean="0"/>
              <a:t> lo que sigue:</a:t>
            </a:r>
          </a:p>
          <a:p>
            <a:pPr marL="1657350" lvl="4" indent="-514350">
              <a:buFont typeface="+mj-lt"/>
              <a:buAutoNum type="arabicPeriod"/>
            </a:pPr>
            <a:r>
              <a:rPr lang="es-PE" sz="2400" dirty="0" smtClean="0"/>
              <a:t>Aplicar “Ingeniería de Calidad”.</a:t>
            </a:r>
          </a:p>
          <a:p>
            <a:pPr marL="1931670" lvl="5" indent="-514350">
              <a:buNone/>
            </a:pPr>
            <a:r>
              <a:rPr lang="es-PE" sz="2400" dirty="0" smtClean="0"/>
              <a:t>	</a:t>
            </a:r>
            <a:r>
              <a:rPr lang="es-PE" sz="2400" dirty="0" smtClean="0">
                <a:solidFill>
                  <a:srgbClr val="002060"/>
                </a:solidFill>
              </a:rPr>
              <a:t>Identificar y atender requerimientos de calidad, a medida que</a:t>
            </a:r>
            <a:r>
              <a:rPr lang="es-PE" sz="2400" i="1" dirty="0" smtClean="0">
                <a:solidFill>
                  <a:srgbClr val="002060"/>
                </a:solidFill>
              </a:rPr>
              <a:t> </a:t>
            </a:r>
            <a:r>
              <a:rPr lang="es-PE" sz="2400" dirty="0" smtClean="0">
                <a:solidFill>
                  <a:srgbClr val="002060"/>
                </a:solidFill>
              </a:rPr>
              <a:t>el software se construye.</a:t>
            </a:r>
          </a:p>
          <a:p>
            <a:pPr marL="1657350" lvl="4" indent="-514350">
              <a:buFont typeface="+mj-lt"/>
              <a:buAutoNum type="arabicPeriod"/>
            </a:pPr>
            <a:r>
              <a:rPr lang="es-PE" sz="2400" dirty="0" smtClean="0"/>
              <a:t>Revisar entregables intermedios.</a:t>
            </a:r>
          </a:p>
          <a:p>
            <a:pPr marL="1657350" lvl="4" indent="-514350">
              <a:buFont typeface="+mj-lt"/>
              <a:buAutoNum type="arabicPeriod"/>
            </a:pPr>
            <a:r>
              <a:rPr lang="es-PE" sz="2400" i="1" dirty="0" err="1" smtClean="0"/>
              <a:t>Testing</a:t>
            </a:r>
            <a:r>
              <a:rPr lang="es-PE" sz="2400" i="1" dirty="0" smtClean="0"/>
              <a:t>.</a:t>
            </a:r>
            <a:endParaRPr lang="en-US" sz="1400" i="1" dirty="0"/>
          </a:p>
        </p:txBody>
      </p:sp>
      <p:pic>
        <p:nvPicPr>
          <p:cNvPr id="6" name="Picture 2" descr="http://kunstlercast.com/images/Airbus_A380_blue_sky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953000" y="4648200"/>
            <a:ext cx="3505200" cy="1971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s-ES" dirty="0" smtClean="0"/>
              <a:t>Al concluir la unidad cada participante </a:t>
            </a:r>
            <a:r>
              <a:rPr lang="es-ES" sz="3200" b="1" dirty="0" smtClean="0"/>
              <a:t>diseña</a:t>
            </a:r>
            <a:r>
              <a:rPr lang="es-ES" sz="3200" dirty="0" smtClean="0"/>
              <a:t> </a:t>
            </a:r>
            <a:r>
              <a:rPr lang="es-ES" dirty="0" smtClean="0"/>
              <a:t>los </a:t>
            </a:r>
            <a:r>
              <a:rPr lang="es-ES" sz="3200" b="1" dirty="0" smtClean="0"/>
              <a:t>procesos de desarrollo de software de una organización</a:t>
            </a:r>
            <a:r>
              <a:rPr lang="es-ES" dirty="0" smtClean="0"/>
              <a:t> a través de un </a:t>
            </a:r>
            <a:r>
              <a:rPr lang="es-ES" sz="3200" b="1" dirty="0" smtClean="0"/>
              <a:t>proyecto de mejora de procesos</a:t>
            </a:r>
            <a:r>
              <a:rPr lang="es-ES" dirty="0" smtClean="0"/>
              <a:t>, utilizando </a:t>
            </a:r>
            <a:r>
              <a:rPr lang="es-ES" sz="3200" b="1" dirty="0" err="1" smtClean="0"/>
              <a:t>CMMi</a:t>
            </a:r>
            <a:r>
              <a:rPr lang="es-ES" sz="3200" b="1" dirty="0" smtClean="0"/>
              <a:t> como modelo de referencia</a:t>
            </a:r>
            <a:r>
              <a:rPr lang="es-ES" sz="3200" dirty="0" smtClean="0"/>
              <a:t> </a:t>
            </a:r>
            <a:r>
              <a:rPr lang="es-ES" dirty="0" smtClean="0"/>
              <a:t>e </a:t>
            </a:r>
            <a:r>
              <a:rPr lang="es-ES" sz="3200" b="1" dirty="0" smtClean="0"/>
              <a:t>interpretando</a:t>
            </a:r>
            <a:r>
              <a:rPr lang="es-ES" sz="3200" dirty="0" smtClean="0"/>
              <a:t> </a:t>
            </a:r>
            <a:r>
              <a:rPr lang="es-ES" dirty="0" smtClean="0"/>
              <a:t>correctamente las prácticas de un grupo de áreas de proceso seleccionado.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Muchos defectos en el software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229600" cy="44497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s-ES" sz="2800" dirty="0" smtClean="0"/>
              <a:t>La densidad de defectos (# defectos x KLOC) es muy alta, considerando que el software es cada vez más grande.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6440269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>
                <a:solidFill>
                  <a:srgbClr val="002060"/>
                </a:solidFill>
              </a:rPr>
              <a:t>Defective</a:t>
            </a:r>
            <a:r>
              <a:rPr lang="es-PE" dirty="0" smtClean="0">
                <a:solidFill>
                  <a:srgbClr val="002060"/>
                </a:solidFill>
              </a:rPr>
              <a:t> Software Works, </a:t>
            </a:r>
            <a:r>
              <a:rPr lang="es-PE" i="1" dirty="0" smtClean="0">
                <a:solidFill>
                  <a:srgbClr val="002060"/>
                </a:solidFill>
              </a:rPr>
              <a:t>Watts S. Humphrey, 2004</a:t>
            </a:r>
          </a:p>
          <a:p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810000" y="2743200"/>
            <a:ext cx="4736532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El Costo que representan los defectos</a:t>
            </a:r>
            <a:endParaRPr lang="en-US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28600" y="2286000"/>
            <a:ext cx="857106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05200" y="6440269"/>
            <a:ext cx="502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600" dirty="0" smtClean="0">
                <a:solidFill>
                  <a:schemeClr val="bg1"/>
                </a:solidFill>
              </a:rPr>
              <a:t>CMU/SEI-96-HB-002</a:t>
            </a:r>
            <a:endParaRPr lang="es-PE" sz="1600" i="1" dirty="0" smtClean="0">
              <a:solidFill>
                <a:schemeClr val="bg1"/>
              </a:solidFill>
            </a:endParaRPr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Factores de éxito de la industria de software actual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1"/>
            <a:ext cx="8458200" cy="205740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s-ES" sz="2800" dirty="0" smtClean="0"/>
              <a:t>Discutamos:</a:t>
            </a:r>
          </a:p>
          <a:p>
            <a:pPr marL="742950" lvl="2" indent="-342900"/>
            <a:r>
              <a:rPr lang="es-ES" sz="2800" dirty="0" smtClean="0"/>
              <a:t>¿Cómo es que los proyectos de desarrollo de software presentan “ciertos” niveles de éxito?</a:t>
            </a:r>
          </a:p>
          <a:p>
            <a:pPr marL="742950" lvl="2" indent="-342900"/>
            <a:r>
              <a:rPr lang="es-ES" sz="2800" dirty="0" smtClean="0"/>
              <a:t>¿De qué depende el éxito de los proyectos?</a:t>
            </a:r>
          </a:p>
          <a:p>
            <a:pPr marL="742950" lvl="2" indent="-342900">
              <a:buNone/>
            </a:pPr>
            <a:endParaRPr lang="es-ES" sz="28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343400"/>
            <a:ext cx="8458200" cy="20574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Muchas organizaciones de desarrollo de software aplican pocos métodos de trabajo disciplinado.</a:t>
            </a:r>
          </a:p>
          <a:p>
            <a:r>
              <a:rPr lang="es-PE" dirty="0" smtClean="0"/>
              <a:t>En general, su comportamiento se parece más al de un taller artesanal, que al de una organización profesional y madura.</a:t>
            </a:r>
          </a:p>
          <a:p>
            <a:pPr marL="742950" lvl="2" indent="-342900">
              <a:buNone/>
            </a:pP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Factores de éxito de la industria de software actual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1"/>
            <a:ext cx="8915400" cy="3886199"/>
          </a:xfrm>
        </p:spPr>
        <p:txBody>
          <a:bodyPr>
            <a:normAutofit/>
          </a:bodyPr>
          <a:lstStyle/>
          <a:p>
            <a:r>
              <a:rPr lang="es-PE" dirty="0" smtClean="0"/>
              <a:t>Tener “héroes” y buenos “bomberos”</a:t>
            </a:r>
          </a:p>
          <a:p>
            <a:pPr lvl="1"/>
            <a:r>
              <a:rPr lang="es-PE" dirty="0" smtClean="0"/>
              <a:t>Recordemos cuántas veces se premian a estas personas, en lugar de aquellas que hacen bien su trabajo desde el inicio…</a:t>
            </a:r>
          </a:p>
          <a:p>
            <a:r>
              <a:rPr lang="es-PE" sz="2600" dirty="0" smtClean="0"/>
              <a:t>Suerte y optimismo excesivo: “Después me preocuparé de esto…. Probablemente nada suceda”. </a:t>
            </a:r>
          </a:p>
          <a:p>
            <a:r>
              <a:rPr lang="es-PE" sz="2600" dirty="0" smtClean="0"/>
              <a:t>“Pongamos más personas a hacer </a:t>
            </a:r>
            <a:r>
              <a:rPr lang="es-PE" sz="2600" i="1" dirty="0" err="1" smtClean="0"/>
              <a:t>testing</a:t>
            </a:r>
            <a:r>
              <a:rPr lang="es-PE" sz="2600" i="1" dirty="0" smtClean="0"/>
              <a:t> </a:t>
            </a:r>
            <a:r>
              <a:rPr lang="es-PE" sz="2600" dirty="0" smtClean="0"/>
              <a:t>!!!”</a:t>
            </a:r>
          </a:p>
          <a:p>
            <a:r>
              <a:rPr lang="es-PE" sz="2600" dirty="0" smtClean="0"/>
              <a:t>“Es imposible entregar algo sin errores…”</a:t>
            </a:r>
          </a:p>
        </p:txBody>
      </p:sp>
      <p:pic>
        <p:nvPicPr>
          <p:cNvPr id="5" name="Picture 2" descr="http://images.google.com.mx/url?source=imgres&amp;ct=img&amp;q=http://www.clipartguide.com/_named_clipart_images/0511-0712-3016-0957_Fireman_clipart_image.jpg&amp;usg=AFQjCNHHcMYaze8X4v5M0xDMjncKqHRLQA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flipH="1">
            <a:off x="457200" y="4953000"/>
            <a:ext cx="1676400" cy="1754233"/>
          </a:xfrm>
          <a:prstGeom prst="rect">
            <a:avLst/>
          </a:prstGeom>
          <a:noFill/>
        </p:spPr>
      </p:pic>
      <p:pic>
        <p:nvPicPr>
          <p:cNvPr id="6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096000" y="5257800"/>
            <a:ext cx="2089951" cy="143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Proceso “artesanal” de desarrollo de software</a:t>
            </a:r>
            <a:endParaRPr lang="en-US" dirty="0"/>
          </a:p>
        </p:txBody>
      </p:sp>
      <p:pic>
        <p:nvPicPr>
          <p:cNvPr id="20486" name="Picture 6" descr="http://www.deyapa.com/imagenes/240x160src4cb37c252cede5346dd975dc2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514600" y="2057400"/>
            <a:ext cx="4114797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Proceso “artesanal” de desarrollo artesanal del software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038600" cy="5029200"/>
          </a:xfrm>
        </p:spPr>
        <p:txBody>
          <a:bodyPr>
            <a:noAutofit/>
          </a:bodyPr>
          <a:lstStyle/>
          <a:p>
            <a:r>
              <a:rPr lang="es-ES" sz="2000" dirty="0" smtClean="0"/>
              <a:t>Cada producto es desarrollado independientemente del otro (alto nivel de aislamiento). 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Nivel</a:t>
            </a:r>
            <a:r>
              <a:rPr lang="en-US" sz="2000" dirty="0" smtClean="0"/>
              <a:t> de </a:t>
            </a:r>
            <a:r>
              <a:rPr lang="en-US" sz="2000" dirty="0" err="1" smtClean="0"/>
              <a:t>reutilización</a:t>
            </a:r>
            <a:r>
              <a:rPr lang="en-US" sz="2000" dirty="0" smtClean="0"/>
              <a:t> </a:t>
            </a:r>
            <a:r>
              <a:rPr lang="en-US" sz="2000" dirty="0" err="1" smtClean="0"/>
              <a:t>bajo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s-ES" sz="2000" dirty="0" smtClean="0"/>
              <a:t>Depende altamente de la habilidad y pericia de las personas (en realidad, de algunos “héroes”) .</a:t>
            </a:r>
            <a:endParaRPr lang="en-US" sz="2000" dirty="0" smtClean="0"/>
          </a:p>
          <a:p>
            <a:endParaRPr lang="es-PE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4648200" cy="4525963"/>
          </a:xfrm>
        </p:spPr>
        <p:txBody>
          <a:bodyPr>
            <a:noAutofit/>
          </a:bodyPr>
          <a:lstStyle/>
          <a:p>
            <a:r>
              <a:rPr lang="es-E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Los proyectos se comportan como líneas de producción. Se optimiza el uso de recursos / personas.</a:t>
            </a:r>
          </a:p>
          <a:p>
            <a:endParaRPr lang="es-ES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Desarrollo basado en componentes. </a:t>
            </a:r>
          </a:p>
          <a:p>
            <a:endParaRPr lang="es-ES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Desarrollo guiado por procesos establecidos, así como con herramientas adecuadas a cada tipo de proyecto / producto. </a:t>
            </a:r>
          </a:p>
          <a:p>
            <a:endParaRPr lang="es-ES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s-ES" sz="2400" b="1" i="1" dirty="0" smtClean="0">
                <a:solidFill>
                  <a:srgbClr val="002060"/>
                </a:solidFill>
              </a:rPr>
              <a:t>	La habilidad y pericia se enfoca en aquello que es de mayor valor!!</a:t>
            </a:r>
            <a:endParaRPr lang="en-US" sz="2400" dirty="0" smtClean="0">
              <a:solidFill>
                <a:srgbClr val="002060"/>
              </a:solidFill>
            </a:endParaRPr>
          </a:p>
          <a:p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516" y="1163247"/>
            <a:ext cx="3138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rgbClr val="002060"/>
                </a:solidFill>
              </a:rPr>
              <a:t>Taller artesanal de software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2645" y="1163247"/>
            <a:ext cx="2955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rgbClr val="002060"/>
                </a:solidFill>
              </a:rPr>
              <a:t>Organización madura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s-PE" sz="2000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1600200"/>
            <a:ext cx="41148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1600200"/>
            <a:ext cx="41148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Proceso “artesanal” de desarrollo artesanal del software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038600" cy="5029200"/>
          </a:xfrm>
        </p:spPr>
        <p:txBody>
          <a:bodyPr>
            <a:noAutofit/>
          </a:bodyPr>
          <a:lstStyle/>
          <a:p>
            <a:r>
              <a:rPr lang="es-ES" sz="2000" dirty="0" smtClean="0"/>
              <a:t>El conocimiento permanece en las personas. 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dirty="0" smtClean="0"/>
          </a:p>
          <a:p>
            <a:r>
              <a:rPr lang="es-ES" sz="2000" dirty="0" smtClean="0"/>
              <a:t>La calidad no es consistente. Desarrollo ad-hoc de cada producto. </a:t>
            </a:r>
          </a:p>
          <a:p>
            <a:endParaRPr lang="en-US" sz="2000" dirty="0" smtClean="0"/>
          </a:p>
          <a:p>
            <a:pPr>
              <a:buNone/>
            </a:pPr>
            <a:endParaRPr lang="es-ES" sz="2000" dirty="0" smtClean="0"/>
          </a:p>
          <a:p>
            <a:endParaRPr lang="en-US" sz="2000" dirty="0" smtClean="0"/>
          </a:p>
          <a:p>
            <a:endParaRPr lang="es-PE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4648200" cy="4525963"/>
          </a:xfrm>
          <a:ln>
            <a:noFill/>
          </a:ln>
        </p:spPr>
        <p:txBody>
          <a:bodyPr>
            <a:noAutofit/>
          </a:bodyPr>
          <a:lstStyle/>
          <a:p>
            <a:r>
              <a:rPr lang="es-E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 porción del conocimiento que corresponde a las técnicas (cómo trabajar) se encuentran en los procesos. El resto de conocimiento es atendido por entrenamientos gestionados a nivel organizacional.</a:t>
            </a:r>
          </a:p>
          <a:p>
            <a:endParaRPr lang="es-PE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P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Procesos + Entrenamiento + Herramientas permiten aumentar  dramáticamente los niveles de consistencia.</a:t>
            </a:r>
          </a:p>
          <a:p>
            <a:pPr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516" y="1163247"/>
            <a:ext cx="313803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rgbClr val="002060"/>
                </a:solidFill>
              </a:rPr>
              <a:t>Taller artesanal de software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2645" y="1163247"/>
            <a:ext cx="29554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rgbClr val="002060"/>
                </a:solidFill>
              </a:rPr>
              <a:t>Organización madura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s-PE" sz="2000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1600200"/>
            <a:ext cx="41148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1600200"/>
            <a:ext cx="41148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Proceso “artesanal” de desarrollo artesanal del software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038600" cy="5029200"/>
          </a:xfrm>
        </p:spPr>
        <p:txBody>
          <a:bodyPr>
            <a:noAutofit/>
          </a:bodyPr>
          <a:lstStyle/>
          <a:p>
            <a:r>
              <a:rPr lang="es-ES" sz="2000" dirty="0" smtClean="0"/>
              <a:t>Desarrollar cada producto es más costoso. </a:t>
            </a:r>
          </a:p>
          <a:p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Costo = $ de uso de recursos y personas, por la duración del proyecto </a:t>
            </a:r>
            <a:r>
              <a:rPr lang="es-ES" sz="2000" b="1" i="1" dirty="0" smtClean="0"/>
              <a:t>y el tiempo posterior de corrección de problemas</a:t>
            </a:r>
            <a:endParaRPr lang="en-US" sz="2000" b="1" i="1" dirty="0" smtClean="0"/>
          </a:p>
          <a:p>
            <a:endParaRPr lang="es-ES" sz="2000" dirty="0" smtClean="0"/>
          </a:p>
          <a:p>
            <a:endParaRPr lang="en-US" sz="2000" dirty="0" smtClean="0"/>
          </a:p>
          <a:p>
            <a:endParaRPr lang="es-PE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4648200" cy="4525963"/>
          </a:xfrm>
          <a:ln>
            <a:noFill/>
          </a:ln>
        </p:spPr>
        <p:txBody>
          <a:bodyPr>
            <a:noAutofit/>
          </a:bodyPr>
          <a:lstStyle/>
          <a:p>
            <a:r>
              <a:rPr lang="es-PE" sz="2000" b="1" i="1" dirty="0" smtClean="0">
                <a:solidFill>
                  <a:srgbClr val="002060"/>
                </a:solidFill>
              </a:rPr>
              <a:t>Menos costo </a:t>
            </a:r>
            <a:r>
              <a:rPr lang="es-P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 reutilizar componentes, aplicar procesos (diseñados para brindar buen desempeño y altos niveles de calidad)</a:t>
            </a:r>
            <a:endParaRPr lang="en-US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516" y="1163247"/>
            <a:ext cx="313803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rgbClr val="002060"/>
                </a:solidFill>
              </a:rPr>
              <a:t>Taller artesanal de software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2645" y="1163247"/>
            <a:ext cx="29554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rgbClr val="002060"/>
                </a:solidFill>
              </a:rPr>
              <a:t>Organización madura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s-PE" sz="2000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1600200"/>
            <a:ext cx="41148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1600200"/>
            <a:ext cx="41148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://3.bp.blogspot.com/_k2FyvAPRj3U/TK5VWBVSXpI/AAAAAAAAAE0/E8bwWeNfiec/s1600/writer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257800" y="5334000"/>
            <a:ext cx="1686524" cy="1122363"/>
          </a:xfrm>
          <a:prstGeom prst="rect">
            <a:avLst/>
          </a:prstGeom>
          <a:noFill/>
        </p:spPr>
      </p:pic>
      <p:pic>
        <p:nvPicPr>
          <p:cNvPr id="14" name="Picture 4" descr="http://www.artgraphica.net/images/wetcanvas/perspective-drawing-an-arch/Drawing-an-Arch_3_0004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953000" y="4038600"/>
            <a:ext cx="1799771" cy="1219200"/>
          </a:xfrm>
          <a:prstGeom prst="rect">
            <a:avLst/>
          </a:prstGeom>
          <a:noFill/>
        </p:spPr>
      </p:pic>
      <p:pic>
        <p:nvPicPr>
          <p:cNvPr id="15" name="Picture 2" descr="http://4.bp.blogspot.com/-1YW1elK7qsQ/Tb6Rj88pl4I/AAAAAAAABwU/KPRIkIYP_VQ/s400/source_code_visual_basic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781800" y="4876800"/>
            <a:ext cx="1676400" cy="1257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Proceso “artesanal” de desarrollo artesanal del software</a:t>
            </a:r>
            <a:endParaRPr lang="en-US" dirty="0"/>
          </a:p>
        </p:txBody>
      </p:sp>
      <p:pic>
        <p:nvPicPr>
          <p:cNvPr id="20486" name="Picture 6" descr="http://www.deyapa.com/imagenes/240x160src4cb37c252cede5346dd975dc2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90600" y="1447800"/>
            <a:ext cx="2514600" cy="1676401"/>
          </a:xfrm>
          <a:prstGeom prst="rect">
            <a:avLst/>
          </a:prstGeom>
          <a:noFill/>
        </p:spPr>
      </p:pic>
      <p:sp>
        <p:nvSpPr>
          <p:cNvPr id="4" name="Right Arrow 3"/>
          <p:cNvSpPr/>
          <p:nvPr/>
        </p:nvSpPr>
        <p:spPr>
          <a:xfrm rot="2130078">
            <a:off x="3702799" y="3087325"/>
            <a:ext cx="978408" cy="99373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257800" y="2514600"/>
            <a:ext cx="2839392" cy="214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6" name="Picture 6" descr="http://www.ariscommunity.com/system/files/adfpreview/overall_scrum_process_model_bpmn.adf.preview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200400" y="4495800"/>
            <a:ext cx="2381250" cy="1600200"/>
          </a:xfrm>
          <a:prstGeom prst="rect">
            <a:avLst/>
          </a:prstGeom>
          <a:noFill/>
        </p:spPr>
      </p:pic>
      <p:pic>
        <p:nvPicPr>
          <p:cNvPr id="71688" name="Picture 8" descr="http://www.harshrathiandco.com/images/information_technology__ima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638800" y="4648200"/>
            <a:ext cx="2686050" cy="20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¿Qué hemos aprendido hasta ahora?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8458200" cy="4449763"/>
          </a:xfrm>
        </p:spPr>
        <p:txBody>
          <a:bodyPr/>
          <a:lstStyle/>
          <a:p>
            <a:r>
              <a:rPr lang="es-PE" dirty="0" smtClean="0"/>
              <a:t>El proceso de desarrollo de software seguido por las organizaciones ¿se encuentra bajo control?</a:t>
            </a:r>
          </a:p>
          <a:p>
            <a:r>
              <a:rPr lang="es-PE" dirty="0" smtClean="0"/>
              <a:t>¿La industria de software es muy diferente a las demás? ¿En qué radican las diferencias?</a:t>
            </a:r>
          </a:p>
          <a:p>
            <a:r>
              <a:rPr lang="es-PE" dirty="0" smtClean="0"/>
              <a:t>¿Es correcto depender tanto del </a:t>
            </a:r>
            <a:r>
              <a:rPr lang="es-PE" i="1" dirty="0" err="1" smtClean="0"/>
              <a:t>testing</a:t>
            </a:r>
            <a:r>
              <a:rPr lang="es-PE" dirty="0" smtClean="0"/>
              <a:t>?</a:t>
            </a:r>
          </a:p>
          <a:p>
            <a:endParaRPr lang="es-PE" dirty="0" smtClean="0"/>
          </a:p>
        </p:txBody>
      </p:sp>
      <p:pic>
        <p:nvPicPr>
          <p:cNvPr id="1030" name="Picture 6" descr="http://t1.gstatic.com/images?q=tbn:ANd9GcSx2JXnMHOg46dgE6SERWjZ-6vQazdU2Yc8jpjoVolClo78vj3NVA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4343400"/>
            <a:ext cx="2085975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s-PE" dirty="0" smtClean="0"/>
              <a:t>Estado actual de la industria de software</a:t>
            </a:r>
          </a:p>
          <a:p>
            <a:r>
              <a:rPr lang="es-PE" dirty="0" smtClean="0"/>
              <a:t>El modelo </a:t>
            </a:r>
            <a:r>
              <a:rPr lang="es-PE" dirty="0" err="1" smtClean="0"/>
              <a:t>CMMi</a:t>
            </a:r>
            <a:endParaRPr lang="es-PE" dirty="0" smtClean="0"/>
          </a:p>
          <a:p>
            <a:r>
              <a:rPr lang="es-PE" dirty="0" smtClean="0"/>
              <a:t>Áreas de proceso del modelo </a:t>
            </a:r>
            <a:r>
              <a:rPr lang="es-PE" dirty="0" err="1" smtClean="0"/>
              <a:t>CMMi</a:t>
            </a:r>
            <a:endParaRPr lang="es-PE" dirty="0" smtClean="0"/>
          </a:p>
          <a:p>
            <a:r>
              <a:rPr lang="es-PE" dirty="0" smtClean="0"/>
              <a:t>Programa de mejora de procesos</a:t>
            </a:r>
          </a:p>
          <a:p>
            <a:r>
              <a:rPr lang="es-PE" dirty="0" smtClean="0"/>
              <a:t>Evaluaciones SCAMPI</a:t>
            </a:r>
          </a:p>
          <a:p>
            <a:r>
              <a:rPr lang="es-PE" dirty="0" smtClean="0"/>
              <a:t>El </a:t>
            </a:r>
            <a:r>
              <a:rPr lang="es-PE" dirty="0" err="1" smtClean="0"/>
              <a:t>CMMi</a:t>
            </a:r>
            <a:r>
              <a:rPr lang="es-PE" dirty="0" smtClean="0"/>
              <a:t> y otros modelos / metodologías / </a:t>
            </a:r>
            <a:r>
              <a:rPr lang="es-PE" dirty="0" err="1" smtClean="0"/>
              <a:t>frameworks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¿Qué hemos aprendido hasta ahora?</a:t>
            </a:r>
            <a:endParaRPr lang="en-US" dirty="0"/>
          </a:p>
        </p:txBody>
      </p:sp>
      <p:pic>
        <p:nvPicPr>
          <p:cNvPr id="1028" name="Picture 4" descr="http://www.kollewin.com/EX/09-16-06/nuvision-laser-patient-297x3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743200" y="1981200"/>
            <a:ext cx="3581400" cy="3738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s-PE" dirty="0" smtClean="0"/>
              <a:t>¿Qué es un proceso?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2438400"/>
            <a:ext cx="4114800" cy="3124200"/>
          </a:xfrm>
        </p:spPr>
        <p:txBody>
          <a:bodyPr>
            <a:normAutofit/>
          </a:bodyPr>
          <a:lstStyle/>
          <a:p>
            <a:pPr marL="398463" lvl="2" indent="0" algn="ctr">
              <a:buNone/>
            </a:pPr>
            <a:r>
              <a:rPr lang="es-PE" sz="2400" dirty="0" smtClean="0"/>
              <a:t>Conjunto de prácticas realizadas con el objetivo de alcanzar un propósito determinado. Puede incluir herramientas, métodos, materiales y/o personas.</a:t>
            </a:r>
            <a:endParaRPr lang="en-US" sz="2400" dirty="0" smtClean="0"/>
          </a:p>
        </p:txBody>
      </p:sp>
      <p:pic>
        <p:nvPicPr>
          <p:cNvPr id="4098" name="Picture 2" descr="http://www.qinwei-electricmotor.com/images/Production%20Line%20(A)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28600" y="1371600"/>
            <a:ext cx="2243998" cy="1676399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304800" y="4689746"/>
            <a:ext cx="3200400" cy="2168254"/>
            <a:chOff x="2819400" y="4343400"/>
            <a:chExt cx="3200400" cy="2168254"/>
          </a:xfrm>
        </p:grpSpPr>
        <p:pic>
          <p:nvPicPr>
            <p:cNvPr id="4100" name="Picture 4" descr="http://www.kolbus.de/newssystem_en/kunden_extra_images/DD_Seite1_0831024.jp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2819400" y="4343400"/>
              <a:ext cx="2575774" cy="1828800"/>
            </a:xfrm>
            <a:prstGeom prst="rect">
              <a:avLst/>
            </a:prstGeom>
            <a:noFill/>
          </p:spPr>
        </p:pic>
        <p:pic>
          <p:nvPicPr>
            <p:cNvPr id="4102" name="Picture 6" descr="http://www.buildyourownadventure.net/img/book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038600" y="4648200"/>
              <a:ext cx="1981200" cy="1863454"/>
            </a:xfrm>
            <a:prstGeom prst="rect">
              <a:avLst/>
            </a:prstGeom>
            <a:noFill/>
          </p:spPr>
        </p:pic>
      </p:grpSp>
      <p:pic>
        <p:nvPicPr>
          <p:cNvPr id="4104" name="Picture 8" descr="http://espanol.istockphoto.com/file_thumbview_approve/4904224/2/istockphoto_4904224-architect-and-supervisor-reviewing-blueprints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694439" y="1143000"/>
            <a:ext cx="2449561" cy="1914525"/>
          </a:xfrm>
          <a:prstGeom prst="rect">
            <a:avLst/>
          </a:prstGeom>
          <a:noFill/>
        </p:spPr>
      </p:pic>
      <p:pic>
        <p:nvPicPr>
          <p:cNvPr id="4106" name="Picture 10" descr="http://www.amc.edu/academic/pathways/tradition/images/tradition_left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6553200" y="4038600"/>
            <a:ext cx="2390775" cy="2647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Premisas de la gestión de procesos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8229600" cy="2438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ES" dirty="0" smtClean="0"/>
              <a:t>La calidad de un sistema se encuentra altamente influenciada por la calidad del proceso utilizado para adquirirlo, desarrollarlo y mantenerlo.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s-ES" dirty="0" smtClean="0"/>
              <a:t>Esta premisa implica un enfoque  en el proceso así como en los productos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4038600"/>
            <a:ext cx="6553200" cy="2438400"/>
          </a:xfrm>
        </p:spPr>
        <p:txBody>
          <a:bodyPr>
            <a:normAutofit/>
          </a:bodyPr>
          <a:lstStyle/>
          <a:p>
            <a:pPr marL="0" lvl="1" indent="0" algn="r">
              <a:buNone/>
            </a:pPr>
            <a:r>
              <a:rPr lang="es-ES" sz="2000" dirty="0" smtClean="0"/>
              <a:t>Premisa establecida hace mucho en la manufactura  (basada en principios de TQM de </a:t>
            </a:r>
            <a:r>
              <a:rPr lang="es-ES" sz="2000" dirty="0" err="1" smtClean="0"/>
              <a:t>Shewhart</a:t>
            </a:r>
            <a:r>
              <a:rPr lang="es-ES" sz="2000" dirty="0" smtClean="0"/>
              <a:t>, </a:t>
            </a:r>
            <a:r>
              <a:rPr lang="es-ES" sz="2000" dirty="0" err="1" smtClean="0"/>
              <a:t>Deming</a:t>
            </a:r>
            <a:r>
              <a:rPr lang="es-ES" sz="2000" dirty="0" smtClean="0"/>
              <a:t> y </a:t>
            </a:r>
            <a:r>
              <a:rPr lang="es-ES" sz="2000" dirty="0" err="1" smtClean="0"/>
              <a:t>Humprhey</a:t>
            </a:r>
            <a:r>
              <a:rPr lang="es-ES" sz="2000" dirty="0" smtClean="0"/>
              <a:t>)</a:t>
            </a:r>
          </a:p>
          <a:p>
            <a:pPr marL="0" lvl="1" indent="0" algn="r">
              <a:buNone/>
            </a:pPr>
            <a:endParaRPr lang="es-ES" sz="2000" dirty="0" smtClean="0"/>
          </a:p>
          <a:p>
            <a:pPr marL="0" lvl="1" indent="0" algn="r">
              <a:buNone/>
            </a:pPr>
            <a:r>
              <a:rPr lang="es-ES" sz="2000" dirty="0" smtClean="0"/>
              <a:t>Su creencia es visible a nivel mundial en corrientes o movimientos aplicados en manufactura e industria de servicios (ejemplo: estándares ISO, etc.)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419600" y="6400800"/>
            <a:ext cx="411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 err="1" smtClean="0">
                <a:solidFill>
                  <a:srgbClr val="002060"/>
                </a:solidFill>
              </a:rPr>
              <a:t>CMMi</a:t>
            </a:r>
            <a:r>
              <a:rPr lang="es-PE" sz="1400" dirty="0" smtClean="0">
                <a:solidFill>
                  <a:srgbClr val="002060"/>
                </a:solidFill>
              </a:rPr>
              <a:t> </a:t>
            </a:r>
            <a:r>
              <a:rPr lang="es-PE" sz="1400" dirty="0" err="1" smtClean="0">
                <a:solidFill>
                  <a:srgbClr val="002060"/>
                </a:solidFill>
              </a:rPr>
              <a:t>Overview</a:t>
            </a:r>
            <a:r>
              <a:rPr lang="es-PE" sz="1400" dirty="0" smtClean="0">
                <a:solidFill>
                  <a:srgbClr val="002060"/>
                </a:solidFill>
              </a:rPr>
              <a:t>, </a:t>
            </a:r>
            <a:r>
              <a:rPr lang="es-PE" sz="1400" i="1" dirty="0" smtClean="0">
                <a:solidFill>
                  <a:srgbClr val="002060"/>
                </a:solidFill>
              </a:rPr>
              <a:t>Software </a:t>
            </a:r>
            <a:r>
              <a:rPr lang="es-PE" sz="1400" i="1" dirty="0" err="1" smtClean="0">
                <a:solidFill>
                  <a:srgbClr val="002060"/>
                </a:solidFill>
              </a:rPr>
              <a:t>Engineering</a:t>
            </a:r>
            <a:r>
              <a:rPr lang="es-PE" sz="1400" i="1" dirty="0" smtClean="0">
                <a:solidFill>
                  <a:srgbClr val="002060"/>
                </a:solidFill>
              </a:rPr>
              <a:t> </a:t>
            </a:r>
            <a:r>
              <a:rPr lang="es-PE" sz="1400" i="1" dirty="0" err="1" smtClean="0">
                <a:solidFill>
                  <a:srgbClr val="002060"/>
                </a:solidFill>
              </a:rPr>
              <a:t>Institute</a:t>
            </a:r>
            <a:r>
              <a:rPr lang="es-PE" sz="1400" i="1" dirty="0" smtClean="0">
                <a:solidFill>
                  <a:srgbClr val="002060"/>
                </a:solidFill>
              </a:rPr>
              <a:t>,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410200" y="1524000"/>
            <a:ext cx="35052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Procesos, es un mecanismo para transferir conocimiento y experiencia</a:t>
            </a:r>
            <a:endParaRPr lang="en-US" dirty="0"/>
          </a:p>
        </p:txBody>
      </p:sp>
      <p:pic>
        <p:nvPicPr>
          <p:cNvPr id="8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1752600"/>
            <a:ext cx="2895600" cy="198831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066800" y="18288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2060"/>
                </a:solidFill>
              </a:rPr>
              <a:t>Recuerden a un “héroe” en sus organizaciones</a:t>
            </a:r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019961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2060"/>
                </a:solidFill>
              </a:rPr>
              <a:t>¿Cómo trabajaba?... ¿cómo gestionaba los requerimientos? ¿qué estándares / buenas prácticas de programación seguía? ¿cómo probaba lo que producía?....</a:t>
            </a:r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800600"/>
            <a:ext cx="441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2060"/>
                </a:solidFill>
              </a:rPr>
              <a:t>Si capturamos estas buenas prácticas, de manera que puedan ser transmitidas al personal …  y nos aseguramos que así sea…</a:t>
            </a:r>
            <a:endParaRPr lang="es-PE" sz="2000" dirty="0">
              <a:solidFill>
                <a:srgbClr val="002060"/>
              </a:solidFill>
            </a:endParaRPr>
          </a:p>
        </p:txBody>
      </p:sp>
      <p:pic>
        <p:nvPicPr>
          <p:cNvPr id="18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3886200"/>
            <a:ext cx="1120066" cy="769112"/>
          </a:xfrm>
          <a:prstGeom prst="rect">
            <a:avLst/>
          </a:prstGeom>
          <a:noFill/>
        </p:spPr>
      </p:pic>
      <p:pic>
        <p:nvPicPr>
          <p:cNvPr id="19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6534" y="4412488"/>
            <a:ext cx="1120066" cy="769112"/>
          </a:xfrm>
          <a:prstGeom prst="rect">
            <a:avLst/>
          </a:prstGeom>
          <a:noFill/>
        </p:spPr>
      </p:pic>
      <p:pic>
        <p:nvPicPr>
          <p:cNvPr id="20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4724400"/>
            <a:ext cx="1120066" cy="769112"/>
          </a:xfrm>
          <a:prstGeom prst="rect">
            <a:avLst/>
          </a:prstGeom>
          <a:noFill/>
        </p:spPr>
      </p:pic>
      <p:pic>
        <p:nvPicPr>
          <p:cNvPr id="21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61734" y="5098288"/>
            <a:ext cx="1120066" cy="769112"/>
          </a:xfrm>
          <a:prstGeom prst="rect">
            <a:avLst/>
          </a:prstGeom>
          <a:noFill/>
        </p:spPr>
      </p:pic>
      <p:pic>
        <p:nvPicPr>
          <p:cNvPr id="22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5134" y="5472176"/>
            <a:ext cx="1120066" cy="769112"/>
          </a:xfrm>
          <a:prstGeom prst="rect">
            <a:avLst/>
          </a:prstGeom>
          <a:noFill/>
        </p:spPr>
      </p:pic>
      <p:pic>
        <p:nvPicPr>
          <p:cNvPr id="23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4876800"/>
            <a:ext cx="1120066" cy="769112"/>
          </a:xfrm>
          <a:prstGeom prst="rect">
            <a:avLst/>
          </a:prstGeom>
          <a:noFill/>
        </p:spPr>
      </p:pic>
      <p:pic>
        <p:nvPicPr>
          <p:cNvPr id="24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4038600"/>
            <a:ext cx="1120066" cy="769112"/>
          </a:xfrm>
          <a:prstGeom prst="rect">
            <a:avLst/>
          </a:prstGeom>
          <a:noFill/>
        </p:spPr>
      </p:pic>
      <p:pic>
        <p:nvPicPr>
          <p:cNvPr id="25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33334" y="4488688"/>
            <a:ext cx="1120066" cy="769112"/>
          </a:xfrm>
          <a:prstGeom prst="rect">
            <a:avLst/>
          </a:prstGeom>
          <a:noFill/>
        </p:spPr>
      </p:pic>
      <p:pic>
        <p:nvPicPr>
          <p:cNvPr id="26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38134" y="5326888"/>
            <a:ext cx="1120066" cy="769112"/>
          </a:xfrm>
          <a:prstGeom prst="rect">
            <a:avLst/>
          </a:prstGeom>
          <a:noFill/>
        </p:spPr>
      </p:pic>
      <p:pic>
        <p:nvPicPr>
          <p:cNvPr id="27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9134" y="3733800"/>
            <a:ext cx="1120066" cy="769112"/>
          </a:xfrm>
          <a:prstGeom prst="rect">
            <a:avLst/>
          </a:prstGeom>
          <a:noFill/>
        </p:spPr>
      </p:pic>
      <p:pic>
        <p:nvPicPr>
          <p:cNvPr id="28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4412488"/>
            <a:ext cx="1120066" cy="769112"/>
          </a:xfrm>
          <a:prstGeom prst="rect">
            <a:avLst/>
          </a:prstGeom>
          <a:noFill/>
        </p:spPr>
      </p:pic>
      <p:pic>
        <p:nvPicPr>
          <p:cNvPr id="29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5638800"/>
            <a:ext cx="1120066" cy="769112"/>
          </a:xfrm>
          <a:prstGeom prst="rect">
            <a:avLst/>
          </a:prstGeom>
          <a:noFill/>
        </p:spPr>
      </p:pic>
      <p:pic>
        <p:nvPicPr>
          <p:cNvPr id="31" name="Picture 4" descr="http://images.google.com.mx/url?source=imgres&amp;ct=img&amp;q=http://images.clipartof.com/small/5723-Running-Bionic-Super-Hero-Man-With-A-Spring-Leg-Clipart-Illustration.jpg&amp;usg=AFQjCNF7YkGQp56a83EgNy5RbKr_yVeO0Q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5562600"/>
            <a:ext cx="1120066" cy="769112"/>
          </a:xfrm>
          <a:prstGeom prst="rect">
            <a:avLst/>
          </a:prstGeom>
          <a:noFill/>
        </p:spPr>
      </p:pic>
      <p:sp>
        <p:nvSpPr>
          <p:cNvPr id="32" name="Right Arrow 31"/>
          <p:cNvSpPr/>
          <p:nvPr/>
        </p:nvSpPr>
        <p:spPr>
          <a:xfrm rot="5400000">
            <a:off x="2360633" y="2284433"/>
            <a:ext cx="533400" cy="99373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Right Arrow 32"/>
          <p:cNvSpPr/>
          <p:nvPr/>
        </p:nvSpPr>
        <p:spPr>
          <a:xfrm rot="5400000">
            <a:off x="2360633" y="4113233"/>
            <a:ext cx="533400" cy="99373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2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868362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Puntos de “apalancamiento” de la calidad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2438400"/>
            <a:ext cx="3810000" cy="2895600"/>
          </a:xfrm>
        </p:spPr>
        <p:txBody>
          <a:bodyPr>
            <a:noAutofit/>
          </a:bodyPr>
          <a:lstStyle/>
          <a:p>
            <a:pPr marL="50800" lvl="2" indent="0">
              <a:buNone/>
            </a:pPr>
            <a:r>
              <a:rPr lang="es-PE" dirty="0" smtClean="0"/>
              <a:t>Todos reconocen la importancia de tener un equipo de personas motivado y de calidad, sin embargo hasta los mejores no se pueden desempeñar al máximo cuando el proceso no es entendido, o no se encuentra afinado.</a:t>
            </a:r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33400" y="5638800"/>
            <a:ext cx="7086600" cy="990600"/>
          </a:xfrm>
        </p:spPr>
        <p:txBody>
          <a:bodyPr>
            <a:normAutofit fontScale="92500" lnSpcReduction="20000"/>
          </a:bodyPr>
          <a:lstStyle/>
          <a:p>
            <a:pPr marL="50800" lvl="2" indent="0">
              <a:buNone/>
            </a:pPr>
            <a:r>
              <a:rPr lang="es-PE" sz="2400" dirty="0" smtClean="0"/>
              <a:t>Los procesos, personas y tecnología son los principales determinantes del costo, cronograma y calidad del producto</a:t>
            </a:r>
            <a:endParaRPr lang="en-US" sz="2400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9372600" cy="838200"/>
          </a:xfrm>
        </p:spPr>
        <p:txBody>
          <a:bodyPr>
            <a:noAutofit/>
          </a:bodyPr>
          <a:lstStyle/>
          <a:p>
            <a:pPr marL="50800" lvl="2" indent="0">
              <a:buNone/>
            </a:pPr>
            <a:r>
              <a:rPr lang="es-PE" dirty="0" smtClean="0"/>
              <a:t>Se describe al proceso como uno de los nodos de la triada procesos- tecnología-personas. Sin embargo es también considerada como el “pegamento” que la mantiene unida.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572000" y="6400800"/>
            <a:ext cx="426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 err="1" smtClean="0">
                <a:solidFill>
                  <a:srgbClr val="002060"/>
                </a:solidFill>
              </a:rPr>
              <a:t>CMMi</a:t>
            </a:r>
            <a:r>
              <a:rPr lang="es-PE" sz="1400" dirty="0" smtClean="0">
                <a:solidFill>
                  <a:srgbClr val="002060"/>
                </a:solidFill>
              </a:rPr>
              <a:t> </a:t>
            </a:r>
            <a:r>
              <a:rPr lang="es-PE" sz="1400" dirty="0" err="1" smtClean="0">
                <a:solidFill>
                  <a:srgbClr val="002060"/>
                </a:solidFill>
              </a:rPr>
              <a:t>Overview</a:t>
            </a:r>
            <a:r>
              <a:rPr lang="es-PE" sz="1400" dirty="0" smtClean="0">
                <a:solidFill>
                  <a:srgbClr val="002060"/>
                </a:solidFill>
              </a:rPr>
              <a:t>, </a:t>
            </a:r>
            <a:r>
              <a:rPr lang="es-PE" sz="1400" i="1" dirty="0" smtClean="0">
                <a:solidFill>
                  <a:srgbClr val="002060"/>
                </a:solidFill>
              </a:rPr>
              <a:t>Software </a:t>
            </a:r>
            <a:r>
              <a:rPr lang="es-PE" sz="1400" i="1" dirty="0" err="1" smtClean="0">
                <a:solidFill>
                  <a:srgbClr val="002060"/>
                </a:solidFill>
              </a:rPr>
              <a:t>Engineering</a:t>
            </a:r>
            <a:r>
              <a:rPr lang="es-PE" sz="1400" i="1" dirty="0" smtClean="0">
                <a:solidFill>
                  <a:srgbClr val="002060"/>
                </a:solidFill>
              </a:rPr>
              <a:t> </a:t>
            </a:r>
            <a:r>
              <a:rPr lang="es-PE" sz="1400" i="1" dirty="0" err="1" smtClean="0">
                <a:solidFill>
                  <a:srgbClr val="002060"/>
                </a:solidFill>
              </a:rPr>
              <a:t>Institute</a:t>
            </a:r>
            <a:r>
              <a:rPr lang="es-PE" sz="1400" i="1" dirty="0" smtClean="0">
                <a:solidFill>
                  <a:srgbClr val="002060"/>
                </a:solidFill>
              </a:rPr>
              <a:t>, 2007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2286000"/>
            <a:ext cx="4114800" cy="327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2895600"/>
            <a:ext cx="10858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800600"/>
            <a:ext cx="10572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email"/>
          <a:srcRect l="16609" t="7143"/>
          <a:stretch>
            <a:fillRect/>
          </a:stretch>
        </p:blipFill>
        <p:spPr bwMode="auto">
          <a:xfrm>
            <a:off x="685800" y="2895600"/>
            <a:ext cx="1685925" cy="72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Isosceles Triangle 14"/>
          <p:cNvSpPr/>
          <p:nvPr/>
        </p:nvSpPr>
        <p:spPr>
          <a:xfrm>
            <a:off x="1524000" y="3917289"/>
            <a:ext cx="2514600" cy="85537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7079090">
            <a:off x="1122343" y="3404299"/>
            <a:ext cx="2683100" cy="70297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4520910" flipH="1">
            <a:off x="1750188" y="3395713"/>
            <a:ext cx="2683100" cy="70297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09800" y="4267200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 smtClean="0"/>
              <a:t>Tecnología</a:t>
            </a:r>
            <a:endParaRPr lang="es-PE" sz="1600" b="1" i="1" dirty="0" smtClean="0"/>
          </a:p>
        </p:txBody>
      </p:sp>
      <p:sp>
        <p:nvSpPr>
          <p:cNvPr id="19" name="Rectangle 18"/>
          <p:cNvSpPr/>
          <p:nvPr/>
        </p:nvSpPr>
        <p:spPr>
          <a:xfrm rot="17739898">
            <a:off x="1860691" y="3523982"/>
            <a:ext cx="1039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 smtClean="0"/>
              <a:t>Procesos</a:t>
            </a:r>
            <a:endParaRPr lang="es-PE" sz="1600" b="1" i="1" dirty="0" smtClean="0"/>
          </a:p>
        </p:txBody>
      </p:sp>
      <p:sp>
        <p:nvSpPr>
          <p:cNvPr id="20" name="Rectangle 19"/>
          <p:cNvSpPr/>
          <p:nvPr/>
        </p:nvSpPr>
        <p:spPr>
          <a:xfrm rot="3763728">
            <a:off x="2705672" y="3632816"/>
            <a:ext cx="1069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 smtClean="0"/>
              <a:t>Personas</a:t>
            </a:r>
            <a:endParaRPr lang="es-PE" sz="1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Falacias comunes sobre los procesos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ES" sz="3200" dirty="0" smtClean="0"/>
              <a:t>No necesito procesos, yo tengo</a:t>
            </a:r>
          </a:p>
          <a:p>
            <a:pPr marL="742950" lvl="2" indent="-342900"/>
            <a:r>
              <a:rPr lang="es-ES" sz="2400" dirty="0" smtClean="0"/>
              <a:t>Personas realmente buenas</a:t>
            </a:r>
          </a:p>
          <a:p>
            <a:pPr marL="742950" lvl="2" indent="-342900"/>
            <a:r>
              <a:rPr lang="es-ES" sz="2400" dirty="0" smtClean="0"/>
              <a:t>Tecnología avanzada</a:t>
            </a:r>
          </a:p>
          <a:p>
            <a:pPr marL="742950" lvl="2" indent="-342900"/>
            <a:r>
              <a:rPr lang="es-ES" sz="2400" dirty="0" smtClean="0"/>
              <a:t>Un jefe muy experimentado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s-ES" sz="3200" dirty="0" smtClean="0"/>
              <a:t>Los procesos…</a:t>
            </a:r>
          </a:p>
          <a:p>
            <a:pPr marL="742950" lvl="2" indent="-342900"/>
            <a:r>
              <a:rPr lang="es-ES" sz="2400" dirty="0" smtClean="0"/>
              <a:t>Interfieren con la creatividad</a:t>
            </a:r>
          </a:p>
          <a:p>
            <a:pPr marL="742950" lvl="2" indent="-342900"/>
            <a:r>
              <a:rPr lang="es-ES" sz="2400" dirty="0" smtClean="0"/>
              <a:t>Introducen burocracia y reglamentación</a:t>
            </a:r>
          </a:p>
          <a:p>
            <a:pPr marL="742950" lvl="2" indent="-342900"/>
            <a:r>
              <a:rPr lang="es-ES" sz="2400" dirty="0" smtClean="0"/>
              <a:t>Sólo son útiles en proyectos grandes</a:t>
            </a:r>
          </a:p>
          <a:p>
            <a:pPr marL="742950" lvl="2" indent="-342900"/>
            <a:r>
              <a:rPr lang="es-ES" sz="2400" dirty="0" smtClean="0"/>
              <a:t>Bloquean la agilidad, en negocios cambiantes</a:t>
            </a:r>
          </a:p>
          <a:p>
            <a:pPr marL="742950" lvl="2" indent="-342900"/>
            <a:r>
              <a:rPr lang="es-ES" sz="2400" dirty="0" smtClean="0"/>
              <a:t>Cuestan mucho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54864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El Costo de la Calidad</a:t>
            </a:r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086600" y="1944469"/>
            <a:ext cx="1639551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3200" dirty="0" err="1" smtClean="0">
                <a:solidFill>
                  <a:srgbClr val="002060"/>
                </a:solidFill>
              </a:rPr>
              <a:t>Costo</a:t>
            </a:r>
            <a:r>
              <a:rPr lang="en-US" sz="3200" dirty="0" smtClean="0">
                <a:solidFill>
                  <a:srgbClr val="002060"/>
                </a:solidFill>
              </a:rPr>
              <a:t> de</a:t>
            </a:r>
          </a:p>
          <a:p>
            <a:pPr algn="ctr" eaLnBrk="0" hangingPunct="0"/>
            <a:r>
              <a:rPr lang="en-US" sz="3200" dirty="0" err="1" smtClean="0">
                <a:solidFill>
                  <a:srgbClr val="002060"/>
                </a:solidFill>
              </a:rPr>
              <a:t>Calidad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23908" y="1944469"/>
            <a:ext cx="2363339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3200" dirty="0" err="1" smtClean="0">
                <a:solidFill>
                  <a:srgbClr val="002060"/>
                </a:solidFill>
              </a:rPr>
              <a:t>Costo</a:t>
            </a:r>
            <a:r>
              <a:rPr lang="en-US" sz="3200" dirty="0" smtClean="0">
                <a:solidFill>
                  <a:srgbClr val="002060"/>
                </a:solidFill>
              </a:rPr>
              <a:t> de</a:t>
            </a:r>
          </a:p>
          <a:p>
            <a:pPr algn="ctr" eaLnBrk="0" hangingPunct="0"/>
            <a:r>
              <a:rPr lang="en-US" sz="3200" dirty="0" err="1" smtClean="0">
                <a:solidFill>
                  <a:srgbClr val="002060"/>
                </a:solidFill>
              </a:rPr>
              <a:t>Conformidad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429000" y="1944469"/>
            <a:ext cx="2969274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3200" dirty="0" err="1" smtClean="0">
                <a:solidFill>
                  <a:srgbClr val="002060"/>
                </a:solidFill>
              </a:rPr>
              <a:t>Costo</a:t>
            </a:r>
            <a:r>
              <a:rPr lang="en-US" sz="3200" dirty="0" smtClean="0">
                <a:solidFill>
                  <a:srgbClr val="002060"/>
                </a:solidFill>
              </a:rPr>
              <a:t> de</a:t>
            </a:r>
          </a:p>
          <a:p>
            <a:pPr algn="ctr" eaLnBrk="0" hangingPunct="0"/>
            <a:r>
              <a:rPr lang="en-US" sz="3200" dirty="0" smtClean="0">
                <a:solidFill>
                  <a:srgbClr val="002060"/>
                </a:solidFill>
              </a:rPr>
              <a:t>No-</a:t>
            </a:r>
            <a:r>
              <a:rPr lang="en-US" sz="3200" dirty="0" err="1" smtClean="0">
                <a:solidFill>
                  <a:srgbClr val="002060"/>
                </a:solidFill>
              </a:rPr>
              <a:t>Conformidad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787397" y="1929082"/>
            <a:ext cx="606256" cy="11079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6600" dirty="0" smtClean="0">
                <a:solidFill>
                  <a:srgbClr val="002060"/>
                </a:solidFill>
              </a:rPr>
              <a:t>+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404144" y="1944469"/>
            <a:ext cx="606256" cy="11079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6600" dirty="0" smtClean="0">
                <a:solidFill>
                  <a:srgbClr val="002060"/>
                </a:solidFill>
              </a:rPr>
              <a:t>=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533400" y="3468469"/>
            <a:ext cx="2286000" cy="1447800"/>
          </a:xfrm>
          <a:prstGeom prst="wedgeRectCallout">
            <a:avLst>
              <a:gd name="adj1" fmla="val -15517"/>
              <a:gd name="adj2" fmla="val -721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Costo de revisar, hacer </a:t>
            </a:r>
            <a:r>
              <a:rPr lang="es-PE" dirty="0" err="1" smtClean="0"/>
              <a:t>testing</a:t>
            </a:r>
            <a:r>
              <a:rPr lang="es-PE" dirty="0" smtClean="0"/>
              <a:t>, planificar, especificar, etc.</a:t>
            </a:r>
          </a:p>
          <a:p>
            <a:pPr algn="ctr"/>
            <a:endParaRPr lang="es-PE" dirty="0" smtClean="0"/>
          </a:p>
          <a:p>
            <a:pPr algn="ctr"/>
            <a:r>
              <a:rPr lang="es-PE" dirty="0" smtClean="0"/>
              <a:t>Es más barato</a:t>
            </a:r>
            <a:endParaRPr lang="es-PE" dirty="0"/>
          </a:p>
        </p:txBody>
      </p:sp>
      <p:sp>
        <p:nvSpPr>
          <p:cNvPr id="20" name="Rectangular Callout 19"/>
          <p:cNvSpPr/>
          <p:nvPr/>
        </p:nvSpPr>
        <p:spPr>
          <a:xfrm>
            <a:off x="3886200" y="3468469"/>
            <a:ext cx="2286000" cy="1447800"/>
          </a:xfrm>
          <a:prstGeom prst="wedgeRectCallout">
            <a:avLst>
              <a:gd name="adj1" fmla="val -15517"/>
              <a:gd name="adj2" fmla="val -721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Costo de corregir lo que se hizo mal inicialmente</a:t>
            </a:r>
          </a:p>
          <a:p>
            <a:pPr algn="ctr"/>
            <a:endParaRPr lang="es-PE" dirty="0" smtClean="0"/>
          </a:p>
          <a:p>
            <a:pPr algn="ctr"/>
            <a:r>
              <a:rPr lang="es-PE" dirty="0" smtClean="0"/>
              <a:t>Es más caro</a:t>
            </a:r>
            <a:endParaRPr lang="es-PE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5144869"/>
            <a:ext cx="80772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dk1"/>
                </a:solidFill>
              </a:rPr>
              <a:t>Mientras más se invierte en Costo de Conformidad, menor será el Costo de No-Conformidad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Consecuencias de no utilizar procesos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295400" y="1524000"/>
          <a:ext cx="6553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151437"/>
            <a:ext cx="6477000" cy="12493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Discutamos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Cuánto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del </a:t>
            </a:r>
            <a:r>
              <a:rPr lang="en-US" dirty="0" err="1" smtClean="0"/>
              <a:t>día</a:t>
            </a:r>
            <a:r>
              <a:rPr lang="en-US" dirty="0" smtClean="0"/>
              <a:t> </a:t>
            </a:r>
            <a:r>
              <a:rPr lang="en-US" dirty="0" err="1" smtClean="0"/>
              <a:t>pasamos</a:t>
            </a:r>
            <a:r>
              <a:rPr lang="en-US" dirty="0" smtClean="0"/>
              <a:t> </a:t>
            </a:r>
            <a:r>
              <a:rPr lang="en-US" dirty="0" err="1" smtClean="0"/>
              <a:t>corrigiendo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y </a:t>
            </a:r>
            <a:r>
              <a:rPr lang="en-US" dirty="0" err="1" smtClean="0"/>
              <a:t>cuánto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r>
              <a:rPr lang="en-US" dirty="0" smtClean="0"/>
              <a:t> </a:t>
            </a:r>
            <a:r>
              <a:rPr lang="en-US" dirty="0" err="1" smtClean="0"/>
              <a:t>nuevas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2" descr="C:\Users\FamiliaTorresCastill\AppData\Local\Microsoft\Windows\Temporary Internet Files\Content.IE5\NVV441YG\MM900043731[1].gif"/>
          <p:cNvPicPr>
            <a:picLocks noChangeAspect="1" noChangeArrowheads="1" noCrop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010400" y="4724400"/>
            <a:ext cx="1447800" cy="1859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Consecuencias de no utilizar procesos</a:t>
            </a:r>
            <a:endParaRPr lang="en-US" dirty="0"/>
          </a:p>
        </p:txBody>
      </p:sp>
      <p:pic>
        <p:nvPicPr>
          <p:cNvPr id="5" name="Picture 2" descr="Raytheon CoQ vs Time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95338" y="1524000"/>
            <a:ext cx="7129462" cy="4953000"/>
          </a:xfrm>
          <a:prstGeom prst="rect">
            <a:avLst/>
          </a:prstGeom>
          <a:noFill/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479550" y="6536452"/>
            <a:ext cx="644118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 dirty="0">
                <a:solidFill>
                  <a:schemeClr val="bg1"/>
                </a:solidFill>
              </a:rPr>
              <a:t>Source: </a:t>
            </a:r>
            <a:r>
              <a:rPr lang="en-US" sz="1000" dirty="0" err="1">
                <a:solidFill>
                  <a:schemeClr val="bg1"/>
                </a:solidFill>
              </a:rPr>
              <a:t>Ratheon</a:t>
            </a:r>
            <a:r>
              <a:rPr lang="en-US" sz="1000" dirty="0">
                <a:solidFill>
                  <a:schemeClr val="bg1"/>
                </a:solidFill>
              </a:rPr>
              <a:t> Electronic Systems Experience in Software Process Improvement, CMU/SEI-95-TR-017, November 1995</a:t>
            </a:r>
          </a:p>
        </p:txBody>
      </p:sp>
      <p:graphicFrame>
        <p:nvGraphicFramePr>
          <p:cNvPr id="7" name="Object 20"/>
          <p:cNvGraphicFramePr>
            <a:graphicFrameLocks noGrp="1" noChangeAspect="1"/>
          </p:cNvGraphicFramePr>
          <p:nvPr>
            <p:ph idx="1"/>
          </p:nvPr>
        </p:nvGraphicFramePr>
        <p:xfrm>
          <a:off x="5562600" y="1600200"/>
          <a:ext cx="2286000" cy="644525"/>
        </p:xfrm>
        <a:graphic>
          <a:graphicData uri="http://schemas.openxmlformats.org/presentationml/2006/ole">
            <p:oleObj spid="_x0000_s1026" name="Photo Editor Photo" r:id="rId5" imgW="1047619" imgH="29523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Cambio en la distribución de defectos, al progresar en niveles de madurez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57263" y="1545704"/>
            <a:ext cx="7424737" cy="493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05200" y="6440269"/>
            <a:ext cx="502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600" dirty="0" smtClean="0">
                <a:solidFill>
                  <a:schemeClr val="bg1"/>
                </a:solidFill>
              </a:rPr>
              <a:t>CMU/SEI-96-HB-002</a:t>
            </a:r>
            <a:endParaRPr lang="es-PE" sz="1600" i="1" dirty="0" smtClean="0">
              <a:solidFill>
                <a:schemeClr val="bg1"/>
              </a:solidFill>
            </a:endParaRPr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Evaluación</a:t>
            </a:r>
            <a:r>
              <a:rPr lang="en-US" dirty="0" smtClean="0"/>
              <a:t> y </a:t>
            </a:r>
            <a:r>
              <a:rPr lang="en-US" dirty="0" err="1" smtClean="0"/>
              <a:t>Cronograma</a:t>
            </a:r>
            <a:endParaRPr lang="en-US" dirty="0"/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28600" y="1295400"/>
            <a:ext cx="86772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57200" y="4038600"/>
            <a:ext cx="83058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90500" y="3257550"/>
            <a:ext cx="8763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19400" y="1676400"/>
            <a:ext cx="3352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chemeClr val="bg1"/>
                  </a:outerShdw>
                </a:effectLst>
                <a:uLnTx/>
                <a:uFillTx/>
                <a:latin typeface="Impact" pitchFamily="34" charset="0"/>
                <a:ea typeface="+mj-ea"/>
                <a:cs typeface="+mj-cs"/>
              </a:rPr>
              <a:t>¿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chemeClr val="bg1"/>
                  </a:outerShdw>
                </a:effectLst>
                <a:uLnTx/>
                <a:uFillTx/>
                <a:latin typeface="Impact" pitchFamily="34" charset="0"/>
                <a:ea typeface="+mj-ea"/>
                <a:cs typeface="+mj-cs"/>
              </a:rPr>
              <a:t>Preguntas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chemeClr val="bg1"/>
                  </a:outerShdw>
                </a:effectLst>
                <a:uLnTx/>
                <a:uFillTx/>
                <a:latin typeface="Impact" pitchFamily="34" charset="0"/>
                <a:ea typeface="+mj-ea"/>
                <a:cs typeface="+mj-cs"/>
              </a:rPr>
              <a:t>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chemeClr val="bg1"/>
                </a:outerShdw>
              </a:effectLst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Material adicional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r>
              <a:rPr lang="es-PE" dirty="0" smtClean="0"/>
              <a:t>Video:</a:t>
            </a:r>
          </a:p>
          <a:p>
            <a:pPr lvl="1"/>
            <a:r>
              <a:rPr lang="es-PE" dirty="0" smtClean="0">
                <a:hlinkClick r:id="rId3"/>
              </a:rPr>
              <a:t>http://www.youtube.com/watch?v=ZAJNFoHuLno</a:t>
            </a:r>
            <a:endParaRPr lang="es-PE" dirty="0" smtClean="0"/>
          </a:p>
          <a:p>
            <a:pPr lvl="1"/>
            <a:r>
              <a:rPr lang="es-PE" dirty="0" smtClean="0">
                <a:hlinkClick r:id="rId4"/>
              </a:rPr>
              <a:t>http://www.youtube.com/watch?v=GLOBkkvwie8</a:t>
            </a:r>
            <a:endParaRPr lang="es-PE" dirty="0" smtClean="0"/>
          </a:p>
          <a:p>
            <a:r>
              <a:rPr lang="es-PE" dirty="0" smtClean="0"/>
              <a:t>Lectura 1 –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Quality</a:t>
            </a:r>
            <a:r>
              <a:rPr lang="es-PE" dirty="0" smtClean="0"/>
              <a:t> </a:t>
            </a:r>
            <a:r>
              <a:rPr lang="es-PE" dirty="0" err="1" smtClean="0"/>
              <a:t>Attitude</a:t>
            </a:r>
            <a:r>
              <a:rPr lang="es-PE" dirty="0" smtClean="0"/>
              <a:t>, </a:t>
            </a:r>
            <a:r>
              <a:rPr lang="es-PE" i="1" dirty="0" smtClean="0"/>
              <a:t>Watts Humphrey</a:t>
            </a:r>
            <a:endParaRPr lang="es-PE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Objetivo</a:t>
            </a:r>
            <a:r>
              <a:rPr lang="en-US" dirty="0" smtClean="0"/>
              <a:t> general del </a:t>
            </a:r>
            <a:r>
              <a:rPr lang="en-US" dirty="0" err="1" smtClean="0"/>
              <a:t>trabajo</a:t>
            </a:r>
            <a:r>
              <a:rPr lang="en-US" dirty="0" smtClean="0"/>
              <a:t> del </a:t>
            </a:r>
            <a:r>
              <a:rPr lang="en-US" dirty="0" err="1" smtClean="0"/>
              <a:t>módulo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s-PE" dirty="0" smtClean="0"/>
              <a:t>Entregable 1</a:t>
            </a:r>
          </a:p>
          <a:p>
            <a:pPr lvl="1">
              <a:buFont typeface="Wingdings" pitchFamily="2" charset="2"/>
              <a:buChar char="Ø"/>
            </a:pPr>
            <a:r>
              <a:rPr lang="es-PE" sz="2000" dirty="0" smtClean="0"/>
              <a:t>Diagnosticar un grupo de procesos de desarrollo de software de una organización real.</a:t>
            </a:r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Entregable 2</a:t>
            </a:r>
          </a:p>
          <a:p>
            <a:pPr lvl="1">
              <a:buFont typeface="Wingdings" pitchFamily="2" charset="2"/>
              <a:buChar char="Ø"/>
            </a:pPr>
            <a:r>
              <a:rPr lang="es-PE" sz="2000" dirty="0" smtClean="0"/>
              <a:t>Definir los procesos que cumplan con las buenas prácticas de </a:t>
            </a:r>
            <a:r>
              <a:rPr lang="es-PE" sz="2000" dirty="0" err="1" smtClean="0"/>
              <a:t>CMMi</a:t>
            </a:r>
            <a:r>
              <a:rPr lang="es-PE" sz="2000" dirty="0" smtClean="0"/>
              <a:t>, tomando como referencia un grupo de áreas de proceso definidas.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Siglo</a:t>
            </a:r>
            <a:r>
              <a:rPr lang="en-US" dirty="0" smtClean="0"/>
              <a:t> XXI…</a:t>
            </a:r>
            <a:endParaRPr lang="en-US" dirty="0"/>
          </a:p>
        </p:txBody>
      </p:sp>
      <p:pic>
        <p:nvPicPr>
          <p:cNvPr id="72706" name="Picture 2" descr="http://www.papersavepro.com/Portals/64621/images/The%20Jetsons%20Green%20Car%20White%20Background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71800" y="2514600"/>
            <a:ext cx="3048000" cy="24465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/>
          <a:lstStyle/>
          <a:p>
            <a:r>
              <a:rPr lang="en-US" dirty="0" err="1" smtClean="0"/>
              <a:t>Ficción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realidad</a:t>
            </a:r>
            <a:endParaRPr lang="en-US" dirty="0"/>
          </a:p>
        </p:txBody>
      </p:sp>
      <p:pic>
        <p:nvPicPr>
          <p:cNvPr id="62466" name="Picture 2" descr="http://www.chartgeek.com/wp-content/uploads/2012/04/fiction-vs-reality-chart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762000"/>
            <a:ext cx="9144000" cy="5867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-76200" y="6629400"/>
            <a:ext cx="5480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http://www.chartgeek.com/wp-content/uploads/2012/04/fiction-vs-reality-chart.jpg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El software en </a:t>
            </a:r>
            <a:r>
              <a:rPr lang="en-US" dirty="0" err="1" smtClean="0"/>
              <a:t>nuestras</a:t>
            </a:r>
            <a:r>
              <a:rPr lang="en-US" dirty="0" smtClean="0"/>
              <a:t> </a:t>
            </a:r>
            <a:r>
              <a:rPr lang="en-US" dirty="0" err="1" smtClean="0"/>
              <a:t>vidas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cantidades</a:t>
            </a:r>
            <a:r>
              <a:rPr lang="en-US" dirty="0" smtClean="0"/>
              <a:t> de software en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día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Computadoras</a:t>
            </a:r>
            <a:r>
              <a:rPr lang="en-US" dirty="0" smtClean="0"/>
              <a:t>, la Internet</a:t>
            </a:r>
          </a:p>
          <a:p>
            <a:pPr lvl="1"/>
            <a:r>
              <a:rPr lang="en-US" dirty="0" err="1" smtClean="0"/>
              <a:t>Celulares</a:t>
            </a:r>
            <a:r>
              <a:rPr lang="en-US" dirty="0" smtClean="0"/>
              <a:t>, GPS, </a:t>
            </a:r>
            <a:r>
              <a:rPr lang="en-US" dirty="0" err="1" smtClean="0"/>
              <a:t>Ipods</a:t>
            </a:r>
            <a:r>
              <a:rPr lang="en-US" dirty="0" smtClean="0"/>
              <a:t>, </a:t>
            </a:r>
            <a:r>
              <a:rPr lang="en-US" dirty="0" err="1" smtClean="0"/>
              <a:t>Iphones</a:t>
            </a:r>
            <a:r>
              <a:rPr lang="en-US" dirty="0" smtClean="0"/>
              <a:t>, </a:t>
            </a:r>
            <a:r>
              <a:rPr lang="en-US" dirty="0" err="1" smtClean="0"/>
              <a:t>Ipads</a:t>
            </a:r>
            <a:endParaRPr lang="en-US" dirty="0" smtClean="0"/>
          </a:p>
          <a:p>
            <a:pPr lvl="1"/>
            <a:r>
              <a:rPr lang="en-US" dirty="0" err="1" smtClean="0"/>
              <a:t>Automóviles</a:t>
            </a:r>
            <a:r>
              <a:rPr lang="en-US" dirty="0" smtClean="0"/>
              <a:t>, </a:t>
            </a:r>
            <a:r>
              <a:rPr lang="en-US" dirty="0" err="1" smtClean="0"/>
              <a:t>aviones</a:t>
            </a:r>
            <a:r>
              <a:rPr lang="en-US" dirty="0" smtClean="0"/>
              <a:t>, …</a:t>
            </a:r>
          </a:p>
          <a:p>
            <a:pPr lvl="1"/>
            <a:r>
              <a:rPr lang="en-US" dirty="0" err="1" smtClean="0"/>
              <a:t>Equipos</a:t>
            </a:r>
            <a:r>
              <a:rPr lang="en-US" dirty="0" smtClean="0"/>
              <a:t> </a:t>
            </a:r>
            <a:r>
              <a:rPr lang="en-US" dirty="0" err="1" smtClean="0"/>
              <a:t>médicos</a:t>
            </a:r>
            <a:endParaRPr lang="en-US" dirty="0" smtClean="0"/>
          </a:p>
          <a:p>
            <a:pPr lvl="1"/>
            <a:r>
              <a:rPr lang="en-US" dirty="0" err="1" smtClean="0"/>
              <a:t>Transacciones</a:t>
            </a:r>
            <a:r>
              <a:rPr lang="en-US" dirty="0" smtClean="0"/>
              <a:t> </a:t>
            </a:r>
            <a:r>
              <a:rPr lang="en-US" dirty="0" err="1" smtClean="0"/>
              <a:t>financieras</a:t>
            </a:r>
            <a:r>
              <a:rPr lang="en-US" dirty="0" smtClean="0"/>
              <a:t>, </a:t>
            </a:r>
            <a:r>
              <a:rPr lang="en-US" dirty="0" err="1" smtClean="0"/>
              <a:t>bolsa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endParaRPr lang="en-US" dirty="0" smtClean="0"/>
          </a:p>
          <a:p>
            <a:r>
              <a:rPr lang="es-PE" dirty="0" smtClean="0"/>
              <a:t>La mayoría de productos a nuestro alrededor requirió software durante su elaboración.</a:t>
            </a:r>
            <a:endParaRPr lang="en-US" dirty="0" smtClean="0"/>
          </a:p>
          <a:p>
            <a:r>
              <a:rPr lang="en-US" dirty="0" err="1" smtClean="0"/>
              <a:t>Somos</a:t>
            </a:r>
            <a:r>
              <a:rPr lang="en-US" dirty="0" smtClean="0"/>
              <a:t> </a:t>
            </a:r>
            <a:r>
              <a:rPr lang="en-US" dirty="0" err="1" smtClean="0"/>
              <a:t>dependientes</a:t>
            </a:r>
            <a:r>
              <a:rPr lang="en-US" dirty="0" smtClean="0"/>
              <a:t> del software.</a:t>
            </a:r>
            <a:endParaRPr lang="en-US" dirty="0"/>
          </a:p>
        </p:txBody>
      </p:sp>
      <p:pic>
        <p:nvPicPr>
          <p:cNvPr id="74756" name="Picture 4" descr="http://t0.gstatic.com/images?q=tbn:ANd9GcR-2OoObIYGB0V6qjs2PQdzuN0_paBHsmgX9TeE_YJDgsEVjV-ioZ0IJqyUfA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086600" y="3124200"/>
            <a:ext cx="1780173" cy="1276351"/>
          </a:xfrm>
          <a:prstGeom prst="rect">
            <a:avLst/>
          </a:prstGeom>
          <a:noFill/>
        </p:spPr>
      </p:pic>
      <p:pic>
        <p:nvPicPr>
          <p:cNvPr id="74754" name="Picture 2" descr="http://www.celulia.com/wp-content/uploads/2011/08/nexus-prime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2133600"/>
            <a:ext cx="1391010" cy="1228726"/>
          </a:xfrm>
          <a:prstGeom prst="rect">
            <a:avLst/>
          </a:prstGeom>
          <a:noFill/>
        </p:spPr>
      </p:pic>
      <p:pic>
        <p:nvPicPr>
          <p:cNvPr id="74758" name="Picture 6" descr="http://noticiasbancarias.com/wp-content/uploads/2011/07/atm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7467600" y="5257800"/>
            <a:ext cx="1490107" cy="97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Crecimiento</a:t>
            </a:r>
            <a:r>
              <a:rPr lang="en-US" dirty="0" smtClean="0"/>
              <a:t> del </a:t>
            </a:r>
            <a:r>
              <a:rPr lang="en-US" dirty="0" err="1" smtClean="0"/>
              <a:t>uso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8915400" cy="4953000"/>
          </a:xfrm>
        </p:spPr>
        <p:txBody>
          <a:bodyPr>
            <a:normAutofit fontScale="85000" lnSpcReduction="20000"/>
          </a:bodyPr>
          <a:lstStyle/>
          <a:p>
            <a:r>
              <a:rPr lang="es-PE" dirty="0" smtClean="0"/>
              <a:t>2 billones de personas utilizan Internet de banda ancha.</a:t>
            </a:r>
          </a:p>
          <a:p>
            <a:pPr lvl="1"/>
            <a:r>
              <a:rPr lang="es-PE" dirty="0" smtClean="0"/>
              <a:t>Aprox. 50 millones lo hacían hace 10 años.</a:t>
            </a:r>
          </a:p>
          <a:p>
            <a:r>
              <a:rPr lang="es-PE" dirty="0" smtClean="0"/>
              <a:t>5 billones de personas pronto utilizarán </a:t>
            </a:r>
            <a:r>
              <a:rPr lang="es-PE" i="1" dirty="0" err="1" smtClean="0"/>
              <a:t>smartphones</a:t>
            </a:r>
            <a:r>
              <a:rPr lang="es-PE" dirty="0" smtClean="0"/>
              <a:t>.</a:t>
            </a:r>
          </a:p>
          <a:p>
            <a:r>
              <a:rPr lang="es-PE" dirty="0" smtClean="0"/>
              <a:t>Amazon es una “compañía de software”</a:t>
            </a:r>
          </a:p>
          <a:p>
            <a:pPr lvl="1"/>
            <a:r>
              <a:rPr lang="es-PE" dirty="0" smtClean="0"/>
              <a:t>Inclusive, ahora los libros son software…. (</a:t>
            </a:r>
            <a:r>
              <a:rPr lang="es-PE" dirty="0" err="1" smtClean="0"/>
              <a:t>Kindle</a:t>
            </a:r>
            <a:r>
              <a:rPr lang="es-PE" dirty="0" smtClean="0"/>
              <a:t>)</a:t>
            </a:r>
          </a:p>
          <a:p>
            <a:r>
              <a:rPr lang="es-PE" dirty="0" smtClean="0"/>
              <a:t>La más grande compañía de videos es </a:t>
            </a:r>
            <a:r>
              <a:rPr lang="es-PE" dirty="0" err="1" smtClean="0"/>
              <a:t>Netflix</a:t>
            </a:r>
            <a:r>
              <a:rPr lang="es-PE" dirty="0" smtClean="0"/>
              <a:t> (…y </a:t>
            </a:r>
            <a:r>
              <a:rPr lang="es-PE" dirty="0" err="1" smtClean="0"/>
              <a:t>Blockbuster</a:t>
            </a:r>
            <a:r>
              <a:rPr lang="es-PE" dirty="0" smtClean="0"/>
              <a:t>??)</a:t>
            </a:r>
          </a:p>
          <a:p>
            <a:r>
              <a:rPr lang="es-PE" dirty="0" smtClean="0"/>
              <a:t>En música: </a:t>
            </a:r>
            <a:r>
              <a:rPr lang="es-PE" dirty="0" err="1" smtClean="0"/>
              <a:t>iTunes</a:t>
            </a:r>
            <a:r>
              <a:rPr lang="es-PE" dirty="0" smtClean="0"/>
              <a:t>, Pandora…</a:t>
            </a:r>
          </a:p>
          <a:p>
            <a:r>
              <a:rPr lang="es-PE" dirty="0" smtClean="0"/>
              <a:t>Videojuegos…. Industria de entretenimiento con mayor crecimiento</a:t>
            </a:r>
          </a:p>
          <a:p>
            <a:r>
              <a:rPr lang="es-PE" dirty="0" err="1" smtClean="0"/>
              <a:t>Skype</a:t>
            </a:r>
            <a:r>
              <a:rPr lang="es-PE" dirty="0" smtClean="0"/>
              <a:t>… compañía de comunicaciones con mayor crecimiento.</a:t>
            </a:r>
          </a:p>
          <a:p>
            <a:r>
              <a:rPr lang="es-PE" dirty="0" smtClean="0"/>
              <a:t>La plataforma de marketing directo es una compañía… Google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6440269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Why Software Is Eating The World, </a:t>
            </a:r>
            <a:r>
              <a:rPr lang="es-PE" i="1" dirty="0" smtClean="0">
                <a:solidFill>
                  <a:srgbClr val="002060"/>
                </a:solidFill>
              </a:rPr>
              <a:t>Marc </a:t>
            </a:r>
            <a:r>
              <a:rPr lang="es-PE" i="1" dirty="0" err="1" smtClean="0">
                <a:solidFill>
                  <a:srgbClr val="002060"/>
                </a:solidFill>
              </a:rPr>
              <a:t>Andreessen</a:t>
            </a:r>
            <a:r>
              <a:rPr lang="es-PE" i="1" dirty="0" smtClean="0">
                <a:solidFill>
                  <a:srgbClr val="002060"/>
                </a:solidFill>
              </a:rPr>
              <a:t>, 2011</a:t>
            </a:r>
          </a:p>
          <a:p>
            <a:endParaRPr lang="es-P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0300065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4BF6FD89-31F2-406A-8D11-76B23B05EF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275519-840A-4201-9780-FF90F411D5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531DE0-1D3C-42B6-A037-B534CB69B141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TP030006567</Template>
  <TotalTime>1718</TotalTime>
  <Words>1918</Words>
  <Application>Microsoft Office PowerPoint</Application>
  <PresentationFormat>On-screen Show (4:3)</PresentationFormat>
  <Paragraphs>272</Paragraphs>
  <Slides>41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TP030006567</vt:lpstr>
      <vt:lpstr>Photo Editor Photo</vt:lpstr>
      <vt:lpstr>Estado actual de la Industria de Desarrollo de Software</vt:lpstr>
      <vt:lpstr>Objetivo del curso</vt:lpstr>
      <vt:lpstr>Contenido del Curso</vt:lpstr>
      <vt:lpstr>Evaluación y Cronograma</vt:lpstr>
      <vt:lpstr>Objetivo general del trabajo del módulo</vt:lpstr>
      <vt:lpstr>Siglo XXI…</vt:lpstr>
      <vt:lpstr>Ficción vs realidad</vt:lpstr>
      <vt:lpstr>El software en nuestras vidas</vt:lpstr>
      <vt:lpstr>Crecimiento del uso de software</vt:lpstr>
      <vt:lpstr>El software en nuestras vidas</vt:lpstr>
      <vt:lpstr>¿El Software se encuentra bajo control?</vt:lpstr>
      <vt:lpstr>¿El proceso de software es muy diferente al de otros productos?</vt:lpstr>
      <vt:lpstr>Pensemos un momento…</vt:lpstr>
      <vt:lpstr>Los procesos en la industria de software… en la práctica</vt:lpstr>
      <vt:lpstr>Entonces, ¿Cómo se atienden los temas de CALIDAD?</vt:lpstr>
      <vt:lpstr>El ‘ Testing’ en la industria de sw</vt:lpstr>
      <vt:lpstr>El ‘ Testing’ en la industria de sw</vt:lpstr>
      <vt:lpstr>El Testing en la industria de sw</vt:lpstr>
      <vt:lpstr>El testing en la industria de sw</vt:lpstr>
      <vt:lpstr>Muchos defectos en el software</vt:lpstr>
      <vt:lpstr>El Costo que representan los defectos</vt:lpstr>
      <vt:lpstr>Factores de éxito de la industria de software actual</vt:lpstr>
      <vt:lpstr>Factores de éxito de la industria de software actual</vt:lpstr>
      <vt:lpstr>Proceso “artesanal” de desarrollo de software</vt:lpstr>
      <vt:lpstr>Proceso “artesanal” de desarrollo artesanal del software</vt:lpstr>
      <vt:lpstr>Proceso “artesanal” de desarrollo artesanal del software</vt:lpstr>
      <vt:lpstr>Proceso “artesanal” de desarrollo artesanal del software</vt:lpstr>
      <vt:lpstr>Proceso “artesanal” de desarrollo artesanal del software</vt:lpstr>
      <vt:lpstr>¿Qué hemos aprendido hasta ahora?</vt:lpstr>
      <vt:lpstr>¿Qué hemos aprendido hasta ahora?</vt:lpstr>
      <vt:lpstr>¿Qué es un proceso?</vt:lpstr>
      <vt:lpstr>Premisas de la gestión de procesos</vt:lpstr>
      <vt:lpstr>Procesos, es un mecanismo para transferir conocimiento y experiencia</vt:lpstr>
      <vt:lpstr>Puntos de “apalancamiento” de la calidad</vt:lpstr>
      <vt:lpstr>Falacias comunes sobre los procesos</vt:lpstr>
      <vt:lpstr>El Costo de la Calidad</vt:lpstr>
      <vt:lpstr>Consecuencias de no utilizar procesos</vt:lpstr>
      <vt:lpstr>Consecuencias de no utilizar procesos</vt:lpstr>
      <vt:lpstr>Cambio en la distribución de defectos, al progresar en niveles de madurez</vt:lpstr>
      <vt:lpstr>Slide 40</vt:lpstr>
      <vt:lpstr>Material adicional</vt:lpstr>
    </vt:vector>
  </TitlesOfParts>
  <Company>TSS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of Life </dc:title>
  <dc:subject/>
  <dc:creator>Juan Carlos Torres</dc:creator>
  <cp:keywords/>
  <dc:description/>
  <cp:lastModifiedBy>Juan Carlos Torres</cp:lastModifiedBy>
  <cp:revision>154</cp:revision>
  <dcterms:created xsi:type="dcterms:W3CDTF">2011-04-28T18:14:59Z</dcterms:created>
  <dcterms:modified xsi:type="dcterms:W3CDTF">2012-08-29T18:33:14Z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TC300065679990</vt:lpwstr>
  </property>
</Properties>
</file>