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37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7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3124200" y="152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lang/eng/eric_whitacre_a_virtual_choir_2_000_voices_strong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6477000" cy="2819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CMMI-DEV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1.3 Monitorizar los riesgos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realiza seguimiento a los riesgos identificados y a las acciones de mitigación asignadas?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1.4 Monitorizar la gestión de datos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667000"/>
                <a:gridCol w="30993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No se hace seguimiento a: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Los documentos o entregables en general que se acordó producir o que se deben recibir.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 No se controla que se tomen los mecanismos que garanticen la disponibilidad de los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</a:t>
                      </a:r>
                      <a:r>
                        <a:rPr lang="es-PE" baseline="0" dirty="0" smtClean="0"/>
                        <a:t> verifica que la documentación se esté gestionando según lo planificado.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La periodicidad de esta revisión es definida por el proyecto.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Ejemplo: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En las reuniones de avance del proyecto se verifica que la documentación establecida se está preparando.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Se verifica que la información requerida ha sido obtenida.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 Con menor frecuencia se revisa que los niveles de acceso establecidos se cumplan.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1.4 Monitorizar la gestión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verifica que se estén produciendo los entregables acordados? ¿Se verifica que los entregables de entrada están siendo recibidos?</a:t>
            </a:r>
          </a:p>
          <a:p>
            <a:pPr lvl="1"/>
            <a:r>
              <a:rPr lang="es-PE" dirty="0" smtClean="0"/>
              <a:t>¿Se verifica el cumplimiento de las reglas de seguridad (niveles de acceso, </a:t>
            </a:r>
            <a:r>
              <a:rPr lang="es-PE" dirty="0" err="1" smtClean="0"/>
              <a:t>backup</a:t>
            </a:r>
            <a:r>
              <a:rPr lang="es-PE" dirty="0" smtClean="0"/>
              <a:t>)?</a:t>
            </a:r>
          </a:p>
          <a:p>
            <a:pPr lvl="1"/>
            <a:r>
              <a:rPr lang="es-PE" dirty="0" smtClean="0"/>
              <a:t>¿Se toma acción cuando no se cumple lo establecido?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1.5 Monitorizar la involucración de las partes interesadas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895600"/>
                <a:gridCol w="30231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Es frecuente que no se identifiquen y coordinen las acciones de involucramiento.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El seguimiento a su ejecución suele no ser riguroso.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Esos ocasiona incumplimiento y problemas al proyecto</a:t>
                      </a:r>
                    </a:p>
                    <a:p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 asegura que las interacciones definidas con el plan se cumplan.</a:t>
                      </a:r>
                    </a:p>
                    <a:p>
                      <a:endParaRPr lang="es-PE" dirty="0" smtClean="0"/>
                    </a:p>
                    <a:p>
                      <a:r>
                        <a:rPr lang="es-PE" dirty="0" smtClean="0"/>
                        <a:t>Si las actividades de involucramiento</a:t>
                      </a:r>
                      <a:r>
                        <a:rPr lang="es-PE" baseline="0" dirty="0" smtClean="0"/>
                        <a:t> se encuentran incluidas en el cronograma, esta práctica se satisface haciendo seguimiento al mismo.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Si las actividades se encuentran en el cronograma, se satisface la práctica al realizar el seguimiento al documento que lo contenga</a:t>
                      </a: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/>
                        <a:t>Si el cronograma contiene también los compromisos, entonces esta práctica y la PMC SP 1.2 se satisfacen juntas.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1.5 Monitorizar la involucración de las partes interesadas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hace seguimiento a la participación de los </a:t>
            </a:r>
            <a:r>
              <a:rPr lang="es-PE" dirty="0" err="1" smtClean="0"/>
              <a:t>stakeholders</a:t>
            </a:r>
            <a:r>
              <a:rPr lang="es-PE" dirty="0" smtClean="0"/>
              <a:t> identificados? 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1.6 Llevar a cabo revisiones de progreso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280921" cy="49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895600"/>
                <a:gridCol w="29469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Es común que los equipos de proyecto no tengan visión integral sobre el progreso del proyecto.</a:t>
                      </a:r>
                    </a:p>
                    <a:p>
                      <a:endParaRPr lang="es-PE" baseline="0" dirty="0" smtClean="0"/>
                    </a:p>
                    <a:p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 refiere al monitoreo</a:t>
                      </a:r>
                      <a:r>
                        <a:rPr lang="es-PE" baseline="0" dirty="0" smtClean="0"/>
                        <a:t> del “status” del proyecto, en un punto determinado del tiempo.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Participan los representantes del proyecto, y se informan sobre  el estado.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determinan problemas significativos o de desempeño que se deban atender.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Ejemplo: En reuniones de periodicidad definida (ej.:</a:t>
                      </a:r>
                      <a:r>
                        <a:rPr lang="es-PE" baseline="0" dirty="0" smtClean="0"/>
                        <a:t> 1 vez por semana), se hace seguimiento al avance, revisando las variables de desempeño establecidas.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Los integrantes observan el status del proyecto,  se revisa la lista de problemas, se comunica cualquier situación que requiera atención.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1.6 Llevar a cabo revisiones de progreso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realizan actividades periódicas, en las que el equipo revisa el progreso del proyecto? </a:t>
            </a:r>
          </a:p>
          <a:p>
            <a:pPr lvl="1"/>
            <a:r>
              <a:rPr lang="es-PE" dirty="0" smtClean="0"/>
              <a:t>A lo largo del desarrollo del proyecto, ¿el equipo de conoce el estado del proyecto?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1.7 Llevar a cabo revisiones de hitos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590800"/>
                <a:gridCol w="30231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/>
                        <a:t>Los hitos son puntos en el tiempo con metas intermedias del proyecto.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Estos hitos no son aprovechados para evaluar  con los usuarios y </a:t>
                      </a:r>
                      <a:r>
                        <a:rPr lang="es-PE" baseline="0" dirty="0" err="1" smtClean="0"/>
                        <a:t>stakeholders</a:t>
                      </a:r>
                      <a:r>
                        <a:rPr lang="es-PE" baseline="0" dirty="0" smtClean="0"/>
                        <a:t> lo alcanzado y establecer las condiciones de lo que continúa.</a:t>
                      </a:r>
                    </a:p>
                    <a:p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Revisar los logros</a:t>
                      </a:r>
                      <a:r>
                        <a:rPr lang="es-PE" baseline="0" dirty="0" smtClean="0"/>
                        <a:t> y resultados del proyecto  en hitos seleccionados.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Los hitos son momentos planificados en los que se realiza un seguimiento riguroso del estado, para entender qué tan bien estamos  logrando los requerimientos de los </a:t>
                      </a:r>
                      <a:r>
                        <a:rPr lang="es-PE" baseline="0" dirty="0" err="1" smtClean="0"/>
                        <a:t>stakeholders</a:t>
                      </a:r>
                      <a:r>
                        <a:rPr lang="es-PE" baseline="0" dirty="0" smtClean="0"/>
                        <a:t>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Tener reuniones formales con el cliente y </a:t>
                      </a:r>
                      <a:r>
                        <a:rPr lang="es-PE" dirty="0" err="1" smtClean="0"/>
                        <a:t>stakeholders</a:t>
                      </a:r>
                      <a:r>
                        <a:rPr lang="es-PE" dirty="0" smtClean="0"/>
                        <a:t> relevantes, para revisar lo alcanzado, aceptarlo</a:t>
                      </a:r>
                      <a:r>
                        <a:rPr lang="es-PE" baseline="0" dirty="0" smtClean="0"/>
                        <a:t> formalmente y evaluar los pasos siguientes.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Producir un acta que evidencie los acuerdos.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Pueden ser reuniones en las que se revisen otros temas adicionales.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1.7 Llevar a cabo revisiones de hitos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realizan actividades en hitos identificados, en las que se revisa el estado del proyecto?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PMC SP 2.1 Analizar problemas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895600"/>
                <a:gridCol w="27945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La gestión de problemas suele ser empírica y sin registro ni seguimiento formal.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se hace seguimiento a las acciones correctivas (como si fueran tareas del proyecto).</a:t>
                      </a:r>
                    </a:p>
                    <a:p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Recolectar y analizar los problemas y determinar acciones correctivas para resolverlos.</a:t>
                      </a:r>
                    </a:p>
                    <a:p>
                      <a:endParaRPr lang="es-PE" dirty="0" smtClean="0"/>
                    </a:p>
                    <a:p>
                      <a:r>
                        <a:rPr lang="es-PE" baseline="0" dirty="0" smtClean="0"/>
                        <a:t>Se establece un mecanismo para la gestión de los problemas, en el que se indica dónde se registran, las acciones correctivas asignadas así como los responsables.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Los problemas que aparecen como resultado de las acciones</a:t>
                      </a:r>
                      <a:r>
                        <a:rPr lang="es-PE" baseline="0" dirty="0" smtClean="0"/>
                        <a:t> de seguimiento anteriores son analizados.</a:t>
                      </a: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Tener algún mecanismo (ej.</a:t>
                      </a:r>
                      <a:r>
                        <a:rPr lang="es-PE" baseline="0" dirty="0" smtClean="0"/>
                        <a:t> formato en Excel), en el que se listen los problemas identificados, así como las acciones correctivas establecidas y sus responsables.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33600"/>
            <a:ext cx="5257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Monitoring and Control (PMC)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PMC SP 2.1 Analizar 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identifican y registran los problemas del proyecto, para su posterior seguimiento?</a:t>
            </a:r>
          </a:p>
          <a:p>
            <a:pPr lvl="1"/>
            <a:r>
              <a:rPr lang="es-PE" dirty="0" smtClean="0"/>
              <a:t>¿Se establecen acciones correctivas asociadas a los problemas identificados, asignando responsabilidad de ejecución y plazo?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2.2 Llevar a cabo las acciones correctivas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764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438400"/>
                <a:gridCol w="30231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Algunas acciones correctivas pueden asignarse, pero la información no se registra.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se sabe qué problemas no tienen acción asignada.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Si el jefe de proyecto no se encuentra disponible, nadie puede hacer seguimiento a los problemas pues no están registrados.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Tomar acción correctiva</a:t>
                      </a:r>
                      <a:r>
                        <a:rPr lang="es-PE" baseline="0" dirty="0" smtClean="0"/>
                        <a:t> sobre los problemas identificados.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Las acciones correctivas contienen información concreta: tarea a realizar (a nivel de detalle que pueda ser comprendida por el responsable de su realización), fecha de realización, estado.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En la plantilla definida para el</a:t>
                      </a:r>
                      <a:r>
                        <a:rPr lang="es-PE" baseline="0" dirty="0" smtClean="0"/>
                        <a:t> registro del problema, describir las acciones correctivas tomadas, indicando el responsable y la fecha estimada de su realización.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2.2 Llevar a cabo las acciones correctivas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hace seguimiento a las acciones correctivas establecidas? 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2.3 Gestionar las acciones correctivas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667000"/>
                <a:gridCol w="30993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No se sabe qué acciones correctivas fueron definidas ni quiénes son los responsables.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se conoce cuántas de ellas se encuentran pendientes de realizar, cuántas se realizaron, y si el problema se puede considerar resuelto.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Gestionar las acciones correctivas hasta su cierre.</a:t>
                      </a:r>
                    </a:p>
                    <a:p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/>
                        <a:t>En el formato designado para registrar los problemas y sus acciones, se tienen campos para indicar el resultado del seguimiento, así como estado de la acción correctiva y del problema.</a:t>
                      </a: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Su seguimiento es realizado por el jefe de proyecto con periodicidad establecida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2.3 Gestionar las acciones correctivas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¿El jefe de proyecto se asegura que las acciones correctivas se lleven a cabo? ¿Se actualiza el estado de las acciones correctivas y problemas? </a:t>
            </a:r>
          </a:p>
          <a:p>
            <a:pPr lvl="1"/>
            <a:r>
              <a:rPr lang="es-PE" dirty="0" smtClean="0"/>
              <a:t>¿Se puede conocer cuál es la lista de problemas pendientes de solucionar del proyecto?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686800" cy="5181600"/>
          </a:xfrm>
        </p:spPr>
        <p:txBody>
          <a:bodyPr>
            <a:normAutofit/>
          </a:bodyPr>
          <a:lstStyle/>
          <a:p>
            <a:r>
              <a:rPr lang="es-PE" dirty="0" smtClean="0"/>
              <a:t>GG 1 Lograr las metas específicas</a:t>
            </a:r>
          </a:p>
          <a:p>
            <a:pPr lvl="1"/>
            <a:r>
              <a:rPr lang="es-PE" dirty="0" smtClean="0"/>
              <a:t>GP 1.1 Realizar las prácticas específicas</a:t>
            </a:r>
          </a:p>
          <a:p>
            <a:pPr lvl="2"/>
            <a:r>
              <a:rPr lang="es-PE" sz="2400" dirty="0" smtClean="0"/>
              <a:t>Cumplir las </a:t>
            </a:r>
            <a:r>
              <a:rPr lang="es-PE" sz="2400" dirty="0" err="1" smtClean="0"/>
              <a:t>SPs</a:t>
            </a:r>
            <a:r>
              <a:rPr lang="es-PE" sz="2400" dirty="0" smtClean="0"/>
              <a:t> del área de proceso.</a:t>
            </a:r>
          </a:p>
          <a:p>
            <a:pPr lvl="2">
              <a:buNone/>
            </a:pPr>
            <a:endParaRPr lang="es-PE" sz="2400" dirty="0" smtClean="0"/>
          </a:p>
          <a:p>
            <a:r>
              <a:rPr lang="es-PE" dirty="0" smtClean="0"/>
              <a:t>GG 2 Institucionalizar un proceso gestionado</a:t>
            </a:r>
          </a:p>
          <a:p>
            <a:pPr lvl="1"/>
            <a:r>
              <a:rPr lang="es-ES" dirty="0" smtClean="0"/>
              <a:t>GP 2.1 Establecer una política de la organización</a:t>
            </a:r>
          </a:p>
          <a:p>
            <a:pPr lvl="2">
              <a:buNone/>
            </a:pPr>
            <a:r>
              <a:rPr lang="es-ES" sz="2400" dirty="0" smtClean="0"/>
              <a:t>Preguntas:</a:t>
            </a:r>
          </a:p>
          <a:p>
            <a:pPr lvl="2"/>
            <a:r>
              <a:rPr lang="es-ES" sz="2400" dirty="0" smtClean="0"/>
              <a:t>¿Existe una política que indique cómo se debe realizar el control del proyecto?</a:t>
            </a:r>
          </a:p>
          <a:p>
            <a:pPr lvl="2"/>
            <a:r>
              <a:rPr lang="es-ES" sz="2400" dirty="0" smtClean="0"/>
              <a:t>¿Las personas que realizan el control conocen esta política y la utilizan?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7630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2.2 Planificar el proceso</a:t>
            </a:r>
          </a:p>
          <a:p>
            <a:pPr lvl="2"/>
            <a:r>
              <a:rPr lang="es-PE" sz="2400" dirty="0" smtClean="0"/>
              <a:t>Se deben estimar y planificar las actividades de control de proyecto.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Las actividades que forman parte del  control, ¿se encuentran planificadas?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C:\Users\FamiliaTorresCastill\AppData\Local\Microsoft\Windows\Temporary Internet Files\Content.IE5\IK30IYTV\MC9000310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800600"/>
            <a:ext cx="1635125" cy="1795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2.3 Proporcionar recursos</a:t>
            </a:r>
          </a:p>
          <a:p>
            <a:pPr lvl="2"/>
            <a:r>
              <a:rPr lang="es-PE" sz="2400" dirty="0" smtClean="0"/>
              <a:t>Todo lo necesario para realizar el control del proyecto se debe encontrar disponible: procesos, plantillas, sistemas de información, etc.</a:t>
            </a:r>
          </a:p>
          <a:p>
            <a:pPr lvl="2"/>
            <a:r>
              <a:rPr lang="es-PE" sz="2400" dirty="0" smtClean="0"/>
              <a:t>Los roles a cargo del control utilizan estos recursos.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asignan recursos adecuados para realizar las actividades de control del proyecto? (plantillas, software, etc.)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2.4 Asignar responsabilidad</a:t>
            </a:r>
          </a:p>
          <a:p>
            <a:pPr lvl="2"/>
            <a:r>
              <a:rPr lang="es-PE" sz="2400" dirty="0" smtClean="0"/>
              <a:t>En la política o proceso es indican los responsables de las tareas de control del proyecto. En el proyecto, se indica quiénes desempeñarán estos roles.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¿Está establecido qué roles están involucrados en el control del proyecto? ¿Está documentado quiénes desempeñan estos roles?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2.5 Formar (entrenar) al personal</a:t>
            </a:r>
          </a:p>
          <a:p>
            <a:pPr lvl="2"/>
            <a:r>
              <a:rPr lang="es-PE" sz="2400" dirty="0" smtClean="0"/>
              <a:t>Los roles responsables de la actividades de control de proyectos han recibido entrenamiento en el proceso establecido, y en todo lo necesario para poder realizarlo.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¿Los roles involucrados en el proceso de control de proyecto han recibido entrenamiento en el proceso establecido?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Monitoring</a:t>
            </a:r>
            <a:r>
              <a:rPr lang="es-PE" dirty="0" smtClean="0"/>
              <a:t> and Control - PMC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Propósito</a:t>
            </a:r>
          </a:p>
          <a:p>
            <a:pPr lvl="1"/>
            <a:r>
              <a:rPr lang="es-PE" sz="2800" dirty="0" smtClean="0"/>
              <a:t>Tener entendimiento del progreso del proyecto, para tomar acción correctiva  cuando el desempeño se desvía significativamente del plan.</a:t>
            </a:r>
          </a:p>
          <a:p>
            <a:endParaRPr lang="es-PE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76800"/>
            <a:ext cx="6477000" cy="1249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Discutamos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> </a:t>
            </a:r>
            <a:r>
              <a:rPr lang="en-US" dirty="0" err="1" smtClean="0"/>
              <a:t>conocemos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propósito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6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2.6 </a:t>
            </a:r>
            <a:r>
              <a:rPr lang="es-ES" sz="2800" dirty="0" smtClean="0"/>
              <a:t>Controlar entregables (“gestionar configuraciones” en la v.1.2)</a:t>
            </a:r>
          </a:p>
          <a:p>
            <a:pPr lvl="2"/>
            <a:r>
              <a:rPr lang="es-PE" sz="2400" dirty="0" smtClean="0"/>
              <a:t>Se utilizan mecanismos de versionado, control de cambios, etc., a los entregables utilizados en el control del proyecto.</a:t>
            </a:r>
          </a:p>
          <a:p>
            <a:pPr lvl="2"/>
            <a:r>
              <a:rPr lang="es-PE" sz="2400" dirty="0" smtClean="0"/>
              <a:t>Los entregables utilizados son colocados en diferentes niveles de gestión de configuración, según se requiera.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utilizan mecanismos de control (versionado, control de cambios, </a:t>
            </a:r>
            <a:r>
              <a:rPr lang="es-PE" sz="2400" dirty="0" err="1" smtClean="0"/>
              <a:t>etc</a:t>
            </a:r>
            <a:r>
              <a:rPr lang="es-PE" sz="2400" dirty="0" smtClean="0"/>
              <a:t>), en los entregables producidos o utilizados durante el control del proyecto?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2.7 </a:t>
            </a:r>
            <a:r>
              <a:rPr lang="es-ES" sz="2800" dirty="0" smtClean="0"/>
              <a:t>Identificar e involucrar a las partes interesadas y relevantes.</a:t>
            </a:r>
          </a:p>
          <a:p>
            <a:pPr lvl="2"/>
            <a:r>
              <a:rPr lang="es-PE" sz="2400" dirty="0" smtClean="0"/>
              <a:t>En el proceso de planificación se indica cuáles son los roles que se deben involucrar  durante el control de proyectos (como responsables, participantes, aprobador, receptor de comunicaciones, etc.).</a:t>
            </a:r>
          </a:p>
          <a:p>
            <a:pPr lvl="2"/>
            <a:r>
              <a:rPr lang="es-PE" sz="2400" dirty="0" smtClean="0"/>
              <a:t>La participación de estos roles durante las actividades de control está documentada en el plan de proyecto.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conoce a quienes se debe involucrar en el control del proyecto?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2.8 </a:t>
            </a:r>
            <a:r>
              <a:rPr lang="es-ES" sz="2800" dirty="0" smtClean="0"/>
              <a:t>Monitorizar y controlar el proceso.</a:t>
            </a:r>
          </a:p>
          <a:p>
            <a:pPr lvl="2"/>
            <a:r>
              <a:rPr lang="es-PE" sz="2400" dirty="0" smtClean="0"/>
              <a:t>Existen indicadores que permiten controlar el proceso de control del proyecto.</a:t>
            </a:r>
          </a:p>
          <a:p>
            <a:pPr lvl="2"/>
            <a:r>
              <a:rPr lang="es-PE" sz="2400" dirty="0" smtClean="0"/>
              <a:t>Los indicadores son conocidos por los roles relevantes y utilizados para controlar el proyecto.</a:t>
            </a:r>
          </a:p>
          <a:p>
            <a:pPr lvl="2"/>
            <a:r>
              <a:rPr lang="es-PE" sz="2400" dirty="0" smtClean="0"/>
              <a:t>Algunos indicadores ejemplo: Avance de proyecto, problemas abiertos vs cerrados, etc.</a:t>
            </a:r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utilizan indicadores para  el control del progreso del proyecto?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PMC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2.9 </a:t>
            </a:r>
            <a:r>
              <a:rPr lang="es-ES" sz="2800" dirty="0" smtClean="0"/>
              <a:t>Evaluar objetivamente la adherencia</a:t>
            </a:r>
          </a:p>
          <a:p>
            <a:pPr lvl="2"/>
            <a:r>
              <a:rPr lang="es-PE" sz="2400" dirty="0" smtClean="0"/>
              <a:t>Mediante revisiones de QA, se asegura que el control de proyecto se realiza siguiendo los lineamientos del proceso establecido por la política.</a:t>
            </a:r>
          </a:p>
          <a:p>
            <a:pPr lvl="2"/>
            <a:r>
              <a:rPr lang="es-PE" sz="2400" dirty="0" smtClean="0"/>
              <a:t>Las revisiones son realizadas por personas diferentes a los que  ejecutan el control, utilizando </a:t>
            </a:r>
            <a:r>
              <a:rPr lang="es-PE" sz="2400" dirty="0" err="1" smtClean="0"/>
              <a:t>checklists</a:t>
            </a:r>
            <a:r>
              <a:rPr lang="es-PE" sz="2400" dirty="0" smtClean="0"/>
              <a:t>  y reportando resultados.</a:t>
            </a:r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revisa la adherencia de las actividades de control de proyecto ejecutadas versus el proceso establecido en la política?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2.10 </a:t>
            </a:r>
            <a:r>
              <a:rPr lang="es-ES" sz="2800" dirty="0" smtClean="0"/>
              <a:t>Revisar el estado con el nivel directivo</a:t>
            </a:r>
          </a:p>
          <a:p>
            <a:pPr lvl="2"/>
            <a:r>
              <a:rPr lang="es-PE" sz="2400" dirty="0" smtClean="0"/>
              <a:t>Brindar visibilidad a la Gerencia sobre la ejecución del proceso de control de proyecto, y resolver problemas.</a:t>
            </a:r>
          </a:p>
          <a:p>
            <a:pPr lvl="2"/>
            <a:r>
              <a:rPr lang="es-PE" sz="2400" dirty="0" smtClean="0"/>
              <a:t>Pueden ser reuniones en las que se informa el estado del proyecto. Puede ser un informe periódico con esta información, junto con reuniones eventuales en las que se resuelvan problemas.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entera la Gerencia del progreso y resultados del proyecto?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8956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2050" name="Picture 2" descr="C:\Users\FamiliaTorresCastill\AppData\Local\Microsoft\Windows\Temporary Internet Files\Content.IE5\69HWST04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038600"/>
          </a:xfrm>
        </p:spPr>
        <p:txBody>
          <a:bodyPr>
            <a:normAutofit/>
          </a:bodyPr>
          <a:lstStyle/>
          <a:p>
            <a:pPr algn="l"/>
            <a:r>
              <a:rPr lang="es-PE" sz="2800" dirty="0" smtClean="0">
                <a:hlinkClick r:id="rId3"/>
              </a:rPr>
              <a:t>http://www.ted.com/talks/lang/eng/eric_whitacre_a_virtual_choir_2_000_voices_strong.html</a:t>
            </a:r>
            <a:r>
              <a:rPr lang="es-PE" sz="2800" dirty="0" smtClean="0"/>
              <a:t/>
            </a:r>
            <a:br>
              <a:rPr lang="es-PE" sz="2800" dirty="0" smtClean="0"/>
            </a:b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Links interesantes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28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Monitoring</a:t>
            </a:r>
            <a:r>
              <a:rPr lang="es-PE" dirty="0" smtClean="0"/>
              <a:t> and Control - PMC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794084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juan.torres\Local Settings\Temporary Internet Files\Content.IE5\OE8404DG\MC90035222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962400"/>
            <a:ext cx="2084388" cy="2671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1.1 Monitorizar los parámetros de planificación del proyecto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76400"/>
          <a:ext cx="8280921" cy="49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56"/>
                <a:gridCol w="2743200"/>
                <a:gridCol w="3490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dirty="0" smtClean="0"/>
                        <a:t>Generalmente, los</a:t>
                      </a:r>
                      <a:r>
                        <a:rPr lang="es-PE" baseline="0" dirty="0" smtClean="0"/>
                        <a:t> proyectos hacen seguimiento sólo al avance, y no a otros parámetros como tamaño, esfuerzo, etc.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pierde la oportunidad de tomar acción cuando existen desviaciones.</a:t>
                      </a:r>
                    </a:p>
                    <a:p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Monitorear los</a:t>
                      </a:r>
                      <a:r>
                        <a:rPr lang="es-PE" baseline="0" dirty="0" smtClean="0"/>
                        <a:t> valores reales de los parámetros de planificación contra el plan.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Realizar seguimiento a los valores reales. Documentar el resultado.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Tener registros de las desviaciones significativas al comparar estimados vs reales: tamaño, esfuerzo, plazo, etc.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Al tener</a:t>
                      </a:r>
                      <a:r>
                        <a:rPr lang="es-PE" baseline="0" dirty="0" smtClean="0"/>
                        <a:t> registrados los parámetros de estimación (PP SP 1.2 y SP 1.4), adicionar los valores reales.  Ejemplo: Esfuerzo y complejidad de un caso de uso (estimados vs real).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Hacer seguimiento al avance (cronograma), considerando avance esperado vs real.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Evaluar las desviaciones y guardar registro de ellas. Tomar acción correctiva, y guardar registro de ella.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1.1 Monitorizar los parámetros de planificación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hace seguimiento al avance del cronograma, considerando avance </a:t>
            </a:r>
            <a:r>
              <a:rPr lang="es-PE" u="sng" dirty="0" smtClean="0"/>
              <a:t>estimado </a:t>
            </a:r>
            <a:r>
              <a:rPr lang="es-PE" dirty="0" smtClean="0"/>
              <a:t>vs el </a:t>
            </a:r>
            <a:r>
              <a:rPr lang="es-PE" u="sng" dirty="0" smtClean="0"/>
              <a:t>real</a:t>
            </a:r>
            <a:r>
              <a:rPr lang="es-PE" dirty="0" smtClean="0"/>
              <a:t>?</a:t>
            </a:r>
          </a:p>
          <a:p>
            <a:pPr lvl="1"/>
            <a:r>
              <a:rPr lang="es-PE" dirty="0" smtClean="0"/>
              <a:t>¿Se hace seguimiento al costo y esfuerzo del proyecto, considerando los valores </a:t>
            </a:r>
            <a:r>
              <a:rPr lang="es-PE" u="sng" dirty="0" smtClean="0"/>
              <a:t>estimados </a:t>
            </a:r>
            <a:r>
              <a:rPr lang="es-PE" dirty="0" smtClean="0"/>
              <a:t>vs los </a:t>
            </a:r>
            <a:r>
              <a:rPr lang="es-PE" u="sng" dirty="0" smtClean="0"/>
              <a:t>reales</a:t>
            </a:r>
            <a:r>
              <a:rPr lang="es-PE" dirty="0" smtClean="0"/>
              <a:t>?</a:t>
            </a:r>
          </a:p>
          <a:p>
            <a:pPr lvl="1"/>
            <a:r>
              <a:rPr lang="es-PE" dirty="0" smtClean="0"/>
              <a:t>¿Se hace seguimiento al tamaño del proyecto, considerando los valores </a:t>
            </a:r>
            <a:r>
              <a:rPr lang="es-PE" u="sng" dirty="0" smtClean="0"/>
              <a:t>estimados</a:t>
            </a:r>
            <a:r>
              <a:rPr lang="es-PE" dirty="0" smtClean="0"/>
              <a:t> vs los </a:t>
            </a:r>
            <a:r>
              <a:rPr lang="es-PE" u="sng" dirty="0" smtClean="0"/>
              <a:t>reales</a:t>
            </a:r>
            <a:r>
              <a:rPr lang="es-PE" dirty="0" smtClean="0"/>
              <a:t>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1.2 Monitorizar los compromisos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819400"/>
                <a:gridCol w="31755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¿Se conocen todos los compromisos del proyecto? (internos o externos)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¿Se sabe cuáles se cumplieron? ¿cuáles tienen problemas?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 monitorean</a:t>
                      </a:r>
                      <a:r>
                        <a:rPr lang="es-PE" baseline="0" dirty="0" smtClean="0"/>
                        <a:t> los compromisos contra aquellos establecidos en el plan.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tiene una lista de compromisos en algún lugar (lista, cronograma, etc.)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Mediante alguna actividad se revisa que se cumplan.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Por ejemplo,</a:t>
                      </a:r>
                      <a:r>
                        <a:rPr lang="es-PE" baseline="0" dirty="0" smtClean="0"/>
                        <a:t> tener reuniones con una periodicidad definida, con los diferentes roles del proyecto, y revisar si se cumplieron los compromisos descritos en el cronograma.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Registrar si se cumplieron o no, los problemas asociados, etc.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1.2 Monitorizar los compromisos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hace seguimiento a los compromisos del proyecto? (considerar aquellos internos y externos)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PMC SP 1.3 Monitorizar los riesgos del proyecto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895600"/>
                <a:gridCol w="30231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Usualmente no se identifican ni gestionan riesgos.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se realiza seguimiento a riesgos identificados.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Monitorear</a:t>
                      </a:r>
                      <a:r>
                        <a:rPr lang="es-PE" baseline="0" dirty="0" smtClean="0"/>
                        <a:t> los riesgos contra aquellos definidos en el plan.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Actualizar el estado de los riesgos identificados, incluyendo sus atributos (probabilidad, impacto)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Identificar nuevos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Mantener</a:t>
                      </a:r>
                      <a:r>
                        <a:rPr lang="es-PE" baseline="0" dirty="0" smtClean="0"/>
                        <a:t> el registro de riesgos definido, actualizando sus atributos según los riesgos o sus características varíen.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Analizar los riesgos con los equipos. Puede ser en reuniones grupales (en las que también se toquen otros temas).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3045</TotalTime>
  <Words>2583</Words>
  <Application>Microsoft Office PowerPoint</Application>
  <PresentationFormat>Presentación en pantalla (4:3)</PresentationFormat>
  <Paragraphs>328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TP030006567</vt:lpstr>
      <vt:lpstr>Areas de Proceso del Modelo  CMMI-DEV</vt:lpstr>
      <vt:lpstr>Areas de Proceso Project Monitoring and Control (PMC)</vt:lpstr>
      <vt:lpstr>Project Monitoring and Control - PMC</vt:lpstr>
      <vt:lpstr>Project Monitoring and Control - PMC</vt:lpstr>
      <vt:lpstr>PMC SP 1.1 Monitorizar los parámetros de planificación del proyecto</vt:lpstr>
      <vt:lpstr>PMC SP 1.1 Monitorizar los parámetros de planificación del proyecto</vt:lpstr>
      <vt:lpstr>PMC SP 1.2 Monitorizar los compromisos</vt:lpstr>
      <vt:lpstr>PMC SP 1.2 Monitorizar los compromisos</vt:lpstr>
      <vt:lpstr>PMC SP 1.3 Monitorizar los riesgos del proyecto</vt:lpstr>
      <vt:lpstr>PMC SP 1.3 Monitorizar los riesgos del proyecto</vt:lpstr>
      <vt:lpstr>PMC SP 1.4 Monitorizar la gestión de datos</vt:lpstr>
      <vt:lpstr>PMC SP 1.4 Monitorizar la gestión de datos</vt:lpstr>
      <vt:lpstr>PMC SP 1.5 Monitorizar la involucración de las partes interesadas</vt:lpstr>
      <vt:lpstr>PMC SP 1.5 Monitorizar la involucración de las partes interesadas</vt:lpstr>
      <vt:lpstr>PMC SP 1.6 Llevar a cabo revisiones de progreso</vt:lpstr>
      <vt:lpstr>PMC SP 1.6 Llevar a cabo revisiones de progreso</vt:lpstr>
      <vt:lpstr>PMC SP 1.7 Llevar a cabo revisiones de hitos</vt:lpstr>
      <vt:lpstr>PMC SP 1.7 Llevar a cabo revisiones de hitos</vt:lpstr>
      <vt:lpstr>PMC SP 2.1 Analizar problemas</vt:lpstr>
      <vt:lpstr>PMC SP 2.1 Analizar problemas</vt:lpstr>
      <vt:lpstr>PMC SP 2.2 Llevar a cabo las acciones correctivas</vt:lpstr>
      <vt:lpstr>PMC SP 2.2 Llevar a cabo las acciones correctivas</vt:lpstr>
      <vt:lpstr>PMC SP 2.3 Gestionar las acciones correctivas</vt:lpstr>
      <vt:lpstr>PMC SP 2.3 Gestionar las acciones correctivas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PMC</vt:lpstr>
      <vt:lpstr>Aplicación de Metas Genéricas en Planeamiento de Proyecto</vt:lpstr>
      <vt:lpstr>¿Preguntas?</vt:lpstr>
      <vt:lpstr>http://www.ted.com/talks/lang/eng/eric_whitacre_a_virtual_choir_2_000_voices_strong.html </vt:lpstr>
    </vt:vector>
  </TitlesOfParts>
  <Company>TSS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 </dc:title>
  <dc:subject/>
  <dc:creator>Juan Carlos Torres</dc:creator>
  <cp:keywords/>
  <dc:description/>
  <cp:lastModifiedBy>nexsys</cp:lastModifiedBy>
  <cp:revision>309</cp:revision>
  <dcterms:created xsi:type="dcterms:W3CDTF">2011-04-28T18:14:59Z</dcterms:created>
  <dcterms:modified xsi:type="dcterms:W3CDTF">2012-05-24T01:34:38Z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