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56" r:id="rId5"/>
    <p:sldId id="257" r:id="rId6"/>
    <p:sldId id="290" r:id="rId7"/>
    <p:sldId id="259" r:id="rId8"/>
    <p:sldId id="297" r:id="rId9"/>
    <p:sldId id="277" r:id="rId10"/>
    <p:sldId id="287" r:id="rId11"/>
    <p:sldId id="260" r:id="rId12"/>
    <p:sldId id="261" r:id="rId13"/>
    <p:sldId id="262" r:id="rId14"/>
    <p:sldId id="285" r:id="rId15"/>
    <p:sldId id="265" r:id="rId16"/>
    <p:sldId id="263" r:id="rId17"/>
    <p:sldId id="264" r:id="rId18"/>
    <p:sldId id="266" r:id="rId19"/>
    <p:sldId id="267" r:id="rId20"/>
    <p:sldId id="268" r:id="rId21"/>
    <p:sldId id="269" r:id="rId22"/>
    <p:sldId id="271" r:id="rId23"/>
    <p:sldId id="270" r:id="rId24"/>
    <p:sldId id="272" r:id="rId25"/>
    <p:sldId id="273" r:id="rId26"/>
    <p:sldId id="274" r:id="rId27"/>
    <p:sldId id="288" r:id="rId28"/>
    <p:sldId id="275" r:id="rId29"/>
    <p:sldId id="276" r:id="rId30"/>
    <p:sldId id="278" r:id="rId31"/>
    <p:sldId id="279" r:id="rId32"/>
    <p:sldId id="280" r:id="rId33"/>
    <p:sldId id="281" r:id="rId34"/>
    <p:sldId id="286" r:id="rId35"/>
    <p:sldId id="291" r:id="rId36"/>
    <p:sldId id="295" r:id="rId37"/>
    <p:sldId id="296" r:id="rId38"/>
    <p:sldId id="282" r:id="rId39"/>
    <p:sldId id="283" r:id="rId40"/>
    <p:sldId id="284" r:id="rId41"/>
    <p:sldId id="28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amiliaTorresCastill" initials="F" lastIdx="2" clrIdx="0"/>
  <p:cmAuthor id="1" name="Juan Carlos Torres" initials="JCT" lastIdx="1" clrIdx="1"/>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2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DF63FE-3AC3-423E-BDD8-7BA574D1A208}" type="datetimeFigureOut">
              <a:rPr lang="en-US" smtClean="0"/>
              <a:pPr/>
              <a:t>11/1/2011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6D65E3-8393-4C99-9C6A-78E01B3A6F4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6D65E3-8393-4C99-9C6A-78E01B3A6F4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fld id="{096D65E3-8393-4C99-9C6A-78E01B3A6F4F}"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PE"/>
          </a:p>
        </p:txBody>
      </p:sp>
      <p:sp>
        <p:nvSpPr>
          <p:cNvPr id="4" name="Slide Number Placeholder 3"/>
          <p:cNvSpPr>
            <a:spLocks noGrp="1"/>
          </p:cNvSpPr>
          <p:nvPr>
            <p:ph type="sldNum" sz="quarter" idx="10"/>
          </p:nvPr>
        </p:nvSpPr>
        <p:spPr/>
        <p:txBody>
          <a:bodyPr/>
          <a:lstStyle/>
          <a:p>
            <a:fld id="{096D65E3-8393-4C99-9C6A-78E01B3A6F4F}"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6D65E3-8393-4C99-9C6A-78E01B3A6F4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2130425"/>
            <a:ext cx="7772400" cy="1470025"/>
          </a:xfrm>
          <a:noFill/>
          <a:ln>
            <a:noFill/>
          </a:ln>
          <a:effectLst/>
        </p:spPr>
        <p:txBody>
          <a:bodyPr vert="horz" wrap="square" lIns="91440" tIns="45720" rIns="91440" bIns="45720" numCol="1" anchor="ctr" anchorCtr="0" compatLnSpc="1">
            <a:prstTxWarp prst="textNoShape">
              <a:avLst/>
            </a:prstTxWarp>
          </a:bodyPr>
          <a:lstStyle>
            <a:lvl1pPr>
              <a:defRPr lang="en-US" sz="4800" b="0" noProof="0" dirty="0">
                <a:solidFill>
                  <a:srgbClr val="FFFFFF"/>
                </a:solidFill>
                <a:effectLst>
                  <a:outerShdw blurRad="38100" dist="38100" dir="2700000" algn="tl">
                    <a:srgbClr val="000000"/>
                  </a:outerShdw>
                </a:effectLst>
                <a:latin typeface="Impact" pitchFamily="34" charset="0"/>
                <a:ea typeface="+mj-ea"/>
                <a:cs typeface="+mj-cs"/>
              </a:defRPr>
            </a:lvl1pPr>
          </a:lstStyle>
          <a:p>
            <a:pPr lvl="0" algn="l" rtl="0" eaLnBrk="0" fontAlgn="base" hangingPunct="0">
              <a:spcBef>
                <a:spcPct val="0"/>
              </a:spcBef>
              <a:spcAft>
                <a:spcPct val="0"/>
              </a:spcAft>
            </a:pPr>
            <a:r>
              <a:rPr lang="en-US" dirty="0" smtClean="0"/>
              <a:t>Click to edit Master title style</a:t>
            </a:r>
            <a:endParaRPr lang="en-US" dirty="0"/>
          </a:p>
        </p:txBody>
      </p:sp>
      <p:sp>
        <p:nvSpPr>
          <p:cNvPr id="8"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Rectangle 2"/>
          <p:cNvSpPr>
            <a:spLocks noChangeArrowheads="1"/>
          </p:cNvSpPr>
          <p:nvPr userDrawn="1"/>
        </p:nvSpPr>
        <p:spPr bwMode="auto">
          <a:xfrm>
            <a:off x="7010400" y="6669088"/>
            <a:ext cx="2133600" cy="166687"/>
          </a:xfrm>
          <a:prstGeom prst="rect">
            <a:avLst/>
          </a:prstGeom>
          <a:solidFill>
            <a:srgbClr val="6A96BE"/>
          </a:solidFill>
          <a:ln>
            <a:noFill/>
          </a:ln>
          <a:effectLst/>
          <a:extLst/>
        </p:spPr>
        <p:txBody>
          <a:bodyPr wrap="none" anchor="ctr"/>
          <a:lstStyle/>
          <a:p>
            <a:pPr>
              <a:defRPr/>
            </a:pPr>
            <a:endParaRPr lang="es-PE"/>
          </a:p>
        </p:txBody>
      </p:sp>
      <p:pic>
        <p:nvPicPr>
          <p:cNvPr id="10" name="Picture 8" descr="EPE-Fondo blanco"/>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7567613" y="5445125"/>
            <a:ext cx="1576387" cy="1341438"/>
          </a:xfrm>
          <a:prstGeom prst="rect">
            <a:avLst/>
          </a:prstGeom>
          <a:noFill/>
          <a:ln w="9525">
            <a:noFill/>
            <a:miter lim="800000"/>
            <a:headEnd/>
            <a:tailEnd/>
          </a:ln>
        </p:spPr>
      </p:pic>
      <p:sp>
        <p:nvSpPr>
          <p:cNvPr id="13" name="Text Box 7"/>
          <p:cNvSpPr txBox="1">
            <a:spLocks noChangeArrowheads="1"/>
          </p:cNvSpPr>
          <p:nvPr userDrawn="1"/>
        </p:nvSpPr>
        <p:spPr bwMode="auto">
          <a:xfrm>
            <a:off x="3124200" y="152400"/>
            <a:ext cx="5759450" cy="360363"/>
          </a:xfrm>
          <a:prstGeom prst="rect">
            <a:avLst/>
          </a:prstGeom>
          <a:noFill/>
          <a:ln>
            <a:noFill/>
          </a:ln>
          <a:effectLst/>
          <a:extLst/>
        </p:spPr>
        <p:txBody>
          <a:bodyPr anchor="ct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lgn="r">
              <a:defRPr/>
            </a:pPr>
            <a:r>
              <a:rPr lang="es-PE" sz="2800" dirty="0" smtClean="0">
                <a:solidFill>
                  <a:srgbClr val="1C7DD6"/>
                </a:solidFill>
                <a:effectLst>
                  <a:outerShdw blurRad="38100" dist="38100" dir="2700000" algn="tl">
                    <a:srgbClr val="000000"/>
                  </a:outerShdw>
                </a:effectLst>
                <a:latin typeface="Impact" pitchFamily="34" charset="0"/>
              </a:rPr>
              <a:t>Ingeniería de Sistemas - EPE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63AD4-E3E0-4EB8-B9DC-D318BE0CFFF8}"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63AD4-E3E0-4EB8-B9DC-D318BE0CFFF8}"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63AD4-E3E0-4EB8-B9DC-D318BE0CFFF8}"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863AD4-E3E0-4EB8-B9DC-D318BE0CFFF8}"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457200" y="76200"/>
            <a:ext cx="8229600" cy="1143000"/>
          </a:xfrm>
        </p:spPr>
        <p:txBody>
          <a:bodyPr/>
          <a:lstStyle>
            <a:lvl1pPr algn="l">
              <a:defRPr b="0">
                <a:effectLst>
                  <a:outerShdw blurRad="38100" dist="38100" dir="2700000" algn="tl">
                    <a:schemeClr val="bg1"/>
                  </a:outerShdw>
                </a:effectLst>
                <a:latin typeface="Impact" pitchFamily="34" charset="0"/>
              </a:defRPr>
            </a:lvl1pPr>
          </a:lstStyle>
          <a:p>
            <a:r>
              <a:rPr lang="en-US" dirty="0" smtClean="0"/>
              <a:t>Click to edit Master title style</a:t>
            </a:r>
            <a:endParaRPr lang="en-US" dirty="0"/>
          </a:p>
        </p:txBody>
      </p:sp>
      <p:sp>
        <p:nvSpPr>
          <p:cNvPr id="9" name="Content Placeholder 2"/>
          <p:cNvSpPr>
            <a:spLocks noGrp="1"/>
          </p:cNvSpPr>
          <p:nvPr>
            <p:ph sz="half" idx="1"/>
          </p:nvPr>
        </p:nvSpPr>
        <p:spPr>
          <a:xfrm>
            <a:off x="457200" y="1600200"/>
            <a:ext cx="4038600" cy="4525963"/>
          </a:xfrm>
        </p:spPr>
        <p:txBody>
          <a:bodyPr/>
          <a:lstStyle>
            <a:lvl1pPr>
              <a:defRPr sz="2800" b="0">
                <a:solidFill>
                  <a:srgbClr val="002060"/>
                </a:solidFill>
                <a:latin typeface="Arial" pitchFamily="34" charset="0"/>
                <a:cs typeface="Arial" pitchFamily="34" charset="0"/>
              </a:defRPr>
            </a:lvl1pPr>
            <a:lvl2pPr>
              <a:defRPr sz="2400" b="0">
                <a:solidFill>
                  <a:srgbClr val="002060"/>
                </a:solidFill>
                <a:latin typeface="Arial" pitchFamily="34" charset="0"/>
                <a:cs typeface="Arial" pitchFamily="34" charset="0"/>
              </a:defRPr>
            </a:lvl2pPr>
            <a:lvl3pPr>
              <a:defRPr sz="2000" b="0">
                <a:solidFill>
                  <a:srgbClr val="002060"/>
                </a:solidFill>
                <a:latin typeface="Arial" pitchFamily="34" charset="0"/>
                <a:cs typeface="Arial" pitchFamily="34" charset="0"/>
              </a:defRPr>
            </a:lvl3pPr>
            <a:lvl4pPr>
              <a:defRPr sz="1800" b="0">
                <a:solidFill>
                  <a:srgbClr val="002060"/>
                </a:solidFill>
                <a:latin typeface="Arial" pitchFamily="34" charset="0"/>
                <a:cs typeface="Arial" pitchFamily="34" charset="0"/>
              </a:defRPr>
            </a:lvl4pPr>
            <a:lvl5pPr>
              <a:defRPr sz="1800" b="0">
                <a:solidFill>
                  <a:srgbClr val="002060"/>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2"/>
          </p:nvPr>
        </p:nvSpPr>
        <p:spPr>
          <a:xfrm>
            <a:off x="4648200" y="1600200"/>
            <a:ext cx="4038600" cy="4525963"/>
          </a:xfrm>
        </p:spPr>
        <p:txBody>
          <a:bodyPr/>
          <a:lstStyle>
            <a:lvl1pPr>
              <a:defRPr sz="2800">
                <a:solidFill>
                  <a:srgbClr val="002060"/>
                </a:solidFill>
                <a:latin typeface="Arial" pitchFamily="34" charset="0"/>
                <a:cs typeface="Arial" pitchFamily="34" charset="0"/>
              </a:defRPr>
            </a:lvl1pPr>
            <a:lvl2pPr>
              <a:defRPr sz="2400">
                <a:solidFill>
                  <a:srgbClr val="002060"/>
                </a:solidFill>
                <a:latin typeface="Arial" pitchFamily="34" charset="0"/>
                <a:cs typeface="Arial" pitchFamily="34" charset="0"/>
              </a:defRPr>
            </a:lvl2pPr>
            <a:lvl3pPr>
              <a:defRPr sz="2000">
                <a:solidFill>
                  <a:srgbClr val="002060"/>
                </a:solidFill>
                <a:latin typeface="Arial" pitchFamily="34" charset="0"/>
                <a:cs typeface="Arial" pitchFamily="34" charset="0"/>
              </a:defRPr>
            </a:lvl3pPr>
            <a:lvl4pPr>
              <a:defRPr sz="1800">
                <a:solidFill>
                  <a:srgbClr val="002060"/>
                </a:solidFill>
                <a:latin typeface="Arial" pitchFamily="34" charset="0"/>
                <a:cs typeface="Arial" pitchFamily="34" charset="0"/>
              </a:defRPr>
            </a:lvl4pPr>
            <a:lvl5pPr>
              <a:defRPr sz="1800">
                <a:solidFill>
                  <a:srgbClr val="002060"/>
                </a:solidFill>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Date Placeholder 4"/>
          <p:cNvSpPr>
            <a:spLocks noGrp="1"/>
          </p:cNvSpPr>
          <p:nvPr>
            <p:ph type="dt" sz="half" idx="10"/>
          </p:nvPr>
        </p:nvSpPr>
        <p:spPr>
          <a:xfrm>
            <a:off x="457200" y="6356350"/>
            <a:ext cx="2438400" cy="365125"/>
          </a:xfrm>
        </p:spPr>
        <p:txBody>
          <a:bodyPr/>
          <a:lstStyle>
            <a:lvl1pPr>
              <a:defRPr>
                <a:solidFill>
                  <a:srgbClr val="002060"/>
                </a:solidFill>
              </a:defRPr>
            </a:lvl1pPr>
          </a:lstStyle>
          <a:p>
            <a:r>
              <a:rPr lang="en-US" smtClean="0"/>
              <a:t>UPC –CMMi</a:t>
            </a:r>
            <a:endParaRPr lang="en-US" dirty="0"/>
          </a:p>
        </p:txBody>
      </p:sp>
      <p:sp>
        <p:nvSpPr>
          <p:cNvPr id="12" name="Footer Placeholder 5"/>
          <p:cNvSpPr>
            <a:spLocks noGrp="1"/>
          </p:cNvSpPr>
          <p:nvPr>
            <p:ph type="ftr" sz="quarter" idx="11"/>
          </p:nvPr>
        </p:nvSpPr>
        <p:spPr>
          <a:xfrm>
            <a:off x="3124200" y="6356350"/>
            <a:ext cx="2895600" cy="365125"/>
          </a:xfrm>
        </p:spPr>
        <p:txBody>
          <a:bodyPr/>
          <a:lstStyle>
            <a:lvl1pPr>
              <a:defRPr>
                <a:solidFill>
                  <a:srgbClr val="002060"/>
                </a:solidFill>
              </a:defRPr>
            </a:lvl1pPr>
          </a:lstStyle>
          <a:p>
            <a:endParaRPr lang="en-US"/>
          </a:p>
        </p:txBody>
      </p:sp>
      <p:sp>
        <p:nvSpPr>
          <p:cNvPr id="13" name="Slide Number Placeholder 6"/>
          <p:cNvSpPr>
            <a:spLocks noGrp="1"/>
          </p:cNvSpPr>
          <p:nvPr>
            <p:ph type="sldNum" sz="quarter" idx="12"/>
          </p:nvPr>
        </p:nvSpPr>
        <p:spPr>
          <a:xfrm>
            <a:off x="6553200" y="6356350"/>
            <a:ext cx="1676400" cy="365125"/>
          </a:xfrm>
        </p:spPr>
        <p:txBody>
          <a:bodyPr/>
          <a:lstStyle>
            <a:lvl1pPr>
              <a:defRPr>
                <a:solidFill>
                  <a:srgbClr val="002060"/>
                </a:solidFill>
              </a:defRPr>
            </a:lvl1pPr>
          </a:lstStyle>
          <a:p>
            <a:fld id="{F5DFE7D2-B5A6-415F-AB98-5C760E3C03B9}" type="slidenum">
              <a:rPr lang="en-US" smtClean="0"/>
              <a:pPr/>
              <a:t>‹#›</a:t>
            </a:fld>
            <a:endParaRPr lang="en-US"/>
          </a:p>
        </p:txBody>
      </p:sp>
      <p:pic>
        <p:nvPicPr>
          <p:cNvPr id="14" name="Picture 8" descr="EPE-Fondo blanco"/>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8153400" y="6015042"/>
            <a:ext cx="990601" cy="842959"/>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863AD4-E3E0-4EB8-B9DC-D318BE0CFFF8}" type="datetimeFigureOut">
              <a:rPr lang="en-US" smtClean="0"/>
              <a:pPr/>
              <a:t>11/1/2011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863AD4-E3E0-4EB8-B9DC-D318BE0CFFF8}" type="datetimeFigureOut">
              <a:rPr lang="en-US" smtClean="0"/>
              <a:pPr/>
              <a:t>11/1/2011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63AD4-E3E0-4EB8-B9DC-D318BE0CFFF8}" type="datetimeFigureOut">
              <a:rPr lang="en-US" smtClean="0"/>
              <a:pPr/>
              <a:t>11/1/2011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63AD4-E3E0-4EB8-B9DC-D318BE0CFFF8}" type="datetimeFigureOut">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63AD4-E3E0-4EB8-B9DC-D318BE0CFFF8}" type="datetimeFigureOut">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514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UPC – </a:t>
            </a:r>
            <a:r>
              <a:rPr lang="en-US" dirty="0" err="1" smtClean="0"/>
              <a:t>Implementación</a:t>
            </a:r>
            <a:r>
              <a:rPr lang="en-US" dirty="0" smtClean="0"/>
              <a:t> de </a:t>
            </a:r>
            <a:r>
              <a:rPr lang="en-US" dirty="0" err="1" smtClean="0"/>
              <a:t>CMMi</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FE7D2-B5A6-415F-AB98-5C760E3C03B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590800"/>
            <a:ext cx="6477000" cy="1828800"/>
          </a:xfrm>
        </p:spPr>
        <p:txBody>
          <a:bodyPr>
            <a:normAutofit/>
          </a:bodyPr>
          <a:lstStyle/>
          <a:p>
            <a:pPr algn="l"/>
            <a:r>
              <a:rPr lang="en-US" dirty="0" smtClean="0"/>
              <a:t>El </a:t>
            </a:r>
            <a:r>
              <a:rPr lang="en-US" dirty="0" err="1" smtClean="0"/>
              <a:t>Modelo</a:t>
            </a:r>
            <a:r>
              <a:rPr lang="en-US" dirty="0" smtClean="0"/>
              <a:t> </a:t>
            </a:r>
            <a:r>
              <a:rPr lang="en-US" dirty="0" err="1" smtClean="0"/>
              <a:t>CMMi</a:t>
            </a:r>
            <a:r>
              <a:rPr lang="en-US" dirty="0" smtClean="0"/>
              <a:t/>
            </a:r>
            <a:br>
              <a:rPr lang="en-US" dirty="0" smtClean="0"/>
            </a:br>
            <a:r>
              <a:rPr lang="en-US" dirty="0" smtClean="0"/>
              <a:t>parte 2</a:t>
            </a:r>
            <a:endParaRPr lang="en-US" dirty="0"/>
          </a:p>
        </p:txBody>
      </p:sp>
      <p:sp>
        <p:nvSpPr>
          <p:cNvPr id="3" name="Subtitle 2"/>
          <p:cNvSpPr>
            <a:spLocks noGrp="1"/>
          </p:cNvSpPr>
          <p:nvPr>
            <p:ph type="subTitle" idx="1"/>
          </p:nvPr>
        </p:nvSpPr>
        <p:spPr>
          <a:xfrm>
            <a:off x="228600" y="5486400"/>
            <a:ext cx="6400800" cy="685800"/>
          </a:xfrm>
        </p:spPr>
        <p:txBody>
          <a:bodyPr>
            <a:normAutofit/>
          </a:bodyPr>
          <a:lstStyle/>
          <a:p>
            <a:r>
              <a:rPr lang="en-US" sz="2800" dirty="0" err="1" smtClean="0"/>
              <a:t>Ing</a:t>
            </a:r>
            <a:r>
              <a:rPr lang="en-US" sz="2800" dirty="0" smtClean="0"/>
              <a:t>. Juan Carlos Torres </a:t>
            </a:r>
            <a:r>
              <a:rPr lang="en-US" sz="2800" dirty="0" err="1" smtClean="0"/>
              <a:t>Parodi</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a:bodyPr>
          <a:lstStyle/>
          <a:p>
            <a:r>
              <a:rPr lang="es-PE" dirty="0" smtClean="0"/>
              <a:t>Representación por Etapas (</a:t>
            </a:r>
            <a:r>
              <a:rPr lang="es-PE" dirty="0" err="1" smtClean="0"/>
              <a:t>Staged</a:t>
            </a:r>
            <a:r>
              <a:rPr lang="es-PE" dirty="0" smtClean="0"/>
              <a:t>)</a:t>
            </a:r>
            <a:endParaRPr lang="en-US" dirty="0"/>
          </a:p>
        </p:txBody>
      </p:sp>
      <p:sp>
        <p:nvSpPr>
          <p:cNvPr id="12" name="Rectangle 11"/>
          <p:cNvSpPr/>
          <p:nvPr/>
        </p:nvSpPr>
        <p:spPr>
          <a:xfrm>
            <a:off x="2362200" y="5714171"/>
            <a:ext cx="6096001" cy="953866"/>
          </a:xfrm>
          <a:prstGeom prst="rect">
            <a:avLst/>
          </a:prstGeom>
          <a:solidFill>
            <a:srgbClr val="92D050"/>
          </a:solidFill>
          <a:ln w="57150">
            <a:solidFill>
              <a:schemeClr val="bg2"/>
            </a:solidFill>
          </a:ln>
          <a:scene3d>
            <a:camera prst="orthographicFront">
              <a:rot lat="0" lon="300000" rev="0"/>
            </a:camera>
            <a:lightRig rig="threePt" dir="t"/>
          </a:scene3d>
          <a:sp3d extrusionH="6667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900" dirty="0" smtClean="0">
                <a:solidFill>
                  <a:schemeClr val="bg1"/>
                </a:solidFill>
              </a:rPr>
              <a:t>1 - </a:t>
            </a:r>
            <a:r>
              <a:rPr lang="en-US" sz="1900" dirty="0" err="1" smtClean="0">
                <a:solidFill>
                  <a:schemeClr val="bg1"/>
                </a:solidFill>
              </a:rPr>
              <a:t>Inicial</a:t>
            </a:r>
            <a:endParaRPr lang="en-US" sz="1900" dirty="0">
              <a:solidFill>
                <a:schemeClr val="bg1"/>
              </a:solidFill>
            </a:endParaRPr>
          </a:p>
        </p:txBody>
      </p:sp>
      <p:sp>
        <p:nvSpPr>
          <p:cNvPr id="13" name="Rectangle 12"/>
          <p:cNvSpPr/>
          <p:nvPr/>
        </p:nvSpPr>
        <p:spPr>
          <a:xfrm>
            <a:off x="3551351" y="4741117"/>
            <a:ext cx="4906850" cy="953866"/>
          </a:xfrm>
          <a:prstGeom prst="rect">
            <a:avLst/>
          </a:prstGeom>
          <a:solidFill>
            <a:srgbClr val="92D050"/>
          </a:solidFill>
          <a:ln w="57150">
            <a:solidFill>
              <a:schemeClr val="bg2"/>
            </a:solidFill>
          </a:ln>
          <a:scene3d>
            <a:camera prst="orthographicFront">
              <a:rot lat="0" lon="300000" rev="0"/>
            </a:camera>
            <a:lightRig rig="threePt" dir="t"/>
          </a:scene3d>
          <a:sp3d extrusionH="6667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900" dirty="0" smtClean="0">
                <a:solidFill>
                  <a:schemeClr val="bg1"/>
                </a:solidFill>
              </a:rPr>
              <a:t>2 - </a:t>
            </a:r>
            <a:r>
              <a:rPr lang="en-US" sz="1900" dirty="0" err="1" smtClean="0">
                <a:solidFill>
                  <a:schemeClr val="bg1"/>
                </a:solidFill>
              </a:rPr>
              <a:t>Gestionado</a:t>
            </a:r>
            <a:endParaRPr lang="en-US" sz="1900" dirty="0" smtClean="0">
              <a:solidFill>
                <a:schemeClr val="bg1"/>
              </a:solidFill>
            </a:endParaRPr>
          </a:p>
        </p:txBody>
      </p:sp>
      <p:sp>
        <p:nvSpPr>
          <p:cNvPr id="14" name="Rectangle 13"/>
          <p:cNvSpPr/>
          <p:nvPr/>
        </p:nvSpPr>
        <p:spPr>
          <a:xfrm>
            <a:off x="4763709" y="3764220"/>
            <a:ext cx="3694492" cy="953866"/>
          </a:xfrm>
          <a:prstGeom prst="rect">
            <a:avLst/>
          </a:prstGeom>
          <a:solidFill>
            <a:srgbClr val="92D050"/>
          </a:solidFill>
          <a:ln w="57150">
            <a:solidFill>
              <a:schemeClr val="bg2"/>
            </a:solidFill>
          </a:ln>
          <a:scene3d>
            <a:camera prst="orthographicFront">
              <a:rot lat="0" lon="300000" rev="0"/>
            </a:camera>
            <a:lightRig rig="threePt" dir="t"/>
          </a:scene3d>
          <a:sp3d extrusionH="6667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900" dirty="0" smtClean="0">
                <a:solidFill>
                  <a:schemeClr val="bg1"/>
                </a:solidFill>
              </a:rPr>
              <a:t>3 - </a:t>
            </a:r>
            <a:r>
              <a:rPr lang="en-US" sz="1900" dirty="0" err="1" smtClean="0">
                <a:solidFill>
                  <a:schemeClr val="bg1"/>
                </a:solidFill>
              </a:rPr>
              <a:t>Definido</a:t>
            </a:r>
            <a:endParaRPr lang="en-US" sz="1900" dirty="0" smtClean="0">
              <a:solidFill>
                <a:schemeClr val="bg1"/>
              </a:solidFill>
            </a:endParaRPr>
          </a:p>
        </p:txBody>
      </p:sp>
      <p:sp>
        <p:nvSpPr>
          <p:cNvPr id="15" name="Rectangle 14"/>
          <p:cNvSpPr/>
          <p:nvPr/>
        </p:nvSpPr>
        <p:spPr>
          <a:xfrm>
            <a:off x="5963139" y="2777171"/>
            <a:ext cx="2495061" cy="953866"/>
          </a:xfrm>
          <a:prstGeom prst="rect">
            <a:avLst/>
          </a:prstGeom>
          <a:solidFill>
            <a:srgbClr val="92D050"/>
          </a:solidFill>
          <a:ln w="57150">
            <a:solidFill>
              <a:schemeClr val="bg2"/>
            </a:solidFill>
          </a:ln>
          <a:scene3d>
            <a:camera prst="orthographicFront">
              <a:rot lat="0" lon="300000" rev="0"/>
            </a:camera>
            <a:lightRig rig="threePt" dir="t"/>
          </a:scene3d>
          <a:sp3d extrusionH="6667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900" dirty="0" smtClean="0">
                <a:solidFill>
                  <a:schemeClr val="bg1"/>
                </a:solidFill>
              </a:rPr>
              <a:t>4 – </a:t>
            </a:r>
            <a:r>
              <a:rPr lang="en-US" sz="1900" dirty="0" err="1" smtClean="0">
                <a:solidFill>
                  <a:schemeClr val="bg1"/>
                </a:solidFill>
              </a:rPr>
              <a:t>Gestionado</a:t>
            </a:r>
            <a:r>
              <a:rPr lang="en-US" sz="1900" dirty="0" smtClean="0">
                <a:solidFill>
                  <a:schemeClr val="bg1"/>
                </a:solidFill>
              </a:rPr>
              <a:t> </a:t>
            </a:r>
            <a:r>
              <a:rPr lang="en-US" sz="1900" dirty="0" err="1" smtClean="0">
                <a:solidFill>
                  <a:schemeClr val="bg1"/>
                </a:solidFill>
              </a:rPr>
              <a:t>cuantitativamente</a:t>
            </a:r>
            <a:endParaRPr lang="en-US" sz="1900" dirty="0" smtClean="0">
              <a:solidFill>
                <a:schemeClr val="bg1"/>
              </a:solidFill>
            </a:endParaRPr>
          </a:p>
        </p:txBody>
      </p:sp>
      <p:sp>
        <p:nvSpPr>
          <p:cNvPr id="16" name="Rectangle 15"/>
          <p:cNvSpPr/>
          <p:nvPr/>
        </p:nvSpPr>
        <p:spPr>
          <a:xfrm>
            <a:off x="6972837" y="1791237"/>
            <a:ext cx="1476777" cy="953866"/>
          </a:xfrm>
          <a:prstGeom prst="rect">
            <a:avLst/>
          </a:prstGeom>
          <a:solidFill>
            <a:srgbClr val="92D050"/>
          </a:solidFill>
          <a:ln w="57150">
            <a:solidFill>
              <a:schemeClr val="bg2"/>
            </a:solidFill>
          </a:ln>
          <a:scene3d>
            <a:camera prst="orthographicFront">
              <a:rot lat="0" lon="300000" rev="0"/>
            </a:camera>
            <a:lightRig rig="threePt" dir="t"/>
          </a:scene3d>
          <a:sp3d extrusionH="6667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smtClean="0">
                <a:solidFill>
                  <a:schemeClr val="bg1"/>
                </a:solidFill>
              </a:rPr>
              <a:t>5 – En </a:t>
            </a:r>
            <a:r>
              <a:rPr lang="en-US" sz="1600" dirty="0" err="1" smtClean="0">
                <a:solidFill>
                  <a:schemeClr val="bg1"/>
                </a:solidFill>
              </a:rPr>
              <a:t>optimizaci</a:t>
            </a:r>
            <a:r>
              <a:rPr lang="es-PE" sz="1600" dirty="0" err="1" smtClean="0">
                <a:solidFill>
                  <a:schemeClr val="bg1"/>
                </a:solidFill>
              </a:rPr>
              <a:t>ón</a:t>
            </a:r>
            <a:endParaRPr lang="en-US" sz="1600" dirty="0" smtClean="0">
              <a:solidFill>
                <a:schemeClr val="bg1"/>
              </a:solidFill>
            </a:endParaRPr>
          </a:p>
        </p:txBody>
      </p:sp>
      <p:grpSp>
        <p:nvGrpSpPr>
          <p:cNvPr id="29" name="Group 28"/>
          <p:cNvGrpSpPr/>
          <p:nvPr/>
        </p:nvGrpSpPr>
        <p:grpSpPr>
          <a:xfrm>
            <a:off x="8153400" y="1791237"/>
            <a:ext cx="1229932" cy="4876800"/>
            <a:chOff x="8042858" y="1791237"/>
            <a:chExt cx="1229932" cy="4876800"/>
          </a:xfrm>
        </p:grpSpPr>
        <p:sp>
          <p:nvSpPr>
            <p:cNvPr id="8" name="Rectangle 7"/>
            <p:cNvSpPr/>
            <p:nvPr/>
          </p:nvSpPr>
          <p:spPr>
            <a:xfrm>
              <a:off x="8077200" y="1791237"/>
              <a:ext cx="914400" cy="4876800"/>
            </a:xfrm>
            <a:prstGeom prst="rect">
              <a:avLst/>
            </a:prstGeom>
            <a:solidFill>
              <a:srgbClr val="92D050"/>
            </a:solidFill>
            <a:ln w="57150">
              <a:solidFill>
                <a:schemeClr val="bg2"/>
              </a:solidFill>
            </a:ln>
            <a:scene3d>
              <a:camera prst="orthographicFront">
                <a:rot lat="0" lon="300000" rev="0"/>
              </a:camera>
              <a:lightRig rig="threePt" dir="t"/>
            </a:scene3d>
            <a:sp3d extrusionH="6667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2000" dirty="0" smtClean="0">
                <a:solidFill>
                  <a:schemeClr val="bg1"/>
                </a:solidFill>
              </a:endParaRPr>
            </a:p>
          </p:txBody>
        </p:sp>
        <p:cxnSp>
          <p:nvCxnSpPr>
            <p:cNvPr id="9" name="Straight Arrow Connector 8"/>
            <p:cNvCxnSpPr/>
            <p:nvPr/>
          </p:nvCxnSpPr>
          <p:spPr>
            <a:xfrm rot="5400000" flipH="1" flipV="1">
              <a:off x="6758190" y="3924837"/>
              <a:ext cx="3581400" cy="533400"/>
            </a:xfrm>
            <a:prstGeom prst="straightConnector1">
              <a:avLst/>
            </a:prstGeom>
            <a:ln w="7302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053590" y="6068617"/>
              <a:ext cx="1219200" cy="523220"/>
            </a:xfrm>
            <a:prstGeom prst="rect">
              <a:avLst/>
            </a:prstGeom>
            <a:noFill/>
          </p:spPr>
          <p:txBody>
            <a:bodyPr wrap="square" rtlCol="0">
              <a:spAutoFit/>
            </a:bodyPr>
            <a:lstStyle/>
            <a:p>
              <a:r>
                <a:rPr lang="es-PE" sz="1400" dirty="0" smtClean="0">
                  <a:solidFill>
                    <a:schemeClr val="bg1"/>
                  </a:solidFill>
                </a:rPr>
                <a:t>Riesgo</a:t>
              </a:r>
            </a:p>
            <a:p>
              <a:r>
                <a:rPr lang="es-PE" sz="1400" dirty="0" err="1" smtClean="0">
                  <a:solidFill>
                    <a:schemeClr val="bg1"/>
                  </a:solidFill>
                </a:rPr>
                <a:t>Retrabajo</a:t>
              </a:r>
              <a:endParaRPr lang="en-US" sz="1400" dirty="0">
                <a:solidFill>
                  <a:schemeClr val="bg1"/>
                </a:solidFill>
              </a:endParaRPr>
            </a:p>
          </p:txBody>
        </p:sp>
        <p:sp>
          <p:nvSpPr>
            <p:cNvPr id="19" name="TextBox 18"/>
            <p:cNvSpPr txBox="1"/>
            <p:nvPr/>
          </p:nvSpPr>
          <p:spPr>
            <a:xfrm>
              <a:off x="8042858" y="1852136"/>
              <a:ext cx="1219200" cy="738664"/>
            </a:xfrm>
            <a:prstGeom prst="rect">
              <a:avLst/>
            </a:prstGeom>
            <a:noFill/>
          </p:spPr>
          <p:txBody>
            <a:bodyPr wrap="square" rtlCol="0">
              <a:spAutoFit/>
            </a:bodyPr>
            <a:lstStyle/>
            <a:p>
              <a:r>
                <a:rPr lang="es-PE" sz="1400" dirty="0" smtClean="0">
                  <a:solidFill>
                    <a:schemeClr val="bg1"/>
                  </a:solidFill>
                </a:rPr>
                <a:t>Calidad </a:t>
              </a:r>
              <a:r>
                <a:rPr lang="es-PE" sz="1400" dirty="0" err="1" smtClean="0">
                  <a:solidFill>
                    <a:schemeClr val="bg1"/>
                  </a:solidFill>
                </a:rPr>
                <a:t>Productivi</a:t>
              </a:r>
              <a:r>
                <a:rPr lang="es-PE" sz="1400" dirty="0" smtClean="0">
                  <a:solidFill>
                    <a:schemeClr val="bg1"/>
                  </a:solidFill>
                </a:rPr>
                <a:t>-dad</a:t>
              </a:r>
              <a:endParaRPr lang="en-US" sz="1400" dirty="0">
                <a:solidFill>
                  <a:schemeClr val="bg1"/>
                </a:solidFill>
              </a:endParaRPr>
            </a:p>
          </p:txBody>
        </p:sp>
      </p:grpSp>
      <p:sp>
        <p:nvSpPr>
          <p:cNvPr id="26" name="TextBox 25"/>
          <p:cNvSpPr txBox="1"/>
          <p:nvPr/>
        </p:nvSpPr>
        <p:spPr>
          <a:xfrm>
            <a:off x="0" y="5657671"/>
            <a:ext cx="2362200" cy="1200329"/>
          </a:xfrm>
          <a:prstGeom prst="rect">
            <a:avLst/>
          </a:prstGeom>
          <a:noFill/>
        </p:spPr>
        <p:txBody>
          <a:bodyPr wrap="square" rtlCol="0">
            <a:spAutoFit/>
          </a:bodyPr>
          <a:lstStyle/>
          <a:p>
            <a:pPr algn="r"/>
            <a:r>
              <a:rPr lang="es-PE" dirty="0" smtClean="0">
                <a:solidFill>
                  <a:srgbClr val="002060"/>
                </a:solidFill>
              </a:rPr>
              <a:t>Procesos impredecibles, pobremente controlados y reactivos</a:t>
            </a:r>
            <a:endParaRPr lang="en-US" dirty="0">
              <a:solidFill>
                <a:srgbClr val="002060"/>
              </a:solidFill>
            </a:endParaRPr>
          </a:p>
        </p:txBody>
      </p:sp>
      <p:sp>
        <p:nvSpPr>
          <p:cNvPr id="30" name="TextBox 29"/>
          <p:cNvSpPr txBox="1"/>
          <p:nvPr/>
        </p:nvSpPr>
        <p:spPr>
          <a:xfrm>
            <a:off x="152400" y="4715470"/>
            <a:ext cx="3352800" cy="923330"/>
          </a:xfrm>
          <a:prstGeom prst="rect">
            <a:avLst/>
          </a:prstGeom>
          <a:noFill/>
        </p:spPr>
        <p:txBody>
          <a:bodyPr wrap="square" rtlCol="0">
            <a:spAutoFit/>
          </a:bodyPr>
          <a:lstStyle/>
          <a:p>
            <a:pPr algn="r"/>
            <a:r>
              <a:rPr lang="es-PE" dirty="0" smtClean="0">
                <a:solidFill>
                  <a:srgbClr val="002060"/>
                </a:solidFill>
              </a:rPr>
              <a:t>Gestión básica de proyectos. Procesos frecuentemente reactivos</a:t>
            </a:r>
            <a:endParaRPr lang="en-US" dirty="0">
              <a:solidFill>
                <a:srgbClr val="002060"/>
              </a:solidFill>
            </a:endParaRPr>
          </a:p>
        </p:txBody>
      </p:sp>
      <p:sp>
        <p:nvSpPr>
          <p:cNvPr id="31" name="TextBox 30"/>
          <p:cNvSpPr txBox="1"/>
          <p:nvPr/>
        </p:nvSpPr>
        <p:spPr>
          <a:xfrm>
            <a:off x="1371600" y="3733800"/>
            <a:ext cx="3352800" cy="646331"/>
          </a:xfrm>
          <a:prstGeom prst="rect">
            <a:avLst/>
          </a:prstGeom>
          <a:noFill/>
        </p:spPr>
        <p:txBody>
          <a:bodyPr wrap="square" rtlCol="0">
            <a:spAutoFit/>
          </a:bodyPr>
          <a:lstStyle/>
          <a:p>
            <a:pPr algn="r"/>
            <a:r>
              <a:rPr lang="es-PE" dirty="0" smtClean="0">
                <a:solidFill>
                  <a:srgbClr val="002060"/>
                </a:solidFill>
              </a:rPr>
              <a:t>Procesos estandarizados y proactivos</a:t>
            </a:r>
            <a:endParaRPr lang="en-US" dirty="0">
              <a:solidFill>
                <a:srgbClr val="002060"/>
              </a:solidFill>
            </a:endParaRPr>
          </a:p>
        </p:txBody>
      </p:sp>
      <p:sp>
        <p:nvSpPr>
          <p:cNvPr id="32" name="TextBox 31"/>
          <p:cNvSpPr txBox="1"/>
          <p:nvPr/>
        </p:nvSpPr>
        <p:spPr>
          <a:xfrm>
            <a:off x="3124200" y="2667000"/>
            <a:ext cx="2743200" cy="923330"/>
          </a:xfrm>
          <a:prstGeom prst="rect">
            <a:avLst/>
          </a:prstGeom>
          <a:noFill/>
        </p:spPr>
        <p:txBody>
          <a:bodyPr wrap="square" rtlCol="0">
            <a:spAutoFit/>
          </a:bodyPr>
          <a:lstStyle/>
          <a:p>
            <a:pPr algn="r"/>
            <a:r>
              <a:rPr lang="es-PE" dirty="0" smtClean="0">
                <a:solidFill>
                  <a:srgbClr val="002060"/>
                </a:solidFill>
              </a:rPr>
              <a:t>Procesos medidos y controlados (cuantitativamente)</a:t>
            </a:r>
            <a:endParaRPr lang="en-US" dirty="0">
              <a:solidFill>
                <a:srgbClr val="002060"/>
              </a:solidFill>
            </a:endParaRPr>
          </a:p>
        </p:txBody>
      </p:sp>
      <p:sp>
        <p:nvSpPr>
          <p:cNvPr id="33" name="TextBox 32"/>
          <p:cNvSpPr txBox="1"/>
          <p:nvPr/>
        </p:nvSpPr>
        <p:spPr>
          <a:xfrm>
            <a:off x="4800600" y="1828800"/>
            <a:ext cx="2057400" cy="646331"/>
          </a:xfrm>
          <a:prstGeom prst="rect">
            <a:avLst/>
          </a:prstGeom>
          <a:noFill/>
        </p:spPr>
        <p:txBody>
          <a:bodyPr wrap="square" rtlCol="0">
            <a:spAutoFit/>
          </a:bodyPr>
          <a:lstStyle/>
          <a:p>
            <a:pPr algn="r"/>
            <a:r>
              <a:rPr lang="es-PE" dirty="0" smtClean="0">
                <a:solidFill>
                  <a:srgbClr val="002060"/>
                </a:solidFill>
              </a:rPr>
              <a:t>Mejora continua de procesos</a:t>
            </a:r>
            <a:endParaRPr lang="en-US" dirty="0">
              <a:solidFill>
                <a:srgbClr val="002060"/>
              </a:solidFill>
            </a:endParaRPr>
          </a:p>
        </p:txBody>
      </p:sp>
      <p:sp>
        <p:nvSpPr>
          <p:cNvPr id="34" name="TextBox 33"/>
          <p:cNvSpPr txBox="1"/>
          <p:nvPr/>
        </p:nvSpPr>
        <p:spPr>
          <a:xfrm>
            <a:off x="2819400" y="6096000"/>
            <a:ext cx="4876800" cy="369332"/>
          </a:xfrm>
          <a:prstGeom prst="rect">
            <a:avLst/>
          </a:prstGeom>
          <a:noFill/>
        </p:spPr>
        <p:txBody>
          <a:bodyPr wrap="square" rtlCol="0">
            <a:spAutoFit/>
          </a:bodyPr>
          <a:lstStyle/>
          <a:p>
            <a:pPr algn="r"/>
            <a:r>
              <a:rPr lang="es-PE" dirty="0" smtClean="0">
                <a:solidFill>
                  <a:schemeClr val="bg1"/>
                </a:solidFill>
              </a:rPr>
              <a:t>¡¡¡El trabajo se realiza de alguna manera</a:t>
            </a:r>
            <a:r>
              <a:rPr lang="es-PE" dirty="0" smtClean="0">
                <a:solidFill>
                  <a:schemeClr val="bg1"/>
                </a:solidFil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s-PE" dirty="0" smtClean="0"/>
              <a:t>Representación por Etapas (</a:t>
            </a:r>
            <a:r>
              <a:rPr lang="es-PE" dirty="0" err="1" smtClean="0"/>
              <a:t>Staged</a:t>
            </a:r>
            <a:r>
              <a:rPr lang="es-PE" dirty="0" smtClean="0"/>
              <a:t>)</a:t>
            </a:r>
            <a:endParaRPr lang="en-US" dirty="0"/>
          </a:p>
        </p:txBody>
      </p:sp>
      <p:pic>
        <p:nvPicPr>
          <p:cNvPr id="16388" name="Picture 4"/>
          <p:cNvPicPr>
            <a:picLocks noChangeAspect="1" noChangeArrowheads="1"/>
          </p:cNvPicPr>
          <p:nvPr/>
        </p:nvPicPr>
        <p:blipFill>
          <a:blip r:embed="rId3" cstate="print"/>
          <a:srcRect/>
          <a:stretch>
            <a:fillRect/>
          </a:stretch>
        </p:blipFill>
        <p:spPr bwMode="auto">
          <a:xfrm>
            <a:off x="990600" y="1066800"/>
            <a:ext cx="7315200" cy="562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143000"/>
          </a:xfrm>
        </p:spPr>
        <p:txBody>
          <a:bodyPr>
            <a:normAutofit/>
          </a:bodyPr>
          <a:lstStyle/>
          <a:p>
            <a:r>
              <a:rPr lang="es-PE" dirty="0" smtClean="0"/>
              <a:t>Representación por Etapas (</a:t>
            </a:r>
            <a:r>
              <a:rPr lang="es-PE" dirty="0" err="1" smtClean="0"/>
              <a:t>staged</a:t>
            </a:r>
            <a:r>
              <a:rPr lang="es-PE" dirty="0" smtClean="0"/>
              <a:t>)</a:t>
            </a:r>
            <a:endParaRPr lang="en-US" dirty="0"/>
          </a:p>
        </p:txBody>
      </p:sp>
      <p:sp>
        <p:nvSpPr>
          <p:cNvPr id="26" name="TextBox 25"/>
          <p:cNvSpPr txBox="1"/>
          <p:nvPr/>
        </p:nvSpPr>
        <p:spPr>
          <a:xfrm>
            <a:off x="685800" y="4507468"/>
            <a:ext cx="1219200" cy="646331"/>
          </a:xfrm>
          <a:prstGeom prst="rect">
            <a:avLst/>
          </a:prstGeom>
          <a:noFill/>
        </p:spPr>
        <p:txBody>
          <a:bodyPr wrap="square" rtlCol="0">
            <a:spAutoFit/>
          </a:bodyPr>
          <a:lstStyle/>
          <a:p>
            <a:pPr algn="r"/>
            <a:r>
              <a:rPr lang="es-PE" dirty="0" smtClean="0">
                <a:solidFill>
                  <a:srgbClr val="002060"/>
                </a:solidFill>
              </a:rPr>
              <a:t>Control de</a:t>
            </a:r>
          </a:p>
          <a:p>
            <a:pPr algn="r"/>
            <a:r>
              <a:rPr lang="es-PE" dirty="0" smtClean="0">
                <a:solidFill>
                  <a:srgbClr val="002060"/>
                </a:solidFill>
              </a:rPr>
              <a:t>Proceso</a:t>
            </a:r>
            <a:endParaRPr lang="en-US" dirty="0">
              <a:solidFill>
                <a:srgbClr val="002060"/>
              </a:solidFill>
            </a:endParaRPr>
          </a:p>
        </p:txBody>
      </p:sp>
      <p:cxnSp>
        <p:nvCxnSpPr>
          <p:cNvPr id="21" name="Straight Arrow Connector 20"/>
          <p:cNvCxnSpPr/>
          <p:nvPr/>
        </p:nvCxnSpPr>
        <p:spPr>
          <a:xfrm rot="16200000" flipV="1">
            <a:off x="-76200" y="3669268"/>
            <a:ext cx="4038600" cy="76200"/>
          </a:xfrm>
          <a:prstGeom prst="straightConnector1">
            <a:avLst/>
          </a:prstGeom>
          <a:ln w="4762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968321" y="5726668"/>
            <a:ext cx="5562600" cy="1588"/>
          </a:xfrm>
          <a:prstGeom prst="straightConnector1">
            <a:avLst/>
          </a:prstGeom>
          <a:ln w="4762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905000" y="3745468"/>
            <a:ext cx="5638800" cy="0"/>
          </a:xfrm>
          <a:prstGeom prst="line">
            <a:avLst/>
          </a:prstGeom>
          <a:ln w="38100">
            <a:solidFill>
              <a:srgbClr val="00206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V="1">
            <a:off x="2514600" y="3593068"/>
            <a:ext cx="4191000" cy="76200"/>
          </a:xfrm>
          <a:prstGeom prst="line">
            <a:avLst/>
          </a:prstGeom>
          <a:ln w="38100">
            <a:solidFill>
              <a:srgbClr val="00206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5800" y="2297668"/>
            <a:ext cx="1219200" cy="646331"/>
          </a:xfrm>
          <a:prstGeom prst="rect">
            <a:avLst/>
          </a:prstGeom>
          <a:noFill/>
        </p:spPr>
        <p:txBody>
          <a:bodyPr wrap="square" rtlCol="0">
            <a:spAutoFit/>
          </a:bodyPr>
          <a:lstStyle/>
          <a:p>
            <a:pPr algn="r"/>
            <a:r>
              <a:rPr lang="es-PE" dirty="0" smtClean="0">
                <a:solidFill>
                  <a:srgbClr val="002060"/>
                </a:solidFill>
              </a:rPr>
              <a:t>Mejora de</a:t>
            </a:r>
          </a:p>
          <a:p>
            <a:pPr algn="r"/>
            <a:r>
              <a:rPr lang="es-PE" dirty="0" smtClean="0">
                <a:solidFill>
                  <a:srgbClr val="002060"/>
                </a:solidFill>
              </a:rPr>
              <a:t>Proceso</a:t>
            </a:r>
            <a:endParaRPr lang="en-US" dirty="0">
              <a:solidFill>
                <a:srgbClr val="002060"/>
              </a:solidFill>
            </a:endParaRPr>
          </a:p>
        </p:txBody>
      </p:sp>
      <p:sp>
        <p:nvSpPr>
          <p:cNvPr id="38" name="TextBox 37"/>
          <p:cNvSpPr txBox="1"/>
          <p:nvPr/>
        </p:nvSpPr>
        <p:spPr>
          <a:xfrm>
            <a:off x="2819400" y="5802868"/>
            <a:ext cx="1219200" cy="369332"/>
          </a:xfrm>
          <a:prstGeom prst="rect">
            <a:avLst/>
          </a:prstGeom>
          <a:noFill/>
        </p:spPr>
        <p:txBody>
          <a:bodyPr wrap="square" rtlCol="0">
            <a:spAutoFit/>
          </a:bodyPr>
          <a:lstStyle/>
          <a:p>
            <a:pPr algn="r"/>
            <a:r>
              <a:rPr lang="es-PE" dirty="0" smtClean="0">
                <a:solidFill>
                  <a:srgbClr val="002060"/>
                </a:solidFill>
              </a:rPr>
              <a:t>Cualitativo</a:t>
            </a:r>
            <a:endParaRPr lang="en-US" dirty="0">
              <a:solidFill>
                <a:srgbClr val="002060"/>
              </a:solidFill>
            </a:endParaRPr>
          </a:p>
        </p:txBody>
      </p:sp>
      <p:sp>
        <p:nvSpPr>
          <p:cNvPr id="39" name="TextBox 38"/>
          <p:cNvSpPr txBox="1"/>
          <p:nvPr/>
        </p:nvSpPr>
        <p:spPr>
          <a:xfrm>
            <a:off x="5562600" y="5802868"/>
            <a:ext cx="1371600" cy="369332"/>
          </a:xfrm>
          <a:prstGeom prst="rect">
            <a:avLst/>
          </a:prstGeom>
          <a:noFill/>
        </p:spPr>
        <p:txBody>
          <a:bodyPr wrap="square" rtlCol="0">
            <a:spAutoFit/>
          </a:bodyPr>
          <a:lstStyle/>
          <a:p>
            <a:pPr algn="r"/>
            <a:r>
              <a:rPr lang="es-PE" dirty="0" smtClean="0">
                <a:solidFill>
                  <a:srgbClr val="002060"/>
                </a:solidFill>
              </a:rPr>
              <a:t>Cuantitativo</a:t>
            </a:r>
            <a:endParaRPr lang="en-US" dirty="0">
              <a:solidFill>
                <a:srgbClr val="002060"/>
              </a:solidFill>
            </a:endParaRPr>
          </a:p>
        </p:txBody>
      </p:sp>
      <p:sp>
        <p:nvSpPr>
          <p:cNvPr id="40" name="Rectangle 39"/>
          <p:cNvSpPr/>
          <p:nvPr/>
        </p:nvSpPr>
        <p:spPr>
          <a:xfrm>
            <a:off x="2133600" y="5421868"/>
            <a:ext cx="152400"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1" name="TextBox 40"/>
          <p:cNvSpPr txBox="1"/>
          <p:nvPr/>
        </p:nvSpPr>
        <p:spPr>
          <a:xfrm>
            <a:off x="2247363" y="5308105"/>
            <a:ext cx="1219200" cy="369332"/>
          </a:xfrm>
          <a:prstGeom prst="rect">
            <a:avLst/>
          </a:prstGeom>
          <a:noFill/>
        </p:spPr>
        <p:txBody>
          <a:bodyPr wrap="square" rtlCol="0">
            <a:spAutoFit/>
          </a:bodyPr>
          <a:lstStyle/>
          <a:p>
            <a:r>
              <a:rPr lang="es-PE" dirty="0" smtClean="0">
                <a:solidFill>
                  <a:srgbClr val="002060"/>
                </a:solidFill>
              </a:rPr>
              <a:t>1. Inicial</a:t>
            </a:r>
            <a:endParaRPr lang="en-US" dirty="0">
              <a:solidFill>
                <a:srgbClr val="002060"/>
              </a:solidFill>
            </a:endParaRPr>
          </a:p>
        </p:txBody>
      </p:sp>
      <p:sp>
        <p:nvSpPr>
          <p:cNvPr id="42" name="Rectangle 41"/>
          <p:cNvSpPr/>
          <p:nvPr/>
        </p:nvSpPr>
        <p:spPr>
          <a:xfrm>
            <a:off x="2705637" y="4392631"/>
            <a:ext cx="152400"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3" name="TextBox 42"/>
          <p:cNvSpPr txBox="1"/>
          <p:nvPr/>
        </p:nvSpPr>
        <p:spPr>
          <a:xfrm>
            <a:off x="2819400" y="4278868"/>
            <a:ext cx="1676400" cy="369332"/>
          </a:xfrm>
          <a:prstGeom prst="rect">
            <a:avLst/>
          </a:prstGeom>
          <a:noFill/>
        </p:spPr>
        <p:txBody>
          <a:bodyPr wrap="square" rtlCol="0">
            <a:spAutoFit/>
          </a:bodyPr>
          <a:lstStyle/>
          <a:p>
            <a:r>
              <a:rPr lang="es-PE" dirty="0" smtClean="0">
                <a:solidFill>
                  <a:srgbClr val="002060"/>
                </a:solidFill>
              </a:rPr>
              <a:t>2. Gestionado</a:t>
            </a:r>
            <a:endParaRPr lang="en-US" dirty="0">
              <a:solidFill>
                <a:srgbClr val="002060"/>
              </a:solidFill>
            </a:endParaRPr>
          </a:p>
        </p:txBody>
      </p:sp>
      <p:sp>
        <p:nvSpPr>
          <p:cNvPr id="44" name="Rectangle 43"/>
          <p:cNvSpPr/>
          <p:nvPr/>
        </p:nvSpPr>
        <p:spPr>
          <a:xfrm>
            <a:off x="3239037" y="3478231"/>
            <a:ext cx="152400"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5" name="TextBox 44"/>
          <p:cNvSpPr txBox="1"/>
          <p:nvPr/>
        </p:nvSpPr>
        <p:spPr>
          <a:xfrm>
            <a:off x="3352800" y="3364468"/>
            <a:ext cx="1676400" cy="369332"/>
          </a:xfrm>
          <a:prstGeom prst="rect">
            <a:avLst/>
          </a:prstGeom>
          <a:noFill/>
        </p:spPr>
        <p:txBody>
          <a:bodyPr wrap="square" rtlCol="0">
            <a:spAutoFit/>
          </a:bodyPr>
          <a:lstStyle/>
          <a:p>
            <a:r>
              <a:rPr lang="es-PE" dirty="0" smtClean="0">
                <a:solidFill>
                  <a:srgbClr val="002060"/>
                </a:solidFill>
              </a:rPr>
              <a:t>3. Definido</a:t>
            </a:r>
            <a:endParaRPr lang="en-US" dirty="0">
              <a:solidFill>
                <a:srgbClr val="002060"/>
              </a:solidFill>
            </a:endParaRPr>
          </a:p>
        </p:txBody>
      </p:sp>
      <p:sp>
        <p:nvSpPr>
          <p:cNvPr id="46" name="Rectangle 45"/>
          <p:cNvSpPr/>
          <p:nvPr/>
        </p:nvSpPr>
        <p:spPr>
          <a:xfrm>
            <a:off x="5067837" y="3097231"/>
            <a:ext cx="152400"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7" name="TextBox 46"/>
          <p:cNvSpPr txBox="1"/>
          <p:nvPr/>
        </p:nvSpPr>
        <p:spPr>
          <a:xfrm>
            <a:off x="5181600" y="2983468"/>
            <a:ext cx="2133600" cy="646331"/>
          </a:xfrm>
          <a:prstGeom prst="rect">
            <a:avLst/>
          </a:prstGeom>
          <a:noFill/>
        </p:spPr>
        <p:txBody>
          <a:bodyPr wrap="square" rtlCol="0">
            <a:spAutoFit/>
          </a:bodyPr>
          <a:lstStyle/>
          <a:p>
            <a:r>
              <a:rPr lang="es-PE" dirty="0" smtClean="0">
                <a:solidFill>
                  <a:srgbClr val="002060"/>
                </a:solidFill>
              </a:rPr>
              <a:t>4. Gestionado</a:t>
            </a:r>
          </a:p>
          <a:p>
            <a:r>
              <a:rPr lang="es-PE" dirty="0" smtClean="0">
                <a:solidFill>
                  <a:srgbClr val="002060"/>
                </a:solidFill>
              </a:rPr>
              <a:t>Cuantitativamente</a:t>
            </a:r>
            <a:endParaRPr lang="en-US" dirty="0">
              <a:solidFill>
                <a:srgbClr val="002060"/>
              </a:solidFill>
            </a:endParaRPr>
          </a:p>
        </p:txBody>
      </p:sp>
      <p:sp>
        <p:nvSpPr>
          <p:cNvPr id="48" name="Rectangle 47"/>
          <p:cNvSpPr/>
          <p:nvPr/>
        </p:nvSpPr>
        <p:spPr>
          <a:xfrm>
            <a:off x="6477000" y="1879105"/>
            <a:ext cx="152400" cy="15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9" name="TextBox 48"/>
          <p:cNvSpPr txBox="1"/>
          <p:nvPr/>
        </p:nvSpPr>
        <p:spPr>
          <a:xfrm>
            <a:off x="6629400" y="1764268"/>
            <a:ext cx="2133600" cy="369332"/>
          </a:xfrm>
          <a:prstGeom prst="rect">
            <a:avLst/>
          </a:prstGeom>
          <a:noFill/>
        </p:spPr>
        <p:txBody>
          <a:bodyPr wrap="square" rtlCol="0">
            <a:spAutoFit/>
          </a:bodyPr>
          <a:lstStyle/>
          <a:p>
            <a:r>
              <a:rPr lang="es-PE" dirty="0" smtClean="0">
                <a:solidFill>
                  <a:srgbClr val="002060"/>
                </a:solidFill>
              </a:rPr>
              <a:t>5. En Optimización</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5257800" cy="1706562"/>
          </a:xfrm>
        </p:spPr>
        <p:txBody>
          <a:bodyPr>
            <a:normAutofit fontScale="90000"/>
          </a:bodyPr>
          <a:lstStyle/>
          <a:p>
            <a:pPr algn="l"/>
            <a:r>
              <a:rPr lang="es-PE" dirty="0" smtClean="0"/>
              <a:t>Capacidad de procesos y predicción del desempeño</a:t>
            </a:r>
            <a:endParaRPr lang="en-US" dirty="0"/>
          </a:p>
        </p:txBody>
      </p:sp>
      <p:sp>
        <p:nvSpPr>
          <p:cNvPr id="33" name="TextBox 32"/>
          <p:cNvSpPr txBox="1"/>
          <p:nvPr/>
        </p:nvSpPr>
        <p:spPr>
          <a:xfrm>
            <a:off x="76200" y="2590800"/>
            <a:ext cx="4724400" cy="1569660"/>
          </a:xfrm>
          <a:prstGeom prst="rect">
            <a:avLst/>
          </a:prstGeom>
          <a:noFill/>
        </p:spPr>
        <p:txBody>
          <a:bodyPr wrap="square" rtlCol="0">
            <a:spAutoFit/>
          </a:bodyPr>
          <a:lstStyle/>
          <a:p>
            <a:r>
              <a:rPr lang="es-PE" sz="2400" dirty="0" smtClean="0">
                <a:solidFill>
                  <a:srgbClr val="002060"/>
                </a:solidFill>
              </a:rPr>
              <a:t>A medida que el proceso madura, la diferencia entre objetivos planificados (Target) y realmente alcanzados disminuye.</a:t>
            </a:r>
            <a:endParaRPr lang="en-US" sz="2400" dirty="0">
              <a:solidFill>
                <a:srgbClr val="002060"/>
              </a:solidFill>
            </a:endParaRPr>
          </a:p>
        </p:txBody>
      </p:sp>
      <p:sp>
        <p:nvSpPr>
          <p:cNvPr id="27" name="TextBox 26"/>
          <p:cNvSpPr txBox="1"/>
          <p:nvPr/>
        </p:nvSpPr>
        <p:spPr>
          <a:xfrm>
            <a:off x="152400" y="4495800"/>
            <a:ext cx="4724400" cy="1200329"/>
          </a:xfrm>
          <a:prstGeom prst="rect">
            <a:avLst/>
          </a:prstGeom>
          <a:noFill/>
        </p:spPr>
        <p:txBody>
          <a:bodyPr wrap="square" rtlCol="0">
            <a:spAutoFit/>
          </a:bodyPr>
          <a:lstStyle/>
          <a:p>
            <a:r>
              <a:rPr lang="es-PE" sz="2400" dirty="0" smtClean="0">
                <a:solidFill>
                  <a:srgbClr val="002060"/>
                </a:solidFill>
              </a:rPr>
              <a:t>La variabilidad de los resultados reales alrededor del objetivo (Target) disminuye.</a:t>
            </a:r>
            <a:endParaRPr lang="en-US" sz="2400" dirty="0">
              <a:solidFill>
                <a:srgbClr val="002060"/>
              </a:solidFill>
            </a:endParaRPr>
          </a:p>
        </p:txBody>
      </p:sp>
      <p:pic>
        <p:nvPicPr>
          <p:cNvPr id="3" name="Picture 2"/>
          <p:cNvPicPr>
            <a:picLocks noChangeAspect="1" noChangeArrowheads="1"/>
          </p:cNvPicPr>
          <p:nvPr/>
        </p:nvPicPr>
        <p:blipFill>
          <a:blip r:embed="rId3" cstate="print"/>
          <a:srcRect/>
          <a:stretch>
            <a:fillRect/>
          </a:stretch>
        </p:blipFill>
        <p:spPr bwMode="auto">
          <a:xfrm>
            <a:off x="5205442" y="381000"/>
            <a:ext cx="3862358" cy="6172200"/>
          </a:xfrm>
          <a:prstGeom prst="rect">
            <a:avLst/>
          </a:prstGeom>
          <a:noFill/>
          <a:ln w="9525">
            <a:noFill/>
            <a:miter lim="800000"/>
            <a:headEnd/>
            <a:tailEnd/>
          </a:ln>
        </p:spPr>
      </p:pic>
      <p:sp>
        <p:nvSpPr>
          <p:cNvPr id="13" name="Rectangle 12"/>
          <p:cNvSpPr/>
          <p:nvPr/>
        </p:nvSpPr>
        <p:spPr>
          <a:xfrm>
            <a:off x="8458200" y="57150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1</a:t>
            </a:r>
            <a:endParaRPr lang="es-PE" dirty="0"/>
          </a:p>
        </p:txBody>
      </p:sp>
      <p:sp>
        <p:nvSpPr>
          <p:cNvPr id="14" name="Rectangle 13"/>
          <p:cNvSpPr/>
          <p:nvPr/>
        </p:nvSpPr>
        <p:spPr>
          <a:xfrm>
            <a:off x="8458200" y="45720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2</a:t>
            </a:r>
            <a:endParaRPr lang="es-PE" dirty="0"/>
          </a:p>
        </p:txBody>
      </p:sp>
      <p:sp>
        <p:nvSpPr>
          <p:cNvPr id="15" name="Rectangle 14"/>
          <p:cNvSpPr/>
          <p:nvPr/>
        </p:nvSpPr>
        <p:spPr>
          <a:xfrm>
            <a:off x="8458200" y="3352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3</a:t>
            </a:r>
            <a:endParaRPr lang="es-PE" dirty="0"/>
          </a:p>
        </p:txBody>
      </p:sp>
      <p:sp>
        <p:nvSpPr>
          <p:cNvPr id="16" name="Rectangle 15"/>
          <p:cNvSpPr/>
          <p:nvPr/>
        </p:nvSpPr>
        <p:spPr>
          <a:xfrm>
            <a:off x="8458200" y="2057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4</a:t>
            </a:r>
            <a:endParaRPr lang="es-PE" dirty="0"/>
          </a:p>
        </p:txBody>
      </p:sp>
      <p:sp>
        <p:nvSpPr>
          <p:cNvPr id="17" name="Rectangle 16"/>
          <p:cNvSpPr/>
          <p:nvPr/>
        </p:nvSpPr>
        <p:spPr>
          <a:xfrm>
            <a:off x="8458200" y="685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5</a:t>
            </a:r>
            <a:endParaRPr lang="es-P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63000" cy="1066800"/>
          </a:xfrm>
        </p:spPr>
        <p:txBody>
          <a:bodyPr/>
          <a:lstStyle/>
          <a:p>
            <a:r>
              <a:rPr lang="es-PE" dirty="0" smtClean="0"/>
              <a:t>“Saltar” niveles de madurez</a:t>
            </a:r>
            <a:endParaRPr lang="en-US" dirty="0"/>
          </a:p>
        </p:txBody>
      </p:sp>
      <p:sp>
        <p:nvSpPr>
          <p:cNvPr id="3" name="Content Placeholder 2"/>
          <p:cNvSpPr>
            <a:spLocks noGrp="1"/>
          </p:cNvSpPr>
          <p:nvPr>
            <p:ph sz="half" idx="4294967295"/>
          </p:nvPr>
        </p:nvSpPr>
        <p:spPr>
          <a:xfrm>
            <a:off x="152400" y="1295400"/>
            <a:ext cx="8305800" cy="4953000"/>
          </a:xfrm>
        </p:spPr>
        <p:txBody>
          <a:bodyPr>
            <a:normAutofit/>
          </a:bodyPr>
          <a:lstStyle/>
          <a:p>
            <a:r>
              <a:rPr lang="es-PE" sz="2800" dirty="0" smtClean="0">
                <a:solidFill>
                  <a:srgbClr val="002060"/>
                </a:solidFill>
              </a:rPr>
              <a:t>En general “saltar” niveles es contraproducente pues cada nivel requiere la base del anterior</a:t>
            </a:r>
          </a:p>
          <a:p>
            <a:r>
              <a:rPr lang="es-PE" sz="2800" dirty="0" smtClean="0">
                <a:solidFill>
                  <a:srgbClr val="002060"/>
                </a:solidFill>
              </a:rPr>
              <a:t>Una organización puede ejecutar procesos de niveles de madurez superiores a los que se encuentra.</a:t>
            </a:r>
          </a:p>
          <a:p>
            <a:r>
              <a:rPr lang="es-PE" sz="2800" dirty="0" smtClean="0">
                <a:solidFill>
                  <a:srgbClr val="002060"/>
                </a:solidFill>
              </a:rPr>
              <a:t>Sin embargo, esos procesos no alcanzarán su máximo potencial.</a:t>
            </a:r>
          </a:p>
          <a:p>
            <a:pPr lvl="1"/>
            <a:r>
              <a:rPr lang="es-PE" sz="2400" dirty="0" smtClean="0">
                <a:solidFill>
                  <a:srgbClr val="002060"/>
                </a:solidFill>
              </a:rPr>
              <a:t>Ejemplo: Revisiones de pares en Nivel 1 o 2.</a:t>
            </a:r>
          </a:p>
          <a:p>
            <a:endParaRPr lang="es-PE" sz="2000" dirty="0" smtClean="0">
              <a:solidFill>
                <a:srgbClr val="002060"/>
              </a:solidFill>
            </a:endParaRPr>
          </a:p>
          <a:p>
            <a:endParaRPr lang="es-PE" sz="2000" dirty="0" smtClean="0">
              <a:solidFill>
                <a:srgbClr val="002060"/>
              </a:solidFill>
            </a:endParaRPr>
          </a:p>
          <a:p>
            <a:endParaRPr lang="en-US" sz="2000" dirty="0" smtClean="0">
              <a:solidFill>
                <a:srgbClr val="002060"/>
              </a:solidFill>
            </a:endParaRPr>
          </a:p>
          <a:p>
            <a:pPr lvl="1"/>
            <a:endParaRPr lang="en-US" sz="1800" dirty="0" smtClean="0">
              <a:solidFill>
                <a:srgbClr val="002060"/>
              </a:solidFill>
            </a:endParaRPr>
          </a:p>
          <a:p>
            <a:pPr lvl="1"/>
            <a:endParaRPr lang="en-US" sz="1800" dirty="0">
              <a:solidFill>
                <a:srgbClr val="002060"/>
              </a:solidFill>
            </a:endParaRPr>
          </a:p>
        </p:txBody>
      </p:sp>
      <p:grpSp>
        <p:nvGrpSpPr>
          <p:cNvPr id="5" name="Group 11"/>
          <p:cNvGrpSpPr/>
          <p:nvPr/>
        </p:nvGrpSpPr>
        <p:grpSpPr>
          <a:xfrm>
            <a:off x="6286572" y="5714398"/>
            <a:ext cx="1716112" cy="914400"/>
            <a:chOff x="5903889" y="3836832"/>
            <a:chExt cx="2998632" cy="2411568"/>
          </a:xfrm>
          <a:solidFill>
            <a:srgbClr val="92D050"/>
          </a:solidFill>
        </p:grpSpPr>
        <p:sp>
          <p:nvSpPr>
            <p:cNvPr id="10" name="Rectangle 9"/>
            <p:cNvSpPr/>
            <p:nvPr/>
          </p:nvSpPr>
          <p:spPr>
            <a:xfrm>
              <a:off x="5903889" y="5776715"/>
              <a:ext cx="2998632" cy="471685"/>
            </a:xfrm>
            <a:prstGeom prst="rect">
              <a:avLst/>
            </a:prstGeom>
            <a:grpFill/>
            <a:ln>
              <a:noFill/>
            </a:ln>
            <a:scene3d>
              <a:camera prst="orthographicFront">
                <a:rot lat="900000" lon="19799989" rev="0"/>
              </a:camera>
              <a:lightRig rig="threePt" dir="t"/>
            </a:scene3d>
            <a:sp3d extrusionH="666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417821" y="5295542"/>
              <a:ext cx="2453426" cy="471685"/>
            </a:xfrm>
            <a:prstGeom prst="rect">
              <a:avLst/>
            </a:prstGeom>
            <a:grpFill/>
            <a:ln>
              <a:noFill/>
            </a:ln>
            <a:scene3d>
              <a:camera prst="orthographicFront">
                <a:rot lat="900000" lon="19799989" rev="0"/>
              </a:camera>
              <a:lightRig rig="threePt" dir="t"/>
            </a:scene3d>
            <a:sp3d extrusionH="666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939989" y="4812468"/>
              <a:ext cx="1896702" cy="471685"/>
            </a:xfrm>
            <a:prstGeom prst="rect">
              <a:avLst/>
            </a:prstGeom>
            <a:grpFill/>
            <a:ln>
              <a:noFill/>
            </a:ln>
            <a:scene3d>
              <a:camera prst="orthographicFront">
                <a:rot lat="900000" lon="19799989" rev="0"/>
              </a:camera>
              <a:lightRig rig="threePt" dir="t"/>
            </a:scene3d>
            <a:sp3d extrusionH="666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454480" y="4318006"/>
              <a:ext cx="1346695" cy="471685"/>
            </a:xfrm>
            <a:prstGeom prst="rect">
              <a:avLst/>
            </a:prstGeom>
            <a:grpFill/>
            <a:ln>
              <a:noFill/>
            </a:ln>
            <a:scene3d>
              <a:camera prst="orthographicFront">
                <a:rot lat="900000" lon="19799989" rev="0"/>
              </a:camera>
              <a:lightRig rig="threePt" dir="t"/>
            </a:scene3d>
            <a:sp3d extrusionH="666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882581" y="3836832"/>
              <a:ext cx="884038" cy="471685"/>
            </a:xfrm>
            <a:prstGeom prst="rect">
              <a:avLst/>
            </a:prstGeom>
            <a:grpFill/>
            <a:ln>
              <a:noFill/>
            </a:ln>
            <a:scene3d>
              <a:camera prst="orthographicFront">
                <a:rot lat="900000" lon="19799989" rev="0"/>
              </a:camera>
              <a:lightRig rig="threePt" dir="t"/>
            </a:scene3d>
            <a:sp3d extrusionH="666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43" name="Picture 3" descr="C:\Documents and Settings\juan.torres\Local Settings\Temporary Internet Files\Content.IE5\PIMMUEJP\MC900439800[1].png"/>
          <p:cNvPicPr>
            <a:picLocks noChangeAspect="1" noChangeArrowheads="1"/>
          </p:cNvPicPr>
          <p:nvPr/>
        </p:nvPicPr>
        <p:blipFill>
          <a:blip r:embed="rId3" cstate="print"/>
          <a:srcRect/>
          <a:stretch>
            <a:fillRect/>
          </a:stretch>
        </p:blipFill>
        <p:spPr bwMode="auto">
          <a:xfrm rot="20696675">
            <a:off x="5808076" y="4578454"/>
            <a:ext cx="2017282" cy="1569928"/>
          </a:xfrm>
          <a:prstGeom prst="rect">
            <a:avLst/>
          </a:prstGeom>
          <a:noFill/>
          <a:ln>
            <a:noFill/>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63000" cy="1143000"/>
          </a:xfrm>
        </p:spPr>
        <p:txBody>
          <a:bodyPr>
            <a:normAutofit/>
          </a:bodyPr>
          <a:lstStyle/>
          <a:p>
            <a:r>
              <a:rPr lang="es-PE" dirty="0" smtClean="0"/>
              <a:t>Nivel de Madurez 1 - Inicial</a:t>
            </a:r>
            <a:endParaRPr lang="en-US" dirty="0"/>
          </a:p>
        </p:txBody>
      </p:sp>
      <p:sp>
        <p:nvSpPr>
          <p:cNvPr id="3" name="Content Placeholder 2"/>
          <p:cNvSpPr>
            <a:spLocks noGrp="1"/>
          </p:cNvSpPr>
          <p:nvPr>
            <p:ph sz="half" idx="4294967295"/>
          </p:nvPr>
        </p:nvSpPr>
        <p:spPr>
          <a:xfrm>
            <a:off x="457200" y="1600200"/>
            <a:ext cx="8305800" cy="4953000"/>
          </a:xfrm>
        </p:spPr>
        <p:txBody>
          <a:bodyPr>
            <a:normAutofit/>
          </a:bodyPr>
          <a:lstStyle/>
          <a:p>
            <a:r>
              <a:rPr lang="es-PE" sz="2400" dirty="0" smtClean="0">
                <a:solidFill>
                  <a:srgbClr val="002060"/>
                </a:solidFill>
              </a:rPr>
              <a:t>Proceso usualmente ad-hoc y caótico.</a:t>
            </a:r>
          </a:p>
          <a:p>
            <a:r>
              <a:rPr lang="es-PE" sz="2400" dirty="0" smtClean="0">
                <a:solidFill>
                  <a:srgbClr val="002060"/>
                </a:solidFill>
              </a:rPr>
              <a:t>El éxito en estas organizaciones depende de las competencias y “actos heroicos” de las personas.</a:t>
            </a:r>
          </a:p>
          <a:p>
            <a:r>
              <a:rPr lang="es-PE" sz="2400" dirty="0" smtClean="0">
                <a:solidFill>
                  <a:srgbClr val="002060"/>
                </a:solidFill>
              </a:rPr>
              <a:t>El software que alcanzan a producir usualmente sale del presupuesto y cronograma.</a:t>
            </a:r>
          </a:p>
          <a:p>
            <a:pPr>
              <a:buNone/>
            </a:pPr>
            <a:endParaRPr lang="es-PE" sz="2400" dirty="0" smtClean="0">
              <a:solidFill>
                <a:srgbClr val="002060"/>
              </a:solidFill>
            </a:endParaRPr>
          </a:p>
          <a:p>
            <a:endParaRPr lang="es-PE" sz="2400" dirty="0" smtClean="0">
              <a:solidFill>
                <a:srgbClr val="002060"/>
              </a:solidFill>
            </a:endParaRPr>
          </a:p>
          <a:p>
            <a:endParaRPr lang="en-US" sz="2400" dirty="0" smtClean="0">
              <a:solidFill>
                <a:srgbClr val="002060"/>
              </a:solidFill>
            </a:endParaRPr>
          </a:p>
          <a:p>
            <a:pPr lvl="1"/>
            <a:endParaRPr lang="en-US" sz="2000" dirty="0" smtClean="0">
              <a:solidFill>
                <a:srgbClr val="002060"/>
              </a:solidFill>
            </a:endParaRPr>
          </a:p>
          <a:p>
            <a:pPr lvl="1"/>
            <a:endParaRPr lang="en-US" sz="2000" dirty="0">
              <a:solidFill>
                <a:srgbClr val="002060"/>
              </a:solidFill>
            </a:endParaRPr>
          </a:p>
        </p:txBody>
      </p:sp>
      <p:pic>
        <p:nvPicPr>
          <p:cNvPr id="1026" name="Picture 2"/>
          <p:cNvPicPr>
            <a:picLocks noChangeAspect="1" noChangeArrowheads="1"/>
          </p:cNvPicPr>
          <p:nvPr/>
        </p:nvPicPr>
        <p:blipFill>
          <a:blip r:embed="rId3" cstate="print"/>
          <a:srcRect/>
          <a:stretch>
            <a:fillRect/>
          </a:stretch>
        </p:blipFill>
        <p:spPr bwMode="auto">
          <a:xfrm>
            <a:off x="533400" y="4114800"/>
            <a:ext cx="7824739" cy="1295400"/>
          </a:xfrm>
          <a:prstGeom prst="rect">
            <a:avLst/>
          </a:prstGeom>
          <a:noFill/>
          <a:ln w="9525">
            <a:noFill/>
            <a:miter lim="800000"/>
            <a:headEnd/>
            <a:tailEnd/>
          </a:ln>
        </p:spPr>
      </p:pic>
      <p:sp>
        <p:nvSpPr>
          <p:cNvPr id="12" name="Rectangular Callout 11"/>
          <p:cNvSpPr/>
          <p:nvPr/>
        </p:nvSpPr>
        <p:spPr>
          <a:xfrm>
            <a:off x="4800600" y="5867400"/>
            <a:ext cx="3352800" cy="612648"/>
          </a:xfrm>
          <a:prstGeom prst="wedgeRectCallout">
            <a:avLst>
              <a:gd name="adj1" fmla="val -110974"/>
              <a:gd name="adj2" fmla="val -179249"/>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bg1"/>
                </a:solidFill>
              </a:rPr>
              <a:t>“Las cosas se hacen de alguna manera”</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1066800"/>
          </a:xfrm>
        </p:spPr>
        <p:txBody>
          <a:bodyPr/>
          <a:lstStyle/>
          <a:p>
            <a:r>
              <a:rPr lang="es-PE" dirty="0" smtClean="0"/>
              <a:t>Nivel de Madurez 1 - Inicial</a:t>
            </a:r>
            <a:endParaRPr lang="en-US" dirty="0"/>
          </a:p>
        </p:txBody>
      </p:sp>
      <p:sp>
        <p:nvSpPr>
          <p:cNvPr id="3" name="Content Placeholder 2"/>
          <p:cNvSpPr>
            <a:spLocks noGrp="1"/>
          </p:cNvSpPr>
          <p:nvPr>
            <p:ph sz="half" idx="4294967295"/>
          </p:nvPr>
        </p:nvSpPr>
        <p:spPr>
          <a:xfrm>
            <a:off x="457200" y="1600200"/>
            <a:ext cx="7010400" cy="4953000"/>
          </a:xfrm>
        </p:spPr>
        <p:txBody>
          <a:bodyPr>
            <a:normAutofit fontScale="92500" lnSpcReduction="10000"/>
          </a:bodyPr>
          <a:lstStyle/>
          <a:p>
            <a:r>
              <a:rPr lang="es-PE" dirty="0" smtClean="0">
                <a:solidFill>
                  <a:srgbClr val="002060"/>
                </a:solidFill>
              </a:rPr>
              <a:t>Incapacidad de repetir buenas prácticas. No existe infraestructura para soportar la consistencia de procesos.</a:t>
            </a:r>
          </a:p>
          <a:p>
            <a:r>
              <a:rPr lang="es-PE" dirty="0" smtClean="0">
                <a:solidFill>
                  <a:srgbClr val="002060"/>
                </a:solidFill>
              </a:rPr>
              <a:t>Los procesos se abandonan en tiempos de crisis.</a:t>
            </a:r>
          </a:p>
          <a:p>
            <a:r>
              <a:rPr lang="es-PE" dirty="0" smtClean="0">
                <a:solidFill>
                  <a:srgbClr val="002060"/>
                </a:solidFill>
              </a:rPr>
              <a:t>El progreso (avance) no es medido</a:t>
            </a:r>
          </a:p>
          <a:p>
            <a:r>
              <a:rPr lang="es-PE" dirty="0" smtClean="0">
                <a:solidFill>
                  <a:srgbClr val="002060"/>
                </a:solidFill>
              </a:rPr>
              <a:t>Suele existir sobre-compromiso.</a:t>
            </a:r>
          </a:p>
          <a:p>
            <a:endParaRPr lang="es-PE" dirty="0" smtClean="0">
              <a:solidFill>
                <a:srgbClr val="002060"/>
              </a:solidFill>
            </a:endParaRPr>
          </a:p>
          <a:p>
            <a:r>
              <a:rPr lang="es-PE" i="1" dirty="0" smtClean="0">
                <a:solidFill>
                  <a:srgbClr val="002060"/>
                </a:solidFill>
              </a:rPr>
              <a:t>Toda organización que no tenga un nivel mayor a 1, es considerada en este nivel.</a:t>
            </a:r>
            <a:endParaRPr lang="en-US" sz="2000" dirty="0">
              <a:solidFill>
                <a:srgbClr val="002060"/>
              </a:solidFill>
            </a:endParaRPr>
          </a:p>
        </p:txBody>
      </p:sp>
      <p:pic>
        <p:nvPicPr>
          <p:cNvPr id="2050" name="Picture 2" descr="C:\Documents and Settings\juan.torres\Local Settings\Temporary Internet Files\Content.IE5\PYA35VGK\MC900356899[1].wmf"/>
          <p:cNvPicPr>
            <a:picLocks noChangeAspect="1" noChangeArrowheads="1"/>
          </p:cNvPicPr>
          <p:nvPr/>
        </p:nvPicPr>
        <p:blipFill>
          <a:blip r:embed="rId3" cstate="print"/>
          <a:srcRect/>
          <a:stretch>
            <a:fillRect/>
          </a:stretch>
        </p:blipFill>
        <p:spPr bwMode="auto">
          <a:xfrm>
            <a:off x="7362825" y="1600200"/>
            <a:ext cx="1781175" cy="4059672"/>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762000" y="4191000"/>
            <a:ext cx="8027534" cy="1447800"/>
          </a:xfrm>
          <a:prstGeom prst="rect">
            <a:avLst/>
          </a:prstGeom>
          <a:noFill/>
          <a:ln w="9525">
            <a:noFill/>
            <a:miter lim="800000"/>
            <a:headEnd/>
            <a:tailEnd/>
          </a:ln>
        </p:spPr>
      </p:pic>
      <p:sp>
        <p:nvSpPr>
          <p:cNvPr id="2" name="Title 1"/>
          <p:cNvSpPr>
            <a:spLocks noGrp="1"/>
          </p:cNvSpPr>
          <p:nvPr>
            <p:ph type="title"/>
          </p:nvPr>
        </p:nvSpPr>
        <p:spPr>
          <a:xfrm>
            <a:off x="0" y="0"/>
            <a:ext cx="9144000" cy="1143000"/>
          </a:xfrm>
        </p:spPr>
        <p:txBody>
          <a:bodyPr/>
          <a:lstStyle/>
          <a:p>
            <a:r>
              <a:rPr lang="es-PE" dirty="0" smtClean="0"/>
              <a:t>Nivel de Madurez 2 - Gestionado</a:t>
            </a:r>
            <a:endParaRPr lang="en-US" dirty="0"/>
          </a:p>
        </p:txBody>
      </p:sp>
      <p:sp>
        <p:nvSpPr>
          <p:cNvPr id="3" name="Content Placeholder 2"/>
          <p:cNvSpPr>
            <a:spLocks noGrp="1"/>
          </p:cNvSpPr>
          <p:nvPr>
            <p:ph sz="half" idx="4294967295"/>
          </p:nvPr>
        </p:nvSpPr>
        <p:spPr>
          <a:xfrm>
            <a:off x="457200" y="1600200"/>
            <a:ext cx="8305800" cy="4953000"/>
          </a:xfrm>
        </p:spPr>
        <p:txBody>
          <a:bodyPr>
            <a:normAutofit/>
          </a:bodyPr>
          <a:lstStyle/>
          <a:p>
            <a:r>
              <a:rPr lang="es-PE" sz="2400" dirty="0" smtClean="0">
                <a:solidFill>
                  <a:srgbClr val="002060"/>
                </a:solidFill>
              </a:rPr>
              <a:t>Los procesos se planifican y ejecutan de acuerdo a una política. La política expresa la expectativa que tiene la organización sobre cómo se debe ejecutar el proceso</a:t>
            </a:r>
          </a:p>
          <a:p>
            <a:r>
              <a:rPr lang="es-PE" sz="2400" dirty="0" smtClean="0">
                <a:solidFill>
                  <a:srgbClr val="002060"/>
                </a:solidFill>
              </a:rPr>
              <a:t>Se emplea personal capacitado y los recursos adecuados.</a:t>
            </a:r>
          </a:p>
          <a:p>
            <a:r>
              <a:rPr lang="es-PE" sz="2400" dirty="0" smtClean="0">
                <a:solidFill>
                  <a:srgbClr val="002060"/>
                </a:solidFill>
              </a:rPr>
              <a:t>Se monitorea, controla y revisa.</a:t>
            </a:r>
          </a:p>
          <a:p>
            <a:r>
              <a:rPr lang="es-PE" sz="2400" dirty="0" smtClean="0">
                <a:solidFill>
                  <a:srgbClr val="002060"/>
                </a:solidFill>
              </a:rPr>
              <a:t>Se evalúa “adherencia” (cumplimiento de los procesos)</a:t>
            </a:r>
          </a:p>
          <a:p>
            <a:pPr>
              <a:buNone/>
            </a:pPr>
            <a:endParaRPr lang="es-PE" sz="2400" dirty="0" smtClean="0">
              <a:solidFill>
                <a:srgbClr val="002060"/>
              </a:solidFill>
            </a:endParaRPr>
          </a:p>
          <a:p>
            <a:endParaRPr lang="es-PE" sz="2400" dirty="0" smtClean="0">
              <a:solidFill>
                <a:srgbClr val="002060"/>
              </a:solidFill>
            </a:endParaRPr>
          </a:p>
          <a:p>
            <a:endParaRPr lang="en-US" sz="2400" dirty="0" smtClean="0">
              <a:solidFill>
                <a:srgbClr val="002060"/>
              </a:solidFill>
            </a:endParaRPr>
          </a:p>
          <a:p>
            <a:pPr lvl="1"/>
            <a:endParaRPr lang="en-US" sz="2000" dirty="0" smtClean="0">
              <a:solidFill>
                <a:srgbClr val="002060"/>
              </a:solidFill>
            </a:endParaRPr>
          </a:p>
          <a:p>
            <a:pPr lvl="1"/>
            <a:endParaRPr lang="en-US" sz="2000" dirty="0">
              <a:solidFill>
                <a:srgbClr val="002060"/>
              </a:solidFill>
            </a:endParaRPr>
          </a:p>
        </p:txBody>
      </p:sp>
      <p:sp>
        <p:nvSpPr>
          <p:cNvPr id="12" name="Rectangular Callout 11"/>
          <p:cNvSpPr/>
          <p:nvPr/>
        </p:nvSpPr>
        <p:spPr>
          <a:xfrm>
            <a:off x="381000" y="5867400"/>
            <a:ext cx="7391400" cy="838200"/>
          </a:xfrm>
          <a:prstGeom prst="wedgeRectCallout">
            <a:avLst>
              <a:gd name="adj1" fmla="val -9369"/>
              <a:gd name="adj2" fmla="val -96691"/>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bg1"/>
                </a:solidFill>
              </a:rPr>
              <a:t>Se tiene visibilidad de lo que sucede entre hitos determinados del proyecto. Lo que ocurre dentro de las cajas no es estándar. Cada proyecto lo define, sin embargo cumple las expectativas de la política</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10600" cy="1066800"/>
          </a:xfrm>
        </p:spPr>
        <p:txBody>
          <a:bodyPr/>
          <a:lstStyle/>
          <a:p>
            <a:r>
              <a:rPr lang="es-PE" dirty="0" smtClean="0"/>
              <a:t>Nivel de Madurez 3 - Definido</a:t>
            </a:r>
            <a:endParaRPr lang="en-US" dirty="0"/>
          </a:p>
        </p:txBody>
      </p:sp>
      <p:sp>
        <p:nvSpPr>
          <p:cNvPr id="8" name="Content Placeholder 2"/>
          <p:cNvSpPr>
            <a:spLocks noGrp="1"/>
          </p:cNvSpPr>
          <p:nvPr>
            <p:ph sz="half" idx="4294967295"/>
          </p:nvPr>
        </p:nvSpPr>
        <p:spPr>
          <a:xfrm>
            <a:off x="457200" y="1600200"/>
            <a:ext cx="8305800" cy="3276600"/>
          </a:xfrm>
        </p:spPr>
        <p:txBody>
          <a:bodyPr>
            <a:normAutofit/>
          </a:bodyPr>
          <a:lstStyle/>
          <a:p>
            <a:r>
              <a:rPr lang="es-PE" sz="2400" dirty="0" smtClean="0">
                <a:solidFill>
                  <a:srgbClr val="002060"/>
                </a:solidFill>
              </a:rPr>
              <a:t>Los procesos se encuentran bien definidos y detallados, incluyendo estándares, procedimientos y herramientas.</a:t>
            </a:r>
          </a:p>
          <a:p>
            <a:r>
              <a:rPr lang="es-PE" sz="2400" dirty="0" smtClean="0">
                <a:solidFill>
                  <a:srgbClr val="002060"/>
                </a:solidFill>
              </a:rPr>
              <a:t>Los procesos son establecidos y mejoran con el tiempo.</a:t>
            </a:r>
          </a:p>
          <a:p>
            <a:r>
              <a:rPr lang="es-PE" sz="2400" dirty="0" smtClean="0">
                <a:solidFill>
                  <a:srgbClr val="002060"/>
                </a:solidFill>
              </a:rPr>
              <a:t>Los proyectos definen sus procesos en base a los procesos estándar, utilizando guías de adecuación establecidas. </a:t>
            </a:r>
          </a:p>
          <a:p>
            <a:endParaRPr lang="es-PE" sz="2400" dirty="0" smtClean="0">
              <a:solidFill>
                <a:srgbClr val="002060"/>
              </a:solidFill>
            </a:endParaRPr>
          </a:p>
          <a:p>
            <a:pPr>
              <a:buNone/>
            </a:pPr>
            <a:endParaRPr lang="es-PE" sz="2400" dirty="0" smtClean="0">
              <a:solidFill>
                <a:srgbClr val="002060"/>
              </a:solidFill>
            </a:endParaRPr>
          </a:p>
          <a:p>
            <a:pPr>
              <a:buNone/>
            </a:pPr>
            <a:endParaRPr lang="es-PE" sz="2400" dirty="0" smtClean="0">
              <a:solidFill>
                <a:srgbClr val="002060"/>
              </a:solidFill>
            </a:endParaRPr>
          </a:p>
        </p:txBody>
      </p:sp>
      <p:pic>
        <p:nvPicPr>
          <p:cNvPr id="4098" name="Picture 2"/>
          <p:cNvPicPr>
            <a:picLocks noChangeAspect="1" noChangeArrowheads="1"/>
          </p:cNvPicPr>
          <p:nvPr/>
        </p:nvPicPr>
        <p:blipFill>
          <a:blip r:embed="rId3" cstate="print"/>
          <a:srcRect/>
          <a:stretch>
            <a:fillRect/>
          </a:stretch>
        </p:blipFill>
        <p:spPr bwMode="auto">
          <a:xfrm>
            <a:off x="457200" y="4114800"/>
            <a:ext cx="8154394" cy="155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990600"/>
          </a:xfrm>
        </p:spPr>
        <p:txBody>
          <a:bodyPr/>
          <a:lstStyle/>
          <a:p>
            <a:r>
              <a:rPr lang="es-PE" dirty="0" smtClean="0"/>
              <a:t>Nivel de Madurez 3 - Definido</a:t>
            </a:r>
            <a:endParaRPr lang="en-US" dirty="0"/>
          </a:p>
        </p:txBody>
      </p:sp>
      <p:sp>
        <p:nvSpPr>
          <p:cNvPr id="8" name="Content Placeholder 2"/>
          <p:cNvSpPr>
            <a:spLocks noGrp="1"/>
          </p:cNvSpPr>
          <p:nvPr>
            <p:ph sz="half" idx="4294967295"/>
          </p:nvPr>
        </p:nvSpPr>
        <p:spPr>
          <a:xfrm>
            <a:off x="457200" y="1600200"/>
            <a:ext cx="8305800" cy="4876800"/>
          </a:xfrm>
        </p:spPr>
        <p:txBody>
          <a:bodyPr>
            <a:normAutofit fontScale="92500" lnSpcReduction="10000"/>
          </a:bodyPr>
          <a:lstStyle/>
          <a:p>
            <a:r>
              <a:rPr lang="es-PE" dirty="0" smtClean="0">
                <a:solidFill>
                  <a:srgbClr val="002060"/>
                </a:solidFill>
              </a:rPr>
              <a:t>La organización es más proactiva:</a:t>
            </a:r>
          </a:p>
          <a:p>
            <a:pPr lvl="1"/>
            <a:r>
              <a:rPr lang="es-PE" dirty="0" smtClean="0">
                <a:solidFill>
                  <a:srgbClr val="002060"/>
                </a:solidFill>
              </a:rPr>
              <a:t>Los proyectos se preocupan en definir cómo se realizarán las actividades de ingeniería del proyecto: Construir, integrar, probar, etc.</a:t>
            </a:r>
          </a:p>
          <a:p>
            <a:pPr lvl="1"/>
            <a:r>
              <a:rPr lang="es-PE" dirty="0" smtClean="0">
                <a:solidFill>
                  <a:srgbClr val="002060"/>
                </a:solidFill>
              </a:rPr>
              <a:t>Gestiona riesgos más rigurosamente.</a:t>
            </a:r>
          </a:p>
          <a:p>
            <a:pPr lvl="1"/>
            <a:r>
              <a:rPr lang="es-PE" dirty="0" smtClean="0">
                <a:solidFill>
                  <a:srgbClr val="002060"/>
                </a:solidFill>
              </a:rPr>
              <a:t>Atiende las necesidades de capacitación organizacional (no sólo de proyecto).</a:t>
            </a:r>
          </a:p>
          <a:p>
            <a:pPr lvl="1"/>
            <a:r>
              <a:rPr lang="es-PE" dirty="0" smtClean="0">
                <a:solidFill>
                  <a:srgbClr val="002060"/>
                </a:solidFill>
              </a:rPr>
              <a:t>Utiliza los datos, métricas, experiencias, de los proyectos para que los nuevos proyectos lo tomen en cuenta.</a:t>
            </a:r>
          </a:p>
          <a:p>
            <a:pPr lvl="1"/>
            <a:r>
              <a:rPr lang="es-PE" dirty="0" smtClean="0">
                <a:solidFill>
                  <a:srgbClr val="002060"/>
                </a:solidFill>
              </a:rPr>
              <a:t> Contiene el mayor número de áreas de proceso: 11.</a:t>
            </a:r>
          </a:p>
          <a:p>
            <a:pPr>
              <a:buNone/>
            </a:pPr>
            <a:endParaRPr lang="es-PE" sz="2400" dirty="0" smtClean="0">
              <a:solidFill>
                <a:srgbClr val="002060"/>
              </a:solidFill>
            </a:endParaRPr>
          </a:p>
          <a:p>
            <a:pPr>
              <a:buNone/>
            </a:pPr>
            <a:endParaRPr lang="es-PE" sz="2400" dirty="0" smtClean="0">
              <a:solidFill>
                <a:srgbClr val="00206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876800" cy="1143000"/>
          </a:xfrm>
        </p:spPr>
        <p:txBody>
          <a:bodyPr>
            <a:normAutofit/>
          </a:bodyPr>
          <a:lstStyle/>
          <a:p>
            <a:r>
              <a:rPr lang="es-PE" dirty="0" smtClean="0"/>
              <a:t>Contenido</a:t>
            </a:r>
            <a:endParaRPr lang="en-US" dirty="0"/>
          </a:p>
        </p:txBody>
      </p:sp>
      <p:sp>
        <p:nvSpPr>
          <p:cNvPr id="3" name="Content Placeholder 2"/>
          <p:cNvSpPr>
            <a:spLocks noGrp="1"/>
          </p:cNvSpPr>
          <p:nvPr>
            <p:ph sz="half" idx="4294967295"/>
          </p:nvPr>
        </p:nvSpPr>
        <p:spPr>
          <a:xfrm>
            <a:off x="457200" y="1600200"/>
            <a:ext cx="8305800" cy="4953000"/>
          </a:xfrm>
        </p:spPr>
        <p:txBody>
          <a:bodyPr>
            <a:normAutofit/>
          </a:bodyPr>
          <a:lstStyle/>
          <a:p>
            <a:r>
              <a:rPr lang="es-PE" sz="3200" dirty="0" smtClean="0">
                <a:solidFill>
                  <a:srgbClr val="002060"/>
                </a:solidFill>
              </a:rPr>
              <a:t>Representaciones del Modelo </a:t>
            </a:r>
            <a:r>
              <a:rPr lang="es-PE" sz="3200" dirty="0" err="1" smtClean="0">
                <a:solidFill>
                  <a:srgbClr val="002060"/>
                </a:solidFill>
              </a:rPr>
              <a:t>CMMi</a:t>
            </a:r>
            <a:endParaRPr lang="es-PE" sz="3200" dirty="0" smtClean="0">
              <a:solidFill>
                <a:srgbClr val="002060"/>
              </a:solidFill>
            </a:endParaRPr>
          </a:p>
          <a:p>
            <a:r>
              <a:rPr lang="es-PE" sz="3200" dirty="0" smtClean="0">
                <a:solidFill>
                  <a:srgbClr val="002060"/>
                </a:solidFill>
              </a:rPr>
              <a:t>Objetivos: </a:t>
            </a:r>
          </a:p>
          <a:p>
            <a:pPr lvl="1"/>
            <a:r>
              <a:rPr lang="es-PE" dirty="0" smtClean="0">
                <a:solidFill>
                  <a:srgbClr val="002060"/>
                </a:solidFill>
              </a:rPr>
              <a:t>Comprender de qué maneras podemos utilizar el modelo.</a:t>
            </a:r>
          </a:p>
          <a:p>
            <a:pPr lvl="1"/>
            <a:r>
              <a:rPr lang="es-PE" dirty="0" smtClean="0">
                <a:solidFill>
                  <a:srgbClr val="002060"/>
                </a:solidFill>
              </a:rPr>
              <a:t>Características y beneficios de cada una de ellas.</a:t>
            </a:r>
          </a:p>
          <a:p>
            <a:endParaRPr lang="es-PE" sz="3200" dirty="0" smtClean="0">
              <a:solidFill>
                <a:srgbClr val="002060"/>
              </a:solidFill>
            </a:endParaRPr>
          </a:p>
          <a:p>
            <a:endParaRPr lang="es-PE" dirty="0" smtClean="0">
              <a:solidFill>
                <a:srgbClr val="002060"/>
              </a:solidFill>
            </a:endParaRPr>
          </a:p>
          <a:p>
            <a:endParaRPr lang="en-US" dirty="0" smtClean="0">
              <a:solidFill>
                <a:srgbClr val="002060"/>
              </a:solidFill>
            </a:endParaRPr>
          </a:p>
          <a:p>
            <a:pPr lvl="1"/>
            <a:endParaRPr lang="en-US" dirty="0" smtClean="0">
              <a:solidFill>
                <a:srgbClr val="002060"/>
              </a:solidFill>
            </a:endParaRPr>
          </a:p>
          <a:p>
            <a:pPr lvl="1"/>
            <a:endParaRPr lang="en-US" dirty="0">
              <a:solidFill>
                <a:srgbClr val="002060"/>
              </a:solidFill>
            </a:endParaRPr>
          </a:p>
        </p:txBody>
      </p:sp>
      <p:pic>
        <p:nvPicPr>
          <p:cNvPr id="2050" name="Picture 2" descr="C:\Users\FamiliaTorresCastill\AppData\Local\Microsoft\Windows\Temporary Internet Files\Content.IE5\ZOQBUQ76\MC900285398[1].wmf"/>
          <p:cNvPicPr>
            <a:picLocks noChangeAspect="1" noChangeArrowheads="1"/>
          </p:cNvPicPr>
          <p:nvPr/>
        </p:nvPicPr>
        <p:blipFill>
          <a:blip r:embed="rId3" cstate="print"/>
          <a:srcRect/>
          <a:stretch>
            <a:fillRect/>
          </a:stretch>
        </p:blipFill>
        <p:spPr bwMode="auto">
          <a:xfrm>
            <a:off x="609600" y="4724400"/>
            <a:ext cx="1819275" cy="1684337"/>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143000"/>
          </a:xfrm>
        </p:spPr>
        <p:txBody>
          <a:bodyPr>
            <a:normAutofit fontScale="90000"/>
          </a:bodyPr>
          <a:lstStyle/>
          <a:p>
            <a:r>
              <a:rPr lang="es-PE" dirty="0" smtClean="0"/>
              <a:t>Nivel de Madurez 4 – Gestionado Cuantitativamente</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457200" y="4572000"/>
            <a:ext cx="8123068" cy="1371600"/>
          </a:xfrm>
          <a:prstGeom prst="rect">
            <a:avLst/>
          </a:prstGeom>
          <a:noFill/>
          <a:ln w="9525">
            <a:noFill/>
            <a:miter lim="800000"/>
            <a:headEnd/>
            <a:tailEnd/>
          </a:ln>
        </p:spPr>
      </p:pic>
      <p:sp>
        <p:nvSpPr>
          <p:cNvPr id="7" name="Content Placeholder 2"/>
          <p:cNvSpPr>
            <a:spLocks noGrp="1"/>
          </p:cNvSpPr>
          <p:nvPr>
            <p:ph sz="half" idx="4294967295"/>
          </p:nvPr>
        </p:nvSpPr>
        <p:spPr>
          <a:xfrm>
            <a:off x="457200" y="1600200"/>
            <a:ext cx="8305800" cy="2743200"/>
          </a:xfrm>
        </p:spPr>
        <p:txBody>
          <a:bodyPr>
            <a:normAutofit/>
          </a:bodyPr>
          <a:lstStyle/>
          <a:p>
            <a:r>
              <a:rPr lang="es-PE" dirty="0" smtClean="0">
                <a:solidFill>
                  <a:srgbClr val="002060"/>
                </a:solidFill>
              </a:rPr>
              <a:t>Se  establecen objetivos cuantitativos sobre la calidad y desempeño de los procesos. En base a estos se gestionan los proyectos.</a:t>
            </a:r>
          </a:p>
          <a:p>
            <a:r>
              <a:rPr lang="es-PE" dirty="0" smtClean="0">
                <a:solidFill>
                  <a:srgbClr val="002060"/>
                </a:solidFill>
              </a:rPr>
              <a:t>La calidad y desempeño se comprenden en términos estadísticos.</a:t>
            </a:r>
          </a:p>
          <a:p>
            <a:endParaRPr lang="es-PE" dirty="0" smtClean="0">
              <a:solidFill>
                <a:srgbClr val="002060"/>
              </a:solidFill>
            </a:endParaRPr>
          </a:p>
          <a:p>
            <a:pPr>
              <a:buNone/>
            </a:pPr>
            <a:endParaRPr lang="es-PE" sz="2400" dirty="0" smtClean="0">
              <a:solidFill>
                <a:srgbClr val="002060"/>
              </a:solidFill>
            </a:endParaRPr>
          </a:p>
          <a:p>
            <a:pPr>
              <a:buNone/>
            </a:pPr>
            <a:endParaRPr lang="es-PE" sz="2400" dirty="0" smtClean="0">
              <a:solidFill>
                <a:srgbClr val="00206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r="2353"/>
          <a:stretch>
            <a:fillRect/>
          </a:stretch>
        </p:blipFill>
        <p:spPr bwMode="auto">
          <a:xfrm>
            <a:off x="457200" y="2209800"/>
            <a:ext cx="6324600" cy="2931271"/>
          </a:xfrm>
          <a:prstGeom prst="rect">
            <a:avLst/>
          </a:prstGeom>
          <a:noFill/>
          <a:ln w="9525">
            <a:noFill/>
            <a:miter lim="800000"/>
            <a:headEnd/>
            <a:tailEnd/>
          </a:ln>
        </p:spPr>
      </p:pic>
      <p:sp>
        <p:nvSpPr>
          <p:cNvPr id="2" name="Title 1"/>
          <p:cNvSpPr>
            <a:spLocks noGrp="1"/>
          </p:cNvSpPr>
          <p:nvPr>
            <p:ph type="title"/>
          </p:nvPr>
        </p:nvSpPr>
        <p:spPr>
          <a:xfrm>
            <a:off x="0" y="0"/>
            <a:ext cx="8991600" cy="1143000"/>
          </a:xfrm>
        </p:spPr>
        <p:txBody>
          <a:bodyPr>
            <a:normAutofit fontScale="90000"/>
          </a:bodyPr>
          <a:lstStyle/>
          <a:p>
            <a:r>
              <a:rPr lang="es-PE" dirty="0" smtClean="0"/>
              <a:t>Nivel de Madurez 4 – Gestionado Cuantitativamente</a:t>
            </a:r>
            <a:endParaRPr lang="en-US" dirty="0"/>
          </a:p>
        </p:txBody>
      </p:sp>
      <p:sp>
        <p:nvSpPr>
          <p:cNvPr id="7" name="Content Placeholder 2"/>
          <p:cNvSpPr>
            <a:spLocks noGrp="1"/>
          </p:cNvSpPr>
          <p:nvPr>
            <p:ph sz="half" idx="4294967295"/>
          </p:nvPr>
        </p:nvSpPr>
        <p:spPr>
          <a:xfrm>
            <a:off x="228600" y="5486400"/>
            <a:ext cx="7772400" cy="1066800"/>
          </a:xfrm>
        </p:spPr>
        <p:txBody>
          <a:bodyPr>
            <a:normAutofit fontScale="92500"/>
          </a:bodyPr>
          <a:lstStyle/>
          <a:p>
            <a:r>
              <a:rPr lang="es-PE" dirty="0" smtClean="0">
                <a:solidFill>
                  <a:srgbClr val="002060"/>
                </a:solidFill>
              </a:rPr>
              <a:t>La habilidad de predecir  se vuelve más precisa a medida que la variabilidad disminuye.</a:t>
            </a:r>
          </a:p>
          <a:p>
            <a:pPr>
              <a:buNone/>
            </a:pPr>
            <a:endParaRPr lang="es-PE" sz="2400" dirty="0" smtClean="0">
              <a:solidFill>
                <a:srgbClr val="002060"/>
              </a:solidFill>
            </a:endParaRPr>
          </a:p>
          <a:p>
            <a:pPr>
              <a:buNone/>
            </a:pPr>
            <a:endParaRPr lang="es-PE" sz="2400" dirty="0" smtClean="0">
              <a:solidFill>
                <a:srgbClr val="002060"/>
              </a:solidFill>
            </a:endParaRPr>
          </a:p>
        </p:txBody>
      </p:sp>
      <p:sp>
        <p:nvSpPr>
          <p:cNvPr id="11" name="Right Brace 10"/>
          <p:cNvSpPr/>
          <p:nvPr/>
        </p:nvSpPr>
        <p:spPr>
          <a:xfrm>
            <a:off x="7162800" y="2971800"/>
            <a:ext cx="381000" cy="990600"/>
          </a:xfrm>
          <a:prstGeom prst="rightBrace">
            <a:avLst/>
          </a:prstGeom>
          <a:ln w="28575">
            <a:solidFill>
              <a:srgbClr val="00206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060"/>
              </a:solidFill>
            </a:endParaRPr>
          </a:p>
        </p:txBody>
      </p:sp>
      <p:sp>
        <p:nvSpPr>
          <p:cNvPr id="12" name="TextBox 11"/>
          <p:cNvSpPr txBox="1"/>
          <p:nvPr/>
        </p:nvSpPr>
        <p:spPr>
          <a:xfrm>
            <a:off x="7620000" y="3200400"/>
            <a:ext cx="1524000" cy="646331"/>
          </a:xfrm>
          <a:prstGeom prst="rect">
            <a:avLst/>
          </a:prstGeom>
          <a:noFill/>
        </p:spPr>
        <p:txBody>
          <a:bodyPr wrap="square" rtlCol="0">
            <a:spAutoFit/>
          </a:bodyPr>
          <a:lstStyle/>
          <a:p>
            <a:pPr algn="ctr"/>
            <a:r>
              <a:rPr lang="es-PE" dirty="0" smtClean="0">
                <a:solidFill>
                  <a:srgbClr val="002060"/>
                </a:solidFill>
              </a:rPr>
              <a:t>Variabilidad del Proceso</a:t>
            </a:r>
            <a:endParaRPr lang="en-US" dirty="0">
              <a:solidFill>
                <a:srgbClr val="002060"/>
              </a:solidFill>
            </a:endParaRPr>
          </a:p>
        </p:txBody>
      </p:sp>
      <p:sp>
        <p:nvSpPr>
          <p:cNvPr id="14" name="TextBox 13"/>
          <p:cNvSpPr txBox="1"/>
          <p:nvPr/>
        </p:nvSpPr>
        <p:spPr>
          <a:xfrm>
            <a:off x="7239000" y="1752600"/>
            <a:ext cx="1905000" cy="369332"/>
          </a:xfrm>
          <a:prstGeom prst="rect">
            <a:avLst/>
          </a:prstGeom>
          <a:noFill/>
        </p:spPr>
        <p:txBody>
          <a:bodyPr wrap="square" rtlCol="0">
            <a:spAutoFit/>
          </a:bodyPr>
          <a:lstStyle/>
          <a:p>
            <a:pPr algn="ctr"/>
            <a:r>
              <a:rPr lang="es-PE" dirty="0" smtClean="0">
                <a:solidFill>
                  <a:srgbClr val="002060"/>
                </a:solidFill>
              </a:rPr>
              <a:t>Límite superior</a:t>
            </a:r>
            <a:endParaRPr lang="en-US" dirty="0">
              <a:solidFill>
                <a:srgbClr val="002060"/>
              </a:solidFill>
            </a:endParaRPr>
          </a:p>
        </p:txBody>
      </p:sp>
      <p:sp>
        <p:nvSpPr>
          <p:cNvPr id="15" name="TextBox 14"/>
          <p:cNvSpPr txBox="1"/>
          <p:nvPr/>
        </p:nvSpPr>
        <p:spPr>
          <a:xfrm>
            <a:off x="7239000" y="4964668"/>
            <a:ext cx="1524000" cy="369332"/>
          </a:xfrm>
          <a:prstGeom prst="rect">
            <a:avLst/>
          </a:prstGeom>
          <a:noFill/>
        </p:spPr>
        <p:txBody>
          <a:bodyPr wrap="square" rtlCol="0">
            <a:spAutoFit/>
          </a:bodyPr>
          <a:lstStyle/>
          <a:p>
            <a:pPr algn="ctr"/>
            <a:r>
              <a:rPr lang="es-PE" dirty="0" smtClean="0">
                <a:solidFill>
                  <a:srgbClr val="002060"/>
                </a:solidFill>
              </a:rPr>
              <a:t>Límite inferior</a:t>
            </a:r>
            <a:endParaRPr lang="en-US" dirty="0">
              <a:solidFill>
                <a:srgbClr val="002060"/>
              </a:solidFill>
            </a:endParaRPr>
          </a:p>
        </p:txBody>
      </p:sp>
      <p:cxnSp>
        <p:nvCxnSpPr>
          <p:cNvPr id="17" name="Straight Arrow Connector 16"/>
          <p:cNvCxnSpPr/>
          <p:nvPr/>
        </p:nvCxnSpPr>
        <p:spPr>
          <a:xfrm rot="5400000" flipH="1" flipV="1">
            <a:off x="6781800" y="2286000"/>
            <a:ext cx="762000" cy="609600"/>
          </a:xfrm>
          <a:prstGeom prst="straightConnector1">
            <a:avLst/>
          </a:prstGeom>
          <a:ln w="4762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6781800" y="4267200"/>
            <a:ext cx="762000" cy="609600"/>
          </a:xfrm>
          <a:prstGeom prst="straightConnector1">
            <a:avLst/>
          </a:prstGeom>
          <a:ln w="4762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7200" y="1600200"/>
            <a:ext cx="4038600" cy="523220"/>
          </a:xfrm>
          <a:prstGeom prst="rect">
            <a:avLst/>
          </a:prstGeom>
          <a:noFill/>
        </p:spPr>
        <p:txBody>
          <a:bodyPr wrap="square" rtlCol="0">
            <a:spAutoFit/>
          </a:bodyPr>
          <a:lstStyle/>
          <a:p>
            <a:r>
              <a:rPr lang="es-PE" sz="2800" dirty="0" smtClean="0">
                <a:solidFill>
                  <a:srgbClr val="002060"/>
                </a:solidFill>
              </a:rPr>
              <a:t>Gráfica de Control:</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s-PE" dirty="0" smtClean="0"/>
              <a:t>Nivel de Madurez 5 – En Optimización</a:t>
            </a:r>
            <a:endParaRPr lang="en-US" dirty="0"/>
          </a:p>
        </p:txBody>
      </p:sp>
      <p:sp>
        <p:nvSpPr>
          <p:cNvPr id="7" name="Content Placeholder 2"/>
          <p:cNvSpPr>
            <a:spLocks noGrp="1"/>
          </p:cNvSpPr>
          <p:nvPr>
            <p:ph sz="half" idx="4294967295"/>
          </p:nvPr>
        </p:nvSpPr>
        <p:spPr>
          <a:xfrm>
            <a:off x="457200" y="1600200"/>
            <a:ext cx="8305800" cy="2743200"/>
          </a:xfrm>
        </p:spPr>
        <p:txBody>
          <a:bodyPr>
            <a:normAutofit/>
          </a:bodyPr>
          <a:lstStyle/>
          <a:p>
            <a:r>
              <a:rPr lang="es-PE" dirty="0" smtClean="0">
                <a:solidFill>
                  <a:srgbClr val="002060"/>
                </a:solidFill>
              </a:rPr>
              <a:t>Se enfoca en la mejora </a:t>
            </a:r>
            <a:r>
              <a:rPr lang="es-PE" dirty="0" err="1" smtClean="0">
                <a:solidFill>
                  <a:srgbClr val="002060"/>
                </a:solidFill>
              </a:rPr>
              <a:t>contínua</a:t>
            </a:r>
            <a:r>
              <a:rPr lang="es-PE" dirty="0" smtClean="0">
                <a:solidFill>
                  <a:srgbClr val="002060"/>
                </a:solidFill>
              </a:rPr>
              <a:t> de la performance de los procesos.</a:t>
            </a:r>
          </a:p>
          <a:p>
            <a:r>
              <a:rPr lang="es-PE" dirty="0" smtClean="0">
                <a:solidFill>
                  <a:srgbClr val="002060"/>
                </a:solidFill>
              </a:rPr>
              <a:t>La mejora se basa  en el entendimiento cuantitativo de los objetivos del negocio y de las necesidades de desempeño</a:t>
            </a:r>
          </a:p>
          <a:p>
            <a:endParaRPr lang="es-PE" dirty="0" smtClean="0">
              <a:solidFill>
                <a:srgbClr val="002060"/>
              </a:solidFill>
            </a:endParaRPr>
          </a:p>
          <a:p>
            <a:pPr>
              <a:buNone/>
            </a:pPr>
            <a:endParaRPr lang="es-PE" sz="2400" dirty="0" smtClean="0">
              <a:solidFill>
                <a:srgbClr val="002060"/>
              </a:solidFill>
            </a:endParaRPr>
          </a:p>
          <a:p>
            <a:pPr>
              <a:buNone/>
            </a:pPr>
            <a:endParaRPr lang="es-PE" sz="2400" dirty="0" smtClean="0">
              <a:solidFill>
                <a:srgbClr val="002060"/>
              </a:solidFill>
            </a:endParaRPr>
          </a:p>
        </p:txBody>
      </p:sp>
      <p:pic>
        <p:nvPicPr>
          <p:cNvPr id="2050" name="Picture 2"/>
          <p:cNvPicPr>
            <a:picLocks noChangeAspect="1" noChangeArrowheads="1"/>
          </p:cNvPicPr>
          <p:nvPr/>
        </p:nvPicPr>
        <p:blipFill>
          <a:blip r:embed="rId3" cstate="print"/>
          <a:srcRect/>
          <a:stretch>
            <a:fillRect/>
          </a:stretch>
        </p:blipFill>
        <p:spPr bwMode="auto">
          <a:xfrm>
            <a:off x="1143000" y="4572000"/>
            <a:ext cx="6705600" cy="18626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82000" cy="1066800"/>
          </a:xfrm>
        </p:spPr>
        <p:txBody>
          <a:bodyPr>
            <a:normAutofit fontScale="90000"/>
          </a:bodyPr>
          <a:lstStyle/>
          <a:p>
            <a:r>
              <a:rPr lang="es-PE" dirty="0" smtClean="0"/>
              <a:t>Nivel de Madurez 5 – En Optimización</a:t>
            </a:r>
            <a:endParaRPr lang="en-US" dirty="0"/>
          </a:p>
        </p:txBody>
      </p:sp>
      <p:pic>
        <p:nvPicPr>
          <p:cNvPr id="3074" name="Picture 2"/>
          <p:cNvPicPr>
            <a:picLocks noGrp="1" noChangeAspect="1" noChangeArrowheads="1"/>
          </p:cNvPicPr>
          <p:nvPr>
            <p:ph sz="half" idx="4294967295"/>
          </p:nvPr>
        </p:nvPicPr>
        <p:blipFill>
          <a:blip r:embed="rId3" cstate="print"/>
          <a:srcRect/>
          <a:stretch>
            <a:fillRect/>
          </a:stretch>
        </p:blipFill>
        <p:spPr bwMode="auto">
          <a:xfrm>
            <a:off x="838200" y="1371600"/>
            <a:ext cx="7220932" cy="2743200"/>
          </a:xfrm>
          <a:prstGeom prst="rect">
            <a:avLst/>
          </a:prstGeom>
          <a:noFill/>
          <a:ln w="9525">
            <a:noFill/>
            <a:miter lim="800000"/>
            <a:headEnd/>
            <a:tailEnd/>
          </a:ln>
        </p:spPr>
      </p:pic>
      <p:cxnSp>
        <p:nvCxnSpPr>
          <p:cNvPr id="8" name="Straight Arrow Connector 7"/>
          <p:cNvCxnSpPr/>
          <p:nvPr/>
        </p:nvCxnSpPr>
        <p:spPr>
          <a:xfrm rot="5400000" flipH="1" flipV="1">
            <a:off x="6553200" y="2133600"/>
            <a:ext cx="457200" cy="1588"/>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62600" y="1524000"/>
            <a:ext cx="2514600" cy="369332"/>
          </a:xfrm>
          <a:prstGeom prst="rect">
            <a:avLst/>
          </a:prstGeom>
          <a:noFill/>
        </p:spPr>
        <p:txBody>
          <a:bodyPr wrap="square" rtlCol="0">
            <a:spAutoFit/>
          </a:bodyPr>
          <a:lstStyle/>
          <a:p>
            <a:pPr algn="ctr"/>
            <a:r>
              <a:rPr lang="es-PE" dirty="0" smtClean="0">
                <a:solidFill>
                  <a:schemeClr val="bg2">
                    <a:lumMod val="50000"/>
                  </a:schemeClr>
                </a:solidFill>
              </a:rPr>
              <a:t>Mejora introducida</a:t>
            </a:r>
            <a:endParaRPr lang="en-US" dirty="0">
              <a:solidFill>
                <a:schemeClr val="bg2">
                  <a:lumMod val="50000"/>
                </a:schemeClr>
              </a:solidFill>
            </a:endParaRPr>
          </a:p>
        </p:txBody>
      </p:sp>
      <p:sp>
        <p:nvSpPr>
          <p:cNvPr id="11" name="Content Placeholder 2"/>
          <p:cNvSpPr>
            <a:spLocks noGrp="1"/>
          </p:cNvSpPr>
          <p:nvPr>
            <p:ph sz="half" idx="4294967295"/>
          </p:nvPr>
        </p:nvSpPr>
        <p:spPr>
          <a:xfrm>
            <a:off x="152400" y="4343400"/>
            <a:ext cx="8610600" cy="2514600"/>
          </a:xfrm>
        </p:spPr>
        <p:txBody>
          <a:bodyPr>
            <a:normAutofit fontScale="92500" lnSpcReduction="20000"/>
          </a:bodyPr>
          <a:lstStyle/>
          <a:p>
            <a:r>
              <a:rPr lang="es-PE" dirty="0" smtClean="0">
                <a:solidFill>
                  <a:srgbClr val="002060"/>
                </a:solidFill>
              </a:rPr>
              <a:t>El cambio disciplinado se convierte en una forma de vida.</a:t>
            </a:r>
          </a:p>
          <a:p>
            <a:r>
              <a:rPr lang="es-PE" dirty="0" smtClean="0">
                <a:solidFill>
                  <a:srgbClr val="002060"/>
                </a:solidFill>
              </a:rPr>
              <a:t>Se identifican actividades ineficientes o propensas a producir error, las cuales son revisadas y reemplazadas.</a:t>
            </a:r>
          </a:p>
          <a:p>
            <a:r>
              <a:rPr lang="es-PE" dirty="0" smtClean="0">
                <a:solidFill>
                  <a:srgbClr val="002060"/>
                </a:solidFill>
              </a:rPr>
              <a:t>Se hace seguimiento a la efectividad del cambio.</a:t>
            </a:r>
            <a:endParaRPr lang="es-PE" sz="2400" dirty="0" smtClean="0">
              <a:solidFill>
                <a:srgbClr val="002060"/>
              </a:solidFill>
            </a:endParaRPr>
          </a:p>
          <a:p>
            <a:pPr>
              <a:buNone/>
            </a:pPr>
            <a:endParaRPr lang="es-PE" sz="2400" dirty="0" smtClean="0">
              <a:solidFill>
                <a:srgbClr val="00206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8991600" cy="1295400"/>
          </a:xfrm>
        </p:spPr>
        <p:txBody>
          <a:bodyPr>
            <a:normAutofit fontScale="90000"/>
          </a:bodyPr>
          <a:lstStyle/>
          <a:p>
            <a:r>
              <a:rPr lang="es-PE" dirty="0" smtClean="0"/>
              <a:t>Representación </a:t>
            </a:r>
            <a:r>
              <a:rPr lang="es-PE" dirty="0" err="1" smtClean="0"/>
              <a:t>Contínua</a:t>
            </a:r>
            <a:r>
              <a:rPr lang="es-PE" dirty="0" smtClean="0"/>
              <a:t/>
            </a:r>
            <a:br>
              <a:rPr lang="es-PE" dirty="0" smtClean="0"/>
            </a:br>
            <a:r>
              <a:rPr lang="es-PE" dirty="0" smtClean="0"/>
              <a:t>(</a:t>
            </a:r>
            <a:r>
              <a:rPr lang="es-PE" dirty="0" err="1" smtClean="0"/>
              <a:t>Continuous</a:t>
            </a:r>
            <a:r>
              <a:rPr lang="es-PE" dirty="0" smtClean="0"/>
              <a:t>)</a:t>
            </a:r>
            <a:endParaRPr lang="es-PE" dirty="0"/>
          </a:p>
        </p:txBody>
      </p:sp>
      <p:pic>
        <p:nvPicPr>
          <p:cNvPr id="4" name="Picture 2"/>
          <p:cNvPicPr>
            <a:picLocks noChangeAspect="1" noChangeArrowheads="1"/>
          </p:cNvPicPr>
          <p:nvPr/>
        </p:nvPicPr>
        <p:blipFill>
          <a:blip r:embed="rId3" cstate="print"/>
          <a:srcRect/>
          <a:stretch>
            <a:fillRect/>
          </a:stretch>
        </p:blipFill>
        <p:spPr bwMode="auto">
          <a:xfrm>
            <a:off x="2743200" y="2057400"/>
            <a:ext cx="4267200" cy="37397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1066800"/>
          </a:xfrm>
        </p:spPr>
        <p:txBody>
          <a:bodyPr/>
          <a:lstStyle/>
          <a:p>
            <a:r>
              <a:rPr lang="es-PE" dirty="0" smtClean="0"/>
              <a:t>Representación </a:t>
            </a:r>
            <a:r>
              <a:rPr lang="es-PE" dirty="0" err="1" smtClean="0"/>
              <a:t>Contínua</a:t>
            </a:r>
            <a:endParaRPr lang="en-US" dirty="0"/>
          </a:p>
        </p:txBody>
      </p:sp>
      <p:sp>
        <p:nvSpPr>
          <p:cNvPr id="3" name="Content Placeholder 2"/>
          <p:cNvSpPr>
            <a:spLocks noGrp="1"/>
          </p:cNvSpPr>
          <p:nvPr>
            <p:ph sz="half" idx="4294967295"/>
          </p:nvPr>
        </p:nvSpPr>
        <p:spPr>
          <a:xfrm>
            <a:off x="457200" y="1600200"/>
            <a:ext cx="8305800" cy="4953000"/>
          </a:xfrm>
        </p:spPr>
        <p:txBody>
          <a:bodyPr>
            <a:normAutofit/>
          </a:bodyPr>
          <a:lstStyle/>
          <a:p>
            <a:r>
              <a:rPr lang="es-PE" sz="2800" dirty="0" smtClean="0">
                <a:solidFill>
                  <a:srgbClr val="002060"/>
                </a:solidFill>
              </a:rPr>
              <a:t>Permite que la organización se enfoque en mejorar ciertas áreas de proceso identificadas.</a:t>
            </a:r>
          </a:p>
          <a:p>
            <a:r>
              <a:rPr lang="es-PE" sz="2800" dirty="0" smtClean="0">
                <a:solidFill>
                  <a:srgbClr val="002060"/>
                </a:solidFill>
              </a:rPr>
              <a:t>El mecanismo para medir el progreso de la mejora son los niveles de capacidad (</a:t>
            </a:r>
            <a:r>
              <a:rPr lang="es-PE" sz="2800" dirty="0" err="1" smtClean="0">
                <a:solidFill>
                  <a:srgbClr val="002060"/>
                </a:solidFill>
              </a:rPr>
              <a:t>capability</a:t>
            </a:r>
            <a:r>
              <a:rPr lang="es-PE" sz="2800" dirty="0" smtClean="0">
                <a:solidFill>
                  <a:srgbClr val="002060"/>
                </a:solidFill>
              </a:rPr>
              <a:t>)</a:t>
            </a:r>
          </a:p>
          <a:p>
            <a:endParaRPr lang="es-PE" sz="2000" dirty="0" smtClean="0">
              <a:solidFill>
                <a:srgbClr val="002060"/>
              </a:solidFill>
            </a:endParaRPr>
          </a:p>
          <a:p>
            <a:endParaRPr lang="es-PE" sz="2000" dirty="0" smtClean="0">
              <a:solidFill>
                <a:srgbClr val="002060"/>
              </a:solidFill>
            </a:endParaRPr>
          </a:p>
          <a:p>
            <a:endParaRPr lang="en-US" sz="2000" dirty="0" smtClean="0">
              <a:solidFill>
                <a:srgbClr val="002060"/>
              </a:solidFill>
            </a:endParaRPr>
          </a:p>
          <a:p>
            <a:pPr lvl="1"/>
            <a:endParaRPr lang="en-US" sz="1800" dirty="0" smtClean="0">
              <a:solidFill>
                <a:srgbClr val="002060"/>
              </a:solidFill>
            </a:endParaRPr>
          </a:p>
          <a:p>
            <a:pPr lvl="1"/>
            <a:endParaRPr lang="en-US" sz="1800" dirty="0">
              <a:solidFill>
                <a:srgbClr val="002060"/>
              </a:solidFill>
            </a:endParaRPr>
          </a:p>
        </p:txBody>
      </p:sp>
      <p:pic>
        <p:nvPicPr>
          <p:cNvPr id="4101" name="Picture 5"/>
          <p:cNvPicPr>
            <a:picLocks noChangeAspect="1" noChangeArrowheads="1"/>
          </p:cNvPicPr>
          <p:nvPr/>
        </p:nvPicPr>
        <p:blipFill>
          <a:blip r:embed="rId3" cstate="print"/>
          <a:srcRect/>
          <a:stretch>
            <a:fillRect/>
          </a:stretch>
        </p:blipFill>
        <p:spPr bwMode="auto">
          <a:xfrm>
            <a:off x="3352800" y="3733800"/>
            <a:ext cx="4600575"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143000"/>
          </a:xfrm>
        </p:spPr>
        <p:txBody>
          <a:bodyPr/>
          <a:lstStyle/>
          <a:p>
            <a:r>
              <a:rPr lang="es-PE" dirty="0" smtClean="0"/>
              <a:t>Representación </a:t>
            </a:r>
            <a:r>
              <a:rPr lang="es-PE" dirty="0" err="1" smtClean="0"/>
              <a:t>Contínua</a:t>
            </a:r>
            <a:endParaRPr lang="en-US" dirty="0"/>
          </a:p>
        </p:txBody>
      </p:sp>
      <p:sp>
        <p:nvSpPr>
          <p:cNvPr id="3" name="Content Placeholder 2"/>
          <p:cNvSpPr>
            <a:spLocks noGrp="1"/>
          </p:cNvSpPr>
          <p:nvPr>
            <p:ph sz="half" idx="4294967295"/>
          </p:nvPr>
        </p:nvSpPr>
        <p:spPr>
          <a:xfrm>
            <a:off x="457200" y="1600200"/>
            <a:ext cx="8305800" cy="4953000"/>
          </a:xfrm>
        </p:spPr>
        <p:txBody>
          <a:bodyPr>
            <a:normAutofit fontScale="92500" lnSpcReduction="10000"/>
          </a:bodyPr>
          <a:lstStyle/>
          <a:p>
            <a:r>
              <a:rPr lang="es-PE" dirty="0" smtClean="0">
                <a:solidFill>
                  <a:srgbClr val="002060"/>
                </a:solidFill>
              </a:rPr>
              <a:t>La mejora se enfoca a nivel de áreas de proceso seleccionadas.</a:t>
            </a:r>
          </a:p>
          <a:p>
            <a:r>
              <a:rPr lang="es-PE" dirty="0" smtClean="0">
                <a:solidFill>
                  <a:srgbClr val="002060"/>
                </a:solidFill>
              </a:rPr>
              <a:t>El progreso en la mejora de cada área de proceso se mide por el “nivel de capacidad” (</a:t>
            </a:r>
            <a:r>
              <a:rPr lang="es-PE" dirty="0" err="1" smtClean="0">
                <a:solidFill>
                  <a:srgbClr val="002060"/>
                </a:solidFill>
              </a:rPr>
              <a:t>capability</a:t>
            </a:r>
            <a:r>
              <a:rPr lang="es-PE" dirty="0" smtClean="0">
                <a:solidFill>
                  <a:srgbClr val="002060"/>
                </a:solidFill>
              </a:rPr>
              <a:t> </a:t>
            </a:r>
            <a:r>
              <a:rPr lang="es-PE" dirty="0" err="1" smtClean="0">
                <a:solidFill>
                  <a:srgbClr val="002060"/>
                </a:solidFill>
              </a:rPr>
              <a:t>level</a:t>
            </a:r>
            <a:r>
              <a:rPr lang="es-PE" dirty="0" smtClean="0">
                <a:solidFill>
                  <a:srgbClr val="002060"/>
                </a:solidFill>
              </a:rPr>
              <a:t>).</a:t>
            </a:r>
          </a:p>
          <a:p>
            <a:r>
              <a:rPr lang="es-PE" dirty="0" err="1" smtClean="0">
                <a:solidFill>
                  <a:srgbClr val="002060"/>
                </a:solidFill>
              </a:rPr>
              <a:t>CMMi</a:t>
            </a:r>
            <a:r>
              <a:rPr lang="es-PE" dirty="0" smtClean="0">
                <a:solidFill>
                  <a:srgbClr val="002060"/>
                </a:solidFill>
              </a:rPr>
              <a:t> refleja en su contenido los siguientes niveles de capacidad:</a:t>
            </a:r>
          </a:p>
          <a:p>
            <a:pPr lvl="1">
              <a:buNone/>
            </a:pPr>
            <a:r>
              <a:rPr lang="es-PE" dirty="0" smtClean="0">
                <a:solidFill>
                  <a:srgbClr val="002060"/>
                </a:solidFill>
              </a:rPr>
              <a:t>	0 – Incompleto</a:t>
            </a:r>
          </a:p>
          <a:p>
            <a:pPr lvl="1">
              <a:buNone/>
            </a:pPr>
            <a:r>
              <a:rPr lang="es-PE" dirty="0" smtClean="0">
                <a:solidFill>
                  <a:srgbClr val="002060"/>
                </a:solidFill>
              </a:rPr>
              <a:t>	1 – Realizado</a:t>
            </a:r>
          </a:p>
          <a:p>
            <a:pPr lvl="1">
              <a:buNone/>
            </a:pPr>
            <a:r>
              <a:rPr lang="es-PE" dirty="0" smtClean="0">
                <a:solidFill>
                  <a:srgbClr val="002060"/>
                </a:solidFill>
              </a:rPr>
              <a:t>	2 – Gestionado</a:t>
            </a:r>
          </a:p>
          <a:p>
            <a:pPr lvl="1">
              <a:buNone/>
            </a:pPr>
            <a:r>
              <a:rPr lang="es-PE" dirty="0" smtClean="0">
                <a:solidFill>
                  <a:srgbClr val="002060"/>
                </a:solidFill>
              </a:rPr>
              <a:t>	3 – Definido</a:t>
            </a:r>
            <a:endParaRPr lang="en-US" sz="2000" dirty="0">
              <a:solidFill>
                <a:srgbClr val="00206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066800"/>
          </a:xfrm>
        </p:spPr>
        <p:txBody>
          <a:bodyPr/>
          <a:lstStyle/>
          <a:p>
            <a:r>
              <a:rPr lang="es-PE" dirty="0" smtClean="0"/>
              <a:t>Representación </a:t>
            </a:r>
            <a:r>
              <a:rPr lang="es-PE" dirty="0" err="1" smtClean="0"/>
              <a:t>Contínua</a:t>
            </a:r>
            <a:endParaRPr lang="en-US" dirty="0"/>
          </a:p>
        </p:txBody>
      </p:sp>
      <p:sp>
        <p:nvSpPr>
          <p:cNvPr id="3" name="Content Placeholder 2"/>
          <p:cNvSpPr>
            <a:spLocks noGrp="1"/>
          </p:cNvSpPr>
          <p:nvPr>
            <p:ph sz="half" idx="4294967295"/>
          </p:nvPr>
        </p:nvSpPr>
        <p:spPr>
          <a:xfrm>
            <a:off x="457200" y="1600200"/>
            <a:ext cx="8305800" cy="4953000"/>
          </a:xfrm>
        </p:spPr>
        <p:txBody>
          <a:bodyPr>
            <a:normAutofit/>
          </a:bodyPr>
          <a:lstStyle/>
          <a:p>
            <a:r>
              <a:rPr lang="es-PE" dirty="0" smtClean="0">
                <a:solidFill>
                  <a:srgbClr val="002060"/>
                </a:solidFill>
              </a:rPr>
              <a:t>Nivel de Capacidad  0 – Incompleto</a:t>
            </a:r>
          </a:p>
          <a:p>
            <a:pPr lvl="1"/>
            <a:r>
              <a:rPr lang="es-PE" dirty="0" smtClean="0">
                <a:solidFill>
                  <a:srgbClr val="002060"/>
                </a:solidFill>
              </a:rPr>
              <a:t>Es un proceso que no se realiza o se realiza incompleto.</a:t>
            </a:r>
          </a:p>
          <a:p>
            <a:pPr lvl="1"/>
            <a:r>
              <a:rPr lang="es-PE" dirty="0" smtClean="0">
                <a:solidFill>
                  <a:srgbClr val="002060"/>
                </a:solidFill>
              </a:rPr>
              <a:t>Al menos una de las metas específicas del área de proceso evaluada no se satisfacen</a:t>
            </a:r>
          </a:p>
          <a:p>
            <a:pPr lvl="1"/>
            <a:r>
              <a:rPr lang="es-PE" dirty="0" smtClean="0">
                <a:solidFill>
                  <a:srgbClr val="002060"/>
                </a:solidFill>
              </a:rPr>
              <a:t>No existe Meta Genérica para esta nivel, pues no tiene sentido institucionalizar un proceso ejecutado parcialmente.</a:t>
            </a:r>
          </a:p>
          <a:p>
            <a:pPr lvl="1"/>
            <a:endParaRPr lang="en-US" sz="1600" dirty="0">
              <a:solidFill>
                <a:srgbClr val="002060"/>
              </a:solidFill>
            </a:endParaRPr>
          </a:p>
        </p:txBody>
      </p:sp>
      <p:pic>
        <p:nvPicPr>
          <p:cNvPr id="4098" name="Picture 2" descr="C:\Users\FamiliaTorresCastill\AppData\Local\Microsoft\Windows\Temporary Internet Files\Content.IE5\KKOOU0DK\MC900290890[1].wmf"/>
          <p:cNvPicPr>
            <a:picLocks noChangeAspect="1" noChangeArrowheads="1"/>
          </p:cNvPicPr>
          <p:nvPr/>
        </p:nvPicPr>
        <p:blipFill>
          <a:blip r:embed="rId3" cstate="print"/>
          <a:srcRect/>
          <a:stretch>
            <a:fillRect/>
          </a:stretch>
        </p:blipFill>
        <p:spPr bwMode="auto">
          <a:xfrm>
            <a:off x="6553200" y="4876800"/>
            <a:ext cx="2092147" cy="18288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1143000"/>
          </a:xfrm>
        </p:spPr>
        <p:txBody>
          <a:bodyPr/>
          <a:lstStyle/>
          <a:p>
            <a:r>
              <a:rPr lang="es-PE" dirty="0" smtClean="0"/>
              <a:t>Representación </a:t>
            </a:r>
            <a:r>
              <a:rPr lang="es-PE" dirty="0" err="1" smtClean="0"/>
              <a:t>Contínua</a:t>
            </a:r>
            <a:endParaRPr lang="en-US" dirty="0"/>
          </a:p>
        </p:txBody>
      </p:sp>
      <p:sp>
        <p:nvSpPr>
          <p:cNvPr id="3" name="Content Placeholder 2"/>
          <p:cNvSpPr>
            <a:spLocks noGrp="1"/>
          </p:cNvSpPr>
          <p:nvPr>
            <p:ph sz="half" idx="4294967295"/>
          </p:nvPr>
        </p:nvSpPr>
        <p:spPr>
          <a:xfrm>
            <a:off x="457200" y="1600200"/>
            <a:ext cx="8305800" cy="4953000"/>
          </a:xfrm>
        </p:spPr>
        <p:txBody>
          <a:bodyPr>
            <a:normAutofit/>
          </a:bodyPr>
          <a:lstStyle/>
          <a:p>
            <a:r>
              <a:rPr lang="es-PE" dirty="0" smtClean="0">
                <a:solidFill>
                  <a:srgbClr val="002060"/>
                </a:solidFill>
              </a:rPr>
              <a:t>Nivel de Capacidad  1 – Realizado</a:t>
            </a:r>
          </a:p>
          <a:p>
            <a:pPr lvl="1"/>
            <a:r>
              <a:rPr lang="es-PE" dirty="0" smtClean="0">
                <a:solidFill>
                  <a:srgbClr val="002060"/>
                </a:solidFill>
              </a:rPr>
              <a:t>Es un proceso que cumple el trabajo necesario para producir sus entregables.</a:t>
            </a:r>
          </a:p>
          <a:p>
            <a:pPr lvl="1"/>
            <a:r>
              <a:rPr lang="es-PE" dirty="0" smtClean="0">
                <a:solidFill>
                  <a:srgbClr val="002060"/>
                </a:solidFill>
              </a:rPr>
              <a:t>Las Metas Específicas del área de proceso se satisfacen.</a:t>
            </a:r>
          </a:p>
          <a:p>
            <a:pPr lvl="1"/>
            <a:r>
              <a:rPr lang="es-PE" dirty="0" smtClean="0">
                <a:solidFill>
                  <a:srgbClr val="002060"/>
                </a:solidFill>
              </a:rPr>
              <a:t>Alcanzar el Nivel de Capacidad 1 constituye mejoras importantes. Sin embargo, las mejoras se pueden perder en el tiempo al no encontrarse institucionalizado.</a:t>
            </a:r>
          </a:p>
          <a:p>
            <a:pPr lvl="1"/>
            <a:endParaRPr lang="es-PE" dirty="0" smtClean="0">
              <a:solidFill>
                <a:srgbClr val="002060"/>
              </a:solidFill>
            </a:endParaRPr>
          </a:p>
          <a:p>
            <a:pPr lvl="1"/>
            <a:endParaRPr lang="en-US" sz="1600" dirty="0">
              <a:solidFill>
                <a:srgbClr val="00206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1143000"/>
          </a:xfrm>
        </p:spPr>
        <p:txBody>
          <a:bodyPr/>
          <a:lstStyle/>
          <a:p>
            <a:r>
              <a:rPr lang="es-PE" dirty="0" smtClean="0"/>
              <a:t>Representación </a:t>
            </a:r>
            <a:r>
              <a:rPr lang="es-PE" dirty="0" err="1" smtClean="0"/>
              <a:t>Contínua</a:t>
            </a:r>
            <a:endParaRPr lang="en-US" dirty="0"/>
          </a:p>
        </p:txBody>
      </p:sp>
      <p:sp>
        <p:nvSpPr>
          <p:cNvPr id="3" name="Content Placeholder 2"/>
          <p:cNvSpPr>
            <a:spLocks noGrp="1"/>
          </p:cNvSpPr>
          <p:nvPr>
            <p:ph sz="half" idx="4294967295"/>
          </p:nvPr>
        </p:nvSpPr>
        <p:spPr>
          <a:xfrm>
            <a:off x="457200" y="1600200"/>
            <a:ext cx="8305800" cy="4953000"/>
          </a:xfrm>
        </p:spPr>
        <p:txBody>
          <a:bodyPr>
            <a:normAutofit lnSpcReduction="10000"/>
          </a:bodyPr>
          <a:lstStyle/>
          <a:p>
            <a:r>
              <a:rPr lang="es-PE" dirty="0" smtClean="0">
                <a:solidFill>
                  <a:srgbClr val="002060"/>
                </a:solidFill>
              </a:rPr>
              <a:t>Nivel de Capacidad  2 – Gestionado</a:t>
            </a:r>
          </a:p>
          <a:p>
            <a:pPr lvl="1"/>
            <a:r>
              <a:rPr lang="es-PE" dirty="0" smtClean="0">
                <a:solidFill>
                  <a:srgbClr val="002060"/>
                </a:solidFill>
              </a:rPr>
              <a:t>El área de proceso cumple con la Meta Genérica GG 2 (</a:t>
            </a:r>
            <a:r>
              <a:rPr lang="es-PE" i="1" dirty="0" smtClean="0">
                <a:solidFill>
                  <a:srgbClr val="002060"/>
                </a:solidFill>
              </a:rPr>
              <a:t>Institucionalizar un proceso gestionado</a:t>
            </a:r>
            <a:r>
              <a:rPr lang="es-PE" dirty="0" smtClean="0">
                <a:solidFill>
                  <a:srgbClr val="002060"/>
                </a:solidFill>
              </a:rPr>
              <a:t>)</a:t>
            </a:r>
          </a:p>
          <a:p>
            <a:pPr lvl="1"/>
            <a:r>
              <a:rPr lang="es-PE" dirty="0" smtClean="0">
                <a:solidFill>
                  <a:srgbClr val="002060"/>
                </a:solidFill>
              </a:rPr>
              <a:t>Es un proceso que se planifica y ejecuta de acuerdo con una política. </a:t>
            </a:r>
          </a:p>
          <a:p>
            <a:pPr lvl="1"/>
            <a:r>
              <a:rPr lang="es-PE" dirty="0" smtClean="0">
                <a:solidFill>
                  <a:srgbClr val="002060"/>
                </a:solidFill>
              </a:rPr>
              <a:t>Utiliza personal capacitado, con los recursos adecuados.</a:t>
            </a:r>
          </a:p>
          <a:p>
            <a:pPr lvl="1"/>
            <a:r>
              <a:rPr lang="es-PE" dirty="0" smtClean="0">
                <a:solidFill>
                  <a:srgbClr val="002060"/>
                </a:solidFill>
              </a:rPr>
              <a:t>Es un proceso controlado.</a:t>
            </a:r>
          </a:p>
          <a:p>
            <a:pPr lvl="1"/>
            <a:r>
              <a:rPr lang="es-PE" dirty="0" smtClean="0">
                <a:solidFill>
                  <a:srgbClr val="002060"/>
                </a:solidFill>
              </a:rPr>
              <a:t>La disciplina que refleja este nivel de capacidad ayuda a asegurar el cumplimiento de las prácticas en momentos de crisis.</a:t>
            </a:r>
          </a:p>
          <a:p>
            <a:pPr lvl="1"/>
            <a:endParaRPr lang="es-PE" dirty="0" smtClean="0">
              <a:solidFill>
                <a:srgbClr val="002060"/>
              </a:solidFill>
            </a:endParaRPr>
          </a:p>
          <a:p>
            <a:pPr lvl="1"/>
            <a:endParaRPr lang="en-US" sz="1600" dirty="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029200" cy="1219200"/>
          </a:xfrm>
        </p:spPr>
        <p:txBody>
          <a:bodyPr>
            <a:normAutofit/>
          </a:bodyPr>
          <a:lstStyle/>
          <a:p>
            <a:r>
              <a:rPr lang="es-PE" dirty="0" smtClean="0"/>
              <a:t>Niveles</a:t>
            </a:r>
            <a:endParaRPr lang="en-US" dirty="0"/>
          </a:p>
        </p:txBody>
      </p:sp>
      <p:sp>
        <p:nvSpPr>
          <p:cNvPr id="3" name="Content Placeholder 2"/>
          <p:cNvSpPr>
            <a:spLocks noGrp="1"/>
          </p:cNvSpPr>
          <p:nvPr>
            <p:ph sz="half" idx="4294967295"/>
          </p:nvPr>
        </p:nvSpPr>
        <p:spPr>
          <a:xfrm>
            <a:off x="457200" y="1600200"/>
            <a:ext cx="8305800" cy="4953000"/>
          </a:xfrm>
        </p:spPr>
        <p:txBody>
          <a:bodyPr>
            <a:noAutofit/>
          </a:bodyPr>
          <a:lstStyle/>
          <a:p>
            <a:r>
              <a:rPr lang="es-PE" sz="2800" dirty="0" smtClean="0">
                <a:solidFill>
                  <a:srgbClr val="002060"/>
                </a:solidFill>
              </a:rPr>
              <a:t>Proveen los medios que permiten medir la mejora de procesos.</a:t>
            </a:r>
          </a:p>
          <a:p>
            <a:r>
              <a:rPr lang="es-PE" sz="2800" dirty="0" smtClean="0">
                <a:solidFill>
                  <a:srgbClr val="002060"/>
                </a:solidFill>
              </a:rPr>
              <a:t>Son utilizados por el </a:t>
            </a:r>
            <a:r>
              <a:rPr lang="es-PE" sz="2800" dirty="0" err="1" smtClean="0">
                <a:solidFill>
                  <a:srgbClr val="002060"/>
                </a:solidFill>
              </a:rPr>
              <a:t>CMMi</a:t>
            </a:r>
            <a:r>
              <a:rPr lang="es-PE" sz="2800" dirty="0" smtClean="0">
                <a:solidFill>
                  <a:srgbClr val="002060"/>
                </a:solidFill>
              </a:rPr>
              <a:t> para describir un camino evolutivo hacia la mejora de los procesos.</a:t>
            </a:r>
          </a:p>
          <a:p>
            <a:r>
              <a:rPr lang="es-PE" sz="2800" dirty="0" smtClean="0">
                <a:solidFill>
                  <a:srgbClr val="002060"/>
                </a:solidFill>
              </a:rPr>
              <a:t>Son, también, el resultado de las evaluaciones externas.</a:t>
            </a:r>
          </a:p>
          <a:p>
            <a:r>
              <a:rPr lang="es-PE" sz="2800" dirty="0" smtClean="0">
                <a:solidFill>
                  <a:srgbClr val="002060"/>
                </a:solidFill>
              </a:rPr>
              <a:t>El objetivo es establecer un orden hacia el camino de la mejora.</a:t>
            </a:r>
          </a:p>
        </p:txBody>
      </p:sp>
      <p:pic>
        <p:nvPicPr>
          <p:cNvPr id="2051" name="Picture 3"/>
          <p:cNvPicPr>
            <a:picLocks noChangeAspect="1" noChangeArrowheads="1"/>
          </p:cNvPicPr>
          <p:nvPr/>
        </p:nvPicPr>
        <p:blipFill>
          <a:blip r:embed="rId3" cstate="print"/>
          <a:srcRect/>
          <a:stretch>
            <a:fillRect/>
          </a:stretch>
        </p:blipFill>
        <p:spPr bwMode="auto">
          <a:xfrm>
            <a:off x="2819400" y="5334000"/>
            <a:ext cx="5105400" cy="13530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066800"/>
          </a:xfrm>
        </p:spPr>
        <p:txBody>
          <a:bodyPr/>
          <a:lstStyle/>
          <a:p>
            <a:r>
              <a:rPr lang="es-PE" dirty="0" smtClean="0"/>
              <a:t>Representación </a:t>
            </a:r>
            <a:r>
              <a:rPr lang="es-PE" dirty="0" err="1" smtClean="0"/>
              <a:t>Contínua</a:t>
            </a:r>
            <a:endParaRPr lang="en-US" dirty="0"/>
          </a:p>
        </p:txBody>
      </p:sp>
      <p:sp>
        <p:nvSpPr>
          <p:cNvPr id="3" name="Content Placeholder 2"/>
          <p:cNvSpPr>
            <a:spLocks noGrp="1"/>
          </p:cNvSpPr>
          <p:nvPr>
            <p:ph sz="half" idx="4294967295"/>
          </p:nvPr>
        </p:nvSpPr>
        <p:spPr>
          <a:xfrm>
            <a:off x="457200" y="1600200"/>
            <a:ext cx="8305800" cy="4953000"/>
          </a:xfrm>
        </p:spPr>
        <p:txBody>
          <a:bodyPr>
            <a:normAutofit/>
          </a:bodyPr>
          <a:lstStyle/>
          <a:p>
            <a:r>
              <a:rPr lang="es-PE" dirty="0" smtClean="0">
                <a:solidFill>
                  <a:srgbClr val="002060"/>
                </a:solidFill>
              </a:rPr>
              <a:t>Nivel de Capacidad  3 – Definido</a:t>
            </a:r>
          </a:p>
          <a:p>
            <a:pPr lvl="1"/>
            <a:r>
              <a:rPr lang="es-PE" dirty="0" smtClean="0">
                <a:solidFill>
                  <a:srgbClr val="002060"/>
                </a:solidFill>
              </a:rPr>
              <a:t>El área de proceso cumple con la Meta Genérica GG 3 (</a:t>
            </a:r>
            <a:r>
              <a:rPr lang="es-PE" i="1" dirty="0" smtClean="0">
                <a:solidFill>
                  <a:srgbClr val="002060"/>
                </a:solidFill>
              </a:rPr>
              <a:t>Institucionalizar un proceso definido</a:t>
            </a:r>
            <a:r>
              <a:rPr lang="es-PE" dirty="0" smtClean="0">
                <a:solidFill>
                  <a:srgbClr val="002060"/>
                </a:solidFill>
              </a:rPr>
              <a:t>)</a:t>
            </a:r>
          </a:p>
          <a:p>
            <a:pPr lvl="1"/>
            <a:r>
              <a:rPr lang="es-PE" dirty="0" smtClean="0">
                <a:solidFill>
                  <a:srgbClr val="002060"/>
                </a:solidFill>
              </a:rPr>
              <a:t>Es un proceso que se ajusta a partir de los procesos estándar de la organización.</a:t>
            </a:r>
          </a:p>
          <a:p>
            <a:pPr lvl="1"/>
            <a:r>
              <a:rPr lang="es-PE" dirty="0" smtClean="0">
                <a:solidFill>
                  <a:srgbClr val="002060"/>
                </a:solidFill>
              </a:rPr>
              <a:t>Se contribuye a la mejora del proceso brindando mejoras y lecciones aprendidas.</a:t>
            </a:r>
          </a:p>
          <a:p>
            <a:pPr lvl="1"/>
            <a:endParaRPr lang="en-US" sz="1600" dirty="0">
              <a:solidFill>
                <a:srgbClr val="002060"/>
              </a:solidFill>
            </a:endParaRPr>
          </a:p>
        </p:txBody>
      </p:sp>
      <p:pic>
        <p:nvPicPr>
          <p:cNvPr id="5122" name="Picture 2" descr="C:\Users\FamiliaTorresCastill\AppData\Local\Microsoft\Windows\Temporary Internet Files\Content.IE5\B31G427H\MC900351873[1].wmf"/>
          <p:cNvPicPr>
            <a:picLocks noChangeAspect="1" noChangeArrowheads="1"/>
          </p:cNvPicPr>
          <p:nvPr/>
        </p:nvPicPr>
        <p:blipFill>
          <a:blip r:embed="rId3" cstate="print"/>
          <a:srcRect/>
          <a:stretch>
            <a:fillRect/>
          </a:stretch>
        </p:blipFill>
        <p:spPr bwMode="auto">
          <a:xfrm>
            <a:off x="5638800" y="4800600"/>
            <a:ext cx="2376607" cy="19812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s-PE" dirty="0" smtClean="0"/>
              <a:t>Resumen comparativo</a:t>
            </a:r>
            <a:endParaRPr lang="en-US" dirty="0"/>
          </a:p>
        </p:txBody>
      </p:sp>
      <p:sp>
        <p:nvSpPr>
          <p:cNvPr id="5" name="Content Placeholder 3"/>
          <p:cNvSpPr>
            <a:spLocks noGrp="1"/>
          </p:cNvSpPr>
          <p:nvPr>
            <p:ph sz="half" idx="4294967295"/>
          </p:nvPr>
        </p:nvSpPr>
        <p:spPr>
          <a:xfrm>
            <a:off x="228600" y="1981200"/>
            <a:ext cx="4038600" cy="5029200"/>
          </a:xfrm>
        </p:spPr>
        <p:txBody>
          <a:bodyPr>
            <a:noAutofit/>
          </a:bodyPr>
          <a:lstStyle/>
          <a:p>
            <a:r>
              <a:rPr lang="es-ES" sz="2000" dirty="0" smtClean="0">
                <a:solidFill>
                  <a:srgbClr val="002060"/>
                </a:solidFill>
              </a:rPr>
              <a:t>La organización selecciona las áreas de proceso y los niveles de capacidad según sus propios objetivos de mejora.</a:t>
            </a:r>
          </a:p>
          <a:p>
            <a:pPr>
              <a:buNone/>
            </a:pPr>
            <a:endParaRPr lang="es-ES" sz="2000" dirty="0" smtClean="0">
              <a:solidFill>
                <a:srgbClr val="002060"/>
              </a:solidFill>
            </a:endParaRPr>
          </a:p>
          <a:p>
            <a:r>
              <a:rPr lang="es-ES" sz="2000" dirty="0" smtClean="0">
                <a:solidFill>
                  <a:srgbClr val="002060"/>
                </a:solidFill>
              </a:rPr>
              <a:t>La mejora se mide utilizando niveles de Capacidad.</a:t>
            </a:r>
          </a:p>
          <a:p>
            <a:pPr lvl="1"/>
            <a:r>
              <a:rPr lang="es-ES" sz="1800" dirty="0" smtClean="0">
                <a:solidFill>
                  <a:srgbClr val="002060"/>
                </a:solidFill>
              </a:rPr>
              <a:t>Miden la madurez de procesos particulares a través de la organización.</a:t>
            </a:r>
          </a:p>
          <a:p>
            <a:pPr lvl="1"/>
            <a:r>
              <a:rPr lang="es-ES" sz="1800" dirty="0" smtClean="0">
                <a:solidFill>
                  <a:srgbClr val="002060"/>
                </a:solidFill>
              </a:rPr>
              <a:t>Van de 0 a 3</a:t>
            </a:r>
          </a:p>
          <a:p>
            <a:r>
              <a:rPr lang="es-ES" sz="2000" dirty="0" smtClean="0">
                <a:solidFill>
                  <a:srgbClr val="002060"/>
                </a:solidFill>
              </a:rPr>
              <a:t>Conveniente cuando se tiene poco presupuesto para la mejora, o se requieren “Quick </a:t>
            </a:r>
            <a:r>
              <a:rPr lang="es-ES" sz="2000" dirty="0" err="1" smtClean="0">
                <a:solidFill>
                  <a:srgbClr val="002060"/>
                </a:solidFill>
              </a:rPr>
              <a:t>wins</a:t>
            </a:r>
            <a:r>
              <a:rPr lang="es-ES" sz="2000" dirty="0" smtClean="0">
                <a:solidFill>
                  <a:srgbClr val="002060"/>
                </a:solidFill>
              </a:rPr>
              <a:t>”</a:t>
            </a:r>
          </a:p>
          <a:p>
            <a:endParaRPr lang="es-PE" sz="2000" dirty="0">
              <a:solidFill>
                <a:srgbClr val="002060"/>
              </a:solidFill>
            </a:endParaRPr>
          </a:p>
        </p:txBody>
      </p:sp>
      <p:sp>
        <p:nvSpPr>
          <p:cNvPr id="6" name="Content Placeholder 4"/>
          <p:cNvSpPr>
            <a:spLocks noGrp="1"/>
          </p:cNvSpPr>
          <p:nvPr>
            <p:ph sz="half" idx="4294967295"/>
          </p:nvPr>
        </p:nvSpPr>
        <p:spPr>
          <a:xfrm>
            <a:off x="4495800" y="1981200"/>
            <a:ext cx="4419600" cy="4525963"/>
          </a:xfrm>
        </p:spPr>
        <p:txBody>
          <a:bodyPr>
            <a:noAutofit/>
          </a:bodyPr>
          <a:lstStyle/>
          <a:p>
            <a:r>
              <a:rPr lang="es-ES" sz="2000" dirty="0" smtClean="0">
                <a:solidFill>
                  <a:srgbClr val="002060"/>
                </a:solidFill>
              </a:rPr>
              <a:t>La organización selecciona las áreas de proceso basada en el nivel de madurez seleccionado.</a:t>
            </a:r>
          </a:p>
          <a:p>
            <a:endParaRPr lang="es-ES" sz="2000" dirty="0" smtClean="0">
              <a:solidFill>
                <a:srgbClr val="002060"/>
              </a:solidFill>
            </a:endParaRPr>
          </a:p>
          <a:p>
            <a:endParaRPr lang="es-ES" sz="2000" dirty="0" smtClean="0">
              <a:solidFill>
                <a:srgbClr val="002060"/>
              </a:solidFill>
            </a:endParaRPr>
          </a:p>
          <a:p>
            <a:r>
              <a:rPr lang="es-ES" sz="2000" dirty="0" smtClean="0">
                <a:solidFill>
                  <a:srgbClr val="002060"/>
                </a:solidFill>
              </a:rPr>
              <a:t>La mejora se mide utilizando niveles de Madurez</a:t>
            </a:r>
          </a:p>
          <a:p>
            <a:pPr lvl="1"/>
            <a:r>
              <a:rPr lang="es-ES" sz="1800" dirty="0" smtClean="0">
                <a:solidFill>
                  <a:srgbClr val="002060"/>
                </a:solidFill>
              </a:rPr>
              <a:t>Miden la madurez de un conjunto de procesos a través de la organización.</a:t>
            </a:r>
          </a:p>
          <a:p>
            <a:pPr lvl="1"/>
            <a:r>
              <a:rPr lang="es-ES" sz="1800" dirty="0" smtClean="0">
                <a:solidFill>
                  <a:srgbClr val="002060"/>
                </a:solidFill>
              </a:rPr>
              <a:t>Van de 1 a 5</a:t>
            </a:r>
          </a:p>
        </p:txBody>
      </p:sp>
      <p:sp>
        <p:nvSpPr>
          <p:cNvPr id="7" name="TextBox 6"/>
          <p:cNvSpPr txBox="1"/>
          <p:nvPr/>
        </p:nvSpPr>
        <p:spPr>
          <a:xfrm>
            <a:off x="907516" y="1163247"/>
            <a:ext cx="2857385" cy="1015663"/>
          </a:xfrm>
          <a:prstGeom prst="rect">
            <a:avLst/>
          </a:prstGeom>
          <a:noFill/>
        </p:spPr>
        <p:txBody>
          <a:bodyPr wrap="none" rtlCol="0">
            <a:spAutoFit/>
          </a:bodyPr>
          <a:lstStyle/>
          <a:p>
            <a:pPr algn="ctr"/>
            <a:r>
              <a:rPr lang="es-PE" sz="2000" b="1" dirty="0" smtClean="0">
                <a:solidFill>
                  <a:srgbClr val="002060"/>
                </a:solidFill>
              </a:rPr>
              <a:t>Representación </a:t>
            </a:r>
            <a:r>
              <a:rPr lang="es-PE" sz="2000" b="1" dirty="0" err="1" smtClean="0">
                <a:solidFill>
                  <a:srgbClr val="002060"/>
                </a:solidFill>
              </a:rPr>
              <a:t>Contínua</a:t>
            </a:r>
            <a:endParaRPr lang="es-PE" sz="2000" b="1" dirty="0" smtClean="0">
              <a:solidFill>
                <a:srgbClr val="002060"/>
              </a:solidFill>
            </a:endParaRPr>
          </a:p>
          <a:p>
            <a:pPr algn="ctr"/>
            <a:r>
              <a:rPr lang="es-PE" sz="2000" b="1" dirty="0" smtClean="0">
                <a:solidFill>
                  <a:srgbClr val="002060"/>
                </a:solidFill>
              </a:rPr>
              <a:t>(</a:t>
            </a:r>
            <a:r>
              <a:rPr lang="es-PE" sz="2000" b="1" dirty="0" err="1" smtClean="0">
                <a:solidFill>
                  <a:srgbClr val="002060"/>
                </a:solidFill>
              </a:rPr>
              <a:t>Continuous</a:t>
            </a:r>
            <a:r>
              <a:rPr lang="es-PE" sz="2000" b="1" dirty="0" smtClean="0">
                <a:solidFill>
                  <a:srgbClr val="002060"/>
                </a:solidFill>
              </a:rPr>
              <a:t>)</a:t>
            </a:r>
            <a:endParaRPr lang="en-US" sz="2000" b="1" dirty="0" smtClean="0">
              <a:solidFill>
                <a:srgbClr val="002060"/>
              </a:solidFill>
            </a:endParaRPr>
          </a:p>
          <a:p>
            <a:endParaRPr lang="es-PE" sz="2000" dirty="0">
              <a:solidFill>
                <a:srgbClr val="002060"/>
              </a:solidFill>
            </a:endParaRPr>
          </a:p>
        </p:txBody>
      </p:sp>
      <p:sp>
        <p:nvSpPr>
          <p:cNvPr id="8" name="TextBox 7"/>
          <p:cNvSpPr txBox="1"/>
          <p:nvPr/>
        </p:nvSpPr>
        <p:spPr>
          <a:xfrm>
            <a:off x="5282645" y="1163247"/>
            <a:ext cx="3251755" cy="1015663"/>
          </a:xfrm>
          <a:prstGeom prst="rect">
            <a:avLst/>
          </a:prstGeom>
          <a:noFill/>
        </p:spPr>
        <p:txBody>
          <a:bodyPr wrap="square" rtlCol="0">
            <a:spAutoFit/>
          </a:bodyPr>
          <a:lstStyle/>
          <a:p>
            <a:pPr algn="ctr"/>
            <a:r>
              <a:rPr lang="es-PE" sz="2000" b="1" dirty="0" smtClean="0">
                <a:solidFill>
                  <a:srgbClr val="002060"/>
                </a:solidFill>
              </a:rPr>
              <a:t>Representación por Etapas (</a:t>
            </a:r>
            <a:r>
              <a:rPr lang="es-PE" sz="2000" b="1" dirty="0" err="1" smtClean="0">
                <a:solidFill>
                  <a:srgbClr val="002060"/>
                </a:solidFill>
              </a:rPr>
              <a:t>Staged</a:t>
            </a:r>
            <a:r>
              <a:rPr lang="es-PE" sz="2000" b="1" dirty="0" smtClean="0">
                <a:solidFill>
                  <a:srgbClr val="002060"/>
                </a:solidFill>
              </a:rPr>
              <a:t>)</a:t>
            </a:r>
            <a:endParaRPr lang="en-US" sz="2000" b="1" dirty="0" smtClean="0">
              <a:solidFill>
                <a:srgbClr val="002060"/>
              </a:solidFill>
            </a:endParaRPr>
          </a:p>
          <a:p>
            <a:endParaRPr lang="es-PE" sz="2000" dirty="0">
              <a:solidFill>
                <a:srgbClr val="002060"/>
              </a:solidFill>
            </a:endParaRPr>
          </a:p>
        </p:txBody>
      </p:sp>
      <p:cxnSp>
        <p:nvCxnSpPr>
          <p:cNvPr id="9" name="Straight Connector 8"/>
          <p:cNvCxnSpPr/>
          <p:nvPr/>
        </p:nvCxnSpPr>
        <p:spPr>
          <a:xfrm>
            <a:off x="304800" y="1828800"/>
            <a:ext cx="4114800" cy="0"/>
          </a:xfrm>
          <a:prstGeom prst="line">
            <a:avLst/>
          </a:prstGeom>
          <a:ln w="349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0" y="1828800"/>
            <a:ext cx="4114800" cy="0"/>
          </a:xfrm>
          <a:prstGeom prst="line">
            <a:avLst/>
          </a:prstGeom>
          <a:ln w="34925">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90600"/>
          </a:xfrm>
        </p:spPr>
        <p:txBody>
          <a:bodyPr/>
          <a:lstStyle/>
          <a:p>
            <a:r>
              <a:rPr lang="es-PE" dirty="0" smtClean="0"/>
              <a:t>¿Qué representación seleccionar?</a:t>
            </a:r>
            <a:endParaRPr lang="en-US" dirty="0"/>
          </a:p>
        </p:txBody>
      </p:sp>
      <p:sp>
        <p:nvSpPr>
          <p:cNvPr id="3" name="Content Placeholder 2"/>
          <p:cNvSpPr>
            <a:spLocks noGrp="1"/>
          </p:cNvSpPr>
          <p:nvPr>
            <p:ph sz="half" idx="4294967295"/>
          </p:nvPr>
        </p:nvSpPr>
        <p:spPr>
          <a:xfrm>
            <a:off x="457200" y="1600200"/>
            <a:ext cx="8305800" cy="4953000"/>
          </a:xfrm>
        </p:spPr>
        <p:txBody>
          <a:bodyPr>
            <a:normAutofit/>
          </a:bodyPr>
          <a:lstStyle/>
          <a:p>
            <a:r>
              <a:rPr lang="es-PE" sz="2800" dirty="0" smtClean="0">
                <a:solidFill>
                  <a:srgbClr val="002060"/>
                </a:solidFill>
              </a:rPr>
              <a:t>“La consideración más importante es qué objetivos del negocio quieren que sus programas de mejora soporten, y cómo estos objetivos de mejora se alinean con las representaciones”</a:t>
            </a:r>
          </a:p>
          <a:p>
            <a:pPr>
              <a:buNone/>
            </a:pPr>
            <a:endParaRPr lang="es-PE" sz="2800" dirty="0" smtClean="0">
              <a:solidFill>
                <a:srgbClr val="002060"/>
              </a:solidFill>
            </a:endParaRPr>
          </a:p>
          <a:p>
            <a:r>
              <a:rPr lang="es-PE" sz="2800" dirty="0" smtClean="0">
                <a:solidFill>
                  <a:srgbClr val="002060"/>
                </a:solidFill>
              </a:rPr>
              <a:t>Se deben considerar factores</a:t>
            </a:r>
          </a:p>
          <a:p>
            <a:pPr lvl="1"/>
            <a:r>
              <a:rPr lang="es-PE" sz="2400" dirty="0" smtClean="0">
                <a:solidFill>
                  <a:srgbClr val="002060"/>
                </a:solidFill>
              </a:rPr>
              <a:t>Negocio / Culturales</a:t>
            </a:r>
          </a:p>
          <a:p>
            <a:pPr lvl="1"/>
            <a:r>
              <a:rPr lang="es-PE" sz="2400" dirty="0" smtClean="0">
                <a:solidFill>
                  <a:srgbClr val="002060"/>
                </a:solidFill>
              </a:rPr>
              <a:t>Históricos / Legado</a:t>
            </a:r>
            <a:endParaRPr lang="en-US" sz="1400" dirty="0">
              <a:solidFill>
                <a:srgbClr val="002060"/>
              </a:solidFill>
            </a:endParaRPr>
          </a:p>
        </p:txBody>
      </p:sp>
      <p:sp>
        <p:nvSpPr>
          <p:cNvPr id="4" name="TextBox 3"/>
          <p:cNvSpPr txBox="1"/>
          <p:nvPr/>
        </p:nvSpPr>
        <p:spPr>
          <a:xfrm>
            <a:off x="990600" y="6273225"/>
            <a:ext cx="7019806" cy="584775"/>
          </a:xfrm>
          <a:prstGeom prst="rect">
            <a:avLst/>
          </a:prstGeom>
          <a:noFill/>
        </p:spPr>
        <p:txBody>
          <a:bodyPr wrap="none" rtlCol="0">
            <a:spAutoFit/>
          </a:bodyPr>
          <a:lstStyle/>
          <a:p>
            <a:pPr algn="r"/>
            <a:r>
              <a:rPr lang="en-US" sz="1600" i="1" dirty="0" smtClean="0">
                <a:solidFill>
                  <a:srgbClr val="002060"/>
                </a:solidFill>
              </a:rPr>
              <a:t>2004 "Understanding Model Representations and Levels: What Do They Mean?" – </a:t>
            </a:r>
          </a:p>
          <a:p>
            <a:pPr algn="r"/>
            <a:r>
              <a:rPr lang="en-US" sz="1600" i="1" dirty="0" err="1" smtClean="0">
                <a:solidFill>
                  <a:srgbClr val="002060"/>
                </a:solidFill>
              </a:rPr>
              <a:t>Chrissis</a:t>
            </a:r>
            <a:r>
              <a:rPr lang="en-US" sz="1600" i="1" dirty="0" smtClean="0">
                <a:solidFill>
                  <a:srgbClr val="002060"/>
                </a:solidFill>
              </a:rPr>
              <a:t>, </a:t>
            </a:r>
            <a:r>
              <a:rPr lang="en-US" sz="1600" i="1" dirty="0" err="1" smtClean="0">
                <a:solidFill>
                  <a:srgbClr val="002060"/>
                </a:solidFill>
              </a:rPr>
              <a:t>Konrad</a:t>
            </a:r>
            <a:r>
              <a:rPr lang="en-US" sz="1600" i="1" dirty="0" smtClean="0">
                <a:solidFill>
                  <a:srgbClr val="002060"/>
                </a:solidFill>
              </a:rPr>
              <a:t>, </a:t>
            </a:r>
            <a:r>
              <a:rPr lang="en-US" sz="1600" i="1" dirty="0" err="1" smtClean="0">
                <a:solidFill>
                  <a:srgbClr val="002060"/>
                </a:solidFill>
              </a:rPr>
              <a:t>Shrum</a:t>
            </a:r>
            <a:endParaRPr lang="es-PE" sz="1600" i="1" dirty="0">
              <a:solidFill>
                <a:srgbClr val="00206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63000" cy="1066800"/>
          </a:xfrm>
        </p:spPr>
        <p:txBody>
          <a:bodyPr>
            <a:normAutofit fontScale="90000"/>
          </a:bodyPr>
          <a:lstStyle/>
          <a:p>
            <a:r>
              <a:rPr lang="es-PE" dirty="0" smtClean="0"/>
              <a:t>Alineado con los objetivos del negocio</a:t>
            </a:r>
            <a:endParaRPr lang="es-PE" dirty="0"/>
          </a:p>
        </p:txBody>
      </p:sp>
      <p:sp>
        <p:nvSpPr>
          <p:cNvPr id="3" name="Content Placeholder 2"/>
          <p:cNvSpPr>
            <a:spLocks noGrp="1"/>
          </p:cNvSpPr>
          <p:nvPr>
            <p:ph sz="half" idx="4294967295"/>
          </p:nvPr>
        </p:nvSpPr>
        <p:spPr>
          <a:xfrm>
            <a:off x="457200" y="1600200"/>
            <a:ext cx="8229600" cy="5029200"/>
          </a:xfrm>
        </p:spPr>
        <p:txBody>
          <a:bodyPr>
            <a:normAutofit/>
          </a:bodyPr>
          <a:lstStyle/>
          <a:p>
            <a:r>
              <a:rPr lang="es-PE" dirty="0" smtClean="0">
                <a:solidFill>
                  <a:srgbClr val="002060"/>
                </a:solidFill>
              </a:rPr>
              <a:t>El foco detrás de la mejora de procesos debe ser los objetivos del negocio.</a:t>
            </a:r>
          </a:p>
          <a:p>
            <a:r>
              <a:rPr lang="es-PE" dirty="0" smtClean="0">
                <a:solidFill>
                  <a:srgbClr val="002060"/>
                </a:solidFill>
              </a:rPr>
              <a:t>La selección de la representación más adecuada se evalúa contra estos objetivos.</a:t>
            </a:r>
            <a:endParaRPr lang="es-PE" dirty="0">
              <a:solidFill>
                <a:srgbClr val="002060"/>
              </a:solidFill>
            </a:endParaRPr>
          </a:p>
        </p:txBody>
      </p:sp>
      <p:pic>
        <p:nvPicPr>
          <p:cNvPr id="6" name="Picture 3" descr="C:\Documents and Settings\juan.torres\Local Settings\Temporary Internet Files\Content.IE5\T5SSD0MX\MC900318860[1].wmf"/>
          <p:cNvPicPr>
            <a:picLocks noChangeAspect="1" noChangeArrowheads="1"/>
          </p:cNvPicPr>
          <p:nvPr/>
        </p:nvPicPr>
        <p:blipFill>
          <a:blip r:embed="rId3" cstate="print"/>
          <a:srcRect/>
          <a:stretch>
            <a:fillRect/>
          </a:stretch>
        </p:blipFill>
        <p:spPr bwMode="auto">
          <a:xfrm>
            <a:off x="5867400" y="4343400"/>
            <a:ext cx="2667000" cy="2239909"/>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143000"/>
          </a:xfrm>
        </p:spPr>
        <p:txBody>
          <a:bodyPr/>
          <a:lstStyle/>
          <a:p>
            <a:r>
              <a:rPr lang="es-PE" dirty="0" smtClean="0"/>
              <a:t>Beneficios de cada representación</a:t>
            </a:r>
            <a:endParaRPr lang="es-PE" dirty="0"/>
          </a:p>
        </p:txBody>
      </p:sp>
      <p:sp>
        <p:nvSpPr>
          <p:cNvPr id="3" name="Content Placeholder 2"/>
          <p:cNvSpPr>
            <a:spLocks noGrp="1"/>
          </p:cNvSpPr>
          <p:nvPr>
            <p:ph sz="half" idx="4294967295"/>
          </p:nvPr>
        </p:nvSpPr>
        <p:spPr>
          <a:xfrm>
            <a:off x="457200" y="1600200"/>
            <a:ext cx="4038600" cy="5029200"/>
          </a:xfrm>
        </p:spPr>
        <p:txBody>
          <a:bodyPr>
            <a:normAutofit/>
          </a:bodyPr>
          <a:lstStyle/>
          <a:p>
            <a:r>
              <a:rPr lang="es-PE" sz="2800" dirty="0" smtClean="0">
                <a:solidFill>
                  <a:srgbClr val="002060"/>
                </a:solidFill>
              </a:rPr>
              <a:t>Por Etapas</a:t>
            </a:r>
          </a:p>
          <a:p>
            <a:pPr lvl="1"/>
            <a:r>
              <a:rPr lang="es-PE" sz="2400" dirty="0" smtClean="0">
                <a:solidFill>
                  <a:srgbClr val="002060"/>
                </a:solidFill>
              </a:rPr>
              <a:t>Camino predefinido y probado, con estudios y datos de ROI.</a:t>
            </a:r>
          </a:p>
          <a:p>
            <a:pPr lvl="1"/>
            <a:r>
              <a:rPr lang="es-PE" sz="2400" dirty="0" smtClean="0">
                <a:solidFill>
                  <a:srgbClr val="002060"/>
                </a:solidFill>
              </a:rPr>
              <a:t>Enfocado en la mejora organizacional.</a:t>
            </a:r>
          </a:p>
          <a:p>
            <a:pPr lvl="1"/>
            <a:r>
              <a:rPr lang="es-PE" sz="2400" dirty="0" smtClean="0">
                <a:solidFill>
                  <a:srgbClr val="002060"/>
                </a:solidFill>
              </a:rPr>
              <a:t>Los resultados reflejan la madurez de la organización.</a:t>
            </a:r>
          </a:p>
        </p:txBody>
      </p:sp>
      <p:sp>
        <p:nvSpPr>
          <p:cNvPr id="4" name="Content Placeholder 3"/>
          <p:cNvSpPr>
            <a:spLocks noGrp="1"/>
          </p:cNvSpPr>
          <p:nvPr>
            <p:ph sz="half" idx="4294967295"/>
          </p:nvPr>
        </p:nvSpPr>
        <p:spPr>
          <a:xfrm>
            <a:off x="4648200" y="1600200"/>
            <a:ext cx="4038600" cy="5029200"/>
          </a:xfrm>
        </p:spPr>
        <p:txBody>
          <a:bodyPr>
            <a:normAutofit/>
          </a:bodyPr>
          <a:lstStyle/>
          <a:p>
            <a:r>
              <a:rPr lang="es-PE" sz="2800" dirty="0" err="1" smtClean="0">
                <a:solidFill>
                  <a:srgbClr val="002060"/>
                </a:solidFill>
              </a:rPr>
              <a:t>Contínua</a:t>
            </a:r>
            <a:endParaRPr lang="es-PE" sz="2800" dirty="0" smtClean="0">
              <a:solidFill>
                <a:srgbClr val="002060"/>
              </a:solidFill>
            </a:endParaRPr>
          </a:p>
          <a:p>
            <a:pPr lvl="1"/>
            <a:r>
              <a:rPr lang="es-PE" sz="2400" dirty="0" smtClean="0">
                <a:solidFill>
                  <a:srgbClr val="002060"/>
                </a:solidFill>
              </a:rPr>
              <a:t>Máxima flexibilidad para seleccionar el orden de la mejora.</a:t>
            </a:r>
          </a:p>
          <a:p>
            <a:pPr lvl="1"/>
            <a:r>
              <a:rPr lang="es-PE" sz="2400" dirty="0" smtClean="0">
                <a:solidFill>
                  <a:srgbClr val="002060"/>
                </a:solidFill>
              </a:rPr>
              <a:t>Alta visibilidad de la mejora en cada área de proceso.</a:t>
            </a:r>
          </a:p>
          <a:p>
            <a:pPr lvl="1"/>
            <a:r>
              <a:rPr lang="es-PE" sz="2400" dirty="0" smtClean="0">
                <a:solidFill>
                  <a:srgbClr val="002060"/>
                </a:solidFill>
              </a:rPr>
              <a:t>Habilidad de mejorar las áreas de proceso en diferentes ratios.</a:t>
            </a:r>
          </a:p>
        </p:txBody>
      </p:sp>
      <p:sp>
        <p:nvSpPr>
          <p:cNvPr id="5" name="TextBox 4"/>
          <p:cNvSpPr txBox="1"/>
          <p:nvPr/>
        </p:nvSpPr>
        <p:spPr>
          <a:xfrm>
            <a:off x="228600" y="6019800"/>
            <a:ext cx="7821372" cy="646331"/>
          </a:xfrm>
          <a:prstGeom prst="rect">
            <a:avLst/>
          </a:prstGeom>
          <a:noFill/>
        </p:spPr>
        <p:txBody>
          <a:bodyPr wrap="none" rtlCol="0">
            <a:spAutoFit/>
          </a:bodyPr>
          <a:lstStyle/>
          <a:p>
            <a:pPr algn="r"/>
            <a:r>
              <a:rPr lang="en-US" i="1" dirty="0" smtClean="0">
                <a:solidFill>
                  <a:srgbClr val="002060"/>
                </a:solidFill>
              </a:rPr>
              <a:t>2004 "Understanding Model Representations and Levels: What Do They Mean?" – </a:t>
            </a:r>
          </a:p>
          <a:p>
            <a:pPr algn="r"/>
            <a:r>
              <a:rPr lang="en-US" i="1" dirty="0" err="1" smtClean="0">
                <a:solidFill>
                  <a:srgbClr val="002060"/>
                </a:solidFill>
              </a:rPr>
              <a:t>Chrissis</a:t>
            </a:r>
            <a:r>
              <a:rPr lang="en-US" i="1" dirty="0" smtClean="0">
                <a:solidFill>
                  <a:srgbClr val="002060"/>
                </a:solidFill>
              </a:rPr>
              <a:t>, </a:t>
            </a:r>
            <a:r>
              <a:rPr lang="en-US" i="1" dirty="0" err="1" smtClean="0">
                <a:solidFill>
                  <a:srgbClr val="002060"/>
                </a:solidFill>
              </a:rPr>
              <a:t>Konrad</a:t>
            </a:r>
            <a:r>
              <a:rPr lang="en-US" i="1" dirty="0" smtClean="0">
                <a:solidFill>
                  <a:srgbClr val="002060"/>
                </a:solidFill>
              </a:rPr>
              <a:t>, </a:t>
            </a:r>
            <a:r>
              <a:rPr lang="en-US" i="1" dirty="0" err="1" smtClean="0">
                <a:solidFill>
                  <a:srgbClr val="002060"/>
                </a:solidFill>
              </a:rPr>
              <a:t>Shrum</a:t>
            </a:r>
            <a:endParaRPr lang="es-PE" i="1" dirty="0">
              <a:solidFill>
                <a:srgbClr val="00206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1066800"/>
          </a:xfrm>
        </p:spPr>
        <p:txBody>
          <a:bodyPr/>
          <a:lstStyle/>
          <a:p>
            <a:r>
              <a:rPr lang="es-PE" dirty="0" smtClean="0"/>
              <a:t>Recapitulemos conceptos</a:t>
            </a:r>
            <a:endParaRPr lang="en-US" dirty="0"/>
          </a:p>
        </p:txBody>
      </p:sp>
      <p:sp>
        <p:nvSpPr>
          <p:cNvPr id="3" name="Content Placeholder 2"/>
          <p:cNvSpPr>
            <a:spLocks noGrp="1"/>
          </p:cNvSpPr>
          <p:nvPr>
            <p:ph sz="half" idx="4294967295"/>
          </p:nvPr>
        </p:nvSpPr>
        <p:spPr>
          <a:xfrm>
            <a:off x="0" y="1371600"/>
            <a:ext cx="8991600" cy="5257800"/>
          </a:xfrm>
        </p:spPr>
        <p:txBody>
          <a:bodyPr>
            <a:normAutofit/>
          </a:bodyPr>
          <a:lstStyle/>
          <a:p>
            <a:r>
              <a:rPr lang="es-PE" sz="2400" dirty="0" smtClean="0">
                <a:solidFill>
                  <a:srgbClr val="002060"/>
                </a:solidFill>
              </a:rPr>
              <a:t>Las áreas de proceso (AP) tienen una serie de prácticas específicas a ellas, que se deben cumplir.</a:t>
            </a:r>
          </a:p>
          <a:p>
            <a:r>
              <a:rPr lang="es-PE" sz="2400" dirty="0" smtClean="0">
                <a:solidFill>
                  <a:srgbClr val="002060"/>
                </a:solidFill>
              </a:rPr>
              <a:t>Existen otras prácticas que se aplican a todas las </a:t>
            </a:r>
            <a:r>
              <a:rPr lang="es-PE" sz="2400" dirty="0" err="1" smtClean="0">
                <a:solidFill>
                  <a:srgbClr val="002060"/>
                </a:solidFill>
              </a:rPr>
              <a:t>APs</a:t>
            </a:r>
            <a:r>
              <a:rPr lang="es-PE" sz="2400" dirty="0" smtClean="0">
                <a:solidFill>
                  <a:srgbClr val="002060"/>
                </a:solidFill>
              </a:rPr>
              <a:t>, llamadas Prácticas Genéricas. Estas se agrupan por Metas Genéricas.</a:t>
            </a:r>
          </a:p>
          <a:p>
            <a:r>
              <a:rPr lang="es-PE" sz="2400" dirty="0" smtClean="0">
                <a:solidFill>
                  <a:srgbClr val="002060"/>
                </a:solidFill>
              </a:rPr>
              <a:t>Dependiendo del enfoque de mejora, se selecciona la representación del modelo a utilizar (</a:t>
            </a:r>
            <a:r>
              <a:rPr lang="es-PE" sz="2400" dirty="0" err="1" smtClean="0">
                <a:solidFill>
                  <a:srgbClr val="002060"/>
                </a:solidFill>
              </a:rPr>
              <a:t>Staged</a:t>
            </a:r>
            <a:r>
              <a:rPr lang="es-PE" sz="2400" dirty="0" smtClean="0">
                <a:solidFill>
                  <a:srgbClr val="002060"/>
                </a:solidFill>
              </a:rPr>
              <a:t> o </a:t>
            </a:r>
            <a:r>
              <a:rPr lang="es-PE" sz="2400" dirty="0" err="1" smtClean="0">
                <a:solidFill>
                  <a:srgbClr val="002060"/>
                </a:solidFill>
              </a:rPr>
              <a:t>Continuous</a:t>
            </a:r>
            <a:r>
              <a:rPr lang="es-PE" sz="2400" dirty="0" smtClean="0">
                <a:solidFill>
                  <a:srgbClr val="002060"/>
                </a:solidFill>
              </a:rPr>
              <a:t>).</a:t>
            </a:r>
          </a:p>
          <a:p>
            <a:r>
              <a:rPr lang="es-PE" sz="2400" dirty="0" smtClean="0">
                <a:solidFill>
                  <a:srgbClr val="002060"/>
                </a:solidFill>
              </a:rPr>
              <a:t>Independientemente de la representación seleccionada, el avance de la mejora se mide por el cumplimiento de las Metas Específicas del AP, y de las Metas Genéricas asociadas al nivel de madurez (</a:t>
            </a:r>
            <a:r>
              <a:rPr lang="es-PE" sz="2400" dirty="0" err="1" smtClean="0">
                <a:solidFill>
                  <a:srgbClr val="002060"/>
                </a:solidFill>
              </a:rPr>
              <a:t>staged</a:t>
            </a:r>
            <a:r>
              <a:rPr lang="es-PE" sz="2400" dirty="0" smtClean="0">
                <a:solidFill>
                  <a:srgbClr val="002060"/>
                </a:solidFill>
              </a:rPr>
              <a:t>) o capacidad (</a:t>
            </a:r>
            <a:r>
              <a:rPr lang="es-PE" sz="2400" dirty="0" err="1" smtClean="0">
                <a:solidFill>
                  <a:srgbClr val="002060"/>
                </a:solidFill>
              </a:rPr>
              <a:t>continuous</a:t>
            </a:r>
            <a:r>
              <a:rPr lang="es-PE" sz="2400" dirty="0" smtClean="0">
                <a:solidFill>
                  <a:srgbClr val="002060"/>
                </a:solidFill>
              </a:rPr>
              <a:t>) definidos como objetivo.</a:t>
            </a:r>
            <a:endParaRPr lang="en-US" sz="1200" dirty="0">
              <a:solidFill>
                <a:srgbClr val="00206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1066800"/>
          </a:xfrm>
        </p:spPr>
        <p:txBody>
          <a:bodyPr/>
          <a:lstStyle/>
          <a:p>
            <a:r>
              <a:rPr lang="es-PE" dirty="0" smtClean="0"/>
              <a:t>Ejemplos de aplicación</a:t>
            </a:r>
            <a:endParaRPr lang="en-US" dirty="0"/>
          </a:p>
        </p:txBody>
      </p:sp>
      <p:sp>
        <p:nvSpPr>
          <p:cNvPr id="3" name="Content Placeholder 2"/>
          <p:cNvSpPr>
            <a:spLocks noGrp="1"/>
          </p:cNvSpPr>
          <p:nvPr>
            <p:ph sz="half" idx="4294967295"/>
          </p:nvPr>
        </p:nvSpPr>
        <p:spPr>
          <a:xfrm>
            <a:off x="152400" y="1600200"/>
            <a:ext cx="8991600" cy="4953000"/>
          </a:xfrm>
        </p:spPr>
        <p:txBody>
          <a:bodyPr>
            <a:normAutofit fontScale="85000" lnSpcReduction="10000"/>
          </a:bodyPr>
          <a:lstStyle/>
          <a:p>
            <a:r>
              <a:rPr lang="es-PE" dirty="0" smtClean="0">
                <a:solidFill>
                  <a:srgbClr val="002060"/>
                </a:solidFill>
              </a:rPr>
              <a:t>1. Utilizando la Representación </a:t>
            </a:r>
            <a:r>
              <a:rPr lang="es-PE" dirty="0" err="1" smtClean="0">
                <a:solidFill>
                  <a:srgbClr val="002060"/>
                </a:solidFill>
              </a:rPr>
              <a:t>Contínua</a:t>
            </a:r>
            <a:r>
              <a:rPr lang="es-PE" dirty="0" smtClean="0">
                <a:solidFill>
                  <a:srgbClr val="002060"/>
                </a:solidFill>
              </a:rPr>
              <a:t>, se decidió mejorar el Planeamiento de Proyectos, planteando llevarlo al nivel de Capacidad 3.</a:t>
            </a:r>
          </a:p>
          <a:p>
            <a:r>
              <a:rPr lang="es-PE" dirty="0" smtClean="0">
                <a:solidFill>
                  <a:srgbClr val="002060"/>
                </a:solidFill>
              </a:rPr>
              <a:t>¿Cómo se logra esto?</a:t>
            </a:r>
          </a:p>
          <a:p>
            <a:pPr lvl="1"/>
            <a:r>
              <a:rPr lang="es-PE" dirty="0" smtClean="0">
                <a:solidFill>
                  <a:srgbClr val="002060"/>
                </a:solidFill>
              </a:rPr>
              <a:t>1ero: Cumplir todas las Metas y Prácticas Específicas del área de proceso PP (SG1, SG2 y SG3).</a:t>
            </a:r>
          </a:p>
          <a:p>
            <a:pPr lvl="1"/>
            <a:r>
              <a:rPr lang="es-PE" dirty="0" smtClean="0">
                <a:solidFill>
                  <a:srgbClr val="002060"/>
                </a:solidFill>
              </a:rPr>
              <a:t>2do: Cumplir con la Meta Genérica GG1.</a:t>
            </a:r>
          </a:p>
          <a:p>
            <a:pPr lvl="1"/>
            <a:r>
              <a:rPr lang="es-PE" dirty="0" smtClean="0">
                <a:solidFill>
                  <a:srgbClr val="002060"/>
                </a:solidFill>
              </a:rPr>
              <a:t>3ro: Cumplir con la Meta Genérica GG2 (Meta y prácticas incluidas).</a:t>
            </a:r>
          </a:p>
          <a:p>
            <a:pPr lvl="1"/>
            <a:r>
              <a:rPr lang="es-PE" dirty="0" smtClean="0">
                <a:solidFill>
                  <a:srgbClr val="002060"/>
                </a:solidFill>
              </a:rPr>
              <a:t>4to: Cumplir con la Meta Genérica GG3 (Meta y prácticas)</a:t>
            </a:r>
          </a:p>
          <a:p>
            <a:r>
              <a:rPr lang="es-PE" dirty="0" smtClean="0">
                <a:solidFill>
                  <a:srgbClr val="002060"/>
                </a:solidFill>
              </a:rPr>
              <a:t>Como resultado, la organización habrá mejorado su nivel de capacidad de realizar planificación de proyectos.</a:t>
            </a:r>
          </a:p>
          <a:p>
            <a:pPr lvl="1"/>
            <a:endParaRPr lang="es-PE" dirty="0" smtClean="0">
              <a:solidFill>
                <a:srgbClr val="002060"/>
              </a:solidFill>
            </a:endParaRPr>
          </a:p>
          <a:p>
            <a:endParaRPr lang="es-PE" dirty="0" smtClean="0">
              <a:solidFill>
                <a:srgbClr val="002060"/>
              </a:solidFill>
            </a:endParaRPr>
          </a:p>
          <a:p>
            <a:endParaRPr lang="en-US" sz="16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63000" cy="1143000"/>
          </a:xfrm>
        </p:spPr>
        <p:txBody>
          <a:bodyPr/>
          <a:lstStyle/>
          <a:p>
            <a:r>
              <a:rPr lang="es-PE" dirty="0" smtClean="0"/>
              <a:t>Ejemplos de aplicación</a:t>
            </a:r>
            <a:endParaRPr lang="en-US" dirty="0"/>
          </a:p>
        </p:txBody>
      </p:sp>
      <p:sp>
        <p:nvSpPr>
          <p:cNvPr id="3" name="Content Placeholder 2"/>
          <p:cNvSpPr>
            <a:spLocks noGrp="1"/>
          </p:cNvSpPr>
          <p:nvPr>
            <p:ph sz="half" idx="4294967295"/>
          </p:nvPr>
        </p:nvSpPr>
        <p:spPr>
          <a:xfrm>
            <a:off x="152400" y="1600200"/>
            <a:ext cx="8991600" cy="4953000"/>
          </a:xfrm>
        </p:spPr>
        <p:txBody>
          <a:bodyPr>
            <a:normAutofit lnSpcReduction="10000"/>
          </a:bodyPr>
          <a:lstStyle/>
          <a:p>
            <a:r>
              <a:rPr lang="es-PE" dirty="0" smtClean="0">
                <a:solidFill>
                  <a:srgbClr val="002060"/>
                </a:solidFill>
              </a:rPr>
              <a:t>2. Utilizando la Representación por Etapas (</a:t>
            </a:r>
            <a:r>
              <a:rPr lang="es-PE" dirty="0" err="1" smtClean="0">
                <a:solidFill>
                  <a:srgbClr val="002060"/>
                </a:solidFill>
              </a:rPr>
              <a:t>staged</a:t>
            </a:r>
            <a:r>
              <a:rPr lang="es-PE" dirty="0" smtClean="0">
                <a:solidFill>
                  <a:srgbClr val="002060"/>
                </a:solidFill>
              </a:rPr>
              <a:t>), una organización decide mejorar sus procesos, buscando alcanzar el nivel de madurez 2 (Gestionado)</a:t>
            </a:r>
          </a:p>
          <a:p>
            <a:r>
              <a:rPr lang="es-PE" dirty="0" smtClean="0">
                <a:solidFill>
                  <a:srgbClr val="002060"/>
                </a:solidFill>
              </a:rPr>
              <a:t>¿Cómo se logra esto?</a:t>
            </a:r>
          </a:p>
          <a:p>
            <a:pPr lvl="1"/>
            <a:r>
              <a:rPr lang="es-PE" dirty="0" smtClean="0">
                <a:solidFill>
                  <a:srgbClr val="002060"/>
                </a:solidFill>
              </a:rPr>
              <a:t>1ero: Cumplir las Metas y Prácticas Específicas de todas las áreas de proceso de Nivel 2 (PP, PMC, CM, SAM, PPQA y REQM).</a:t>
            </a:r>
          </a:p>
          <a:p>
            <a:pPr lvl="1"/>
            <a:r>
              <a:rPr lang="es-PE" dirty="0" smtClean="0">
                <a:solidFill>
                  <a:srgbClr val="002060"/>
                </a:solidFill>
              </a:rPr>
              <a:t>2do: Cumplir con las Metas Genéricas GG1, GG2 (lo que implica considerar las prácticas genéricas que forman parte de esas metas).</a:t>
            </a:r>
          </a:p>
          <a:p>
            <a:endParaRPr lang="en-US" sz="16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752600"/>
            <a:ext cx="3200400" cy="1676400"/>
          </a:xfrm>
        </p:spPr>
        <p:txBody>
          <a:bodyPr>
            <a:normAutofit/>
          </a:bodyPr>
          <a:lstStyle/>
          <a:p>
            <a:r>
              <a:rPr lang="es-PE" dirty="0" smtClean="0">
                <a:solidFill>
                  <a:schemeClr val="bg2">
                    <a:lumMod val="60000"/>
                    <a:lumOff val="40000"/>
                  </a:schemeClr>
                </a:solidFill>
              </a:rPr>
              <a:t>¿Preguntas?</a:t>
            </a:r>
            <a:endParaRPr lang="en-US" dirty="0">
              <a:solidFill>
                <a:schemeClr val="bg2">
                  <a:lumMod val="60000"/>
                  <a:lumOff val="40000"/>
                </a:schemeClr>
              </a:solidFill>
            </a:endParaRPr>
          </a:p>
        </p:txBody>
      </p:sp>
      <p:pic>
        <p:nvPicPr>
          <p:cNvPr id="6146" name="Picture 2" descr="C:\Users\FamiliaTorresCastill\AppData\Local\Microsoft\Windows\Temporary Internet Files\Content.IE5\PASQ8R3O\MC900441523[1].wmf"/>
          <p:cNvPicPr>
            <a:picLocks noChangeAspect="1" noChangeArrowheads="1"/>
          </p:cNvPicPr>
          <p:nvPr/>
        </p:nvPicPr>
        <p:blipFill>
          <a:blip r:embed="rId3" cstate="print"/>
          <a:srcRect/>
          <a:stretch>
            <a:fillRect/>
          </a:stretch>
        </p:blipFill>
        <p:spPr bwMode="auto">
          <a:xfrm>
            <a:off x="3505200" y="3505200"/>
            <a:ext cx="1873250" cy="16002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495800" cy="1066800"/>
          </a:xfrm>
        </p:spPr>
        <p:txBody>
          <a:bodyPr>
            <a:normAutofit/>
          </a:bodyPr>
          <a:lstStyle/>
          <a:p>
            <a:r>
              <a:rPr lang="es-PE" dirty="0" smtClean="0"/>
              <a:t>Niveles</a:t>
            </a:r>
            <a:endParaRPr lang="en-US" dirty="0"/>
          </a:p>
        </p:txBody>
      </p:sp>
      <p:sp>
        <p:nvSpPr>
          <p:cNvPr id="3" name="Content Placeholder 2"/>
          <p:cNvSpPr>
            <a:spLocks noGrp="1"/>
          </p:cNvSpPr>
          <p:nvPr>
            <p:ph sz="half" idx="4294967295"/>
          </p:nvPr>
        </p:nvSpPr>
        <p:spPr>
          <a:xfrm>
            <a:off x="457200" y="1600200"/>
            <a:ext cx="8305800" cy="4953000"/>
          </a:xfrm>
        </p:spPr>
        <p:txBody>
          <a:bodyPr>
            <a:normAutofit/>
          </a:bodyPr>
          <a:lstStyle/>
          <a:p>
            <a:r>
              <a:rPr lang="es-PE" sz="3200" dirty="0" err="1" smtClean="0">
                <a:solidFill>
                  <a:srgbClr val="002060"/>
                </a:solidFill>
              </a:rPr>
              <a:t>CMMi</a:t>
            </a:r>
            <a:r>
              <a:rPr lang="es-PE" sz="3200" dirty="0" smtClean="0">
                <a:solidFill>
                  <a:srgbClr val="002060"/>
                </a:solidFill>
              </a:rPr>
              <a:t> soporta 2 caminos de mejora.</a:t>
            </a:r>
          </a:p>
          <a:p>
            <a:r>
              <a:rPr lang="es-PE" sz="3200" dirty="0" smtClean="0">
                <a:solidFill>
                  <a:srgbClr val="002060"/>
                </a:solidFill>
              </a:rPr>
              <a:t>Las 2 modalidades de caminos de mejora son denominadas “Representaciones del Modelo”.</a:t>
            </a:r>
          </a:p>
          <a:p>
            <a:r>
              <a:rPr lang="es-PE" sz="3200" dirty="0" smtClean="0">
                <a:solidFill>
                  <a:srgbClr val="002060"/>
                </a:solidFill>
              </a:rPr>
              <a:t>Estas son:</a:t>
            </a:r>
          </a:p>
          <a:p>
            <a:pPr lvl="1"/>
            <a:r>
              <a:rPr lang="es-PE" sz="2800" dirty="0" smtClean="0">
                <a:solidFill>
                  <a:srgbClr val="002060"/>
                </a:solidFill>
              </a:rPr>
              <a:t>Por Etapas (</a:t>
            </a:r>
            <a:r>
              <a:rPr lang="es-PE" sz="2800" dirty="0" err="1" smtClean="0">
                <a:solidFill>
                  <a:srgbClr val="002060"/>
                </a:solidFill>
              </a:rPr>
              <a:t>Staged</a:t>
            </a:r>
            <a:r>
              <a:rPr lang="es-PE" sz="2800" dirty="0" smtClean="0">
                <a:solidFill>
                  <a:srgbClr val="002060"/>
                </a:solidFill>
              </a:rPr>
              <a:t>)</a:t>
            </a:r>
          </a:p>
          <a:p>
            <a:pPr lvl="1"/>
            <a:r>
              <a:rPr lang="es-PE" sz="2800" dirty="0" err="1" smtClean="0">
                <a:solidFill>
                  <a:srgbClr val="002060"/>
                </a:solidFill>
              </a:rPr>
              <a:t>Contínua</a:t>
            </a:r>
            <a:r>
              <a:rPr lang="es-PE" sz="2800" dirty="0" smtClean="0">
                <a:solidFill>
                  <a:srgbClr val="002060"/>
                </a:solidFill>
              </a:rPr>
              <a:t> (</a:t>
            </a:r>
            <a:r>
              <a:rPr lang="es-PE" sz="2800" dirty="0" err="1" smtClean="0">
                <a:solidFill>
                  <a:srgbClr val="002060"/>
                </a:solidFill>
              </a:rPr>
              <a:t>Continuous</a:t>
            </a:r>
            <a:r>
              <a:rPr lang="es-PE" sz="2800" dirty="0" smtClean="0">
                <a:solidFill>
                  <a:srgbClr val="002060"/>
                </a:solidFill>
              </a:rPr>
              <a:t>)</a:t>
            </a:r>
          </a:p>
          <a:p>
            <a:r>
              <a:rPr lang="es-PE" sz="3200" dirty="0" smtClean="0">
                <a:solidFill>
                  <a:srgbClr val="002060"/>
                </a:solidFill>
              </a:rPr>
              <a:t>Las Representaciones corresponden a maneras en que se puede utilizar el modelo </a:t>
            </a:r>
            <a:r>
              <a:rPr lang="es-PE" sz="3200" dirty="0" err="1" smtClean="0">
                <a:solidFill>
                  <a:srgbClr val="002060"/>
                </a:solidFill>
              </a:rPr>
              <a:t>CMMi</a:t>
            </a:r>
            <a:r>
              <a:rPr lang="es-PE" sz="3200" dirty="0" smtClean="0">
                <a:solidFill>
                  <a:srgbClr val="002060"/>
                </a:solidFill>
              </a:rPr>
              <a:t>.	</a:t>
            </a:r>
          </a:p>
          <a:p>
            <a:endParaRPr lang="es-PE" dirty="0" smtClean="0">
              <a:solidFill>
                <a:srgbClr val="002060"/>
              </a:solidFill>
            </a:endParaRPr>
          </a:p>
          <a:p>
            <a:endParaRPr lang="en-US" dirty="0" smtClean="0">
              <a:solidFill>
                <a:srgbClr val="002060"/>
              </a:solidFill>
            </a:endParaRPr>
          </a:p>
          <a:p>
            <a:pPr lvl="1"/>
            <a:endParaRPr lang="en-US" dirty="0" smtClean="0">
              <a:solidFill>
                <a:srgbClr val="002060"/>
              </a:solidFill>
            </a:endParaRPr>
          </a:p>
          <a:p>
            <a:pPr lvl="1"/>
            <a:endParaRPr lang="en-US"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800600" cy="1066800"/>
          </a:xfrm>
        </p:spPr>
        <p:txBody>
          <a:bodyPr>
            <a:normAutofit/>
          </a:bodyPr>
          <a:lstStyle/>
          <a:p>
            <a:r>
              <a:rPr lang="es-PE" dirty="0" smtClean="0"/>
              <a:t>Niveles</a:t>
            </a:r>
            <a:endParaRPr lang="en-US" dirty="0"/>
          </a:p>
        </p:txBody>
      </p:sp>
      <p:sp>
        <p:nvSpPr>
          <p:cNvPr id="3" name="Content Placeholder 2"/>
          <p:cNvSpPr>
            <a:spLocks noGrp="1"/>
          </p:cNvSpPr>
          <p:nvPr>
            <p:ph sz="half" idx="4294967295"/>
          </p:nvPr>
        </p:nvSpPr>
        <p:spPr>
          <a:xfrm>
            <a:off x="457200" y="1600200"/>
            <a:ext cx="8305800" cy="4953000"/>
          </a:xfrm>
        </p:spPr>
        <p:txBody>
          <a:bodyPr>
            <a:normAutofit/>
          </a:bodyPr>
          <a:lstStyle/>
          <a:p>
            <a:r>
              <a:rPr lang="es-PE" sz="3200" dirty="0" smtClean="0">
                <a:solidFill>
                  <a:srgbClr val="002060"/>
                </a:solidFill>
              </a:rPr>
              <a:t>Ambas representaciones  tienen prácticamente el mismo contenido.</a:t>
            </a:r>
          </a:p>
          <a:p>
            <a:r>
              <a:rPr lang="es-PE" sz="3200" dirty="0" smtClean="0">
                <a:solidFill>
                  <a:srgbClr val="002060"/>
                </a:solidFill>
              </a:rPr>
              <a:t>Sin embargo, su aplicación es diferente.</a:t>
            </a:r>
          </a:p>
          <a:p>
            <a:endParaRPr lang="es-PE" dirty="0" smtClean="0">
              <a:solidFill>
                <a:srgbClr val="002060"/>
              </a:solidFill>
            </a:endParaRPr>
          </a:p>
          <a:p>
            <a:endParaRPr lang="en-US" dirty="0" smtClean="0">
              <a:solidFill>
                <a:srgbClr val="002060"/>
              </a:solidFill>
            </a:endParaRPr>
          </a:p>
          <a:p>
            <a:pPr lvl="1"/>
            <a:endParaRPr lang="en-US" dirty="0" smtClean="0">
              <a:solidFill>
                <a:srgbClr val="002060"/>
              </a:solidFill>
            </a:endParaRPr>
          </a:p>
          <a:p>
            <a:pPr lvl="1"/>
            <a:endParaRPr lang="en-US" dirty="0">
              <a:solidFill>
                <a:srgbClr val="002060"/>
              </a:solidFill>
            </a:endParaRPr>
          </a:p>
        </p:txBody>
      </p:sp>
      <p:pic>
        <p:nvPicPr>
          <p:cNvPr id="3074" name="Picture 2" descr="C:\Users\FamiliaTorresCastill\AppData\Local\Microsoft\Windows\Temporary Internet Files\Content.IE5\B31G427H\MC900238651[1].wmf"/>
          <p:cNvPicPr>
            <a:picLocks noChangeAspect="1" noChangeArrowheads="1"/>
          </p:cNvPicPr>
          <p:nvPr/>
        </p:nvPicPr>
        <p:blipFill>
          <a:blip r:embed="rId3" cstate="print"/>
          <a:srcRect/>
          <a:stretch>
            <a:fillRect/>
          </a:stretch>
        </p:blipFill>
        <p:spPr bwMode="auto">
          <a:xfrm>
            <a:off x="5638800" y="3962400"/>
            <a:ext cx="3048000" cy="246601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0"/>
            <a:ext cx="8229600" cy="1143000"/>
          </a:xfrm>
        </p:spPr>
        <p:txBody>
          <a:bodyPr>
            <a:normAutofit fontScale="90000"/>
          </a:bodyPr>
          <a:lstStyle/>
          <a:p>
            <a:r>
              <a:rPr lang="es-PE" dirty="0" smtClean="0"/>
              <a:t>Ambos mecanismos se orientan a estrategias de mejora diferentes</a:t>
            </a:r>
            <a:endParaRPr lang="es-PE" dirty="0"/>
          </a:p>
        </p:txBody>
      </p:sp>
      <p:pic>
        <p:nvPicPr>
          <p:cNvPr id="6146" name="Picture 2"/>
          <p:cNvPicPr>
            <a:picLocks noChangeAspect="1" noChangeArrowheads="1"/>
          </p:cNvPicPr>
          <p:nvPr/>
        </p:nvPicPr>
        <p:blipFill>
          <a:blip r:embed="rId3" cstate="print"/>
          <a:srcRect/>
          <a:stretch>
            <a:fillRect/>
          </a:stretch>
        </p:blipFill>
        <p:spPr bwMode="auto">
          <a:xfrm>
            <a:off x="4953000" y="3581400"/>
            <a:ext cx="3390900" cy="297180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381000" y="3657600"/>
            <a:ext cx="3637330" cy="2895600"/>
          </a:xfrm>
          <a:prstGeom prst="rect">
            <a:avLst/>
          </a:prstGeom>
          <a:noFill/>
          <a:ln w="9525">
            <a:noFill/>
            <a:miter lim="800000"/>
            <a:headEnd/>
            <a:tailEnd/>
          </a:ln>
        </p:spPr>
      </p:pic>
      <p:pic>
        <p:nvPicPr>
          <p:cNvPr id="6148" name="Picture 4" descr="C:\Users\FamiliaTorresCastill\AppData\Local\Microsoft\Windows\Temporary Internet Files\Content.IE5\PASQ8R3O\MC900439808[1].png"/>
          <p:cNvPicPr>
            <a:picLocks noChangeAspect="1" noChangeArrowheads="1"/>
          </p:cNvPicPr>
          <p:nvPr/>
        </p:nvPicPr>
        <p:blipFill>
          <a:blip r:embed="rId5" cstate="print"/>
          <a:srcRect/>
          <a:stretch>
            <a:fillRect/>
          </a:stretch>
        </p:blipFill>
        <p:spPr bwMode="auto">
          <a:xfrm>
            <a:off x="2133600" y="1981200"/>
            <a:ext cx="1871663" cy="1871663"/>
          </a:xfrm>
          <a:prstGeom prst="rect">
            <a:avLst/>
          </a:prstGeom>
          <a:noFill/>
        </p:spPr>
      </p:pic>
      <p:pic>
        <p:nvPicPr>
          <p:cNvPr id="12" name="Picture 4" descr="C:\Users\FamiliaTorresCastill\AppData\Local\Microsoft\Windows\Temporary Internet Files\Content.IE5\PASQ8R3O\MC900439808[1].png"/>
          <p:cNvPicPr>
            <a:picLocks noChangeAspect="1" noChangeArrowheads="1"/>
          </p:cNvPicPr>
          <p:nvPr/>
        </p:nvPicPr>
        <p:blipFill>
          <a:blip r:embed="rId5" cstate="print"/>
          <a:srcRect/>
          <a:stretch>
            <a:fillRect/>
          </a:stretch>
        </p:blipFill>
        <p:spPr bwMode="auto">
          <a:xfrm flipH="1">
            <a:off x="5062537" y="1905000"/>
            <a:ext cx="1871663" cy="187166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9144000" cy="1295400"/>
          </a:xfrm>
        </p:spPr>
        <p:txBody>
          <a:bodyPr>
            <a:normAutofit/>
          </a:bodyPr>
          <a:lstStyle/>
          <a:p>
            <a:r>
              <a:rPr lang="es-PE" dirty="0" smtClean="0"/>
              <a:t>Representación por Etapas (</a:t>
            </a:r>
            <a:r>
              <a:rPr lang="es-PE" dirty="0" err="1" smtClean="0"/>
              <a:t>Staged</a:t>
            </a:r>
            <a:r>
              <a:rPr lang="es-PE" dirty="0" smtClean="0"/>
              <a:t>)</a:t>
            </a:r>
            <a:endParaRPr lang="es-PE" dirty="0"/>
          </a:p>
        </p:txBody>
      </p:sp>
      <p:pic>
        <p:nvPicPr>
          <p:cNvPr id="6147" name="Picture 3"/>
          <p:cNvPicPr>
            <a:picLocks noChangeAspect="1" noChangeArrowheads="1"/>
          </p:cNvPicPr>
          <p:nvPr/>
        </p:nvPicPr>
        <p:blipFill>
          <a:blip r:embed="rId3" cstate="print"/>
          <a:srcRect/>
          <a:stretch>
            <a:fillRect/>
          </a:stretch>
        </p:blipFill>
        <p:spPr bwMode="auto">
          <a:xfrm>
            <a:off x="3048000" y="2514600"/>
            <a:ext cx="363733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s-PE" dirty="0" smtClean="0"/>
              <a:t>Representación por Etapas (</a:t>
            </a:r>
            <a:r>
              <a:rPr lang="es-PE" dirty="0" err="1" smtClean="0"/>
              <a:t>Staged</a:t>
            </a:r>
            <a:r>
              <a:rPr lang="es-PE" dirty="0" smtClean="0"/>
              <a:t>)</a:t>
            </a:r>
            <a:endParaRPr lang="en-US" dirty="0"/>
          </a:p>
        </p:txBody>
      </p:sp>
      <p:sp>
        <p:nvSpPr>
          <p:cNvPr id="3" name="Content Placeholder 2"/>
          <p:cNvSpPr>
            <a:spLocks noGrp="1"/>
          </p:cNvSpPr>
          <p:nvPr>
            <p:ph sz="half" idx="4294967295"/>
          </p:nvPr>
        </p:nvSpPr>
        <p:spPr>
          <a:xfrm>
            <a:off x="457200" y="1600200"/>
            <a:ext cx="8305800" cy="4953000"/>
          </a:xfrm>
        </p:spPr>
        <p:txBody>
          <a:bodyPr>
            <a:normAutofit/>
          </a:bodyPr>
          <a:lstStyle/>
          <a:p>
            <a:r>
              <a:rPr lang="es-PE" sz="2400" dirty="0" smtClean="0">
                <a:solidFill>
                  <a:srgbClr val="002060"/>
                </a:solidFill>
              </a:rPr>
              <a:t>Permite que la organización mejore en un conjunto de áreas de procesos relacionadas, atendiendo incrementalmente un conjunto de procesos sucesivos.</a:t>
            </a:r>
          </a:p>
          <a:p>
            <a:r>
              <a:rPr lang="es-PE" sz="2400" dirty="0" smtClean="0">
                <a:solidFill>
                  <a:srgbClr val="002060"/>
                </a:solidFill>
              </a:rPr>
              <a:t>Utiliza niveles de madurez como mecanismo para medir el progreso incremental de la mejora.</a:t>
            </a:r>
          </a:p>
          <a:p>
            <a:r>
              <a:rPr lang="es-PE" sz="2400" dirty="0" smtClean="0">
                <a:solidFill>
                  <a:srgbClr val="002060"/>
                </a:solidFill>
              </a:rPr>
              <a:t>El nivel de madurez es un mecanismo de calificación que permitirá realizar comparaciones entre organizaciones.</a:t>
            </a:r>
          </a:p>
          <a:p>
            <a:endParaRPr lang="es-PE" sz="2400" dirty="0" smtClean="0">
              <a:solidFill>
                <a:srgbClr val="002060"/>
              </a:solidFill>
            </a:endParaRPr>
          </a:p>
          <a:p>
            <a:endParaRPr lang="es-PE" sz="2400" dirty="0" smtClean="0">
              <a:solidFill>
                <a:srgbClr val="002060"/>
              </a:solidFill>
            </a:endParaRPr>
          </a:p>
          <a:p>
            <a:endParaRPr lang="en-US" sz="2400" dirty="0" smtClean="0">
              <a:solidFill>
                <a:srgbClr val="002060"/>
              </a:solidFill>
            </a:endParaRPr>
          </a:p>
          <a:p>
            <a:pPr lvl="1"/>
            <a:endParaRPr lang="en-US" sz="2000" dirty="0" smtClean="0">
              <a:solidFill>
                <a:srgbClr val="002060"/>
              </a:solidFill>
            </a:endParaRPr>
          </a:p>
          <a:p>
            <a:pPr lvl="1"/>
            <a:endParaRPr lang="en-US" sz="2000" dirty="0">
              <a:solidFill>
                <a:srgbClr val="002060"/>
              </a:solidFill>
            </a:endParaRPr>
          </a:p>
        </p:txBody>
      </p:sp>
      <p:pic>
        <p:nvPicPr>
          <p:cNvPr id="13" name="Picture 3"/>
          <p:cNvPicPr>
            <a:picLocks noChangeAspect="1" noChangeArrowheads="1"/>
          </p:cNvPicPr>
          <p:nvPr/>
        </p:nvPicPr>
        <p:blipFill>
          <a:blip r:embed="rId3" cstate="print"/>
          <a:srcRect/>
          <a:stretch>
            <a:fillRect/>
          </a:stretch>
        </p:blipFill>
        <p:spPr bwMode="auto">
          <a:xfrm>
            <a:off x="5181600" y="4495800"/>
            <a:ext cx="2775857"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s-PE" dirty="0" smtClean="0"/>
              <a:t>Representación por Etapas (</a:t>
            </a:r>
            <a:r>
              <a:rPr lang="es-PE" dirty="0" err="1" smtClean="0"/>
              <a:t>Staged</a:t>
            </a:r>
            <a:r>
              <a:rPr lang="es-PE" dirty="0" smtClean="0"/>
              <a:t>)</a:t>
            </a:r>
            <a:endParaRPr lang="en-US" dirty="0"/>
          </a:p>
        </p:txBody>
      </p:sp>
      <p:sp>
        <p:nvSpPr>
          <p:cNvPr id="12" name="Rectangle 11"/>
          <p:cNvSpPr/>
          <p:nvPr/>
        </p:nvSpPr>
        <p:spPr>
          <a:xfrm>
            <a:off x="2438400" y="5675534"/>
            <a:ext cx="6540320" cy="953866"/>
          </a:xfrm>
          <a:prstGeom prst="rect">
            <a:avLst/>
          </a:prstGeom>
          <a:solidFill>
            <a:srgbClr val="92D050"/>
          </a:solidFill>
          <a:ln w="57150">
            <a:solidFill>
              <a:schemeClr val="bg2"/>
            </a:solidFill>
          </a:ln>
          <a:scene3d>
            <a:camera prst="orthographicFront">
              <a:rot lat="0" lon="300000" rev="0"/>
            </a:camera>
            <a:lightRig rig="threePt" dir="t"/>
          </a:scene3d>
          <a:sp3d extrusionH="666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27550" y="4702480"/>
            <a:ext cx="5351171" cy="953866"/>
          </a:xfrm>
          <a:prstGeom prst="rect">
            <a:avLst/>
          </a:prstGeom>
          <a:solidFill>
            <a:srgbClr val="92D050"/>
          </a:solidFill>
          <a:ln w="57150">
            <a:solidFill>
              <a:schemeClr val="bg2"/>
            </a:solidFill>
          </a:ln>
          <a:scene3d>
            <a:camera prst="orthographicFront">
              <a:rot lat="0" lon="300000" rev="0"/>
            </a:camera>
            <a:lightRig rig="threePt" dir="t"/>
          </a:scene3d>
          <a:sp3d extrusionH="666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bg1"/>
              </a:solidFill>
            </a:endParaRPr>
          </a:p>
        </p:txBody>
      </p:sp>
      <p:sp>
        <p:nvSpPr>
          <p:cNvPr id="14" name="Rectangle 13"/>
          <p:cNvSpPr/>
          <p:nvPr/>
        </p:nvSpPr>
        <p:spPr>
          <a:xfrm>
            <a:off x="4839908" y="3725583"/>
            <a:ext cx="4136899" cy="953866"/>
          </a:xfrm>
          <a:prstGeom prst="rect">
            <a:avLst/>
          </a:prstGeom>
          <a:solidFill>
            <a:srgbClr val="92D050"/>
          </a:solidFill>
          <a:ln w="57150">
            <a:solidFill>
              <a:schemeClr val="bg2"/>
            </a:solidFill>
          </a:ln>
          <a:scene3d>
            <a:camera prst="orthographicFront">
              <a:rot lat="0" lon="300000" rev="0"/>
            </a:camera>
            <a:lightRig rig="threePt" dir="t"/>
          </a:scene3d>
          <a:sp3d extrusionH="666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39339" y="2738534"/>
            <a:ext cx="2937278" cy="953866"/>
          </a:xfrm>
          <a:prstGeom prst="rect">
            <a:avLst/>
          </a:prstGeom>
          <a:solidFill>
            <a:srgbClr val="92D050"/>
          </a:solidFill>
          <a:ln w="57150">
            <a:solidFill>
              <a:schemeClr val="bg2"/>
            </a:solidFill>
          </a:ln>
          <a:scene3d>
            <a:camera prst="orthographicFront">
              <a:rot lat="0" lon="300000" rev="0"/>
            </a:camera>
            <a:lightRig rig="threePt" dir="t"/>
          </a:scene3d>
          <a:sp3d extrusionH="666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37466" y="1752600"/>
            <a:ext cx="1928176" cy="953866"/>
          </a:xfrm>
          <a:prstGeom prst="rect">
            <a:avLst/>
          </a:prstGeom>
          <a:solidFill>
            <a:srgbClr val="92D050"/>
          </a:solidFill>
          <a:ln w="57150">
            <a:solidFill>
              <a:schemeClr val="bg2"/>
            </a:solidFill>
          </a:ln>
          <a:scene3d>
            <a:camera prst="orthographicFront">
              <a:rot lat="0" lon="300000" rev="0"/>
            </a:camera>
            <a:lightRig rig="threePt" dir="t"/>
          </a:scene3d>
          <a:sp3d extrusionH="666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810000" y="4800600"/>
            <a:ext cx="762000" cy="381000"/>
          </a:xfrm>
          <a:prstGeom prst="ellipse">
            <a:avLst/>
          </a:prstGeom>
          <a:solidFill>
            <a:srgbClr val="FF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b="1" dirty="0" smtClean="0">
                <a:solidFill>
                  <a:schemeClr val="bg1"/>
                </a:solidFill>
              </a:rPr>
              <a:t>AP 1</a:t>
            </a:r>
            <a:endParaRPr lang="en-US" sz="1400" b="1" dirty="0">
              <a:solidFill>
                <a:schemeClr val="bg1"/>
              </a:solidFill>
            </a:endParaRPr>
          </a:p>
        </p:txBody>
      </p:sp>
      <p:sp>
        <p:nvSpPr>
          <p:cNvPr id="18" name="Oval 17"/>
          <p:cNvSpPr/>
          <p:nvPr/>
        </p:nvSpPr>
        <p:spPr>
          <a:xfrm>
            <a:off x="4495800" y="5105400"/>
            <a:ext cx="762000" cy="381000"/>
          </a:xfrm>
          <a:prstGeom prst="ellipse">
            <a:avLst/>
          </a:prstGeom>
          <a:solidFill>
            <a:srgbClr val="FF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b="1" dirty="0" smtClean="0">
                <a:solidFill>
                  <a:schemeClr val="bg1"/>
                </a:solidFill>
              </a:rPr>
              <a:t>AP 2</a:t>
            </a:r>
            <a:endParaRPr lang="en-US" sz="1400" b="1" dirty="0">
              <a:solidFill>
                <a:schemeClr val="bg1"/>
              </a:solidFill>
            </a:endParaRPr>
          </a:p>
        </p:txBody>
      </p:sp>
      <p:sp>
        <p:nvSpPr>
          <p:cNvPr id="19" name="Oval 18"/>
          <p:cNvSpPr/>
          <p:nvPr/>
        </p:nvSpPr>
        <p:spPr>
          <a:xfrm>
            <a:off x="5181600" y="4800600"/>
            <a:ext cx="762000" cy="381000"/>
          </a:xfrm>
          <a:prstGeom prst="ellipse">
            <a:avLst/>
          </a:prstGeom>
          <a:solidFill>
            <a:srgbClr val="FF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b="1" dirty="0" smtClean="0">
                <a:solidFill>
                  <a:schemeClr val="bg1"/>
                </a:solidFill>
              </a:rPr>
              <a:t>AP 3</a:t>
            </a:r>
            <a:endParaRPr lang="en-US" sz="1400" b="1" dirty="0">
              <a:solidFill>
                <a:schemeClr val="bg1"/>
              </a:solidFill>
            </a:endParaRPr>
          </a:p>
        </p:txBody>
      </p:sp>
      <p:sp>
        <p:nvSpPr>
          <p:cNvPr id="20" name="Oval 19"/>
          <p:cNvSpPr/>
          <p:nvPr/>
        </p:nvSpPr>
        <p:spPr>
          <a:xfrm>
            <a:off x="5943600" y="5105400"/>
            <a:ext cx="762000" cy="381000"/>
          </a:xfrm>
          <a:prstGeom prst="ellipse">
            <a:avLst/>
          </a:prstGeom>
          <a:solidFill>
            <a:srgbClr val="FF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b="1" dirty="0" smtClean="0">
                <a:solidFill>
                  <a:schemeClr val="bg1"/>
                </a:solidFill>
              </a:rPr>
              <a:t>AP 4</a:t>
            </a:r>
            <a:endParaRPr lang="en-US" sz="1400" b="1" dirty="0">
              <a:solidFill>
                <a:schemeClr val="bg1"/>
              </a:solidFill>
            </a:endParaRPr>
          </a:p>
        </p:txBody>
      </p:sp>
      <p:sp>
        <p:nvSpPr>
          <p:cNvPr id="21" name="Oval 20"/>
          <p:cNvSpPr/>
          <p:nvPr/>
        </p:nvSpPr>
        <p:spPr>
          <a:xfrm>
            <a:off x="6705600" y="4800600"/>
            <a:ext cx="762000" cy="381000"/>
          </a:xfrm>
          <a:prstGeom prst="ellipse">
            <a:avLst/>
          </a:prstGeom>
          <a:solidFill>
            <a:srgbClr val="FF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b="1" dirty="0" smtClean="0">
                <a:solidFill>
                  <a:schemeClr val="bg1"/>
                </a:solidFill>
              </a:rPr>
              <a:t>AP 5</a:t>
            </a:r>
            <a:endParaRPr lang="en-US" sz="1400" b="1" dirty="0">
              <a:solidFill>
                <a:schemeClr val="bg1"/>
              </a:solidFill>
            </a:endParaRPr>
          </a:p>
        </p:txBody>
      </p:sp>
      <p:sp>
        <p:nvSpPr>
          <p:cNvPr id="23" name="TextBox 22"/>
          <p:cNvSpPr txBox="1"/>
          <p:nvPr/>
        </p:nvSpPr>
        <p:spPr>
          <a:xfrm>
            <a:off x="7984249" y="4800600"/>
            <a:ext cx="550151" cy="707886"/>
          </a:xfrm>
          <a:prstGeom prst="rect">
            <a:avLst/>
          </a:prstGeom>
          <a:noFill/>
        </p:spPr>
        <p:txBody>
          <a:bodyPr wrap="none" rtlCol="0">
            <a:spAutoFit/>
          </a:bodyPr>
          <a:lstStyle/>
          <a:p>
            <a:r>
              <a:rPr lang="es-PE" sz="4000" b="1" dirty="0" smtClean="0">
                <a:solidFill>
                  <a:schemeClr val="bg1"/>
                </a:solidFill>
              </a:rPr>
              <a:t>…</a:t>
            </a:r>
            <a:endParaRPr lang="en-US" sz="4000" b="1" dirty="0">
              <a:solidFill>
                <a:schemeClr val="bg1"/>
              </a:solidFill>
            </a:endParaRPr>
          </a:p>
        </p:txBody>
      </p:sp>
      <p:sp>
        <p:nvSpPr>
          <p:cNvPr id="24" name="Oval 23"/>
          <p:cNvSpPr/>
          <p:nvPr/>
        </p:nvSpPr>
        <p:spPr>
          <a:xfrm>
            <a:off x="4953000" y="3810000"/>
            <a:ext cx="762000" cy="381000"/>
          </a:xfrm>
          <a:prstGeom prst="ellipse">
            <a:avLst/>
          </a:prstGeom>
          <a:solidFill>
            <a:srgbClr val="FF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b="1" dirty="0" smtClean="0">
                <a:solidFill>
                  <a:schemeClr val="bg1"/>
                </a:solidFill>
              </a:rPr>
              <a:t>AP a</a:t>
            </a:r>
            <a:endParaRPr lang="en-US" sz="1400" b="1" dirty="0">
              <a:solidFill>
                <a:schemeClr val="bg1"/>
              </a:solidFill>
            </a:endParaRPr>
          </a:p>
        </p:txBody>
      </p:sp>
      <p:sp>
        <p:nvSpPr>
          <p:cNvPr id="25" name="Oval 24"/>
          <p:cNvSpPr/>
          <p:nvPr/>
        </p:nvSpPr>
        <p:spPr>
          <a:xfrm>
            <a:off x="5638800" y="4114800"/>
            <a:ext cx="762000" cy="381000"/>
          </a:xfrm>
          <a:prstGeom prst="ellipse">
            <a:avLst/>
          </a:prstGeom>
          <a:solidFill>
            <a:srgbClr val="FF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b="1" dirty="0" smtClean="0">
                <a:solidFill>
                  <a:schemeClr val="bg1"/>
                </a:solidFill>
              </a:rPr>
              <a:t>AP b</a:t>
            </a:r>
            <a:endParaRPr lang="en-US" sz="1400" b="1" dirty="0">
              <a:solidFill>
                <a:schemeClr val="bg1"/>
              </a:solidFill>
            </a:endParaRPr>
          </a:p>
        </p:txBody>
      </p:sp>
      <p:sp>
        <p:nvSpPr>
          <p:cNvPr id="26" name="Oval 25"/>
          <p:cNvSpPr/>
          <p:nvPr/>
        </p:nvSpPr>
        <p:spPr>
          <a:xfrm>
            <a:off x="6324600" y="3810000"/>
            <a:ext cx="762000" cy="381000"/>
          </a:xfrm>
          <a:prstGeom prst="ellipse">
            <a:avLst/>
          </a:prstGeom>
          <a:solidFill>
            <a:srgbClr val="FF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b="1" dirty="0" smtClean="0">
                <a:solidFill>
                  <a:schemeClr val="bg1"/>
                </a:solidFill>
              </a:rPr>
              <a:t>AP c</a:t>
            </a:r>
            <a:endParaRPr lang="en-US" sz="1400" b="1" dirty="0">
              <a:solidFill>
                <a:schemeClr val="bg1"/>
              </a:solidFill>
            </a:endParaRPr>
          </a:p>
        </p:txBody>
      </p:sp>
      <p:sp>
        <p:nvSpPr>
          <p:cNvPr id="27" name="TextBox 26"/>
          <p:cNvSpPr txBox="1"/>
          <p:nvPr/>
        </p:nvSpPr>
        <p:spPr>
          <a:xfrm>
            <a:off x="7984249" y="3886200"/>
            <a:ext cx="550151" cy="707886"/>
          </a:xfrm>
          <a:prstGeom prst="rect">
            <a:avLst/>
          </a:prstGeom>
          <a:noFill/>
        </p:spPr>
        <p:txBody>
          <a:bodyPr wrap="none" rtlCol="0">
            <a:spAutoFit/>
          </a:bodyPr>
          <a:lstStyle/>
          <a:p>
            <a:r>
              <a:rPr lang="es-PE" sz="4000" b="1" dirty="0" smtClean="0">
                <a:solidFill>
                  <a:schemeClr val="bg1"/>
                </a:solidFill>
              </a:rPr>
              <a:t>…</a:t>
            </a:r>
            <a:endParaRPr lang="en-US" sz="4000" b="1" dirty="0">
              <a:solidFill>
                <a:schemeClr val="bg1"/>
              </a:solidFill>
            </a:endParaRPr>
          </a:p>
        </p:txBody>
      </p:sp>
      <p:sp>
        <p:nvSpPr>
          <p:cNvPr id="29" name="Oval 28"/>
          <p:cNvSpPr/>
          <p:nvPr/>
        </p:nvSpPr>
        <p:spPr>
          <a:xfrm>
            <a:off x="7010400" y="4114800"/>
            <a:ext cx="762000" cy="381000"/>
          </a:xfrm>
          <a:prstGeom prst="ellipse">
            <a:avLst/>
          </a:prstGeom>
          <a:solidFill>
            <a:srgbClr val="FF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b="1" dirty="0" smtClean="0">
                <a:solidFill>
                  <a:schemeClr val="bg1"/>
                </a:solidFill>
              </a:rPr>
              <a:t>AP d</a:t>
            </a:r>
            <a:endParaRPr lang="en-US" sz="1400" b="1" dirty="0">
              <a:solidFill>
                <a:schemeClr val="bg1"/>
              </a:solidFill>
            </a:endParaRPr>
          </a:p>
        </p:txBody>
      </p:sp>
      <p:sp>
        <p:nvSpPr>
          <p:cNvPr id="30" name="Oval 29"/>
          <p:cNvSpPr/>
          <p:nvPr/>
        </p:nvSpPr>
        <p:spPr>
          <a:xfrm>
            <a:off x="6172200" y="2819400"/>
            <a:ext cx="838200" cy="381000"/>
          </a:xfrm>
          <a:prstGeom prst="ellipse">
            <a:avLst/>
          </a:prstGeom>
          <a:solidFill>
            <a:srgbClr val="FF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b="1" dirty="0" smtClean="0">
                <a:solidFill>
                  <a:schemeClr val="bg1"/>
                </a:solidFill>
              </a:rPr>
              <a:t>AP </a:t>
            </a:r>
            <a:r>
              <a:rPr lang="el-GR" sz="1400" b="1" dirty="0" smtClean="0">
                <a:solidFill>
                  <a:schemeClr val="bg1"/>
                </a:solidFill>
              </a:rPr>
              <a:t>Ω</a:t>
            </a:r>
            <a:endParaRPr lang="en-US" sz="1400" b="1" dirty="0">
              <a:solidFill>
                <a:schemeClr val="bg1"/>
              </a:solidFill>
            </a:endParaRPr>
          </a:p>
        </p:txBody>
      </p:sp>
      <p:sp>
        <p:nvSpPr>
          <p:cNvPr id="31" name="Oval 30"/>
          <p:cNvSpPr/>
          <p:nvPr/>
        </p:nvSpPr>
        <p:spPr>
          <a:xfrm>
            <a:off x="6858000" y="3124200"/>
            <a:ext cx="762000" cy="381000"/>
          </a:xfrm>
          <a:prstGeom prst="ellipse">
            <a:avLst/>
          </a:prstGeom>
          <a:solidFill>
            <a:srgbClr val="FF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b="1" dirty="0" smtClean="0">
                <a:solidFill>
                  <a:schemeClr val="bg1"/>
                </a:solidFill>
              </a:rPr>
              <a:t>AP </a:t>
            </a:r>
            <a:r>
              <a:rPr lang="el-GR" sz="1400" b="1" dirty="0" smtClean="0">
                <a:solidFill>
                  <a:schemeClr val="bg1"/>
                </a:solidFill>
              </a:rPr>
              <a:t>β</a:t>
            </a:r>
            <a:endParaRPr lang="en-US" sz="1400" b="1" dirty="0">
              <a:solidFill>
                <a:schemeClr val="bg1"/>
              </a:solidFill>
            </a:endParaRPr>
          </a:p>
        </p:txBody>
      </p:sp>
      <p:sp>
        <p:nvSpPr>
          <p:cNvPr id="33" name="TextBox 32"/>
          <p:cNvSpPr txBox="1"/>
          <p:nvPr/>
        </p:nvSpPr>
        <p:spPr>
          <a:xfrm>
            <a:off x="8001000" y="2971800"/>
            <a:ext cx="550151" cy="707886"/>
          </a:xfrm>
          <a:prstGeom prst="rect">
            <a:avLst/>
          </a:prstGeom>
          <a:noFill/>
        </p:spPr>
        <p:txBody>
          <a:bodyPr wrap="none" rtlCol="0">
            <a:spAutoFit/>
          </a:bodyPr>
          <a:lstStyle/>
          <a:p>
            <a:r>
              <a:rPr lang="es-PE" sz="4000" b="1" dirty="0" smtClean="0">
                <a:solidFill>
                  <a:schemeClr val="bg1"/>
                </a:solidFill>
              </a:rPr>
              <a:t>…</a:t>
            </a:r>
            <a:endParaRPr lang="en-US" sz="4000" b="1" dirty="0">
              <a:solidFill>
                <a:schemeClr val="bg1"/>
              </a:solidFill>
            </a:endParaRPr>
          </a:p>
        </p:txBody>
      </p:sp>
      <p:sp>
        <p:nvSpPr>
          <p:cNvPr id="34" name="Oval 33"/>
          <p:cNvSpPr/>
          <p:nvPr/>
        </p:nvSpPr>
        <p:spPr>
          <a:xfrm>
            <a:off x="7162800" y="1828800"/>
            <a:ext cx="838200" cy="381000"/>
          </a:xfrm>
          <a:prstGeom prst="ellipse">
            <a:avLst/>
          </a:prstGeom>
          <a:solidFill>
            <a:srgbClr val="FF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b="1" dirty="0" smtClean="0">
                <a:solidFill>
                  <a:schemeClr val="bg1"/>
                </a:solidFill>
              </a:rPr>
              <a:t>AP </a:t>
            </a:r>
            <a:r>
              <a:rPr lang="el-GR" sz="1400" b="1" dirty="0" smtClean="0">
                <a:solidFill>
                  <a:schemeClr val="bg1"/>
                </a:solidFill>
              </a:rPr>
              <a:t>Ω</a:t>
            </a:r>
            <a:endParaRPr lang="en-US" sz="1400" b="1" dirty="0">
              <a:solidFill>
                <a:schemeClr val="bg1"/>
              </a:solidFill>
            </a:endParaRPr>
          </a:p>
        </p:txBody>
      </p:sp>
      <p:sp>
        <p:nvSpPr>
          <p:cNvPr id="35" name="Oval 34"/>
          <p:cNvSpPr/>
          <p:nvPr/>
        </p:nvSpPr>
        <p:spPr>
          <a:xfrm>
            <a:off x="7848600" y="2133600"/>
            <a:ext cx="762000" cy="381000"/>
          </a:xfrm>
          <a:prstGeom prst="ellipse">
            <a:avLst/>
          </a:prstGeom>
          <a:solidFill>
            <a:srgbClr val="FF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b="1" dirty="0" smtClean="0">
                <a:solidFill>
                  <a:schemeClr val="bg1"/>
                </a:solidFill>
              </a:rPr>
              <a:t>AP </a:t>
            </a:r>
            <a:r>
              <a:rPr lang="el-GR" sz="1400" b="1" dirty="0" smtClean="0">
                <a:solidFill>
                  <a:schemeClr val="bg1"/>
                </a:solidFill>
              </a:rPr>
              <a:t>β</a:t>
            </a:r>
            <a:endParaRPr lang="en-US" sz="1400" b="1" dirty="0">
              <a:solidFill>
                <a:schemeClr val="bg1"/>
              </a:solidFill>
            </a:endParaRPr>
          </a:p>
        </p:txBody>
      </p:sp>
      <p:sp>
        <p:nvSpPr>
          <p:cNvPr id="36" name="TextBox 35"/>
          <p:cNvSpPr txBox="1"/>
          <p:nvPr/>
        </p:nvSpPr>
        <p:spPr>
          <a:xfrm>
            <a:off x="3048000" y="1219200"/>
            <a:ext cx="2438400" cy="1631216"/>
          </a:xfrm>
          <a:prstGeom prst="rect">
            <a:avLst/>
          </a:prstGeom>
          <a:noFill/>
          <a:ln>
            <a:noFill/>
          </a:ln>
        </p:spPr>
        <p:txBody>
          <a:bodyPr wrap="square" rtlCol="0">
            <a:spAutoFit/>
          </a:bodyPr>
          <a:lstStyle/>
          <a:p>
            <a:pPr algn="ctr"/>
            <a:r>
              <a:rPr lang="es-PE" sz="2000" dirty="0" smtClean="0">
                <a:solidFill>
                  <a:srgbClr val="002060"/>
                </a:solidFill>
              </a:rPr>
              <a:t>Cada etapa contiene un grupo predefinidos</a:t>
            </a:r>
          </a:p>
          <a:p>
            <a:pPr algn="ctr"/>
            <a:r>
              <a:rPr lang="es-PE" sz="2000" dirty="0" smtClean="0">
                <a:solidFill>
                  <a:srgbClr val="002060"/>
                </a:solidFill>
              </a:rPr>
              <a:t>de Áreas de Proceso (AP)</a:t>
            </a:r>
            <a:endParaRPr lang="en-US" sz="2000" dirty="0">
              <a:solidFill>
                <a:srgbClr val="002060"/>
              </a:solidFill>
            </a:endParaRPr>
          </a:p>
        </p:txBody>
      </p:sp>
      <p:cxnSp>
        <p:nvCxnSpPr>
          <p:cNvPr id="38" name="Straight Arrow Connector 37"/>
          <p:cNvCxnSpPr>
            <a:stCxn id="36" idx="2"/>
          </p:cNvCxnSpPr>
          <p:nvPr/>
        </p:nvCxnSpPr>
        <p:spPr>
          <a:xfrm rot="5400000">
            <a:off x="3368310" y="3596908"/>
            <a:ext cx="1645383" cy="152399"/>
          </a:xfrm>
          <a:prstGeom prst="straightConnector1">
            <a:avLst/>
          </a:prstGeom>
          <a:ln w="7302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H="1">
            <a:off x="4533900" y="2781300"/>
            <a:ext cx="1066800" cy="533400"/>
          </a:xfrm>
          <a:prstGeom prst="straightConnector1">
            <a:avLst/>
          </a:prstGeom>
          <a:ln w="7302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410200" y="1752600"/>
            <a:ext cx="1295400" cy="533400"/>
          </a:xfrm>
          <a:prstGeom prst="straightConnector1">
            <a:avLst/>
          </a:prstGeom>
          <a:ln w="7302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90600" y="3657600"/>
            <a:ext cx="2133600" cy="1631216"/>
          </a:xfrm>
          <a:prstGeom prst="rect">
            <a:avLst/>
          </a:prstGeom>
          <a:noFill/>
          <a:ln>
            <a:noFill/>
          </a:ln>
        </p:spPr>
        <p:txBody>
          <a:bodyPr wrap="square" rtlCol="0">
            <a:spAutoFit/>
          </a:bodyPr>
          <a:lstStyle/>
          <a:p>
            <a:pPr algn="ctr"/>
            <a:r>
              <a:rPr lang="es-PE" sz="2000" dirty="0" smtClean="0">
                <a:solidFill>
                  <a:srgbClr val="002060"/>
                </a:solidFill>
              </a:rPr>
              <a:t>Cada etapa, o nivel de madurez, se construye sobre la base del que se encuentra debajo</a:t>
            </a:r>
            <a:endParaRPr lang="en-US" sz="2000" dirty="0">
              <a:solidFill>
                <a:srgbClr val="002060"/>
              </a:solidFill>
            </a:endParaRPr>
          </a:p>
        </p:txBody>
      </p:sp>
      <p:sp>
        <p:nvSpPr>
          <p:cNvPr id="47" name="Up Arrow 46"/>
          <p:cNvSpPr/>
          <p:nvPr/>
        </p:nvSpPr>
        <p:spPr>
          <a:xfrm>
            <a:off x="228600" y="2362200"/>
            <a:ext cx="838200" cy="4178808"/>
          </a:xfrm>
          <a:prstGeom prst="upArrow">
            <a:avLst>
              <a:gd name="adj1" fmla="val 50000"/>
              <a:gd name="adj2" fmla="val 59202"/>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P03000656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47625">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Props1.xml><?xml version="1.0" encoding="utf-8"?>
<ds:datastoreItem xmlns:ds="http://schemas.openxmlformats.org/officeDocument/2006/customXml" ds:itemID="{07275519-840A-4201-9780-FF90F411D5B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BF6FD89-31F2-406A-8D11-76B23B05EF47}">
  <ds:schemaRefs>
    <ds:schemaRef ds:uri="http://schemas.microsoft.com/sharepoint/v3/contenttype/forms"/>
  </ds:schemaRefs>
</ds:datastoreItem>
</file>

<file path=customXml/itemProps3.xml><?xml version="1.0" encoding="utf-8"?>
<ds:datastoreItem xmlns:ds="http://schemas.openxmlformats.org/officeDocument/2006/customXml" ds:itemID="{45531DE0-1D3C-42B6-A037-B534CB69B141}">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TP030006567</Template>
  <TotalTime>3403</TotalTime>
  <Words>1973</Words>
  <Application>Microsoft Office PowerPoint</Application>
  <PresentationFormat>On-screen Show (4:3)</PresentationFormat>
  <Paragraphs>291</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TP030006567</vt:lpstr>
      <vt:lpstr>El Modelo CMMi parte 2</vt:lpstr>
      <vt:lpstr>Contenido</vt:lpstr>
      <vt:lpstr>Niveles</vt:lpstr>
      <vt:lpstr>Niveles</vt:lpstr>
      <vt:lpstr>Niveles</vt:lpstr>
      <vt:lpstr>Ambos mecanismos se orientan a estrategias de mejora diferentes</vt:lpstr>
      <vt:lpstr>Representación por Etapas (Staged)</vt:lpstr>
      <vt:lpstr>Representación por Etapas (Staged)</vt:lpstr>
      <vt:lpstr>Representación por Etapas (Staged)</vt:lpstr>
      <vt:lpstr>Representación por Etapas (Staged)</vt:lpstr>
      <vt:lpstr>Representación por Etapas (Staged)</vt:lpstr>
      <vt:lpstr>Representación por Etapas (staged)</vt:lpstr>
      <vt:lpstr>Capacidad de procesos y predicción del desempeño</vt:lpstr>
      <vt:lpstr>“Saltar” niveles de madurez</vt:lpstr>
      <vt:lpstr>Nivel de Madurez 1 - Inicial</vt:lpstr>
      <vt:lpstr>Nivel de Madurez 1 - Inicial</vt:lpstr>
      <vt:lpstr>Nivel de Madurez 2 - Gestionado</vt:lpstr>
      <vt:lpstr>Nivel de Madurez 3 - Definido</vt:lpstr>
      <vt:lpstr>Nivel de Madurez 3 - Definido</vt:lpstr>
      <vt:lpstr>Nivel de Madurez 4 – Gestionado Cuantitativamente</vt:lpstr>
      <vt:lpstr>Nivel de Madurez 4 – Gestionado Cuantitativamente</vt:lpstr>
      <vt:lpstr>Nivel de Madurez 5 – En Optimización</vt:lpstr>
      <vt:lpstr>Nivel de Madurez 5 – En Optimización</vt:lpstr>
      <vt:lpstr>Representación Contínua (Continuous)</vt:lpstr>
      <vt:lpstr>Representación Contínua</vt:lpstr>
      <vt:lpstr>Representación Contínua</vt:lpstr>
      <vt:lpstr>Representación Contínua</vt:lpstr>
      <vt:lpstr>Representación Contínua</vt:lpstr>
      <vt:lpstr>Representación Contínua</vt:lpstr>
      <vt:lpstr>Representación Contínua</vt:lpstr>
      <vt:lpstr>Resumen comparativo</vt:lpstr>
      <vt:lpstr>¿Qué representación seleccionar?</vt:lpstr>
      <vt:lpstr>Alineado con los objetivos del negocio</vt:lpstr>
      <vt:lpstr>Beneficios de cada representación</vt:lpstr>
      <vt:lpstr>Recapitulemos conceptos</vt:lpstr>
      <vt:lpstr>Ejemplos de aplicación</vt:lpstr>
      <vt:lpstr>Ejemplos de aplicación</vt:lpstr>
      <vt:lpstr>¿Preguntas?</vt:lpstr>
    </vt:vector>
  </TitlesOfParts>
  <Company>TSS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Interactions of Life </dc:title>
  <dc:subject/>
  <dc:creator>Juan Carlos Torres</dc:creator>
  <cp:keywords/>
  <dc:description/>
  <cp:lastModifiedBy>FamiliaTorresCastill</cp:lastModifiedBy>
  <cp:revision>263</cp:revision>
  <dcterms:created xsi:type="dcterms:W3CDTF">2011-04-28T18:14:59Z</dcterms:created>
  <dcterms:modified xsi:type="dcterms:W3CDTF">2011-11-02T01:46:31Z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TC300065679990</vt:lpwstr>
  </property>
</Properties>
</file>