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7"/>
  </p:notesMasterIdLst>
  <p:sldIdLst>
    <p:sldId id="256" r:id="rId5"/>
    <p:sldId id="287" r:id="rId6"/>
    <p:sldId id="288" r:id="rId7"/>
    <p:sldId id="313" r:id="rId8"/>
    <p:sldId id="326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15" r:id="rId29"/>
    <p:sldId id="316" r:id="rId30"/>
    <p:sldId id="317" r:id="rId31"/>
    <p:sldId id="318" r:id="rId32"/>
    <p:sldId id="319" r:id="rId33"/>
    <p:sldId id="327" r:id="rId34"/>
    <p:sldId id="289" r:id="rId35"/>
    <p:sldId id="290" r:id="rId36"/>
    <p:sldId id="291" r:id="rId37"/>
    <p:sldId id="292" r:id="rId38"/>
    <p:sldId id="301" r:id="rId39"/>
    <p:sldId id="293" r:id="rId40"/>
    <p:sldId id="295" r:id="rId41"/>
    <p:sldId id="297" r:id="rId42"/>
    <p:sldId id="294" r:id="rId43"/>
    <p:sldId id="298" r:id="rId44"/>
    <p:sldId id="296" r:id="rId45"/>
    <p:sldId id="299" r:id="rId46"/>
    <p:sldId id="314" r:id="rId47"/>
    <p:sldId id="300" r:id="rId48"/>
    <p:sldId id="302" r:id="rId49"/>
    <p:sldId id="303" r:id="rId50"/>
    <p:sldId id="304" r:id="rId51"/>
    <p:sldId id="305" r:id="rId52"/>
    <p:sldId id="309" r:id="rId53"/>
    <p:sldId id="310" r:id="rId54"/>
    <p:sldId id="308" r:id="rId55"/>
    <p:sldId id="306" r:id="rId56"/>
    <p:sldId id="307" r:id="rId57"/>
    <p:sldId id="311" r:id="rId58"/>
    <p:sldId id="312" r:id="rId59"/>
    <p:sldId id="320" r:id="rId60"/>
    <p:sldId id="321" r:id="rId61"/>
    <p:sldId id="322" r:id="rId62"/>
    <p:sldId id="324" r:id="rId63"/>
    <p:sldId id="325" r:id="rId64"/>
    <p:sldId id="323" r:id="rId65"/>
    <p:sldId id="348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miliaTorresCastill" initials="F" lastIdx="2" clrIdx="0"/>
  <p:cmAuthor id="1" name="Juan Carlos Torres" initials="JC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6D82E"/>
    <a:srgbClr val="3D7FC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94660"/>
  </p:normalViewPr>
  <p:slideViewPr>
    <p:cSldViewPr>
      <p:cViewPr varScale="1">
        <p:scale>
          <a:sx n="84" d="100"/>
          <a:sy n="84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7961B7-BDC2-4906-9B8D-A98E339EE423}" type="doc">
      <dgm:prSet loTypeId="urn:microsoft.com/office/officeart/2005/8/layout/cycle2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C9170835-7C31-4E51-AB6B-F6A490DD5038}">
      <dgm:prSet phldrT="[Text]" custT="1"/>
      <dgm:spPr/>
      <dgm:t>
        <a:bodyPr/>
        <a:lstStyle/>
        <a:p>
          <a:r>
            <a:rPr lang="es-PE" sz="1800" dirty="0" smtClean="0"/>
            <a:t>Escribe una prueba que falle</a:t>
          </a:r>
          <a:endParaRPr lang="es-PE" sz="1800" dirty="0"/>
        </a:p>
      </dgm:t>
    </dgm:pt>
    <dgm:pt modelId="{9E9F897F-8BB7-46D3-9949-D558B8C68CDB}" type="parTrans" cxnId="{2B6CEB71-4042-40ED-977E-20C80CF0487B}">
      <dgm:prSet/>
      <dgm:spPr/>
      <dgm:t>
        <a:bodyPr/>
        <a:lstStyle/>
        <a:p>
          <a:endParaRPr lang="es-PE" sz="2400"/>
        </a:p>
      </dgm:t>
    </dgm:pt>
    <dgm:pt modelId="{A5B4ECEA-E244-416C-A09C-ACE0C36E761A}" type="sibTrans" cxnId="{2B6CEB71-4042-40ED-977E-20C80CF0487B}">
      <dgm:prSet custT="1"/>
      <dgm:spPr/>
      <dgm:t>
        <a:bodyPr/>
        <a:lstStyle/>
        <a:p>
          <a:endParaRPr lang="es-PE" sz="1400"/>
        </a:p>
      </dgm:t>
    </dgm:pt>
    <dgm:pt modelId="{15908155-E0B1-4E81-AF91-B6BBAFDD15FA}">
      <dgm:prSet phldrT="[Text]" custT="1"/>
      <dgm:spPr/>
      <dgm:t>
        <a:bodyPr/>
        <a:lstStyle/>
        <a:p>
          <a:r>
            <a:rPr lang="es-PE" sz="1800" dirty="0" smtClean="0"/>
            <a:t>Escribir código</a:t>
          </a:r>
          <a:endParaRPr lang="es-PE" sz="1800" dirty="0"/>
        </a:p>
      </dgm:t>
    </dgm:pt>
    <dgm:pt modelId="{4F42EA8E-F787-46F3-84D8-E7D3ABDE74C2}" type="parTrans" cxnId="{B48D2BD5-3E7E-4EAA-A235-FEBB9888BBB2}">
      <dgm:prSet/>
      <dgm:spPr/>
      <dgm:t>
        <a:bodyPr/>
        <a:lstStyle/>
        <a:p>
          <a:endParaRPr lang="es-PE" sz="2400"/>
        </a:p>
      </dgm:t>
    </dgm:pt>
    <dgm:pt modelId="{FFBAD602-E058-4A38-B63B-B42D5C52A5AA}" type="sibTrans" cxnId="{B48D2BD5-3E7E-4EAA-A235-FEBB9888BBB2}">
      <dgm:prSet custT="1"/>
      <dgm:spPr/>
      <dgm:t>
        <a:bodyPr/>
        <a:lstStyle/>
        <a:p>
          <a:endParaRPr lang="es-PE" sz="1400"/>
        </a:p>
      </dgm:t>
    </dgm:pt>
    <dgm:pt modelId="{4D2F4C35-D879-4143-8226-FC2E1CEC4CF5}">
      <dgm:prSet phldrT="[Text]" custT="1"/>
      <dgm:spPr/>
      <dgm:t>
        <a:bodyPr/>
        <a:lstStyle/>
        <a:p>
          <a:r>
            <a:rPr lang="es-PE" sz="1800" dirty="0" smtClean="0"/>
            <a:t>Ejecutar las pruebas</a:t>
          </a:r>
          <a:endParaRPr lang="es-PE" sz="1800" dirty="0"/>
        </a:p>
      </dgm:t>
    </dgm:pt>
    <dgm:pt modelId="{10D0A0F6-D143-438D-A688-1AE8E5948623}" type="parTrans" cxnId="{09CC44D2-46FB-453B-BDD4-C39743EBF35A}">
      <dgm:prSet/>
      <dgm:spPr/>
      <dgm:t>
        <a:bodyPr/>
        <a:lstStyle/>
        <a:p>
          <a:endParaRPr lang="es-PE" sz="2400"/>
        </a:p>
      </dgm:t>
    </dgm:pt>
    <dgm:pt modelId="{10AE616B-848D-4ED6-90CD-BE2E727115E5}" type="sibTrans" cxnId="{09CC44D2-46FB-453B-BDD4-C39743EBF35A}">
      <dgm:prSet custT="1"/>
      <dgm:spPr/>
      <dgm:t>
        <a:bodyPr/>
        <a:lstStyle/>
        <a:p>
          <a:endParaRPr lang="es-PE" sz="1400"/>
        </a:p>
      </dgm:t>
    </dgm:pt>
    <dgm:pt modelId="{A99AFA59-60B5-4571-A955-F3A92D0CE38E}">
      <dgm:prSet phldrT="[Text]" custT="1"/>
      <dgm:spPr/>
      <dgm:t>
        <a:bodyPr/>
        <a:lstStyle/>
        <a:p>
          <a:r>
            <a:rPr lang="es-PE" sz="1800" dirty="0" err="1" smtClean="0"/>
            <a:t>Refactorizar</a:t>
          </a:r>
          <a:endParaRPr lang="es-PE" sz="1800" dirty="0"/>
        </a:p>
      </dgm:t>
    </dgm:pt>
    <dgm:pt modelId="{BC8BA4C8-8D95-4930-9A7B-CFD17398616E}" type="parTrans" cxnId="{CE8B4349-D2F9-41D0-9136-6E08A42C7D21}">
      <dgm:prSet/>
      <dgm:spPr/>
      <dgm:t>
        <a:bodyPr/>
        <a:lstStyle/>
        <a:p>
          <a:endParaRPr lang="es-PE" sz="2400"/>
        </a:p>
      </dgm:t>
    </dgm:pt>
    <dgm:pt modelId="{D266256F-D2C8-4863-A874-82F9CDC45454}" type="sibTrans" cxnId="{CE8B4349-D2F9-41D0-9136-6E08A42C7D21}">
      <dgm:prSet custT="1"/>
      <dgm:spPr/>
      <dgm:t>
        <a:bodyPr/>
        <a:lstStyle/>
        <a:p>
          <a:endParaRPr lang="es-PE" sz="1400"/>
        </a:p>
      </dgm:t>
    </dgm:pt>
    <dgm:pt modelId="{DCD79ED1-9A99-417C-9BEF-B5D858832DA6}" type="pres">
      <dgm:prSet presAssocID="{377961B7-BDC2-4906-9B8D-A98E339EE42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21C74549-52D5-4966-B6F2-58F428F57E89}" type="pres">
      <dgm:prSet presAssocID="{C9170835-7C31-4E51-AB6B-F6A490DD503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0AAFF9-C02D-49B3-B845-D4F73970E756}" type="pres">
      <dgm:prSet presAssocID="{A5B4ECEA-E244-416C-A09C-ACE0C36E761A}" presName="sibTrans" presStyleLbl="sibTrans2D1" presStyleIdx="0" presStyleCnt="4"/>
      <dgm:spPr/>
      <dgm:t>
        <a:bodyPr/>
        <a:lstStyle/>
        <a:p>
          <a:endParaRPr lang="es-PE"/>
        </a:p>
      </dgm:t>
    </dgm:pt>
    <dgm:pt modelId="{AA502988-F266-4459-A9D9-608EF6C80219}" type="pres">
      <dgm:prSet presAssocID="{A5B4ECEA-E244-416C-A09C-ACE0C36E761A}" presName="connectorText" presStyleLbl="sibTrans2D1" presStyleIdx="0" presStyleCnt="4"/>
      <dgm:spPr/>
      <dgm:t>
        <a:bodyPr/>
        <a:lstStyle/>
        <a:p>
          <a:endParaRPr lang="es-PE"/>
        </a:p>
      </dgm:t>
    </dgm:pt>
    <dgm:pt modelId="{0627C2CB-F377-46B0-BB93-5ECFEFBBF59A}" type="pres">
      <dgm:prSet presAssocID="{15908155-E0B1-4E81-AF91-B6BBAFDD15FA}" presName="node" presStyleLbl="node1" presStyleIdx="1" presStyleCnt="4" custRadScaleRad="96821" custRadScaleInc="-337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5360F64-BAA6-4ED8-A55F-65542982C3E1}" type="pres">
      <dgm:prSet presAssocID="{FFBAD602-E058-4A38-B63B-B42D5C52A5AA}" presName="sibTrans" presStyleLbl="sibTrans2D1" presStyleIdx="1" presStyleCnt="4"/>
      <dgm:spPr/>
      <dgm:t>
        <a:bodyPr/>
        <a:lstStyle/>
        <a:p>
          <a:endParaRPr lang="es-PE"/>
        </a:p>
      </dgm:t>
    </dgm:pt>
    <dgm:pt modelId="{BE9244CC-C496-4763-88B6-25BB7043EB23}" type="pres">
      <dgm:prSet presAssocID="{FFBAD602-E058-4A38-B63B-B42D5C52A5AA}" presName="connectorText" presStyleLbl="sibTrans2D1" presStyleIdx="1" presStyleCnt="4"/>
      <dgm:spPr/>
      <dgm:t>
        <a:bodyPr/>
        <a:lstStyle/>
        <a:p>
          <a:endParaRPr lang="es-PE"/>
        </a:p>
      </dgm:t>
    </dgm:pt>
    <dgm:pt modelId="{D27F2607-740B-4CA9-807F-0709E618C16D}" type="pres">
      <dgm:prSet presAssocID="{4D2F4C35-D879-4143-8226-FC2E1CEC4CF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525D65-0EAB-4FA8-8A92-B2DE0838F0C8}" type="pres">
      <dgm:prSet presAssocID="{10AE616B-848D-4ED6-90CD-BE2E727115E5}" presName="sibTrans" presStyleLbl="sibTrans2D1" presStyleIdx="2" presStyleCnt="4"/>
      <dgm:spPr/>
      <dgm:t>
        <a:bodyPr/>
        <a:lstStyle/>
        <a:p>
          <a:endParaRPr lang="es-PE"/>
        </a:p>
      </dgm:t>
    </dgm:pt>
    <dgm:pt modelId="{D579ADDE-778F-453E-B514-5654004A2351}" type="pres">
      <dgm:prSet presAssocID="{10AE616B-848D-4ED6-90CD-BE2E727115E5}" presName="connectorText" presStyleLbl="sibTrans2D1" presStyleIdx="2" presStyleCnt="4"/>
      <dgm:spPr/>
      <dgm:t>
        <a:bodyPr/>
        <a:lstStyle/>
        <a:p>
          <a:endParaRPr lang="es-PE"/>
        </a:p>
      </dgm:t>
    </dgm:pt>
    <dgm:pt modelId="{8AD4AAE1-1B60-4D59-9362-8B2AF0A8DF66}" type="pres">
      <dgm:prSet presAssocID="{A99AFA59-60B5-4571-A955-F3A92D0CE38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AA1B50F-1C74-4095-81B3-64ABFA656C28}" type="pres">
      <dgm:prSet presAssocID="{D266256F-D2C8-4863-A874-82F9CDC45454}" presName="sibTrans" presStyleLbl="sibTrans2D1" presStyleIdx="3" presStyleCnt="4"/>
      <dgm:spPr/>
      <dgm:t>
        <a:bodyPr/>
        <a:lstStyle/>
        <a:p>
          <a:endParaRPr lang="es-PE"/>
        </a:p>
      </dgm:t>
    </dgm:pt>
    <dgm:pt modelId="{C1C8E196-31BF-4946-81C8-9F38E96765B2}" type="pres">
      <dgm:prSet presAssocID="{D266256F-D2C8-4863-A874-82F9CDC45454}" presName="connectorText" presStyleLbl="sibTrans2D1" presStyleIdx="3" presStyleCnt="4"/>
      <dgm:spPr/>
      <dgm:t>
        <a:bodyPr/>
        <a:lstStyle/>
        <a:p>
          <a:endParaRPr lang="es-PE"/>
        </a:p>
      </dgm:t>
    </dgm:pt>
  </dgm:ptLst>
  <dgm:cxnLst>
    <dgm:cxn modelId="{59618185-9B39-42D3-ABC1-6CF516B8450E}" type="presOf" srcId="{D266256F-D2C8-4863-A874-82F9CDC45454}" destId="{0AA1B50F-1C74-4095-81B3-64ABFA656C28}" srcOrd="0" destOrd="0" presId="urn:microsoft.com/office/officeart/2005/8/layout/cycle2"/>
    <dgm:cxn modelId="{BCA9F94C-E7F8-4013-B069-E117746CCD3E}" type="presOf" srcId="{10AE616B-848D-4ED6-90CD-BE2E727115E5}" destId="{D579ADDE-778F-453E-B514-5654004A2351}" srcOrd="1" destOrd="0" presId="urn:microsoft.com/office/officeart/2005/8/layout/cycle2"/>
    <dgm:cxn modelId="{EA4A28E6-7634-42CA-9906-A170F45C542B}" type="presOf" srcId="{4D2F4C35-D879-4143-8226-FC2E1CEC4CF5}" destId="{D27F2607-740B-4CA9-807F-0709E618C16D}" srcOrd="0" destOrd="0" presId="urn:microsoft.com/office/officeart/2005/8/layout/cycle2"/>
    <dgm:cxn modelId="{495F1525-93BE-48A6-B9AE-BD6E8A7CAE02}" type="presOf" srcId="{15908155-E0B1-4E81-AF91-B6BBAFDD15FA}" destId="{0627C2CB-F377-46B0-BB93-5ECFEFBBF59A}" srcOrd="0" destOrd="0" presId="urn:microsoft.com/office/officeart/2005/8/layout/cycle2"/>
    <dgm:cxn modelId="{2B6CEB71-4042-40ED-977E-20C80CF0487B}" srcId="{377961B7-BDC2-4906-9B8D-A98E339EE423}" destId="{C9170835-7C31-4E51-AB6B-F6A490DD5038}" srcOrd="0" destOrd="0" parTransId="{9E9F897F-8BB7-46D3-9949-D558B8C68CDB}" sibTransId="{A5B4ECEA-E244-416C-A09C-ACE0C36E761A}"/>
    <dgm:cxn modelId="{3E53037E-47CC-481C-8D56-35B1DF36021A}" type="presOf" srcId="{C9170835-7C31-4E51-AB6B-F6A490DD5038}" destId="{21C74549-52D5-4966-B6F2-58F428F57E89}" srcOrd="0" destOrd="0" presId="urn:microsoft.com/office/officeart/2005/8/layout/cycle2"/>
    <dgm:cxn modelId="{980230E5-0AD4-4365-9EE2-2D33BBE22EF6}" type="presOf" srcId="{FFBAD602-E058-4A38-B63B-B42D5C52A5AA}" destId="{BE9244CC-C496-4763-88B6-25BB7043EB23}" srcOrd="1" destOrd="0" presId="urn:microsoft.com/office/officeart/2005/8/layout/cycle2"/>
    <dgm:cxn modelId="{E91DF742-59D7-40A6-A914-C30495EB0B5B}" type="presOf" srcId="{10AE616B-848D-4ED6-90CD-BE2E727115E5}" destId="{0C525D65-0EAB-4FA8-8A92-B2DE0838F0C8}" srcOrd="0" destOrd="0" presId="urn:microsoft.com/office/officeart/2005/8/layout/cycle2"/>
    <dgm:cxn modelId="{CE8B4349-D2F9-41D0-9136-6E08A42C7D21}" srcId="{377961B7-BDC2-4906-9B8D-A98E339EE423}" destId="{A99AFA59-60B5-4571-A955-F3A92D0CE38E}" srcOrd="3" destOrd="0" parTransId="{BC8BA4C8-8D95-4930-9A7B-CFD17398616E}" sibTransId="{D266256F-D2C8-4863-A874-82F9CDC45454}"/>
    <dgm:cxn modelId="{19233850-F013-4B4C-977B-D594E8CDD6FC}" type="presOf" srcId="{A5B4ECEA-E244-416C-A09C-ACE0C36E761A}" destId="{AA502988-F266-4459-A9D9-608EF6C80219}" srcOrd="1" destOrd="0" presId="urn:microsoft.com/office/officeart/2005/8/layout/cycle2"/>
    <dgm:cxn modelId="{D274412B-323E-477A-B326-C8A4C34F03AC}" type="presOf" srcId="{FFBAD602-E058-4A38-B63B-B42D5C52A5AA}" destId="{D5360F64-BAA6-4ED8-A55F-65542982C3E1}" srcOrd="0" destOrd="0" presId="urn:microsoft.com/office/officeart/2005/8/layout/cycle2"/>
    <dgm:cxn modelId="{945A5B0D-0BA7-4616-8505-EFCBE465956A}" type="presOf" srcId="{A99AFA59-60B5-4571-A955-F3A92D0CE38E}" destId="{8AD4AAE1-1B60-4D59-9362-8B2AF0A8DF66}" srcOrd="0" destOrd="0" presId="urn:microsoft.com/office/officeart/2005/8/layout/cycle2"/>
    <dgm:cxn modelId="{09CC44D2-46FB-453B-BDD4-C39743EBF35A}" srcId="{377961B7-BDC2-4906-9B8D-A98E339EE423}" destId="{4D2F4C35-D879-4143-8226-FC2E1CEC4CF5}" srcOrd="2" destOrd="0" parTransId="{10D0A0F6-D143-438D-A688-1AE8E5948623}" sibTransId="{10AE616B-848D-4ED6-90CD-BE2E727115E5}"/>
    <dgm:cxn modelId="{B48D2BD5-3E7E-4EAA-A235-FEBB9888BBB2}" srcId="{377961B7-BDC2-4906-9B8D-A98E339EE423}" destId="{15908155-E0B1-4E81-AF91-B6BBAFDD15FA}" srcOrd="1" destOrd="0" parTransId="{4F42EA8E-F787-46F3-84D8-E7D3ABDE74C2}" sibTransId="{FFBAD602-E058-4A38-B63B-B42D5C52A5AA}"/>
    <dgm:cxn modelId="{53CF9B71-5A0E-436E-BA75-51965A6D7967}" type="presOf" srcId="{A5B4ECEA-E244-416C-A09C-ACE0C36E761A}" destId="{730AAFF9-C02D-49B3-B845-D4F73970E756}" srcOrd="0" destOrd="0" presId="urn:microsoft.com/office/officeart/2005/8/layout/cycle2"/>
    <dgm:cxn modelId="{06E36DDA-2A95-40AC-A579-C3EEF62A268B}" type="presOf" srcId="{377961B7-BDC2-4906-9B8D-A98E339EE423}" destId="{DCD79ED1-9A99-417C-9BEF-B5D858832DA6}" srcOrd="0" destOrd="0" presId="urn:microsoft.com/office/officeart/2005/8/layout/cycle2"/>
    <dgm:cxn modelId="{E57ADA9D-0A25-4F9D-912C-37189CDB37A3}" type="presOf" srcId="{D266256F-D2C8-4863-A874-82F9CDC45454}" destId="{C1C8E196-31BF-4946-81C8-9F38E96765B2}" srcOrd="1" destOrd="0" presId="urn:microsoft.com/office/officeart/2005/8/layout/cycle2"/>
    <dgm:cxn modelId="{E442EBF2-814A-4414-861A-7974E7544B4D}" type="presParOf" srcId="{DCD79ED1-9A99-417C-9BEF-B5D858832DA6}" destId="{21C74549-52D5-4966-B6F2-58F428F57E89}" srcOrd="0" destOrd="0" presId="urn:microsoft.com/office/officeart/2005/8/layout/cycle2"/>
    <dgm:cxn modelId="{7AD153BD-7F58-4791-8ECD-06F800CCFF82}" type="presParOf" srcId="{DCD79ED1-9A99-417C-9BEF-B5D858832DA6}" destId="{730AAFF9-C02D-49B3-B845-D4F73970E756}" srcOrd="1" destOrd="0" presId="urn:microsoft.com/office/officeart/2005/8/layout/cycle2"/>
    <dgm:cxn modelId="{2A0A0AAF-5F95-4199-84FF-E0B7911EDA64}" type="presParOf" srcId="{730AAFF9-C02D-49B3-B845-D4F73970E756}" destId="{AA502988-F266-4459-A9D9-608EF6C80219}" srcOrd="0" destOrd="0" presId="urn:microsoft.com/office/officeart/2005/8/layout/cycle2"/>
    <dgm:cxn modelId="{67A95D39-270C-46FB-94B0-E373E5AD36F3}" type="presParOf" srcId="{DCD79ED1-9A99-417C-9BEF-B5D858832DA6}" destId="{0627C2CB-F377-46B0-BB93-5ECFEFBBF59A}" srcOrd="2" destOrd="0" presId="urn:microsoft.com/office/officeart/2005/8/layout/cycle2"/>
    <dgm:cxn modelId="{710DA0C9-07BC-47A7-8A96-7190059AD2BB}" type="presParOf" srcId="{DCD79ED1-9A99-417C-9BEF-B5D858832DA6}" destId="{D5360F64-BAA6-4ED8-A55F-65542982C3E1}" srcOrd="3" destOrd="0" presId="urn:microsoft.com/office/officeart/2005/8/layout/cycle2"/>
    <dgm:cxn modelId="{70AA14C0-B8BF-4283-8F3C-3286E3755766}" type="presParOf" srcId="{D5360F64-BAA6-4ED8-A55F-65542982C3E1}" destId="{BE9244CC-C496-4763-88B6-25BB7043EB23}" srcOrd="0" destOrd="0" presId="urn:microsoft.com/office/officeart/2005/8/layout/cycle2"/>
    <dgm:cxn modelId="{C55CCBB0-4815-4555-B79C-649932C6EBDA}" type="presParOf" srcId="{DCD79ED1-9A99-417C-9BEF-B5D858832DA6}" destId="{D27F2607-740B-4CA9-807F-0709E618C16D}" srcOrd="4" destOrd="0" presId="urn:microsoft.com/office/officeart/2005/8/layout/cycle2"/>
    <dgm:cxn modelId="{8B0FD347-7480-41E4-B87E-4E8CAE1CA33F}" type="presParOf" srcId="{DCD79ED1-9A99-417C-9BEF-B5D858832DA6}" destId="{0C525D65-0EAB-4FA8-8A92-B2DE0838F0C8}" srcOrd="5" destOrd="0" presId="urn:microsoft.com/office/officeart/2005/8/layout/cycle2"/>
    <dgm:cxn modelId="{82C8D62F-F4DB-48DF-A99C-17374D4A8446}" type="presParOf" srcId="{0C525D65-0EAB-4FA8-8A92-B2DE0838F0C8}" destId="{D579ADDE-778F-453E-B514-5654004A2351}" srcOrd="0" destOrd="0" presId="urn:microsoft.com/office/officeart/2005/8/layout/cycle2"/>
    <dgm:cxn modelId="{5203B8CB-4F25-45D4-9883-FA69C6FE36B4}" type="presParOf" srcId="{DCD79ED1-9A99-417C-9BEF-B5D858832DA6}" destId="{8AD4AAE1-1B60-4D59-9362-8B2AF0A8DF66}" srcOrd="6" destOrd="0" presId="urn:microsoft.com/office/officeart/2005/8/layout/cycle2"/>
    <dgm:cxn modelId="{983D5E17-4C47-4044-A63D-837A92ED68C6}" type="presParOf" srcId="{DCD79ED1-9A99-417C-9BEF-B5D858832DA6}" destId="{0AA1B50F-1C74-4095-81B3-64ABFA656C28}" srcOrd="7" destOrd="0" presId="urn:microsoft.com/office/officeart/2005/8/layout/cycle2"/>
    <dgm:cxn modelId="{7DF2DD62-A8C5-4EA8-B5BC-078C1ADADE45}" type="presParOf" srcId="{0AA1B50F-1C74-4095-81B3-64ABFA656C28}" destId="{C1C8E196-31BF-4946-81C8-9F38E96765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74549-52D5-4966-B6F2-58F428F57E89}">
      <dsp:nvSpPr>
        <dsp:cNvPr id="0" name=""/>
        <dsp:cNvSpPr/>
      </dsp:nvSpPr>
      <dsp:spPr>
        <a:xfrm>
          <a:off x="2397621" y="1081"/>
          <a:ext cx="1300757" cy="13007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Escribe una prueba que falle</a:t>
          </a:r>
          <a:endParaRPr lang="es-PE" sz="1800" kern="1200" dirty="0"/>
        </a:p>
      </dsp:txBody>
      <dsp:txXfrm>
        <a:off x="2397621" y="1081"/>
        <a:ext cx="1300757" cy="1300757"/>
      </dsp:txXfrm>
    </dsp:sp>
    <dsp:sp modelId="{730AAFF9-C02D-49B3-B845-D4F73970E756}">
      <dsp:nvSpPr>
        <dsp:cNvPr id="0" name=""/>
        <dsp:cNvSpPr/>
      </dsp:nvSpPr>
      <dsp:spPr>
        <a:xfrm rot="2711463">
          <a:off x="3552065" y="1098184"/>
          <a:ext cx="315467" cy="439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 rot="2711463">
        <a:off x="3552065" y="1098184"/>
        <a:ext cx="315467" cy="439005"/>
      </dsp:txXfrm>
    </dsp:sp>
    <dsp:sp modelId="{0627C2CB-F377-46B0-BB93-5ECFEFBBF59A}">
      <dsp:nvSpPr>
        <dsp:cNvPr id="0" name=""/>
        <dsp:cNvSpPr/>
      </dsp:nvSpPr>
      <dsp:spPr>
        <a:xfrm>
          <a:off x="3733803" y="1346204"/>
          <a:ext cx="1300757" cy="13007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Escribir código</a:t>
          </a:r>
          <a:endParaRPr lang="es-PE" sz="1800" kern="1200" dirty="0"/>
        </a:p>
      </dsp:txBody>
      <dsp:txXfrm>
        <a:off x="3733803" y="1346204"/>
        <a:ext cx="1300757" cy="1300757"/>
      </dsp:txXfrm>
    </dsp:sp>
    <dsp:sp modelId="{D5360F64-BAA6-4ED8-A55F-65542982C3E1}">
      <dsp:nvSpPr>
        <dsp:cNvPr id="0" name=""/>
        <dsp:cNvSpPr/>
      </dsp:nvSpPr>
      <dsp:spPr>
        <a:xfrm rot="8000382">
          <a:off x="3551522" y="2478009"/>
          <a:ext cx="342441" cy="439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 rot="8000382">
        <a:off x="3551522" y="2478009"/>
        <a:ext cx="342441" cy="439005"/>
      </dsp:txXfrm>
    </dsp:sp>
    <dsp:sp modelId="{D27F2607-740B-4CA9-807F-0709E618C16D}">
      <dsp:nvSpPr>
        <dsp:cNvPr id="0" name=""/>
        <dsp:cNvSpPr/>
      </dsp:nvSpPr>
      <dsp:spPr>
        <a:xfrm>
          <a:off x="2397621" y="2762160"/>
          <a:ext cx="1300757" cy="13007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Ejecutar las pruebas</a:t>
          </a:r>
          <a:endParaRPr lang="es-PE" sz="1800" kern="1200" dirty="0"/>
        </a:p>
      </dsp:txBody>
      <dsp:txXfrm>
        <a:off x="2397621" y="2762160"/>
        <a:ext cx="1300757" cy="1300757"/>
      </dsp:txXfrm>
    </dsp:sp>
    <dsp:sp modelId="{0C525D65-0EAB-4FA8-8A92-B2DE0838F0C8}">
      <dsp:nvSpPr>
        <dsp:cNvPr id="0" name=""/>
        <dsp:cNvSpPr/>
      </dsp:nvSpPr>
      <dsp:spPr>
        <a:xfrm rot="13500000">
          <a:off x="2191962" y="2509678"/>
          <a:ext cx="345358" cy="439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 rot="13500000">
        <a:off x="2191962" y="2509678"/>
        <a:ext cx="345358" cy="439005"/>
      </dsp:txXfrm>
    </dsp:sp>
    <dsp:sp modelId="{8AD4AAE1-1B60-4D59-9362-8B2AF0A8DF66}">
      <dsp:nvSpPr>
        <dsp:cNvPr id="0" name=""/>
        <dsp:cNvSpPr/>
      </dsp:nvSpPr>
      <dsp:spPr>
        <a:xfrm>
          <a:off x="1017081" y="1381621"/>
          <a:ext cx="1300757" cy="13007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err="1" smtClean="0"/>
            <a:t>Refactorizar</a:t>
          </a:r>
          <a:endParaRPr lang="es-PE" sz="1800" kern="1200" dirty="0"/>
        </a:p>
      </dsp:txBody>
      <dsp:txXfrm>
        <a:off x="1017081" y="1381621"/>
        <a:ext cx="1300757" cy="1300757"/>
      </dsp:txXfrm>
    </dsp:sp>
    <dsp:sp modelId="{0AA1B50F-1C74-4095-81B3-64ABFA656C28}">
      <dsp:nvSpPr>
        <dsp:cNvPr id="0" name=""/>
        <dsp:cNvSpPr/>
      </dsp:nvSpPr>
      <dsp:spPr>
        <a:xfrm rot="18900000">
          <a:off x="2178139" y="1129138"/>
          <a:ext cx="345358" cy="439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 rot="18900000">
        <a:off x="2178139" y="1129138"/>
        <a:ext cx="345358" cy="439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63FE-3AC3-423E-BDD8-7BA574D1A208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D65E3-8393-4C99-9C6A-78E01B3A6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478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800" b="0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7010400" y="6669088"/>
            <a:ext cx="2133600" cy="166687"/>
          </a:xfrm>
          <a:prstGeom prst="rect">
            <a:avLst/>
          </a:prstGeom>
          <a:solidFill>
            <a:srgbClr val="6A96BE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s-PE"/>
          </a:p>
        </p:txBody>
      </p:sp>
      <p:pic>
        <p:nvPicPr>
          <p:cNvPr id="10" name="Picture 8" descr="EPE-Fondo blanc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7613" y="5445125"/>
            <a:ext cx="1576387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2514600" y="228600"/>
            <a:ext cx="644525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lang="es-PE" sz="3200" dirty="0" smtClean="0">
                <a:solidFill>
                  <a:srgbClr val="1C7DD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Ingeniería de Sistemas - EPE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 algn="l">
              <a:defRPr b="0">
                <a:effectLst>
                  <a:outerShdw blurRad="38100" dist="38100" dir="2700000" algn="tl">
                    <a:schemeClr val="bg1"/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UPC –CMMi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76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8" descr="EPE-Fondo blanc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6015042"/>
            <a:ext cx="990601" cy="84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UPC – </a:t>
            </a:r>
            <a:r>
              <a:rPr lang="en-US" dirty="0" err="1" smtClean="0"/>
              <a:t>Implementación</a:t>
            </a:r>
            <a:r>
              <a:rPr lang="en-US" dirty="0" smtClean="0"/>
              <a:t> de </a:t>
            </a:r>
            <a:r>
              <a:rPr lang="en-US" dirty="0" err="1" smtClean="0"/>
              <a:t>CMMi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blog.codesion.com/post/846607039/continuous-integration-overview-best-practice" TargetMode="Externa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gif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600200"/>
            <a:ext cx="6248400" cy="3810000"/>
          </a:xfrm>
        </p:spPr>
        <p:txBody>
          <a:bodyPr>
            <a:normAutofit/>
          </a:bodyPr>
          <a:lstStyle/>
          <a:p>
            <a:r>
              <a:rPr lang="es-PE" dirty="0" smtClean="0"/>
              <a:t>EL CMMI Y OTROS MODELOS / METODOLOGÍAS /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733800" y="5334000"/>
            <a:ext cx="4114800" cy="914400"/>
          </a:xfrm>
        </p:spPr>
        <p:txBody>
          <a:bodyPr>
            <a:normAutofit fontScale="47500" lnSpcReduction="20000"/>
          </a:bodyPr>
          <a:lstStyle/>
          <a:p>
            <a:r>
              <a:rPr lang="en-US" sz="7200" dirty="0" smtClean="0"/>
              <a:t>Juan Carlos Torres P.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5029200"/>
          </a:xfrm>
        </p:spPr>
        <p:txBody>
          <a:bodyPr>
            <a:normAutofit fontScale="85000" lnSpcReduction="10000"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Cooperación diaria y cercana entre los desarrolladores y representantes del negocio.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Usualmente, el cliente forma parte del equipo.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El uso extensivo de conocimiento tácito es clave para este enfoque.</a:t>
            </a:r>
          </a:p>
          <a:p>
            <a:pPr lvl="2"/>
            <a:r>
              <a:rPr lang="es-PE" dirty="0" smtClean="0">
                <a:solidFill>
                  <a:schemeClr val="bg2"/>
                </a:solidFill>
              </a:rPr>
              <a:t>Este conocimiento se apoya en:</a:t>
            </a:r>
          </a:p>
          <a:p>
            <a:pPr lvl="3"/>
            <a:r>
              <a:rPr lang="es-PE" dirty="0" smtClean="0">
                <a:solidFill>
                  <a:schemeClr val="bg2"/>
                </a:solidFill>
              </a:rPr>
              <a:t>El código moderno se auto-documenta.</a:t>
            </a:r>
          </a:p>
          <a:p>
            <a:pPr lvl="3"/>
            <a:r>
              <a:rPr lang="es-PE" dirty="0" smtClean="0">
                <a:solidFill>
                  <a:schemeClr val="bg2"/>
                </a:solidFill>
              </a:rPr>
              <a:t>Herramientas para hacer ingeniería reversa a los diseños</a:t>
            </a:r>
          </a:p>
          <a:p>
            <a:pPr lvl="3"/>
            <a:r>
              <a:rPr lang="es-PE" dirty="0" smtClean="0">
                <a:solidFill>
                  <a:schemeClr val="bg2"/>
                </a:solidFill>
              </a:rPr>
              <a:t>Herramientas de integración continua</a:t>
            </a:r>
          </a:p>
          <a:p>
            <a:pPr lvl="3"/>
            <a:r>
              <a:rPr lang="es-PE" dirty="0" smtClean="0">
                <a:solidFill>
                  <a:schemeClr val="bg2"/>
                </a:solidFill>
              </a:rPr>
              <a:t>Equipos pequeños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La conversación cara-a-cara es la mejor forma de comunicación.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Software funcionando es la mejor medida de progreso.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12 principios  del desarrollo ‘Ágil’ comentados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5029200"/>
          </a:xfrm>
        </p:spPr>
        <p:txBody>
          <a:bodyPr>
            <a:normAutofit fontScale="85000" lnSpcReduction="10000"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Los proyectos se construyen alrededor de personas motivadas, en quienes se debe confiar.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Atención continua a la excelencia técnica y al buen diseño.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El producto es probado rigurosamente en cada entrega. Usualmente, el producto se crea escribiendo primero las pruebas detalladas.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Los requerimientos se detallan </a:t>
            </a:r>
            <a:r>
              <a:rPr lang="es-PE" i="1" dirty="0" smtClean="0">
                <a:solidFill>
                  <a:schemeClr val="bg2"/>
                </a:solidFill>
              </a:rPr>
              <a:t>justo a tiempo </a:t>
            </a:r>
            <a:r>
              <a:rPr lang="es-PE" dirty="0" smtClean="0">
                <a:solidFill>
                  <a:schemeClr val="bg2"/>
                </a:solidFill>
              </a:rPr>
              <a:t>(JIT por </a:t>
            </a:r>
            <a:r>
              <a:rPr lang="es-PE" dirty="0" err="1" smtClean="0">
                <a:solidFill>
                  <a:schemeClr val="bg2"/>
                </a:solidFill>
              </a:rPr>
              <a:t>Just</a:t>
            </a:r>
            <a:r>
              <a:rPr lang="es-PE" dirty="0" smtClean="0">
                <a:solidFill>
                  <a:schemeClr val="bg2"/>
                </a:solidFill>
              </a:rPr>
              <a:t> In Time)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No se </a:t>
            </a:r>
            <a:r>
              <a:rPr lang="es-PE" i="1" dirty="0" smtClean="0">
                <a:solidFill>
                  <a:schemeClr val="bg2"/>
                </a:solidFill>
              </a:rPr>
              <a:t>desperdicia</a:t>
            </a:r>
            <a:r>
              <a:rPr lang="es-PE" dirty="0" smtClean="0">
                <a:solidFill>
                  <a:schemeClr val="bg2"/>
                </a:solidFill>
              </a:rPr>
              <a:t> el tiempo especulando requerimientos o expectativas. A medida que el producto evoluciona, también lo hacen los requerimientos.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Simplicidad.</a:t>
            </a:r>
          </a:p>
          <a:p>
            <a:pPr lvl="1"/>
            <a:endParaRPr lang="es-PE" dirty="0" smtClean="0">
              <a:solidFill>
                <a:schemeClr val="bg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12 principios  del desarrollo ‘Ágil’ comentados – cont.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5029200"/>
          </a:xfrm>
        </p:spPr>
        <p:txBody>
          <a:bodyPr>
            <a:normAutofit fontScale="85000" lnSpcReduction="10000"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Equipos </a:t>
            </a:r>
            <a:r>
              <a:rPr lang="es-PE" dirty="0" err="1" smtClean="0">
                <a:solidFill>
                  <a:schemeClr val="bg2"/>
                </a:solidFill>
              </a:rPr>
              <a:t>autogestionados</a:t>
            </a:r>
            <a:r>
              <a:rPr lang="es-PE" dirty="0" smtClean="0">
                <a:solidFill>
                  <a:schemeClr val="bg2"/>
                </a:solidFill>
              </a:rPr>
              <a:t>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Los equipos responsables, bien entrenados, cohesionados, altamente confiables requieren poco dirección o gestión.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Los equipos son pequeños. Típicamente no más de 10.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Se orientan por objetivos en alto nivel.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El equipo decide qué hacer, quién y cuándo.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Se espera que el equipo responda a las condiciones actuales en lugar de planes muy detallados.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Sin embargo, el seguimiento al plan es frecuente (diario).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Adaptación constante a circunstancias cambiantes.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El equipo es dueño del proceso, el cual ajustan según </a:t>
            </a:r>
            <a:r>
              <a:rPr lang="es-PE" dirty="0" err="1" smtClean="0">
                <a:solidFill>
                  <a:schemeClr val="bg2"/>
                </a:solidFill>
              </a:rPr>
              <a:t>feedback</a:t>
            </a:r>
            <a:r>
              <a:rPr lang="es-PE" dirty="0" smtClean="0">
                <a:solidFill>
                  <a:schemeClr val="bg2"/>
                </a:solidFill>
              </a:rPr>
              <a:t> sobre lo que funciona y lo que no.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12 principios  del desarrollo ‘Ágil’ comentados – cont.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Una forma diferente de desarrollar </a:t>
            </a:r>
            <a:r>
              <a:rPr lang="es-PE" dirty="0" err="1" smtClean="0"/>
              <a:t>sw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748145"/>
            <a:ext cx="7877175" cy="572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81600" y="6550223"/>
            <a:ext cx="3832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Copyright 2007 Broadsword Solutions Corporation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Una forma diferente de desarrollar SW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6550223"/>
            <a:ext cx="3832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Copyright 2007 Broadsword Solutions Corporation</a:t>
            </a:r>
            <a:endParaRPr lang="en-US" sz="1400" i="1" dirty="0"/>
          </a:p>
        </p:txBody>
      </p:sp>
      <p:pic>
        <p:nvPicPr>
          <p:cNvPr id="2" name="Picture 2" descr="https://jira.atlassian.com/secure/attachment/39773/moving_task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6467475" cy="4295775"/>
          </a:xfrm>
          <a:prstGeom prst="rect">
            <a:avLst/>
          </a:prstGeom>
          <a:noFill/>
        </p:spPr>
      </p:pic>
      <p:pic>
        <p:nvPicPr>
          <p:cNvPr id="2052" name="Picture 4" descr="http://www.perigeeconsulting.com/wp-content/uploads/2010/11/VersionOneStory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657600"/>
            <a:ext cx="402067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Una forma diferente de desarrollar SW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6550223"/>
            <a:ext cx="3832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Copyright 2007 Broadsword Solutions Corporation</a:t>
            </a:r>
            <a:endParaRPr lang="en-US" sz="1400" i="1" dirty="0"/>
          </a:p>
        </p:txBody>
      </p:sp>
      <p:pic>
        <p:nvPicPr>
          <p:cNvPr id="48130" name="Picture 2" descr="http://public.blu.livefilestore.com/y1plYHsoE0Gj-KkSERgBYbpctVBhN502AMc00uESrxoMhzSy726slddZox93JawlMxmsTmaqvU9aezWxmSF4IX_uw/SprintBurndown.JPG?psid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371600"/>
            <a:ext cx="6172200" cy="49357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Una forma diferente de desarrollar SW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6550223"/>
            <a:ext cx="3832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Copyright 2007 Broadsword Solutions Corporation</a:t>
            </a:r>
            <a:endParaRPr lang="en-US" sz="1400" i="1" dirty="0"/>
          </a:p>
        </p:txBody>
      </p:sp>
      <p:pic>
        <p:nvPicPr>
          <p:cNvPr id="50178" name="Picture 2" descr="http://farm5.static.flickr.com/4139/5414110064_2176315e9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4762500" cy="26765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28600" y="4191000"/>
            <a:ext cx="2331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“</a:t>
            </a:r>
            <a:r>
              <a:rPr lang="es-PE" sz="2000" b="1" dirty="0" err="1" smtClean="0">
                <a:solidFill>
                  <a:schemeClr val="bg2"/>
                </a:solidFill>
              </a:rPr>
              <a:t>Standup</a:t>
            </a:r>
            <a:r>
              <a:rPr lang="es-PE" sz="2000" b="1" dirty="0" smtClean="0">
                <a:solidFill>
                  <a:schemeClr val="bg2"/>
                </a:solidFill>
              </a:rPr>
              <a:t> </a:t>
            </a:r>
            <a:r>
              <a:rPr lang="es-PE" sz="2000" b="1" dirty="0" err="1" smtClean="0">
                <a:solidFill>
                  <a:schemeClr val="bg2"/>
                </a:solidFill>
              </a:rPr>
              <a:t>meetings</a:t>
            </a:r>
            <a:r>
              <a:rPr lang="es-PE" sz="2000" b="1" dirty="0" smtClean="0">
                <a:solidFill>
                  <a:schemeClr val="bg2"/>
                </a:solidFill>
              </a:rPr>
              <a:t>”</a:t>
            </a:r>
            <a:endParaRPr lang="en-US" sz="2000" b="1" dirty="0">
              <a:solidFill>
                <a:schemeClr val="bg2"/>
              </a:solidFill>
            </a:endParaRPr>
          </a:p>
        </p:txBody>
      </p:sp>
      <p:pic>
        <p:nvPicPr>
          <p:cNvPr id="50180" name="Picture 4" descr="http://www.agilemodeling.com/images/models/whiteBoardSketchVeryCle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514600"/>
            <a:ext cx="3733800" cy="2211906"/>
          </a:xfrm>
          <a:prstGeom prst="rect">
            <a:avLst/>
          </a:prstGeom>
          <a:noFill/>
        </p:spPr>
      </p:pic>
      <p:pic>
        <p:nvPicPr>
          <p:cNvPr id="50182" name="Picture 6" descr="http://www.agilemodeling.com/images/models/classDiagramSketch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4401698"/>
            <a:ext cx="3352800" cy="245630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828800" y="6248400"/>
            <a:ext cx="242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Diagramas en pizarra</a:t>
            </a:r>
            <a:endParaRPr lang="en-US" sz="20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Una forma diferente de desarrollar SW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6550223"/>
            <a:ext cx="3832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Copyright 2007 Broadsword Solutions Corporation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6248400"/>
            <a:ext cx="2373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Integración </a:t>
            </a:r>
            <a:r>
              <a:rPr lang="es-PE" sz="2000" b="1" dirty="0" err="1" smtClean="0">
                <a:solidFill>
                  <a:schemeClr val="bg2"/>
                </a:solidFill>
              </a:rPr>
              <a:t>contínua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1371600"/>
            <a:ext cx="2416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2000" b="1" dirty="0" smtClean="0">
                <a:solidFill>
                  <a:schemeClr val="bg2"/>
                </a:solidFill>
              </a:rPr>
              <a:t>Diseño de prototipos</a:t>
            </a:r>
          </a:p>
          <a:p>
            <a:pPr algn="r"/>
            <a:r>
              <a:rPr lang="es-PE" sz="2000" b="1" dirty="0" smtClean="0">
                <a:solidFill>
                  <a:schemeClr val="bg2"/>
                </a:solidFill>
              </a:rPr>
              <a:t>Basado en </a:t>
            </a:r>
            <a:r>
              <a:rPr lang="es-PE" sz="2000" b="1" i="1" dirty="0" err="1" smtClean="0">
                <a:solidFill>
                  <a:schemeClr val="bg2"/>
                </a:solidFill>
              </a:rPr>
              <a:t>mockups</a:t>
            </a:r>
            <a:endParaRPr lang="en-US" sz="2000" b="1" i="1" dirty="0">
              <a:solidFill>
                <a:schemeClr val="bg2"/>
              </a:solidFill>
            </a:endParaRPr>
          </a:p>
        </p:txBody>
      </p:sp>
      <p:pic>
        <p:nvPicPr>
          <p:cNvPr id="14338" name="Picture 2" descr="http://www.nicksays.co.uk/wp-content/uploads/2009/08/nickp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02004"/>
            <a:ext cx="3318596" cy="4070195"/>
          </a:xfrm>
          <a:prstGeom prst="rect">
            <a:avLst/>
          </a:prstGeom>
          <a:noFill/>
        </p:spPr>
      </p:pic>
      <p:pic>
        <p:nvPicPr>
          <p:cNvPr id="14340" name="Picture 4" descr="http://media.tumblr.com/tumblr_l5z9psEEkF1qct5u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3325246" cy="52578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0" y="6550223"/>
            <a:ext cx="678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 smtClean="0">
                <a:hlinkClick r:id="rId5"/>
              </a:rPr>
              <a:t>http://blog.codesion.com/post/846607039/continuous-integration-overview-best-practice</a:t>
            </a:r>
            <a:endParaRPr lang="es-P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Una forma diferente de desarrollar SW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6550223"/>
            <a:ext cx="3832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Copyright 2007 Broadsword Solutions Corporation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1143000"/>
            <a:ext cx="2865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Test </a:t>
            </a:r>
            <a:r>
              <a:rPr lang="es-PE" sz="2000" b="1" dirty="0" err="1" smtClean="0">
                <a:solidFill>
                  <a:schemeClr val="bg2"/>
                </a:solidFill>
              </a:rPr>
              <a:t>Driven</a:t>
            </a:r>
            <a:r>
              <a:rPr lang="es-PE" sz="2000" b="1" dirty="0" smtClean="0">
                <a:solidFill>
                  <a:schemeClr val="bg2"/>
                </a:solidFill>
              </a:rPr>
              <a:t> </a:t>
            </a:r>
            <a:r>
              <a:rPr lang="es-PE" sz="2000" b="1" dirty="0" err="1" smtClean="0">
                <a:solidFill>
                  <a:schemeClr val="bg2"/>
                </a:solidFill>
              </a:rPr>
              <a:t>Development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5867400"/>
            <a:ext cx="2091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2000" b="1" dirty="0" err="1" smtClean="0">
                <a:solidFill>
                  <a:schemeClr val="bg2"/>
                </a:solidFill>
              </a:rPr>
              <a:t>Pair</a:t>
            </a:r>
            <a:r>
              <a:rPr lang="es-PE" sz="2000" b="1" dirty="0" smtClean="0">
                <a:solidFill>
                  <a:schemeClr val="bg2"/>
                </a:solidFill>
              </a:rPr>
              <a:t> </a:t>
            </a:r>
            <a:r>
              <a:rPr lang="es-PE" sz="2000" b="1" dirty="0" err="1" smtClean="0">
                <a:solidFill>
                  <a:schemeClr val="bg2"/>
                </a:solidFill>
              </a:rPr>
              <a:t>programming</a:t>
            </a:r>
            <a:endParaRPr lang="en-US" sz="2000" b="1" i="1" dirty="0">
              <a:solidFill>
                <a:schemeClr val="bg2"/>
              </a:solidFill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-304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4276" name="Picture 4" descr="http://pognotfound.files.wordpress.com/2011/02/pair_programming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76850" y="2895600"/>
            <a:ext cx="38671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50292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A lo largo de los años, ha existido un mito que señalaba que </a:t>
            </a:r>
            <a:r>
              <a:rPr lang="es-PE" dirty="0" err="1" smtClean="0">
                <a:solidFill>
                  <a:schemeClr val="bg2"/>
                </a:solidFill>
              </a:rPr>
              <a:t>CMMi</a:t>
            </a:r>
            <a:r>
              <a:rPr lang="es-PE" dirty="0" smtClean="0">
                <a:solidFill>
                  <a:schemeClr val="bg2"/>
                </a:solidFill>
              </a:rPr>
              <a:t> y los enfoques ágiles eran incompatibles.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El enfoque ágil presenta mecanismos bastante diferentes a aquellos tradicionales.</a:t>
            </a:r>
          </a:p>
          <a:p>
            <a:r>
              <a:rPr lang="es-PE" b="1" u="sng" dirty="0" smtClean="0">
                <a:solidFill>
                  <a:schemeClr val="bg2"/>
                </a:solidFill>
              </a:rPr>
              <a:t>El mito ya se ha roto</a:t>
            </a:r>
            <a:r>
              <a:rPr lang="es-PE" dirty="0" smtClean="0">
                <a:solidFill>
                  <a:schemeClr val="bg2"/>
                </a:solidFill>
              </a:rPr>
              <a:t>. Se tiene muchas organizaciones ágiles certificadas en </a:t>
            </a:r>
            <a:r>
              <a:rPr lang="es-PE" dirty="0" err="1" smtClean="0">
                <a:solidFill>
                  <a:schemeClr val="bg2"/>
                </a:solidFill>
              </a:rPr>
              <a:t>CMMi</a:t>
            </a:r>
            <a:endParaRPr lang="es-PE" dirty="0" smtClean="0">
              <a:solidFill>
                <a:schemeClr val="bg2"/>
              </a:solidFill>
            </a:endParaRP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CMMI indica “</a:t>
            </a:r>
            <a:r>
              <a:rPr lang="es-PE" b="1" u="sng" dirty="0" smtClean="0">
                <a:solidFill>
                  <a:schemeClr val="bg2"/>
                </a:solidFill>
              </a:rPr>
              <a:t>qué</a:t>
            </a:r>
            <a:r>
              <a:rPr lang="es-PE" dirty="0" smtClean="0">
                <a:solidFill>
                  <a:schemeClr val="bg2"/>
                </a:solidFill>
              </a:rPr>
              <a:t>” practica se debe cumplir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Los enfoques ágiles indican “</a:t>
            </a:r>
            <a:r>
              <a:rPr lang="es-PE" b="1" u="sng" dirty="0" smtClean="0">
                <a:solidFill>
                  <a:schemeClr val="bg2"/>
                </a:solidFill>
              </a:rPr>
              <a:t>cómo</a:t>
            </a:r>
            <a:r>
              <a:rPr lang="es-PE" dirty="0" smtClean="0">
                <a:solidFill>
                  <a:schemeClr val="bg2"/>
                </a:solidFill>
              </a:rPr>
              <a:t>” hacerlo.</a:t>
            </a:r>
          </a:p>
          <a:p>
            <a:endParaRPr lang="es-PE" dirty="0" smtClean="0">
              <a:solidFill>
                <a:schemeClr val="bg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CMMI y los enfoques ágiles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Un universo de nombres…</a:t>
            </a:r>
            <a:endParaRPr lang="en-US" dirty="0"/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8288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SCRUM</a:t>
            </a:r>
            <a:endParaRPr lang="es-PE" sz="44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xtreme Programming H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724400"/>
            <a:ext cx="1725558" cy="9906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62000" y="60960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Lean Software </a:t>
            </a:r>
            <a:r>
              <a:rPr lang="es-PE" sz="32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Development</a:t>
            </a:r>
            <a:endParaRPr lang="es-PE" sz="32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1000" y="4648200"/>
            <a:ext cx="2133600" cy="1134278"/>
            <a:chOff x="381000" y="4601958"/>
            <a:chExt cx="2133600" cy="1134278"/>
          </a:xfrm>
        </p:grpSpPr>
        <p:pic>
          <p:nvPicPr>
            <p:cNvPr id="2054" name="Picture 6" descr="http://t1.gstatic.com/images?q=tbn:ANd9GcQoRZNtrkTgdQnypnt3tNyub8k4gPH5iBkZuYlUzGE_jn6uanc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" y="5257800"/>
              <a:ext cx="1268896" cy="47843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81000" y="4601958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360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PMBOK</a:t>
              </a:r>
              <a:endParaRPr lang="es-PE" sz="3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56" name="Picture 8" descr="http://www.sqa.es/webSQA/images/stories/cmm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4572000"/>
            <a:ext cx="1877957" cy="1190625"/>
          </a:xfrm>
          <a:prstGeom prst="rect">
            <a:avLst/>
          </a:prstGeom>
          <a:noFill/>
        </p:spPr>
      </p:pic>
      <p:pic>
        <p:nvPicPr>
          <p:cNvPr id="2058" name="Picture 10" descr="http://ceotraining.com.au/Logos/msf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743200"/>
            <a:ext cx="1489104" cy="117157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810000" y="2743200"/>
            <a:ext cx="213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Team</a:t>
            </a:r>
            <a:r>
              <a:rPr lang="es-PE" sz="2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Software </a:t>
            </a:r>
            <a:r>
              <a:rPr lang="es-PE" sz="2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Process</a:t>
            </a:r>
            <a:endParaRPr lang="es-PE" sz="2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60" name="Picture 12" descr="http://www.globalknowledge.es/images/cobit_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2800" y="1676400"/>
            <a:ext cx="1733550" cy="590551"/>
          </a:xfrm>
          <a:prstGeom prst="rect">
            <a:avLst/>
          </a:prstGeom>
          <a:noFill/>
        </p:spPr>
      </p:pic>
      <p:pic>
        <p:nvPicPr>
          <p:cNvPr id="2062" name="Picture 14" descr="http://2.bp.blogspot.com/-lI3HXnpN6ow/Tb9hkobzqzI/AAAAAAAAABM/5GF9YlqvC0Q/s1600/rup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1371600"/>
            <a:ext cx="1493897" cy="1323976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905000" y="39624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ISO 9000</a:t>
            </a:r>
            <a:endParaRPr lang="es-PE" sz="2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4200" y="37338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Cobit</a:t>
            </a:r>
            <a:endParaRPr lang="es-PE" sz="2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91400" y="2286000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Six</a:t>
            </a:r>
            <a:r>
              <a:rPr lang="es-PE" sz="2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Sigma</a:t>
            </a:r>
            <a:endParaRPr lang="es-PE" sz="2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7400" y="3124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ITIL</a:t>
            </a:r>
            <a:endParaRPr lang="es-PE" sz="2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¿Qué mitos giran alrededor de </a:t>
            </a:r>
            <a:r>
              <a:rPr lang="es-PE" dirty="0" err="1" smtClean="0"/>
              <a:t>CMMi</a:t>
            </a:r>
            <a:r>
              <a:rPr lang="es-PE" dirty="0" smtClean="0"/>
              <a:t> y los enfoques Ágiles?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>
            <a:normAutofit/>
          </a:bodyPr>
          <a:lstStyle/>
          <a:p>
            <a:r>
              <a:rPr lang="es-PE" sz="2000" dirty="0" smtClean="0"/>
              <a:t>No se requiere documentación.</a:t>
            </a:r>
          </a:p>
          <a:p>
            <a:r>
              <a:rPr lang="es-PE" sz="2000" dirty="0" smtClean="0"/>
              <a:t>El diseño “al vuelo” resulta en un mejor producto.</a:t>
            </a:r>
          </a:p>
          <a:p>
            <a:r>
              <a:rPr lang="es-PE" sz="2000" dirty="0" smtClean="0"/>
              <a:t>El cliente debe estar presente en cada reunión, tomando decisiones con el equipo.</a:t>
            </a:r>
          </a:p>
          <a:p>
            <a:r>
              <a:rPr lang="es-PE" sz="2000" dirty="0" smtClean="0"/>
              <a:t>No se deben registrar las decisiones. Sólo tengamos las reuniones.</a:t>
            </a:r>
          </a:p>
          <a:p>
            <a:r>
              <a:rPr lang="es-PE" sz="2000" dirty="0" err="1" smtClean="0"/>
              <a:t>CMMi</a:t>
            </a:r>
            <a:r>
              <a:rPr lang="es-PE" sz="2000" dirty="0" smtClean="0"/>
              <a:t> no es compatible con Ágil.</a:t>
            </a:r>
          </a:p>
          <a:p>
            <a:r>
              <a:rPr lang="es-PE" sz="2000" dirty="0" smtClean="0"/>
              <a:t>Las evaluaciones (</a:t>
            </a:r>
            <a:r>
              <a:rPr lang="es-PE" sz="2000" dirty="0" err="1" smtClean="0"/>
              <a:t>appraisals</a:t>
            </a:r>
            <a:r>
              <a:rPr lang="es-PE" sz="2000" dirty="0" smtClean="0"/>
              <a:t>) o auditorías no tienen valor</a:t>
            </a:r>
            <a:endParaRPr lang="en-US" sz="20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267200" cy="5257800"/>
          </a:xfrm>
        </p:spPr>
        <p:txBody>
          <a:bodyPr>
            <a:normAutofit/>
          </a:bodyPr>
          <a:lstStyle/>
          <a:p>
            <a:r>
              <a:rPr lang="es-PE" sz="2000" dirty="0" smtClean="0"/>
              <a:t>Sólo podemos “ser </a:t>
            </a:r>
            <a:r>
              <a:rPr lang="es-PE" sz="2000" dirty="0" err="1" smtClean="0"/>
              <a:t>CMMi</a:t>
            </a:r>
            <a:r>
              <a:rPr lang="es-PE" sz="2000" dirty="0" smtClean="0"/>
              <a:t>” si nos enfocamos en preparar documentos, especificaciones, y contratamos un consultor caro.</a:t>
            </a:r>
          </a:p>
          <a:p>
            <a:r>
              <a:rPr lang="es-PE" sz="2000" dirty="0" err="1" smtClean="0"/>
              <a:t>CMMi</a:t>
            </a:r>
            <a:r>
              <a:rPr lang="es-PE" sz="2000" dirty="0" smtClean="0"/>
              <a:t> es algo que se “implementa”.</a:t>
            </a:r>
          </a:p>
          <a:p>
            <a:r>
              <a:rPr lang="es-PE" sz="2000" dirty="0" err="1" smtClean="0"/>
              <a:t>CMMi</a:t>
            </a:r>
            <a:r>
              <a:rPr lang="es-PE" sz="2000" dirty="0" smtClean="0"/>
              <a:t> sólo aplica a organizaciones grandes y monolíticas.</a:t>
            </a:r>
          </a:p>
          <a:p>
            <a:r>
              <a:rPr lang="es-PE" sz="2000" dirty="0" err="1" smtClean="0"/>
              <a:t>CMMi</a:t>
            </a:r>
            <a:r>
              <a:rPr lang="es-PE" sz="2000" dirty="0" smtClean="0"/>
              <a:t> (y todos los procesos) duplicarán nuestra carga de trabajo y nos hará más lentos.</a:t>
            </a:r>
          </a:p>
          <a:p>
            <a:r>
              <a:rPr lang="es-PE" sz="2000" dirty="0" smtClean="0"/>
              <a:t>Está diseñado para trabajar en proyectos “cascada”. No aplica a proyectos pequeños o ágiles.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Comparación de los paradigmas presentes en </a:t>
            </a:r>
            <a:r>
              <a:rPr lang="es-PE" dirty="0" err="1" smtClean="0"/>
              <a:t>CMMi</a:t>
            </a:r>
            <a:r>
              <a:rPr lang="es-PE" dirty="0" smtClean="0"/>
              <a:t> y Ágiles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828800"/>
          <a:ext cx="8305800" cy="453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3352800"/>
                <a:gridCol w="3429000"/>
              </a:tblGrid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Aspecto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Paradigma</a:t>
                      </a:r>
                      <a:r>
                        <a:rPr lang="en-US" baseline="0" dirty="0" smtClean="0"/>
                        <a:t> CMMI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Paradigma</a:t>
                      </a:r>
                      <a:r>
                        <a:rPr lang="en-US" dirty="0" smtClean="0"/>
                        <a:t> </a:t>
                      </a:r>
                      <a:r>
                        <a:rPr lang="es-PE" dirty="0" smtClean="0"/>
                        <a:t>Ágil</a:t>
                      </a:r>
                      <a:endParaRPr lang="en-US" dirty="0"/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r>
                        <a:rPr lang="es-PE" dirty="0" smtClean="0"/>
                        <a:t>Planificación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Promueve</a:t>
                      </a:r>
                      <a:r>
                        <a:rPr lang="es-PE" baseline="0" dirty="0" smtClean="0"/>
                        <a:t> planificación a nivel de todo el proyecto. </a:t>
                      </a:r>
                    </a:p>
                    <a:p>
                      <a:r>
                        <a:rPr lang="es-PE" baseline="0" dirty="0" smtClean="0"/>
                        <a:t>Fomenta (no explícitamente) una planificación detallada. </a:t>
                      </a:r>
                    </a:p>
                    <a:p>
                      <a:r>
                        <a:rPr lang="es-PE" baseline="0" dirty="0" smtClean="0"/>
                        <a:t>Hay énfasis en </a:t>
                      </a:r>
                      <a:r>
                        <a:rPr lang="es-PE" baseline="0" dirty="0" err="1" smtClean="0"/>
                        <a:t>replanificación</a:t>
                      </a:r>
                      <a:r>
                        <a:rPr lang="es-PE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Múltiples niveles de planificación. </a:t>
                      </a:r>
                    </a:p>
                    <a:p>
                      <a:r>
                        <a:rPr lang="es-PE" dirty="0" smtClean="0"/>
                        <a:t>Fuerte énfasis en </a:t>
                      </a:r>
                      <a:r>
                        <a:rPr lang="es-PE" dirty="0" err="1" smtClean="0"/>
                        <a:t>replanificar</a:t>
                      </a:r>
                      <a:r>
                        <a:rPr lang="es-PE" dirty="0" smtClean="0"/>
                        <a:t> a</a:t>
                      </a:r>
                      <a:r>
                        <a:rPr lang="es-PE" baseline="0" dirty="0" smtClean="0"/>
                        <a:t> medida que las condiciones varíen.</a:t>
                      </a:r>
                    </a:p>
                    <a:p>
                      <a:r>
                        <a:rPr lang="es-PE" baseline="0" dirty="0" smtClean="0"/>
                        <a:t>No fomenta el uso </a:t>
                      </a:r>
                      <a:r>
                        <a:rPr lang="es-PE" baseline="0" dirty="0" err="1" smtClean="0"/>
                        <a:t>Gantt’s</a:t>
                      </a:r>
                      <a:r>
                        <a:rPr lang="es-PE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r>
                        <a:rPr lang="es-PE" dirty="0" smtClean="0"/>
                        <a:t>Gestión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Rol</a:t>
                      </a:r>
                      <a:r>
                        <a:rPr lang="es-PE" baseline="0" dirty="0" smtClean="0"/>
                        <a:t> clave en éxito del proyecto.</a:t>
                      </a:r>
                    </a:p>
                    <a:p>
                      <a:r>
                        <a:rPr lang="es-PE" baseline="0" dirty="0" smtClean="0"/>
                        <a:t>Gestión de planes, involucramiento, dependencias, riesgos.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Enfocada en </a:t>
                      </a:r>
                      <a:r>
                        <a:rPr lang="es-PE" dirty="0" err="1" smtClean="0"/>
                        <a:t>coaching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dirty="0" smtClean="0"/>
                        <a:t>(aunque</a:t>
                      </a:r>
                      <a:r>
                        <a:rPr lang="es-PE" baseline="0" dirty="0" smtClean="0"/>
                        <a:t> en expansión, al aplicar Ágil en proyectos cada vez mayores).</a:t>
                      </a:r>
                      <a:endParaRPr lang="en-US" dirty="0"/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r>
                        <a:rPr lang="es-PE" dirty="0" smtClean="0"/>
                        <a:t>Confianza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Algunas</a:t>
                      </a:r>
                      <a:r>
                        <a:rPr lang="es-PE" baseline="0" dirty="0" smtClean="0"/>
                        <a:t> prácticas asumen la necesidad de compensar situaciones de baja confianza.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Se originan en reconocer</a:t>
                      </a:r>
                      <a:r>
                        <a:rPr lang="es-PE" baseline="0" dirty="0" smtClean="0"/>
                        <a:t> que los equipos funcionan mejor en entornos de alta confianza (la cual fomentan)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Comparación de los paradigmas presentes en </a:t>
            </a:r>
            <a:r>
              <a:rPr lang="es-PE" dirty="0" err="1" smtClean="0"/>
              <a:t>CMMi</a:t>
            </a:r>
            <a:r>
              <a:rPr lang="es-PE" dirty="0" smtClean="0"/>
              <a:t> y Ágiles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828800"/>
          <a:ext cx="8305800" cy="4776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3352800"/>
                <a:gridCol w="3429000"/>
              </a:tblGrid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Aspecto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Paradigma</a:t>
                      </a:r>
                      <a:r>
                        <a:rPr lang="en-US" baseline="0" dirty="0" smtClean="0"/>
                        <a:t> CMMI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Paradigma</a:t>
                      </a:r>
                      <a:r>
                        <a:rPr lang="en-US" dirty="0" smtClean="0"/>
                        <a:t> </a:t>
                      </a:r>
                      <a:r>
                        <a:rPr lang="es-PE" dirty="0" smtClean="0"/>
                        <a:t>Ágil</a:t>
                      </a:r>
                      <a:endParaRPr lang="en-US" dirty="0"/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r>
                        <a:rPr lang="es-PE" dirty="0" smtClean="0"/>
                        <a:t>Perspectiva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Tiene y asume una perspectiva a largo plazo.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Tiene y asume una perspectiva a corto-mediano</a:t>
                      </a:r>
                      <a:r>
                        <a:rPr lang="es-PE" baseline="0" dirty="0" smtClean="0"/>
                        <a:t> plazo.</a:t>
                      </a:r>
                      <a:endParaRPr lang="en-US" dirty="0"/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Enfasis</a:t>
                      </a:r>
                      <a:r>
                        <a:rPr lang="en-US" dirty="0" smtClean="0"/>
                        <a:t> en el </a:t>
                      </a:r>
                      <a:r>
                        <a:rPr lang="en-US" dirty="0" err="1" smtClean="0"/>
                        <a:t>ciclo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vida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Enfatiza</a:t>
                      </a:r>
                      <a:r>
                        <a:rPr lang="en-US" dirty="0" smtClean="0"/>
                        <a:t> en “</a:t>
                      </a:r>
                      <a:r>
                        <a:rPr lang="en-US" dirty="0" err="1" smtClean="0"/>
                        <a:t>revisar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medida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que</a:t>
                      </a:r>
                      <a:r>
                        <a:rPr lang="en-US" baseline="0" dirty="0" smtClean="0"/>
                        <a:t> se </a:t>
                      </a:r>
                      <a:r>
                        <a:rPr lang="en-US" baseline="0" dirty="0" err="1" smtClean="0"/>
                        <a:t>desarrolla</a:t>
                      </a:r>
                      <a:r>
                        <a:rPr lang="en-US" baseline="0" dirty="0" smtClean="0"/>
                        <a:t>”.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dirty="0" smtClean="0"/>
                        <a:t>Mala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interpretación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común</a:t>
                      </a:r>
                      <a:r>
                        <a:rPr lang="en-US" baseline="0" dirty="0" smtClean="0"/>
                        <a:t>: “</a:t>
                      </a:r>
                      <a:r>
                        <a:rPr lang="en-US" baseline="0" dirty="0" err="1" smtClean="0"/>
                        <a:t>Verificar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frecuentemente</a:t>
                      </a:r>
                      <a:r>
                        <a:rPr lang="en-US" baseline="0" dirty="0" smtClean="0"/>
                        <a:t> y </a:t>
                      </a:r>
                      <a:r>
                        <a:rPr lang="en-US" baseline="0" dirty="0" err="1" smtClean="0"/>
                        <a:t>validar</a:t>
                      </a:r>
                      <a:r>
                        <a:rPr lang="en-US" baseline="0" dirty="0" smtClean="0"/>
                        <a:t> al final”.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La </a:t>
                      </a:r>
                      <a:r>
                        <a:rPr lang="en-US" baseline="0" dirty="0" err="1" smtClean="0"/>
                        <a:t>conclusión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que</a:t>
                      </a:r>
                      <a:r>
                        <a:rPr lang="en-US" baseline="0" dirty="0" smtClean="0"/>
                        <a:t> no </a:t>
                      </a:r>
                      <a:r>
                        <a:rPr lang="en-US" baseline="0" dirty="0" err="1" smtClean="0"/>
                        <a:t>debemos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depender</a:t>
                      </a:r>
                      <a:r>
                        <a:rPr lang="en-US" baseline="0" dirty="0" smtClean="0"/>
                        <a:t> del testing </a:t>
                      </a:r>
                      <a:r>
                        <a:rPr lang="en-US" baseline="0" dirty="0" err="1" smtClean="0"/>
                        <a:t>solamente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r>
                        <a:rPr lang="en-US" baseline="0" dirty="0" smtClean="0"/>
                        <a:t>El </a:t>
                      </a:r>
                      <a:r>
                        <a:rPr lang="en-US" baseline="0" dirty="0" err="1" smtClean="0"/>
                        <a:t>proyecto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determina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qué</a:t>
                      </a:r>
                      <a:r>
                        <a:rPr lang="en-US" baseline="0" dirty="0" smtClean="0"/>
                        <a:t> tan </a:t>
                      </a:r>
                      <a:r>
                        <a:rPr lang="en-US" baseline="0" dirty="0" err="1" smtClean="0"/>
                        <a:t>frecuentes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validaciones</a:t>
                      </a:r>
                      <a:r>
                        <a:rPr lang="en-US" baseline="0" dirty="0" smtClean="0"/>
                        <a:t> y </a:t>
                      </a:r>
                      <a:r>
                        <a:rPr lang="en-US" baseline="0" dirty="0" err="1" smtClean="0"/>
                        <a:t>verificaciones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serán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desarrollo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pruebas</a:t>
                      </a:r>
                      <a:r>
                        <a:rPr lang="en-US" baseline="0" dirty="0" smtClean="0"/>
                        <a:t> y </a:t>
                      </a:r>
                      <a:r>
                        <a:rPr lang="en-US" baseline="0" dirty="0" err="1" smtClean="0"/>
                        <a:t>revisiones</a:t>
                      </a:r>
                      <a:r>
                        <a:rPr lang="en-US" baseline="0" dirty="0" smtClean="0"/>
                        <a:t> de pares </a:t>
                      </a:r>
                      <a:r>
                        <a:rPr lang="en-US" baseline="0" dirty="0" err="1" smtClean="0"/>
                        <a:t>informales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todos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concurrentemente</a:t>
                      </a:r>
                      <a:r>
                        <a:rPr lang="en-US" baseline="0" dirty="0" smtClean="0"/>
                        <a:t>.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Enfoque</a:t>
                      </a:r>
                      <a:r>
                        <a:rPr lang="en-US" baseline="0" dirty="0" smtClean="0"/>
                        <a:t>: “</a:t>
                      </a:r>
                      <a:r>
                        <a:rPr lang="en-US" baseline="0" dirty="0" err="1" smtClean="0"/>
                        <a:t>Validar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frecuentemente</a:t>
                      </a:r>
                      <a:r>
                        <a:rPr lang="en-US" baseline="0" dirty="0" smtClean="0"/>
                        <a:t> y </a:t>
                      </a:r>
                      <a:r>
                        <a:rPr lang="en-US" baseline="0" dirty="0" err="1" smtClean="0"/>
                        <a:t>verificar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luego</a:t>
                      </a:r>
                      <a:r>
                        <a:rPr lang="en-US" baseline="0" dirty="0" smtClean="0"/>
                        <a:t>”.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Fallar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temprano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fallar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rápido</a:t>
                      </a:r>
                      <a:r>
                        <a:rPr lang="en-US" baseline="0" dirty="0" smtClean="0"/>
                        <a:t>, y </a:t>
                      </a:r>
                      <a:r>
                        <a:rPr lang="en-US" baseline="0" dirty="0" err="1" smtClean="0"/>
                        <a:t>aprender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50292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Alto sentido de urgencia.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Un proyecto “ágil” promedio produce  39 artefactos.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Los artefactos suelen ser diferentes a los tradicionalmente utilizados.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Resumen - Enfoques Ágiles</a:t>
            </a:r>
            <a:endParaRPr lang="en-US" dirty="0"/>
          </a:p>
        </p:txBody>
      </p:sp>
      <p:pic>
        <p:nvPicPr>
          <p:cNvPr id="2050" name="Picture 2" descr="http://www.infoq.com/resource/articles/agile-kanban-boards/en/resources/Fig1_task-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191000"/>
            <a:ext cx="3111107" cy="2009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5029200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Los métodos ágiles señalan un “cómo”.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Funciona muy bien en entornos pequeños (aunque ya existen muy buenas experiencias en entornos mayores)</a:t>
            </a:r>
          </a:p>
          <a:p>
            <a:r>
              <a:rPr lang="es-PE" dirty="0" err="1" smtClean="0">
                <a:solidFill>
                  <a:schemeClr val="bg2"/>
                </a:solidFill>
              </a:rPr>
              <a:t>CMMi</a:t>
            </a:r>
            <a:r>
              <a:rPr lang="es-PE" dirty="0" smtClean="0">
                <a:solidFill>
                  <a:schemeClr val="bg2"/>
                </a:solidFill>
              </a:rPr>
              <a:t> provee prácticas usualmente requeridas para proyectos grandes y de alto riesgo.</a:t>
            </a:r>
          </a:p>
          <a:p>
            <a:r>
              <a:rPr lang="es-PE" dirty="0" err="1" smtClean="0">
                <a:solidFill>
                  <a:schemeClr val="bg2"/>
                </a:solidFill>
              </a:rPr>
              <a:t>CMMi</a:t>
            </a:r>
            <a:r>
              <a:rPr lang="es-PE" dirty="0" smtClean="0">
                <a:solidFill>
                  <a:schemeClr val="bg2"/>
                </a:solidFill>
              </a:rPr>
              <a:t> apoya la institucionalización, gestión de procesos  y soporte para el despliegue y mejora de métodos  ágiles.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Es necesario conocer ambos enfoques, combinarlos y obtener lo mejor de ellos.</a:t>
            </a:r>
          </a:p>
          <a:p>
            <a:endParaRPr lang="es-PE" dirty="0" smtClean="0">
              <a:solidFill>
                <a:schemeClr val="bg2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chemeClr val="bg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Conclusiones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251460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CMMi</a:t>
            </a:r>
            <a:r>
              <a:rPr lang="es-PE" sz="48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y los estándares ISO</a:t>
            </a:r>
            <a:endParaRPr lang="es-PE" sz="36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¿Cómo se relaciona </a:t>
            </a:r>
            <a:r>
              <a:rPr lang="es-PE" dirty="0" err="1" smtClean="0"/>
              <a:t>CMMi</a:t>
            </a:r>
            <a:r>
              <a:rPr lang="es-PE" dirty="0" smtClean="0"/>
              <a:t> con ISO?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5029200"/>
          </a:xfrm>
        </p:spPr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Existe una diferencia conceptual:</a:t>
            </a:r>
          </a:p>
          <a:p>
            <a:pPr lvl="1"/>
            <a:r>
              <a:rPr lang="es-PE" dirty="0" err="1" smtClean="0">
                <a:solidFill>
                  <a:schemeClr val="bg2"/>
                </a:solidFill>
              </a:rPr>
              <a:t>CMMi</a:t>
            </a:r>
            <a:r>
              <a:rPr lang="es-PE" dirty="0" smtClean="0">
                <a:solidFill>
                  <a:schemeClr val="bg2"/>
                </a:solidFill>
              </a:rPr>
              <a:t> es un modelo de procesos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ISO (9001, etc.) es una familia de estándares de calidad, orientados principalmente a la auditoría.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ISO 9001 no está enfocado específicamente en ingeniería y gestión de proyectos como </a:t>
            </a:r>
            <a:r>
              <a:rPr lang="es-PE" dirty="0" err="1" smtClean="0">
                <a:solidFill>
                  <a:schemeClr val="bg2"/>
                </a:solidFill>
              </a:rPr>
              <a:t>CMMi</a:t>
            </a:r>
            <a:r>
              <a:rPr lang="es-PE" dirty="0" smtClean="0">
                <a:solidFill>
                  <a:schemeClr val="bg2"/>
                </a:solidFill>
              </a:rPr>
              <a:t>.</a:t>
            </a:r>
          </a:p>
          <a:p>
            <a:pPr lvl="1"/>
            <a:r>
              <a:rPr lang="es-PE" dirty="0" err="1" smtClean="0">
                <a:solidFill>
                  <a:schemeClr val="bg2"/>
                </a:solidFill>
              </a:rPr>
              <a:t>CMMi</a:t>
            </a:r>
            <a:r>
              <a:rPr lang="es-PE" dirty="0" smtClean="0">
                <a:solidFill>
                  <a:schemeClr val="bg2"/>
                </a:solidFill>
              </a:rPr>
              <a:t> es más profundo en esas áreas!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ISO 9001 no contiene “niveles” de madurez. No está orientado al proceso de mejora. (ISO 15504 – SPICE si lo tiene).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Cómo se relaciona </a:t>
            </a:r>
            <a:r>
              <a:rPr lang="es-PE" dirty="0" err="1" smtClean="0"/>
              <a:t>CMMi</a:t>
            </a:r>
            <a:r>
              <a:rPr lang="es-PE" dirty="0" smtClean="0"/>
              <a:t> con ISO?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50292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El proceso de adopción de </a:t>
            </a:r>
            <a:r>
              <a:rPr lang="es-PE" dirty="0" err="1" smtClean="0">
                <a:solidFill>
                  <a:schemeClr val="bg2"/>
                </a:solidFill>
              </a:rPr>
              <a:t>CMMi</a:t>
            </a:r>
            <a:r>
              <a:rPr lang="es-PE" dirty="0" smtClean="0">
                <a:solidFill>
                  <a:schemeClr val="bg2"/>
                </a:solidFill>
              </a:rPr>
              <a:t> es considerado un tanto más riguroso que el de ISO.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La evaluación SCAMPI es también considerada más rigurosa, que el equivalente en ISO.</a:t>
            </a:r>
          </a:p>
          <a:p>
            <a:endParaRPr lang="es-PE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Relación entre estándares ISO y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2438400" cy="5029200"/>
          </a:xfrm>
        </p:spPr>
        <p:txBody>
          <a:bodyPr>
            <a:normAutofit/>
          </a:bodyPr>
          <a:lstStyle/>
          <a:p>
            <a:r>
              <a:rPr lang="es-PE" sz="2800" dirty="0" smtClean="0">
                <a:solidFill>
                  <a:schemeClr val="bg2"/>
                </a:solidFill>
              </a:rPr>
              <a:t>El SEI tiene publicado mapas que ayudan a identificar la relación entre ambos:</a:t>
            </a:r>
          </a:p>
          <a:p>
            <a:endParaRPr lang="es-PE" dirty="0" smtClean="0">
              <a:solidFill>
                <a:schemeClr val="bg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048000" y="1524000"/>
            <a:ext cx="5334000" cy="4837650"/>
            <a:chOff x="2667000" y="1791750"/>
            <a:chExt cx="5334000" cy="4837650"/>
          </a:xfrm>
        </p:grpSpPr>
        <p:pic>
          <p:nvPicPr>
            <p:cNvPr id="7577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7000" y="2667000"/>
              <a:ext cx="5317121" cy="39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78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67001" y="1791750"/>
              <a:ext cx="5333999" cy="87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304800" y="6474023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http://www.sei.cmu.edu/cmmi/casestudies/mappings/pdfs/upload/ISO-9000-2000-mapping.pdf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CONCLUSIONES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5029200"/>
          </a:xfrm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chemeClr val="bg2"/>
                </a:solidFill>
              </a:rPr>
              <a:t>CMMi</a:t>
            </a:r>
            <a:r>
              <a:rPr lang="es-PE" dirty="0" smtClean="0">
                <a:solidFill>
                  <a:schemeClr val="bg2"/>
                </a:solidFill>
              </a:rPr>
              <a:t> y los modelos de calidad ISO tienen como objetivo mejorar la calidad.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ISO tiene un enfoque más genérico, aplicable a cualquier industria. Permite flexibilidad en su aplicación.</a:t>
            </a:r>
          </a:p>
          <a:p>
            <a:r>
              <a:rPr lang="es-PE" dirty="0" err="1" smtClean="0">
                <a:solidFill>
                  <a:schemeClr val="bg2"/>
                </a:solidFill>
              </a:rPr>
              <a:t>CMMi</a:t>
            </a:r>
            <a:r>
              <a:rPr lang="es-PE" dirty="0" smtClean="0">
                <a:solidFill>
                  <a:schemeClr val="bg2"/>
                </a:solidFill>
              </a:rPr>
              <a:t> es </a:t>
            </a:r>
            <a:r>
              <a:rPr lang="es-PE" dirty="0" err="1" smtClean="0">
                <a:solidFill>
                  <a:schemeClr val="bg2"/>
                </a:solidFill>
              </a:rPr>
              <a:t>espécífio</a:t>
            </a:r>
            <a:r>
              <a:rPr lang="es-PE" dirty="0" smtClean="0">
                <a:solidFill>
                  <a:schemeClr val="bg2"/>
                </a:solidFill>
              </a:rPr>
              <a:t>, rígido, enfocado.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Las organizaciones que utilizan ISO tienen las bases establecidas para iniciar un proceso de mejora basado en </a:t>
            </a:r>
            <a:r>
              <a:rPr lang="es-PE" dirty="0" err="1" smtClean="0">
                <a:solidFill>
                  <a:schemeClr val="bg2"/>
                </a:solidFill>
              </a:rPr>
              <a:t>CMMi</a:t>
            </a:r>
            <a:r>
              <a:rPr lang="es-PE" dirty="0" smtClean="0">
                <a:solidFill>
                  <a:schemeClr val="bg2"/>
                </a:solidFill>
              </a:rPr>
              <a:t>.</a:t>
            </a:r>
          </a:p>
          <a:p>
            <a:endParaRPr lang="es-PE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5029200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Corresponden a </a:t>
            </a:r>
            <a:r>
              <a:rPr lang="es-PE" dirty="0" err="1" smtClean="0">
                <a:solidFill>
                  <a:schemeClr val="bg2"/>
                </a:solidFill>
              </a:rPr>
              <a:t>frameworks</a:t>
            </a:r>
            <a:r>
              <a:rPr lang="es-PE" dirty="0" smtClean="0">
                <a:solidFill>
                  <a:schemeClr val="bg2"/>
                </a:solidFill>
              </a:rPr>
              <a:t>, metodologías, herramientas, etc.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La iniciativa de utilizarlas en entornos en los que ya se utiliza </a:t>
            </a:r>
            <a:r>
              <a:rPr lang="es-PE" dirty="0" err="1" smtClean="0">
                <a:solidFill>
                  <a:schemeClr val="bg2"/>
                </a:solidFill>
              </a:rPr>
              <a:t>CMMi</a:t>
            </a:r>
            <a:r>
              <a:rPr lang="es-PE" dirty="0" smtClean="0">
                <a:solidFill>
                  <a:schemeClr val="bg2"/>
                </a:solidFill>
              </a:rPr>
              <a:t> puede surgir.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Es necesario conocer cómo se relacionan con </a:t>
            </a:r>
            <a:r>
              <a:rPr lang="es-PE" dirty="0" err="1" smtClean="0">
                <a:solidFill>
                  <a:schemeClr val="bg2"/>
                </a:solidFill>
              </a:rPr>
              <a:t>CMMi</a:t>
            </a:r>
            <a:r>
              <a:rPr lang="es-PE" dirty="0" smtClean="0">
                <a:solidFill>
                  <a:schemeClr val="bg2"/>
                </a:solidFill>
              </a:rPr>
              <a:t>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Se oponen?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Se complementan?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Ofrecen sinergias?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¿Cómo se alinea con nuestros sistema de calidad? ¿con el esfuerzo de mejora?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Un universo de nombres…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2.bp.blogspot.com/-lI3HXnpN6ow/Tb9hkobzqzI/AAAAAAAAABM/5GF9YlqvC0Q/s1600/ru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981200"/>
            <a:ext cx="3733800" cy="3309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371600"/>
            <a:ext cx="8305800" cy="4525963"/>
          </a:xfrm>
        </p:spPr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¿Qué es?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Es un proceso de ingeniería de software basado en buenas prácticas de desarrollo de software moderno.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Es un </a:t>
            </a:r>
            <a:r>
              <a:rPr lang="es-PE" i="1" dirty="0" err="1" smtClean="0">
                <a:solidFill>
                  <a:schemeClr val="bg2"/>
                </a:solidFill>
              </a:rPr>
              <a:t>framework</a:t>
            </a:r>
            <a:r>
              <a:rPr lang="es-PE" dirty="0" smtClean="0">
                <a:solidFill>
                  <a:schemeClr val="bg2"/>
                </a:solidFill>
              </a:rPr>
              <a:t> de procesos que puede ser ajustado a diferentes necesidades de organización y proyecto.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En esencia, es un conjunto de buenas prácticas de gestión e ingeniería.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Es específico, a nivel de actividades y roles.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RUP</a:t>
            </a:r>
            <a:endParaRPr lang="en-US" dirty="0"/>
          </a:p>
        </p:txBody>
      </p:sp>
      <p:pic>
        <p:nvPicPr>
          <p:cNvPr id="23554" name="Picture 2" descr="http://2.bp.blogspot.com/-lI3HXnpN6ow/Tb9hkobzqzI/AAAAAAAAABM/5GF9YlqvC0Q/s1600/ru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5715000"/>
            <a:ext cx="1066800" cy="9454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8686800" cy="4525963"/>
          </a:xfrm>
        </p:spPr>
        <p:txBody>
          <a:bodyPr>
            <a:noAutofit/>
          </a:bodyPr>
          <a:lstStyle/>
          <a:p>
            <a:r>
              <a:rPr lang="es-PE" sz="3200" dirty="0" smtClean="0">
                <a:solidFill>
                  <a:schemeClr val="bg2"/>
                </a:solidFill>
              </a:rPr>
              <a:t>¿Cuáles son sus aspectos clave?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</a:rPr>
              <a:t>Es un proceso orientado a riesgos.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</a:rPr>
              <a:t>Gestión de riesgos integrada en el proceso de desarrollo.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</a:rPr>
              <a:t>Se planifican iteraciones basándose en riesgos de alta prioridad.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</a:rPr>
              <a:t>Desarrollo dirigido por Casos de Uso.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</a:rPr>
              <a:t>Los casos de uso expresan los requerimientos del sistema.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</a:rPr>
              <a:t>Los casos de uso  son utilizados como base para todo el proceso de desarrollo.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</a:rPr>
              <a:t>Actividades de diseño centradas en arquitectura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8686800" cy="4525963"/>
          </a:xfrm>
        </p:spPr>
        <p:txBody>
          <a:bodyPr>
            <a:noAutofit/>
          </a:bodyPr>
          <a:lstStyle/>
          <a:p>
            <a:r>
              <a:rPr lang="es-PE" sz="3200" dirty="0" smtClean="0">
                <a:solidFill>
                  <a:schemeClr val="bg2"/>
                </a:solidFill>
              </a:rPr>
              <a:t>¿Cuáles son sus principios básicos?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</a:rPr>
              <a:t>Desarrollar software iterativamente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</a:rPr>
              <a:t>Cada iteración constituye una entrega ejecutable.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</a:rPr>
              <a:t>Gestión de requerimientos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</a:rPr>
              <a:t>Uso de arquitectura basada en componentes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</a:rPr>
              <a:t>Modelar el software de forma visual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</a:rPr>
              <a:t>Verificación continua de la calidad del software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</a:rPr>
              <a:t>Controlar cambios al software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RUP - Iteraciones</a:t>
            </a:r>
            <a:endParaRPr lang="en-US" dirty="0"/>
          </a:p>
        </p:txBody>
      </p:sp>
      <p:pic>
        <p:nvPicPr>
          <p:cNvPr id="27654" name="Picture 6" descr="http://2.bp.blogspot.com/_0X9NOvvaXfc/SxTze858vkI/AAAAAAAAAAk/5ShaLFHEmtA/s1600/Diagram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7620000" cy="50262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RUP - Elementos</a:t>
            </a:r>
            <a:endParaRPr lang="en-US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838200"/>
            <a:ext cx="614362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RUP y CMMI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8686800" cy="4525963"/>
          </a:xfrm>
        </p:spPr>
        <p:txBody>
          <a:bodyPr>
            <a:no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CMMI es un modelo de buenas prácticas: Indica “qué” se debe hacer.</a:t>
            </a:r>
            <a:endParaRPr lang="es-PE" sz="2400" dirty="0" smtClean="0">
              <a:solidFill>
                <a:schemeClr val="bg2"/>
              </a:solidFill>
            </a:endParaRPr>
          </a:p>
          <a:p>
            <a:r>
              <a:rPr lang="es-PE" dirty="0" smtClean="0">
                <a:solidFill>
                  <a:schemeClr val="bg2"/>
                </a:solidFill>
              </a:rPr>
              <a:t>RUP señala buenas prácticas considerando cómo realizarlas. Estas se pueden ajustar, sin embargo se basa en un conjunto de procesos predefinidos</a:t>
            </a:r>
            <a:r>
              <a:rPr lang="es-PE" sz="3200" dirty="0" smtClean="0">
                <a:solidFill>
                  <a:schemeClr val="bg2"/>
                </a:solidFill>
              </a:rPr>
              <a:t>.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</a:rPr>
              <a:t>Es necesario que la organización se “adapte” a RUP 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 Riesgo: La organización pierde sus buenas prácticas tradicionales.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  <a:sym typeface="Wingdings" pitchFamily="2" charset="2"/>
              </a:rPr>
              <a:t>La organización debe ajustar RUP a sus necesidades: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 Riesgo: Se pueden perder las buenas prácticas como resultado del ajuste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762000"/>
          </a:xfrm>
        </p:spPr>
        <p:txBody>
          <a:bodyPr>
            <a:normAutofit/>
          </a:bodyPr>
          <a:lstStyle/>
          <a:p>
            <a:r>
              <a:rPr lang="es-PE" dirty="0" smtClean="0"/>
              <a:t>RUP y CMMI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066800"/>
            <a:ext cx="8686800" cy="990600"/>
          </a:xfrm>
        </p:spPr>
        <p:txBody>
          <a:bodyPr>
            <a:noAutofit/>
          </a:bodyPr>
          <a:lstStyle/>
          <a:p>
            <a:r>
              <a:rPr lang="es-PE" sz="2800" dirty="0" smtClean="0">
                <a:solidFill>
                  <a:schemeClr val="bg2"/>
                </a:solidFill>
              </a:rPr>
              <a:t>Algunas áreas de proceso de CMMI soportadas por RUP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6324600"/>
            <a:ext cx="5773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IBM </a:t>
            </a:r>
            <a:r>
              <a:rPr lang="en-US" sz="1600" dirty="0" err="1" smtClean="0">
                <a:solidFill>
                  <a:schemeClr val="bg2"/>
                </a:solidFill>
              </a:rPr>
              <a:t>developerWorks</a:t>
            </a:r>
            <a:r>
              <a:rPr lang="en-US" sz="1600" dirty="0" smtClean="0">
                <a:solidFill>
                  <a:schemeClr val="bg2"/>
                </a:solidFill>
              </a:rPr>
              <a:t> - </a:t>
            </a:r>
            <a:r>
              <a:rPr lang="en-US" sz="1600" i="1" dirty="0" smtClean="0">
                <a:solidFill>
                  <a:schemeClr val="bg2"/>
                </a:solidFill>
              </a:rPr>
              <a:t>A CMMI Maturity Level 2 assessment of RUP</a:t>
            </a:r>
            <a:endParaRPr lang="es-PE" sz="1600" i="1" dirty="0">
              <a:solidFill>
                <a:schemeClr val="bg2"/>
              </a:solidFill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76400"/>
            <a:ext cx="71342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733800"/>
            <a:ext cx="71818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762000"/>
          </a:xfrm>
        </p:spPr>
        <p:txBody>
          <a:bodyPr>
            <a:normAutofit/>
          </a:bodyPr>
          <a:lstStyle/>
          <a:p>
            <a:r>
              <a:rPr lang="es-PE" dirty="0" smtClean="0"/>
              <a:t>RUP y CMMI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219200"/>
            <a:ext cx="8686800" cy="990600"/>
          </a:xfrm>
        </p:spPr>
        <p:txBody>
          <a:bodyPr>
            <a:noAutofit/>
          </a:bodyPr>
          <a:lstStyle/>
          <a:p>
            <a:r>
              <a:rPr lang="es-PE" sz="2800" dirty="0" smtClean="0">
                <a:solidFill>
                  <a:schemeClr val="bg2"/>
                </a:solidFill>
              </a:rPr>
              <a:t>Algunas áreas de proceso de CMMI soportadas por RUP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2200" y="6324600"/>
            <a:ext cx="5773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IBM </a:t>
            </a:r>
            <a:r>
              <a:rPr lang="en-US" sz="1600" dirty="0" err="1" smtClean="0">
                <a:solidFill>
                  <a:schemeClr val="bg2"/>
                </a:solidFill>
              </a:rPr>
              <a:t>developerWorks</a:t>
            </a:r>
            <a:r>
              <a:rPr lang="en-US" sz="1600" dirty="0" smtClean="0">
                <a:solidFill>
                  <a:schemeClr val="bg2"/>
                </a:solidFill>
              </a:rPr>
              <a:t> - </a:t>
            </a:r>
            <a:r>
              <a:rPr lang="en-US" sz="1600" i="1" dirty="0" smtClean="0">
                <a:solidFill>
                  <a:schemeClr val="bg2"/>
                </a:solidFill>
              </a:rPr>
              <a:t>A CMMI Maturity Level 2 assessment of RUP</a:t>
            </a:r>
            <a:endParaRPr lang="es-PE" sz="1600" i="1" dirty="0">
              <a:solidFill>
                <a:schemeClr val="bg2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05000"/>
            <a:ext cx="71532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RUP y CMMI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8686800" cy="4525963"/>
          </a:xfrm>
        </p:spPr>
        <p:txBody>
          <a:bodyPr>
            <a:no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RUP no considera ciertas buenas prácticas de CMMI: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SAM (Gestión de Acuerdos con Proveedores)</a:t>
            </a:r>
          </a:p>
          <a:p>
            <a:pPr lvl="2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En su totalidad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TS (Solución Técnica)</a:t>
            </a:r>
          </a:p>
          <a:p>
            <a:pPr lvl="2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Prácticas de evaluación de alternativas de diseño.</a:t>
            </a:r>
          </a:p>
          <a:p>
            <a:pPr lvl="2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Definición de criterios de selección para soluciones de producto o componentes.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Tampoco considera:</a:t>
            </a:r>
          </a:p>
          <a:p>
            <a:pPr lvl="2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Control estadístico de procesos</a:t>
            </a:r>
          </a:p>
          <a:p>
            <a:pPr lvl="2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Elementos de procesos organizacionales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http://www.processconsulting.net/images/C600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95400"/>
            <a:ext cx="6667500" cy="47625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Modelos de calidad… una maraña de nombres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6096000"/>
            <a:ext cx="8305800" cy="6096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Existen más de 300 estándares en la industria!</a:t>
            </a:r>
          </a:p>
          <a:p>
            <a:endParaRPr lang="es-PE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RUP y CMMI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8686800" cy="4525963"/>
          </a:xfrm>
        </p:spPr>
        <p:txBody>
          <a:bodyPr>
            <a:no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RUP provee sólidas prácticas de ingeniería, y básicas de soporte y gestión.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Definición clara de roles y responsabilidades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Integración de actividades de ingeniería y gestión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Uso de iteraciones para mitigar riesgos de manera temprana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Validación de requerimientos y soluciones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Se enfoca en la definición y validación temprana de la arquitectura</a:t>
            </a:r>
          </a:p>
          <a:p>
            <a:pPr lvl="1"/>
            <a:endParaRPr lang="es-PE" dirty="0" smtClean="0">
              <a:solidFill>
                <a:schemeClr val="bg2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RUP y CMMI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00201"/>
            <a:ext cx="8686800" cy="990600"/>
          </a:xfrm>
        </p:spPr>
        <p:txBody>
          <a:bodyPr>
            <a:no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RUP no considera ciertas buenas prácticas de CMMI:</a:t>
            </a:r>
          </a:p>
          <a:p>
            <a:pPr lvl="1"/>
            <a:r>
              <a:rPr lang="es-PE" dirty="0" smtClean="0">
                <a:sym typeface="Wingdings" pitchFamily="2" charset="2"/>
              </a:rPr>
              <a:t>Institucionalización de procesos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811719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62200" y="6248400"/>
            <a:ext cx="5773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IBM </a:t>
            </a:r>
            <a:r>
              <a:rPr lang="en-US" sz="1600" dirty="0" err="1" smtClean="0">
                <a:solidFill>
                  <a:schemeClr val="bg2"/>
                </a:solidFill>
              </a:rPr>
              <a:t>developerWorks</a:t>
            </a:r>
            <a:r>
              <a:rPr lang="en-US" sz="1600" dirty="0" smtClean="0">
                <a:solidFill>
                  <a:schemeClr val="bg2"/>
                </a:solidFill>
              </a:rPr>
              <a:t> - </a:t>
            </a:r>
            <a:r>
              <a:rPr lang="en-US" sz="1600" i="1" dirty="0" smtClean="0">
                <a:solidFill>
                  <a:schemeClr val="bg2"/>
                </a:solidFill>
              </a:rPr>
              <a:t>A CMMI Maturity Level 2 assessment of RUP</a:t>
            </a:r>
            <a:endParaRPr lang="es-PE" sz="1600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RUP y CMMI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8686800" cy="4525963"/>
          </a:xfrm>
        </p:spPr>
        <p:txBody>
          <a:bodyPr>
            <a:noAutofit/>
          </a:bodyPr>
          <a:lstStyle/>
          <a:p>
            <a:r>
              <a:rPr lang="es-PE" sz="3200" dirty="0" smtClean="0">
                <a:solidFill>
                  <a:schemeClr val="bg2"/>
                </a:solidFill>
              </a:rPr>
              <a:t>CONCLUSIONES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  <a:sym typeface="Wingdings" pitchFamily="2" charset="2"/>
              </a:rPr>
              <a:t>RUP y CMMI se complementan: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RUP ofrece técnicas (“cómo hacer las cosas”) que cumplen gran parte de las prácticas de </a:t>
            </a:r>
            <a:r>
              <a:rPr lang="es-PE" sz="2400" dirty="0" err="1" smtClean="0">
                <a:solidFill>
                  <a:schemeClr val="bg2"/>
                </a:solidFill>
                <a:sym typeface="Wingdings" pitchFamily="2" charset="2"/>
              </a:rPr>
              <a:t>CMMi</a:t>
            </a:r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.</a:t>
            </a:r>
          </a:p>
          <a:p>
            <a:pPr lvl="2"/>
            <a:r>
              <a:rPr lang="es-PE" sz="2400" dirty="0" err="1" smtClean="0">
                <a:solidFill>
                  <a:schemeClr val="bg2"/>
                </a:solidFill>
                <a:sym typeface="Wingdings" pitchFamily="2" charset="2"/>
              </a:rPr>
              <a:t>CMMi</a:t>
            </a:r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 ofrece prácticas adicionales, además de mecanismos de institucionalización, de alcance organizacional y de control cuantitativo de procesos.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  <a:sym typeface="Wingdings" pitchFamily="2" charset="2"/>
              </a:rPr>
              <a:t>CMMI garantiza que los ajustes a RUP no pongan en riesgo buenas prácticas</a:t>
            </a:r>
          </a:p>
          <a:p>
            <a:pPr lvl="1"/>
            <a:endParaRPr lang="es-PE" dirty="0" smtClean="0">
              <a:solidFill>
                <a:schemeClr val="bg2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t1.gstatic.com/images?q=tbn:ANd9GcQoRZNtrkTgdQnypnt3tNyub8k4gPH5iBkZuYlUzGE_jn6uanc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657600"/>
            <a:ext cx="3637723" cy="1371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76600" y="24384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b="1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PMBoK</a:t>
            </a:r>
            <a:endParaRPr lang="es-PE" sz="36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PMBOK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8839200" cy="4525963"/>
          </a:xfrm>
        </p:spPr>
        <p:txBody>
          <a:bodyPr>
            <a:noAutofit/>
          </a:bodyPr>
          <a:lstStyle/>
          <a:p>
            <a:r>
              <a:rPr lang="es-PE" sz="3200" dirty="0" smtClean="0">
                <a:solidFill>
                  <a:schemeClr val="bg2"/>
                </a:solidFill>
              </a:rPr>
              <a:t>El PMBOK describe un conjunto de prácticas generalmente aceptadas que se pueden utilizar para gestionar todo tipo de proyectos, incluyendo proyectos de software.</a:t>
            </a:r>
          </a:p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De acuerdo al PMBOK, un proyecto es un esfuerzo temporal realizado para crear un producto o servicio único.</a:t>
            </a:r>
            <a:endParaRPr lang="es-PE" sz="2800" dirty="0" smtClean="0">
              <a:solidFill>
                <a:schemeClr val="bg2"/>
              </a:solidFill>
              <a:sym typeface="Wingdings" pitchFamily="2" charset="2"/>
            </a:endParaRPr>
          </a:p>
          <a:p>
            <a:pPr lvl="1"/>
            <a:endParaRPr lang="es-PE" dirty="0" smtClean="0">
              <a:solidFill>
                <a:schemeClr val="bg2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PMBOK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1447800"/>
            <a:ext cx="1752600" cy="990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Área de Conocimiento 1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1447800"/>
            <a:ext cx="1752600" cy="990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Área de Conocimiento 2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000" y="1447800"/>
            <a:ext cx="1752600" cy="990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Área de Conocimiento X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257800" y="2133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Oval 10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Oval 11"/>
          <p:cNvSpPr/>
          <p:nvPr/>
        </p:nvSpPr>
        <p:spPr>
          <a:xfrm>
            <a:off x="5867400" y="2133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angle 14"/>
          <p:cNvSpPr/>
          <p:nvPr/>
        </p:nvSpPr>
        <p:spPr>
          <a:xfrm>
            <a:off x="2971800" y="2971800"/>
            <a:ext cx="1752600" cy="609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Proceso Y.2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2971800"/>
            <a:ext cx="1752600" cy="609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Proceso Y.1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9200" y="2971800"/>
            <a:ext cx="1752600" cy="609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Proceso Y.Z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1866900" y="4914900"/>
            <a:ext cx="2667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81400" y="4038600"/>
            <a:ext cx="1752600" cy="609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Y.2.1 Entradas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81400" y="4876800"/>
            <a:ext cx="1752600" cy="9144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Y.2.2 Herramientas y Técnicas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1400" y="5943600"/>
            <a:ext cx="1752600" cy="609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Y.2.3 Salidas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0" idx="1"/>
          </p:cNvCxnSpPr>
          <p:nvPr/>
        </p:nvCxnSpPr>
        <p:spPr>
          <a:xfrm rot="10800000">
            <a:off x="3200400" y="4343400"/>
            <a:ext cx="381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1"/>
          </p:cNvCxnSpPr>
          <p:nvPr/>
        </p:nvCxnSpPr>
        <p:spPr>
          <a:xfrm rot="10800000">
            <a:off x="3200400" y="5334000"/>
            <a:ext cx="381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1"/>
          </p:cNvCxnSpPr>
          <p:nvPr/>
        </p:nvCxnSpPr>
        <p:spPr>
          <a:xfrm rot="10800000">
            <a:off x="3200400" y="6248400"/>
            <a:ext cx="381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5" idx="0"/>
          </p:cNvCxnSpPr>
          <p:nvPr/>
        </p:nvCxnSpPr>
        <p:spPr>
          <a:xfrm rot="5400000">
            <a:off x="3581400" y="2705100"/>
            <a:ext cx="533400" cy="158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6" idx="0"/>
          </p:cNvCxnSpPr>
          <p:nvPr/>
        </p:nvCxnSpPr>
        <p:spPr>
          <a:xfrm rot="5400000">
            <a:off x="2590800" y="1714500"/>
            <a:ext cx="533400" cy="198120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7" idx="0"/>
          </p:cNvCxnSpPr>
          <p:nvPr/>
        </p:nvCxnSpPr>
        <p:spPr>
          <a:xfrm rot="16200000" flipH="1">
            <a:off x="4610100" y="1676400"/>
            <a:ext cx="533400" cy="205740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2590800"/>
            <a:ext cx="48006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Oval 50"/>
          <p:cNvSpPr/>
          <p:nvPr/>
        </p:nvSpPr>
        <p:spPr>
          <a:xfrm>
            <a:off x="7391400" y="59436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sp>
        <p:nvSpPr>
          <p:cNvPr id="52" name="Flowchart: Decision 51"/>
          <p:cNvSpPr/>
          <p:nvPr/>
        </p:nvSpPr>
        <p:spPr>
          <a:xfrm>
            <a:off x="6349284" y="4975860"/>
            <a:ext cx="2209800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53" name="Flowchart: Decision 52"/>
          <p:cNvSpPr/>
          <p:nvPr/>
        </p:nvSpPr>
        <p:spPr>
          <a:xfrm>
            <a:off x="6172200" y="4962981"/>
            <a:ext cx="2209800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172200" y="38100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Metas específicas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019800" y="38862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Metas específicas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38800" y="2209800"/>
            <a:ext cx="1669774" cy="8229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Área de Proceso</a:t>
            </a:r>
            <a:endParaRPr lang="es-PE" dirty="0"/>
          </a:p>
        </p:txBody>
      </p:sp>
      <p:sp>
        <p:nvSpPr>
          <p:cNvPr id="57" name="Rounded Rectangle 56"/>
          <p:cNvSpPr/>
          <p:nvPr/>
        </p:nvSpPr>
        <p:spPr>
          <a:xfrm>
            <a:off x="5867400" y="39624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Metas específicas</a:t>
            </a:r>
          </a:p>
        </p:txBody>
      </p:sp>
      <p:sp>
        <p:nvSpPr>
          <p:cNvPr id="58" name="Flowchart: Decision 57"/>
          <p:cNvSpPr/>
          <p:nvPr/>
        </p:nvSpPr>
        <p:spPr>
          <a:xfrm>
            <a:off x="6019800" y="4953000"/>
            <a:ext cx="2209800" cy="89154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Prácticas específicas</a:t>
            </a:r>
          </a:p>
        </p:txBody>
      </p:sp>
      <p:sp>
        <p:nvSpPr>
          <p:cNvPr id="59" name="Oval 58"/>
          <p:cNvSpPr/>
          <p:nvPr/>
        </p:nvSpPr>
        <p:spPr>
          <a:xfrm>
            <a:off x="5410200" y="60198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Ejemplo de entregables</a:t>
            </a:r>
          </a:p>
        </p:txBody>
      </p:sp>
      <p:sp>
        <p:nvSpPr>
          <p:cNvPr id="60" name="Oval 59"/>
          <p:cNvSpPr/>
          <p:nvPr/>
        </p:nvSpPr>
        <p:spPr>
          <a:xfrm>
            <a:off x="7239000" y="6019800"/>
            <a:ext cx="1600200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Subprácticas</a:t>
            </a:r>
            <a:endParaRPr lang="es-PE" sz="1400" dirty="0" smtClean="0"/>
          </a:p>
        </p:txBody>
      </p:sp>
      <p:cxnSp>
        <p:nvCxnSpPr>
          <p:cNvPr id="61" name="Straight Arrow Connector 60"/>
          <p:cNvCxnSpPr>
            <a:stCxn id="56" idx="2"/>
            <a:endCxn id="57" idx="0"/>
          </p:cNvCxnSpPr>
          <p:nvPr/>
        </p:nvCxnSpPr>
        <p:spPr>
          <a:xfrm rot="16200000" flipH="1">
            <a:off x="6123167" y="3383280"/>
            <a:ext cx="929640" cy="228600"/>
          </a:xfrm>
          <a:prstGeom prst="straightConnector1">
            <a:avLst/>
          </a:prstGeom>
          <a:ln w="53975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0"/>
          </p:cNvCxnSpPr>
          <p:nvPr/>
        </p:nvCxnSpPr>
        <p:spPr>
          <a:xfrm>
            <a:off x="6629400" y="4572000"/>
            <a:ext cx="495300" cy="381000"/>
          </a:xfrm>
          <a:prstGeom prst="straightConnector1">
            <a:avLst/>
          </a:prstGeom>
          <a:ln w="53975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72400" y="5638800"/>
            <a:ext cx="457200" cy="304800"/>
          </a:xfrm>
          <a:prstGeom prst="straightConnector1">
            <a:avLst/>
          </a:prstGeom>
          <a:ln w="53975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943600" y="5638800"/>
            <a:ext cx="457200" cy="304800"/>
          </a:xfrm>
          <a:prstGeom prst="straightConnector1">
            <a:avLst/>
          </a:prstGeom>
          <a:ln w="53975"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371600" y="1219200"/>
            <a:ext cx="177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 smtClean="0">
                <a:solidFill>
                  <a:schemeClr val="bg2"/>
                </a:solidFill>
              </a:rPr>
              <a:t>PMBOK</a:t>
            </a:r>
            <a:endParaRPr lang="es-PE" sz="4000" dirty="0">
              <a:solidFill>
                <a:schemeClr val="bg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76732" y="1219200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 smtClean="0">
                <a:solidFill>
                  <a:schemeClr val="bg2"/>
                </a:solidFill>
              </a:rPr>
              <a:t>CMMI</a:t>
            </a:r>
            <a:endParaRPr lang="es-PE" sz="4000" dirty="0">
              <a:solidFill>
                <a:schemeClr val="bg2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PMBOK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¿Qué tienen en común CMMI y PMBOK?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8686800" cy="4525963"/>
          </a:xfrm>
        </p:spPr>
        <p:txBody>
          <a:bodyPr>
            <a:noAutofit/>
          </a:bodyPr>
          <a:lstStyle/>
          <a:p>
            <a:r>
              <a:rPr lang="es-PE" sz="3200" dirty="0" smtClean="0">
                <a:solidFill>
                  <a:schemeClr val="bg2"/>
                </a:solidFill>
              </a:rPr>
              <a:t>Gestión de requerimientos y del alcance</a:t>
            </a:r>
          </a:p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Planificación de proyectos</a:t>
            </a:r>
          </a:p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Gestión y control del proyecto</a:t>
            </a:r>
          </a:p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Aseguramiento de la calidad</a:t>
            </a:r>
          </a:p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Gestión de proveedores</a:t>
            </a:r>
          </a:p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Gestión de riesgos</a:t>
            </a:r>
            <a:endParaRPr lang="es-PE" dirty="0" smtClean="0">
              <a:solidFill>
                <a:schemeClr val="bg2"/>
              </a:solidFill>
              <a:sym typeface="Wingdings" pitchFamily="2" charset="2"/>
            </a:endParaRPr>
          </a:p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Mediciones</a:t>
            </a:r>
          </a:p>
        </p:txBody>
      </p:sp>
      <p:pic>
        <p:nvPicPr>
          <p:cNvPr id="3074" name="Picture 2" descr="C:\Users\FamiliaTorresCastill\AppData\Local\Microsoft\Windows\Temporary Internet Files\Content.IE5\HFO8WRQL\MC9001515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5181600"/>
            <a:ext cx="1994006" cy="14726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adicional</a:t>
            </a:r>
            <a:r>
              <a:rPr lang="en-US" dirty="0" smtClean="0"/>
              <a:t> </a:t>
            </a:r>
            <a:r>
              <a:rPr lang="en-US" dirty="0" err="1" smtClean="0"/>
              <a:t>ofrece</a:t>
            </a:r>
            <a:r>
              <a:rPr lang="en-US" dirty="0" smtClean="0"/>
              <a:t> PMBOK?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8686800" cy="5029200"/>
          </a:xfrm>
        </p:spPr>
        <p:txBody>
          <a:bodyPr>
            <a:noAutofit/>
          </a:bodyPr>
          <a:lstStyle/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Orientaciones adicionales para: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  <a:sym typeface="Wingdings" pitchFamily="2" charset="2"/>
              </a:rPr>
              <a:t>Planificación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  <a:sym typeface="Wingdings" pitchFamily="2" charset="2"/>
              </a:rPr>
              <a:t>Gestión y control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Del alcance, costos, cronograma, comunicaciones)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Del tiempo, incluyendo definición de actividades, secuencia de las mismas, estimación de recursos, y otras herramientas.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Uso de valor ganado (</a:t>
            </a:r>
            <a:r>
              <a:rPr lang="es-PE" sz="2400" dirty="0" err="1" smtClean="0">
                <a:solidFill>
                  <a:schemeClr val="bg2"/>
                </a:solidFill>
                <a:sym typeface="Wingdings" pitchFamily="2" charset="2"/>
              </a:rPr>
              <a:t>Earned</a:t>
            </a:r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s-PE" sz="2400" dirty="0" err="1" smtClean="0">
                <a:solidFill>
                  <a:schemeClr val="bg2"/>
                </a:solidFill>
                <a:sym typeface="Wingdings" pitchFamily="2" charset="2"/>
              </a:rPr>
              <a:t>Value</a:t>
            </a:r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 Management)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  <a:sym typeface="Wingdings" pitchFamily="2" charset="2"/>
              </a:rPr>
              <a:t>Gestión de recursos humanos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Planificación, reclutamiento, así como desarrollo y gestión de los equipos.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adicional</a:t>
            </a:r>
            <a:r>
              <a:rPr lang="en-US" dirty="0" smtClean="0"/>
              <a:t> </a:t>
            </a:r>
            <a:r>
              <a:rPr lang="en-US" dirty="0" err="1" smtClean="0"/>
              <a:t>ofrece</a:t>
            </a:r>
            <a:r>
              <a:rPr lang="en-US" dirty="0" smtClean="0"/>
              <a:t> PMBOK?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8686800" cy="5029200"/>
          </a:xfrm>
        </p:spPr>
        <p:txBody>
          <a:bodyPr>
            <a:noAutofit/>
          </a:bodyPr>
          <a:lstStyle/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Orientaciones adicionales para: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  <a:sym typeface="Wingdings" pitchFamily="2" charset="2"/>
              </a:rPr>
              <a:t>Aseguramiento de calidad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Planificación de la calidad: </a:t>
            </a:r>
          </a:p>
          <a:p>
            <a:pPr lvl="3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Considera el costo de la calidad. Uso de herramientas como “Diseño de Experimentos”, “Análisis Costo-Beneficio”, “Benchmarking”.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Control de la calidad:</a:t>
            </a:r>
          </a:p>
          <a:p>
            <a:pPr lvl="3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Sugiere uso de herramientas como diagramas de causa efecto, gráficas de control, diagramas de flujo, histogramas, diagramas de </a:t>
            </a:r>
            <a:r>
              <a:rPr lang="es-PE" sz="2400" dirty="0" err="1" smtClean="0">
                <a:solidFill>
                  <a:schemeClr val="bg2"/>
                </a:solidFill>
                <a:sym typeface="Wingdings" pitchFamily="2" charset="2"/>
              </a:rPr>
              <a:t>Pareto</a:t>
            </a:r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, </a:t>
            </a:r>
            <a:r>
              <a:rPr lang="es-PE" sz="2400" dirty="0" err="1" smtClean="0">
                <a:solidFill>
                  <a:schemeClr val="bg2"/>
                </a:solidFill>
                <a:sym typeface="Wingdings" pitchFamily="2" charset="2"/>
              </a:rPr>
              <a:t>scatter</a:t>
            </a:r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Recordemos…</a:t>
            </a:r>
            <a:endParaRPr lang="en-US" dirty="0"/>
          </a:p>
        </p:txBody>
      </p:sp>
      <p:pic>
        <p:nvPicPr>
          <p:cNvPr id="6" name="Picture 2" descr="http://www-history.mcs.st-and.ac.uk/BigPictures/Box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209800"/>
            <a:ext cx="2133600" cy="3105150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4953000" y="2438400"/>
            <a:ext cx="3048000" cy="2057400"/>
          </a:xfrm>
          <a:prstGeom prst="wedgeRoundRectCallout">
            <a:avLst>
              <a:gd name="adj1" fmla="val -89257"/>
              <a:gd name="adj2" fmla="val 21194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“Todos los modelos están equivocados, pero algunos son útiles”</a:t>
            </a:r>
          </a:p>
          <a:p>
            <a:endParaRPr lang="es-PE" sz="2000" b="1" dirty="0" smtClean="0">
              <a:solidFill>
                <a:schemeClr val="bg1"/>
              </a:solidFill>
            </a:endParaRPr>
          </a:p>
          <a:p>
            <a:r>
              <a:rPr lang="es-PE" sz="2000" dirty="0" smtClean="0">
                <a:solidFill>
                  <a:schemeClr val="bg1"/>
                </a:solidFill>
              </a:rPr>
              <a:t>George Box (Ingeniero Estadístico y de Calidad</a:t>
            </a:r>
            <a:r>
              <a:rPr lang="es-PE" sz="2000" b="1" dirty="0" smtClean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adicional</a:t>
            </a:r>
            <a:r>
              <a:rPr lang="en-US" dirty="0" smtClean="0"/>
              <a:t> </a:t>
            </a:r>
            <a:r>
              <a:rPr lang="en-US" dirty="0" err="1" smtClean="0"/>
              <a:t>ofrece</a:t>
            </a:r>
            <a:r>
              <a:rPr lang="en-US" dirty="0" smtClean="0"/>
              <a:t> PMBOK?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8686800" cy="5029200"/>
          </a:xfrm>
        </p:spPr>
        <p:txBody>
          <a:bodyPr>
            <a:noAutofit/>
          </a:bodyPr>
          <a:lstStyle/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Orientaciones adicionales para: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  <a:sym typeface="Wingdings" pitchFamily="2" charset="2"/>
              </a:rPr>
              <a:t>Riesgos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Planificación y presupuesto de riesgos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Ejemplos de parámetros de riesgos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Ayudas adicionales para la identificación de riesgos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Análisis cualitativo y cuantitativo de riesgos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Planificación de la estrategia de respuesta.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  <a:sym typeface="Wingdings" pitchFamily="2" charset="2"/>
              </a:rPr>
              <a:t>Cierre de proyectos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Procedimientos administrativos de cierre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Procedimientos de cierre de contratos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Aceptación formal de productos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adicional</a:t>
            </a:r>
            <a:r>
              <a:rPr lang="en-US" dirty="0" smtClean="0"/>
              <a:t> </a:t>
            </a:r>
            <a:r>
              <a:rPr lang="en-US" dirty="0" err="1" smtClean="0"/>
              <a:t>ofrece</a:t>
            </a:r>
            <a:r>
              <a:rPr lang="en-US" dirty="0" smtClean="0"/>
              <a:t> </a:t>
            </a:r>
            <a:r>
              <a:rPr lang="en-US" dirty="0" err="1" smtClean="0"/>
              <a:t>CMMi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8686800" cy="4525963"/>
          </a:xfrm>
        </p:spPr>
        <p:txBody>
          <a:bodyPr>
            <a:noAutofit/>
          </a:bodyPr>
          <a:lstStyle/>
          <a:p>
            <a:r>
              <a:rPr lang="es-PE" sz="3200" dirty="0" smtClean="0">
                <a:solidFill>
                  <a:schemeClr val="bg2"/>
                </a:solidFill>
              </a:rPr>
              <a:t>PMBOK cubre aproximadamente el 95% de la prácticas de </a:t>
            </a:r>
            <a:r>
              <a:rPr lang="es-PE" sz="3200" dirty="0" err="1" smtClean="0">
                <a:solidFill>
                  <a:schemeClr val="bg2"/>
                </a:solidFill>
              </a:rPr>
              <a:t>CMMi</a:t>
            </a:r>
            <a:r>
              <a:rPr lang="es-PE" dirty="0" smtClean="0">
                <a:solidFill>
                  <a:schemeClr val="bg2"/>
                </a:solidFill>
              </a:rPr>
              <a:t> nivel 2. Sin embargo:</a:t>
            </a:r>
            <a:endParaRPr lang="es-PE" sz="3200" dirty="0" smtClean="0">
              <a:solidFill>
                <a:schemeClr val="bg2"/>
              </a:solidFill>
            </a:endParaRPr>
          </a:p>
          <a:p>
            <a:pPr lvl="1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No cubre PPQA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No cubre 2 prácticas genéricas (institucionalización):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Establecer una política organizacional</a:t>
            </a:r>
          </a:p>
          <a:p>
            <a:pPr lvl="2"/>
            <a:r>
              <a:rPr lang="es-PE" sz="2400" dirty="0" smtClean="0">
                <a:solidFill>
                  <a:schemeClr val="bg2"/>
                </a:solidFill>
                <a:sym typeface="Wingdings" pitchFamily="2" charset="2"/>
              </a:rPr>
              <a:t>Evaluar objetivamente la adherencia</a:t>
            </a:r>
          </a:p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Considerando los niveles 3, 4 y 5, </a:t>
            </a:r>
            <a:r>
              <a:rPr lang="es-PE" sz="3200" dirty="0" err="1" smtClean="0">
                <a:solidFill>
                  <a:schemeClr val="bg2"/>
                </a:solidFill>
                <a:sym typeface="Wingdings" pitchFamily="2" charset="2"/>
              </a:rPr>
              <a:t>CMMi</a:t>
            </a:r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 ofrece: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Buenas prácticas de ingeniería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Gestión de procesos organizacionales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Análisis de decisiones y causal</a:t>
            </a:r>
          </a:p>
          <a:p>
            <a:pPr lvl="1">
              <a:buNone/>
            </a:pPr>
            <a:endParaRPr lang="es-PE" sz="2800" dirty="0" smtClean="0">
              <a:solidFill>
                <a:schemeClr val="bg2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Prácticas</a:t>
            </a:r>
            <a:r>
              <a:rPr lang="en-US" dirty="0" smtClean="0"/>
              <a:t> de </a:t>
            </a:r>
            <a:r>
              <a:rPr lang="en-US" dirty="0" err="1" smtClean="0"/>
              <a:t>ingeniería</a:t>
            </a:r>
            <a:r>
              <a:rPr lang="en-US" dirty="0" smtClean="0"/>
              <a:t> no </a:t>
            </a:r>
            <a:r>
              <a:rPr lang="en-US" dirty="0" err="1" smtClean="0"/>
              <a:t>consideradas</a:t>
            </a:r>
            <a:r>
              <a:rPr lang="en-US" dirty="0" smtClean="0"/>
              <a:t> en el PMBOK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828800"/>
            <a:ext cx="8686800" cy="4525963"/>
          </a:xfrm>
        </p:spPr>
        <p:txBody>
          <a:bodyPr>
            <a:noAutofit/>
          </a:bodyPr>
          <a:lstStyle/>
          <a:p>
            <a:r>
              <a:rPr lang="es-PE" sz="3200" dirty="0" err="1" smtClean="0">
                <a:solidFill>
                  <a:schemeClr val="bg2"/>
                </a:solidFill>
              </a:rPr>
              <a:t>Elicitación</a:t>
            </a:r>
            <a:r>
              <a:rPr lang="es-PE" sz="3200" dirty="0" smtClean="0">
                <a:solidFill>
                  <a:schemeClr val="bg2"/>
                </a:solidFill>
              </a:rPr>
              <a:t> de requerimientos</a:t>
            </a:r>
          </a:p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Diseño y descomposición de requerimientos</a:t>
            </a:r>
          </a:p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Trazabilidad de requerimientos</a:t>
            </a:r>
          </a:p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Gestión de </a:t>
            </a:r>
            <a:r>
              <a:rPr lang="es-PE" sz="3200" dirty="0" err="1" smtClean="0">
                <a:solidFill>
                  <a:schemeClr val="bg2"/>
                </a:solidFill>
                <a:sym typeface="Wingdings" pitchFamily="2" charset="2"/>
              </a:rPr>
              <a:t>interfases</a:t>
            </a:r>
            <a:endParaRPr lang="es-PE" sz="3200" dirty="0" smtClean="0">
              <a:solidFill>
                <a:schemeClr val="bg2"/>
              </a:solidFill>
              <a:sym typeface="Wingdings" pitchFamily="2" charset="2"/>
            </a:endParaRPr>
          </a:p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Planificación y preparación para integración, verificación y validación</a:t>
            </a:r>
          </a:p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Integración de producto</a:t>
            </a:r>
            <a:endParaRPr lang="es-PE" dirty="0" smtClean="0">
              <a:solidFill>
                <a:schemeClr val="bg2"/>
              </a:solidFill>
              <a:sym typeface="Wingdings" pitchFamily="2" charset="2"/>
            </a:endParaRPr>
          </a:p>
          <a:p>
            <a:pPr lvl="1">
              <a:buNone/>
            </a:pPr>
            <a:endParaRPr lang="es-PE" sz="2800" dirty="0" smtClean="0">
              <a:solidFill>
                <a:schemeClr val="bg2"/>
              </a:solidFill>
              <a:sym typeface="Wingdings" pitchFamily="2" charset="2"/>
            </a:endParaRPr>
          </a:p>
        </p:txBody>
      </p:sp>
      <p:pic>
        <p:nvPicPr>
          <p:cNvPr id="4098" name="Picture 2" descr="C:\Users\FamiliaTorresCastill\AppData\Local\Microsoft\Windows\Temporary Internet Files\Content.IE5\IK30IYTV\MC90031085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5410200"/>
            <a:ext cx="1683854" cy="12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Prácticas</a:t>
            </a:r>
            <a:r>
              <a:rPr lang="en-US" dirty="0" smtClean="0"/>
              <a:t> de </a:t>
            </a:r>
            <a:r>
              <a:rPr lang="en-US" dirty="0" err="1" smtClean="0"/>
              <a:t>gestión</a:t>
            </a:r>
            <a:r>
              <a:rPr lang="en-US" dirty="0" smtClean="0"/>
              <a:t> de </a:t>
            </a:r>
            <a:r>
              <a:rPr lang="en-US" dirty="0" err="1" smtClean="0"/>
              <a:t>procesos</a:t>
            </a:r>
            <a:r>
              <a:rPr lang="en-US" dirty="0" smtClean="0"/>
              <a:t> no </a:t>
            </a:r>
            <a:r>
              <a:rPr lang="en-US" dirty="0" err="1" smtClean="0"/>
              <a:t>consideradas</a:t>
            </a:r>
            <a:r>
              <a:rPr lang="en-US" dirty="0" smtClean="0"/>
              <a:t> en el PMBOK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828800"/>
            <a:ext cx="8686800" cy="4525963"/>
          </a:xfrm>
        </p:spPr>
        <p:txBody>
          <a:bodyPr>
            <a:noAutofit/>
          </a:bodyPr>
          <a:lstStyle/>
          <a:p>
            <a:r>
              <a:rPr lang="es-PE" sz="3200" dirty="0" smtClean="0">
                <a:solidFill>
                  <a:schemeClr val="bg2"/>
                </a:solidFill>
              </a:rPr>
              <a:t>Necesidades de procesos</a:t>
            </a:r>
          </a:p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Repositorio de activos de procesos</a:t>
            </a:r>
          </a:p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Entrenamiento en procesos</a:t>
            </a:r>
          </a:p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Objetivos cuantitativos de desempeño de calidad y procesos</a:t>
            </a:r>
          </a:p>
          <a:p>
            <a:r>
              <a:rPr lang="es-PE" sz="3200" dirty="0" smtClean="0">
                <a:solidFill>
                  <a:schemeClr val="bg2"/>
                </a:solidFill>
                <a:sym typeface="Wingdings" pitchFamily="2" charset="2"/>
              </a:rPr>
              <a:t>Innovación de procesos</a:t>
            </a:r>
            <a:endParaRPr lang="es-PE" dirty="0" smtClean="0">
              <a:solidFill>
                <a:schemeClr val="bg2"/>
              </a:solidFill>
              <a:sym typeface="Wingdings" pitchFamily="2" charset="2"/>
            </a:endParaRPr>
          </a:p>
          <a:p>
            <a:pPr lvl="1">
              <a:buNone/>
            </a:pPr>
            <a:endParaRPr lang="es-PE" sz="2800" dirty="0" smtClean="0">
              <a:solidFill>
                <a:schemeClr val="bg2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828800"/>
            <a:ext cx="8686800" cy="4525963"/>
          </a:xfrm>
        </p:spPr>
        <p:txBody>
          <a:bodyPr>
            <a:noAutofit/>
          </a:bodyPr>
          <a:lstStyle/>
          <a:p>
            <a:r>
              <a:rPr lang="es-PE" sz="3200" dirty="0" smtClean="0">
                <a:solidFill>
                  <a:schemeClr val="bg2"/>
                </a:solidFill>
              </a:rPr>
              <a:t>CMMI y PMBOK se complementan, no se oponen, y pueden ser utilizados juntos.</a:t>
            </a:r>
          </a:p>
          <a:p>
            <a:r>
              <a:rPr lang="es-PE" sz="3200" dirty="0" smtClean="0">
                <a:solidFill>
                  <a:schemeClr val="bg2"/>
                </a:solidFill>
              </a:rPr>
              <a:t>CMMI aporta en aspectos de ingeniería e institucionalización, entre otros procesos organizacionales.</a:t>
            </a:r>
          </a:p>
          <a:p>
            <a:r>
              <a:rPr lang="es-PE" sz="3200" dirty="0" smtClean="0">
                <a:solidFill>
                  <a:schemeClr val="bg2"/>
                </a:solidFill>
              </a:rPr>
              <a:t>PMBOK elabora en más detalle las actividades de gestión. Ofrece un “cómo” general pero fácilmente adaptable a los proyectos de la organización.</a:t>
            </a:r>
            <a:endParaRPr lang="es-PE" sz="2800" dirty="0" smtClean="0">
              <a:solidFill>
                <a:schemeClr val="bg2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8686800" cy="4754563"/>
          </a:xfrm>
        </p:spPr>
        <p:txBody>
          <a:bodyPr>
            <a:noAutofit/>
          </a:bodyPr>
          <a:lstStyle/>
          <a:p>
            <a:r>
              <a:rPr lang="es-PE" sz="3200" dirty="0" smtClean="0">
                <a:solidFill>
                  <a:schemeClr val="bg2"/>
                </a:solidFill>
              </a:rPr>
              <a:t>Ambos producen sinergia:</a:t>
            </a:r>
          </a:p>
          <a:p>
            <a:pPr lvl="1"/>
            <a:r>
              <a:rPr lang="es-PE" sz="2800" dirty="0" smtClean="0">
                <a:solidFill>
                  <a:schemeClr val="bg2"/>
                </a:solidFill>
              </a:rPr>
              <a:t>PMBOK ofrece prácticas orientadas a desarrollar capacidades de gestión a las personas.</a:t>
            </a:r>
          </a:p>
          <a:p>
            <a:pPr lvl="1"/>
            <a:r>
              <a:rPr lang="es-PE" sz="2800" dirty="0" err="1" smtClean="0">
                <a:solidFill>
                  <a:schemeClr val="bg2"/>
                </a:solidFill>
              </a:rPr>
              <a:t>CMMi</a:t>
            </a:r>
            <a:r>
              <a:rPr lang="es-PE" sz="2800" dirty="0" smtClean="0">
                <a:solidFill>
                  <a:schemeClr val="bg2"/>
                </a:solidFill>
              </a:rPr>
              <a:t> ofrece prácticas orientadas a la mejora organizacional.</a:t>
            </a:r>
          </a:p>
          <a:p>
            <a:endParaRPr lang="es-PE" dirty="0" smtClean="0">
              <a:solidFill>
                <a:schemeClr val="bg2"/>
              </a:solidFill>
              <a:sym typeface="Wingdings" pitchFamily="2" charset="2"/>
            </a:endParaRPr>
          </a:p>
          <a:p>
            <a:pPr lvl="1">
              <a:buNone/>
            </a:pPr>
            <a:endParaRPr lang="es-PE" sz="2800" dirty="0" smtClean="0">
              <a:solidFill>
                <a:schemeClr val="bg2"/>
              </a:solidFill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1197" y="4642009"/>
            <a:ext cx="5049780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900000" lon="19799983" rev="0"/>
              </a:camera>
              <a:lightRig rig="threePt" dir="t"/>
            </a:scene3d>
            <a:sp3d extrusionH="190500"/>
          </a:bodyPr>
          <a:lstStyle/>
          <a:p>
            <a:r>
              <a:rPr lang="es-PE" sz="13800" dirty="0" smtClean="0">
                <a:solidFill>
                  <a:schemeClr val="bg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</a:rPr>
              <a:t>1+1=3</a:t>
            </a:r>
            <a:endParaRPr lang="es-PE" sz="13800" dirty="0">
              <a:solidFill>
                <a:schemeClr val="bg2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http://upload.wikimedia.org/wikipedia/commons/0/07/Six_sigma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2895600"/>
            <a:ext cx="3352799" cy="224345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200400" y="17526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b="1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Six</a:t>
            </a:r>
            <a:r>
              <a:rPr lang="es-PE" sz="48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Sigma</a:t>
            </a:r>
            <a:endParaRPr lang="es-PE" sz="36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Six Sigma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8686800" cy="4754563"/>
          </a:xfrm>
        </p:spPr>
        <p:txBody>
          <a:bodyPr>
            <a:noAutofit/>
          </a:bodyPr>
          <a:lstStyle/>
          <a:p>
            <a:r>
              <a:rPr lang="es-PE" sz="3200" dirty="0" smtClean="0">
                <a:solidFill>
                  <a:schemeClr val="bg2"/>
                </a:solidFill>
              </a:rPr>
              <a:t>Es una estrategia de gestión de negocios.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Su objetivo es mejorar la calidad del producto reduciendo y eliminando defectos.</a:t>
            </a:r>
          </a:p>
          <a:p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¿Qué es un defecto?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Cualquier variación del producto, servicio o proceso que impide alcanzar a cubrir las necesidades del cliente y/o agrega costo sea detectado o no.</a:t>
            </a:r>
          </a:p>
          <a:p>
            <a:pPr lvl="2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Una no-conformidad a una especificación de cliente.</a:t>
            </a:r>
          </a:p>
          <a:p>
            <a:pPr lvl="2"/>
            <a:r>
              <a:rPr lang="es-PE" dirty="0" smtClean="0">
                <a:solidFill>
                  <a:schemeClr val="bg2"/>
                </a:solidFill>
                <a:sym typeface="Wingdings" pitchFamily="2" charset="2"/>
              </a:rPr>
              <a:t>Una no-conformidad o interrupción al flujo, o una intervención en el flujo.</a:t>
            </a:r>
          </a:p>
          <a:p>
            <a:pPr lvl="1">
              <a:buNone/>
            </a:pPr>
            <a:endParaRPr lang="es-PE" sz="2800" dirty="0" smtClean="0">
              <a:solidFill>
                <a:schemeClr val="bg2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Six Sigma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8686800" cy="4754563"/>
          </a:xfrm>
        </p:spPr>
        <p:txBody>
          <a:bodyPr>
            <a:noAutofit/>
          </a:bodyPr>
          <a:lstStyle/>
          <a:p>
            <a:r>
              <a:rPr lang="es-PE" sz="3200" dirty="0" smtClean="0">
                <a:solidFill>
                  <a:schemeClr val="bg2"/>
                </a:solidFill>
              </a:rPr>
              <a:t>Utiliza estadística (</a:t>
            </a:r>
            <a:r>
              <a:rPr lang="es-PE" sz="3200" i="1" dirty="0" smtClean="0">
                <a:solidFill>
                  <a:schemeClr val="bg2"/>
                </a:solidFill>
              </a:rPr>
              <a:t>pensamiento estadístico</a:t>
            </a:r>
            <a:r>
              <a:rPr lang="es-PE" sz="3200" dirty="0" smtClean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s-PE" sz="2400" dirty="0" smtClean="0">
                <a:solidFill>
                  <a:schemeClr val="bg2"/>
                </a:solidFill>
              </a:rPr>
              <a:t>Todo es un proceso</a:t>
            </a:r>
          </a:p>
          <a:p>
            <a:pPr lvl="1"/>
            <a:r>
              <a:rPr lang="es-PE" sz="2400" dirty="0" smtClean="0">
                <a:solidFill>
                  <a:schemeClr val="bg2"/>
                </a:solidFill>
              </a:rPr>
              <a:t>Todos los procesos tienen variabilidad inherente</a:t>
            </a:r>
          </a:p>
          <a:p>
            <a:pPr lvl="1"/>
            <a:r>
              <a:rPr lang="es-PE" sz="2400" dirty="0" smtClean="0">
                <a:solidFill>
                  <a:schemeClr val="bg2"/>
                </a:solidFill>
              </a:rPr>
              <a:t>Se utilizan datos para comprender la variación y dirigir las decisiones de mejora del proceso.</a:t>
            </a:r>
          </a:p>
          <a:p>
            <a:endParaRPr lang="es-PE" dirty="0" smtClean="0">
              <a:solidFill>
                <a:schemeClr val="bg2"/>
              </a:solidFill>
              <a:sym typeface="Wingdings" pitchFamily="2" charset="2"/>
            </a:endParaRPr>
          </a:p>
          <a:p>
            <a:pPr lvl="1">
              <a:buNone/>
            </a:pPr>
            <a:endParaRPr lang="es-PE" sz="2800" dirty="0" smtClean="0">
              <a:solidFill>
                <a:schemeClr val="bg2"/>
              </a:solidFill>
              <a:sym typeface="Wingdings" pitchFamily="2" charset="2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267200"/>
            <a:ext cx="35809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86200" y="4191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Causa especial de variación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5181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Media original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5791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Nueva media después de la mejora.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029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Datos esparcidos debido a Causas Naturales de Variación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Six Sigma</a:t>
            </a:r>
            <a:endParaRPr lang="en-US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1524000"/>
            <a:ext cx="772483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04800" y="6474023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http://www.sei.cmu.edu/library/assets/bridging-gap.pdf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Los enfoques Agiles</a:t>
            </a:r>
            <a:endParaRPr lang="en-US" dirty="0"/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21336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SCRUM</a:t>
            </a:r>
            <a:endParaRPr lang="es-PE" sz="44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xtreme Programming H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657600"/>
            <a:ext cx="1725558" cy="9906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828800" y="5410200"/>
            <a:ext cx="632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Lean </a:t>
            </a:r>
          </a:p>
          <a:p>
            <a:r>
              <a:rPr lang="es-PE" sz="2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Software </a:t>
            </a:r>
            <a:r>
              <a:rPr lang="es-PE" sz="24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Development</a:t>
            </a:r>
            <a:endParaRPr lang="es-PE" sz="24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1828800"/>
            <a:ext cx="1905000" cy="769441"/>
          </a:xfrm>
          <a:prstGeom prst="rect">
            <a:avLst/>
          </a:prstGeom>
          <a:noFill/>
          <a:scene3d>
            <a:camera prst="obliqueTopRight"/>
            <a:lightRig rig="threePt" dir="t"/>
          </a:scene3d>
          <a:sp3d extrusionH="139700"/>
        </p:spPr>
        <p:txBody>
          <a:bodyPr wrap="square" rtlCol="0">
            <a:spAutoFit/>
          </a:bodyPr>
          <a:lstStyle/>
          <a:p>
            <a:r>
              <a:rPr lang="es-PE" sz="4400" dirty="0" smtClean="0">
                <a:solidFill>
                  <a:srgbClr val="C00000"/>
                </a:solidFill>
                <a:latin typeface="HGHeiseiKakugothictaiW9" pitchFamily="49" charset="-128"/>
                <a:ea typeface="HGHeiseiKakugothictaiW9" pitchFamily="49" charset="-128"/>
                <a:cs typeface="Arial" pitchFamily="34" charset="0"/>
              </a:rPr>
              <a:t>KANBAN</a:t>
            </a:r>
            <a:endParaRPr lang="es-PE" sz="4400" dirty="0">
              <a:solidFill>
                <a:srgbClr val="C00000"/>
              </a:solidFill>
              <a:latin typeface="HGHeiseiKakugothictaiW9" pitchFamily="49" charset="-128"/>
              <a:ea typeface="HGHeiseiKakugothictaiW9" pitchFamily="49" charset="-128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19600" y="39624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FDD</a:t>
            </a:r>
            <a:endParaRPr lang="es-PE" sz="44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0" y="31242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Crystal</a:t>
            </a:r>
            <a:endParaRPr lang="es-PE" sz="44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Six Sigma – </a:t>
            </a:r>
            <a:r>
              <a:rPr lang="en-US" dirty="0" err="1" smtClean="0"/>
              <a:t>Patrones</a:t>
            </a:r>
            <a:r>
              <a:rPr lang="en-US" dirty="0" smtClean="0"/>
              <a:t> de </a:t>
            </a:r>
            <a:r>
              <a:rPr lang="en-US" dirty="0" err="1" smtClean="0"/>
              <a:t>comportamiento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6474023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http://www.sei.cmu.edu/library/assets/bridging-gap.pdf</a:t>
            </a: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00200"/>
            <a:ext cx="75565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Six Sigma y CMMI se </a:t>
            </a:r>
            <a:r>
              <a:rPr lang="en-US" dirty="0" err="1" smtClean="0"/>
              <a:t>apoyan</a:t>
            </a:r>
            <a:r>
              <a:rPr lang="en-US" dirty="0" smtClean="0"/>
              <a:t> </a:t>
            </a:r>
            <a:r>
              <a:rPr lang="en-US" dirty="0" err="1" smtClean="0"/>
              <a:t>mutuamente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8686800" cy="4754563"/>
          </a:xfrm>
        </p:spPr>
        <p:txBody>
          <a:bodyPr>
            <a:noAutofit/>
          </a:bodyPr>
          <a:lstStyle/>
          <a:p>
            <a:r>
              <a:rPr lang="es-PE" sz="2400" dirty="0" smtClean="0">
                <a:solidFill>
                  <a:schemeClr val="bg2"/>
                </a:solidFill>
              </a:rPr>
              <a:t>Son varias las organizaciones con alto nivel de madurez </a:t>
            </a:r>
            <a:r>
              <a:rPr lang="es-PE" sz="2400" dirty="0" err="1" smtClean="0">
                <a:solidFill>
                  <a:schemeClr val="bg2"/>
                </a:solidFill>
              </a:rPr>
              <a:t>CMMi</a:t>
            </a:r>
            <a:r>
              <a:rPr lang="es-PE" sz="2400" dirty="0" smtClean="0">
                <a:solidFill>
                  <a:schemeClr val="bg2"/>
                </a:solidFill>
              </a:rPr>
              <a:t>, que utilizan </a:t>
            </a:r>
            <a:r>
              <a:rPr lang="es-PE" sz="2400" dirty="0" err="1" smtClean="0">
                <a:solidFill>
                  <a:schemeClr val="bg2"/>
                </a:solidFill>
              </a:rPr>
              <a:t>Six</a:t>
            </a:r>
            <a:r>
              <a:rPr lang="es-PE" sz="2400" dirty="0" smtClean="0">
                <a:solidFill>
                  <a:schemeClr val="bg2"/>
                </a:solidFill>
              </a:rPr>
              <a:t> Sigma.</a:t>
            </a:r>
          </a:p>
          <a:p>
            <a:r>
              <a:rPr lang="es-PE" sz="2400" dirty="0" err="1" smtClean="0">
                <a:solidFill>
                  <a:schemeClr val="bg2"/>
                </a:solidFill>
              </a:rPr>
              <a:t>CMMi</a:t>
            </a:r>
            <a:r>
              <a:rPr lang="es-PE" sz="2400" dirty="0" smtClean="0">
                <a:solidFill>
                  <a:schemeClr val="bg2"/>
                </a:solidFill>
              </a:rPr>
              <a:t> permite que los mecanismos de </a:t>
            </a:r>
            <a:r>
              <a:rPr lang="es-PE" sz="2400" dirty="0" err="1" smtClean="0">
                <a:solidFill>
                  <a:schemeClr val="bg2"/>
                </a:solidFill>
              </a:rPr>
              <a:t>Six</a:t>
            </a:r>
            <a:r>
              <a:rPr lang="es-PE" sz="2400" dirty="0" smtClean="0">
                <a:solidFill>
                  <a:schemeClr val="bg2"/>
                </a:solidFill>
              </a:rPr>
              <a:t> Sigma se </a:t>
            </a:r>
            <a:r>
              <a:rPr lang="es-PE" sz="2400" dirty="0" err="1" smtClean="0">
                <a:solidFill>
                  <a:schemeClr val="bg2"/>
                </a:solidFill>
              </a:rPr>
              <a:t>institucionlicen</a:t>
            </a:r>
            <a:r>
              <a:rPr lang="es-PE" sz="2400" dirty="0" smtClean="0">
                <a:solidFill>
                  <a:schemeClr val="bg2"/>
                </a:solidFill>
              </a:rPr>
              <a:t>.</a:t>
            </a:r>
          </a:p>
          <a:p>
            <a:r>
              <a:rPr lang="es-PE" sz="2400" dirty="0" err="1" smtClean="0">
                <a:solidFill>
                  <a:schemeClr val="bg2"/>
                </a:solidFill>
              </a:rPr>
              <a:t>CMMi</a:t>
            </a:r>
            <a:r>
              <a:rPr lang="es-PE" sz="2400" dirty="0" smtClean="0">
                <a:solidFill>
                  <a:schemeClr val="bg2"/>
                </a:solidFill>
              </a:rPr>
              <a:t> ayuda a integrar </a:t>
            </a:r>
            <a:r>
              <a:rPr lang="es-PE" sz="2400" dirty="0" err="1" smtClean="0">
                <a:solidFill>
                  <a:schemeClr val="bg2"/>
                </a:solidFill>
              </a:rPr>
              <a:t>Six</a:t>
            </a:r>
            <a:r>
              <a:rPr lang="es-PE" sz="2400" dirty="0" smtClean="0">
                <a:solidFill>
                  <a:schemeClr val="bg2"/>
                </a:solidFill>
              </a:rPr>
              <a:t> Sigma al proceso productivo de ciclo de desarrollo de software.</a:t>
            </a:r>
          </a:p>
          <a:p>
            <a:r>
              <a:rPr lang="es-PE" sz="2400" dirty="0" err="1" smtClean="0">
                <a:solidFill>
                  <a:schemeClr val="bg2"/>
                </a:solidFill>
              </a:rPr>
              <a:t>Six</a:t>
            </a:r>
            <a:r>
              <a:rPr lang="es-PE" sz="2400" dirty="0" smtClean="0">
                <a:solidFill>
                  <a:schemeClr val="bg2"/>
                </a:solidFill>
              </a:rPr>
              <a:t> Sigma ejemplifica el comportamiento de los niveles 4 y 5 de </a:t>
            </a:r>
            <a:r>
              <a:rPr lang="es-PE" sz="2400" dirty="0" err="1" smtClean="0">
                <a:solidFill>
                  <a:schemeClr val="bg2"/>
                </a:solidFill>
              </a:rPr>
              <a:t>CMMi</a:t>
            </a:r>
            <a:r>
              <a:rPr lang="es-PE" sz="2400" dirty="0" smtClean="0">
                <a:solidFill>
                  <a:schemeClr val="bg2"/>
                </a:solidFill>
              </a:rPr>
              <a:t>.</a:t>
            </a:r>
          </a:p>
          <a:p>
            <a:r>
              <a:rPr lang="es-PE" sz="2400" dirty="0" smtClean="0">
                <a:solidFill>
                  <a:schemeClr val="bg2"/>
                </a:solidFill>
              </a:rPr>
              <a:t>Las personas involucradas en altos niveles de madurez con </a:t>
            </a:r>
            <a:r>
              <a:rPr lang="es-PE" sz="2400" dirty="0" err="1" smtClean="0">
                <a:solidFill>
                  <a:schemeClr val="bg2"/>
                </a:solidFill>
              </a:rPr>
              <a:t>CMMi</a:t>
            </a:r>
            <a:r>
              <a:rPr lang="es-PE" sz="2400" dirty="0" smtClean="0">
                <a:solidFill>
                  <a:schemeClr val="bg2"/>
                </a:solidFill>
              </a:rPr>
              <a:t>, son adecuados para llegar a ser </a:t>
            </a:r>
            <a:r>
              <a:rPr lang="es-PE" sz="2400" dirty="0" err="1" smtClean="0">
                <a:solidFill>
                  <a:schemeClr val="bg2"/>
                </a:solidFill>
              </a:rPr>
              <a:t>Six</a:t>
            </a:r>
            <a:r>
              <a:rPr lang="es-PE" sz="2400" dirty="0" smtClean="0">
                <a:solidFill>
                  <a:schemeClr val="bg2"/>
                </a:solidFill>
              </a:rPr>
              <a:t> Sigma Black </a:t>
            </a:r>
            <a:r>
              <a:rPr lang="es-PE" sz="2400" dirty="0" err="1" smtClean="0">
                <a:solidFill>
                  <a:schemeClr val="bg2"/>
                </a:solidFill>
              </a:rPr>
              <a:t>Belt</a:t>
            </a:r>
            <a:r>
              <a:rPr lang="es-PE" sz="2400" dirty="0" smtClean="0">
                <a:solidFill>
                  <a:schemeClr val="bg2"/>
                </a:solidFill>
              </a:rPr>
              <a:t>.</a:t>
            </a:r>
          </a:p>
          <a:p>
            <a:pPr lvl="3"/>
            <a:endParaRPr lang="es-PE" dirty="0" smtClean="0">
              <a:solidFill>
                <a:schemeClr val="bg2"/>
              </a:solidFill>
              <a:sym typeface="Wingdings" pitchFamily="2" charset="2"/>
            </a:endParaRPr>
          </a:p>
          <a:p>
            <a:pPr lvl="4">
              <a:buNone/>
            </a:pPr>
            <a:endParaRPr lang="es-PE" sz="2000" dirty="0" smtClean="0">
              <a:solidFill>
                <a:schemeClr val="bg2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3352800" cy="14478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accent1">
                    <a:lumMod val="75000"/>
                  </a:schemeClr>
                </a:solidFill>
              </a:rPr>
              <a:t>¿Preguntas?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5029200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Se derivan de los enfoques Iterativos e Incrementales (</a:t>
            </a:r>
            <a:r>
              <a:rPr lang="es-PE" i="1" dirty="0" err="1" smtClean="0">
                <a:solidFill>
                  <a:schemeClr val="bg2"/>
                </a:solidFill>
              </a:rPr>
              <a:t>Iterative</a:t>
            </a:r>
            <a:r>
              <a:rPr lang="es-PE" i="1" dirty="0" smtClean="0">
                <a:solidFill>
                  <a:schemeClr val="bg2"/>
                </a:solidFill>
              </a:rPr>
              <a:t> and Incremental </a:t>
            </a:r>
            <a:r>
              <a:rPr lang="es-PE" i="1" dirty="0" err="1" smtClean="0">
                <a:solidFill>
                  <a:schemeClr val="bg2"/>
                </a:solidFill>
              </a:rPr>
              <a:t>Design</a:t>
            </a:r>
            <a:r>
              <a:rPr lang="es-PE" i="1" dirty="0" smtClean="0">
                <a:solidFill>
                  <a:schemeClr val="bg2"/>
                </a:solidFill>
              </a:rPr>
              <a:t> and </a:t>
            </a:r>
            <a:r>
              <a:rPr lang="es-PE" i="1" dirty="0" err="1" smtClean="0">
                <a:solidFill>
                  <a:schemeClr val="bg2"/>
                </a:solidFill>
              </a:rPr>
              <a:t>Development</a:t>
            </a:r>
            <a:r>
              <a:rPr lang="es-PE" dirty="0" smtClean="0">
                <a:solidFill>
                  <a:schemeClr val="bg2"/>
                </a:solidFill>
              </a:rPr>
              <a:t>) que surgieron en alrededores de los 60s’.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Luego surgen </a:t>
            </a:r>
            <a:r>
              <a:rPr lang="es-PE" i="1" dirty="0" smtClean="0">
                <a:solidFill>
                  <a:schemeClr val="bg2"/>
                </a:solidFill>
              </a:rPr>
              <a:t>Rapid </a:t>
            </a:r>
            <a:r>
              <a:rPr lang="es-PE" i="1" dirty="0" err="1" smtClean="0">
                <a:solidFill>
                  <a:schemeClr val="bg2"/>
                </a:solidFill>
              </a:rPr>
              <a:t>Application</a:t>
            </a:r>
            <a:r>
              <a:rPr lang="es-PE" i="1" dirty="0" smtClean="0">
                <a:solidFill>
                  <a:schemeClr val="bg2"/>
                </a:solidFill>
              </a:rPr>
              <a:t> </a:t>
            </a:r>
            <a:r>
              <a:rPr lang="es-PE" i="1" dirty="0" err="1" smtClean="0">
                <a:solidFill>
                  <a:schemeClr val="bg2"/>
                </a:solidFill>
              </a:rPr>
              <a:t>Development</a:t>
            </a:r>
            <a:r>
              <a:rPr lang="es-PE" dirty="0" smtClean="0">
                <a:solidFill>
                  <a:schemeClr val="bg2"/>
                </a:solidFill>
              </a:rPr>
              <a:t>, </a:t>
            </a:r>
            <a:r>
              <a:rPr lang="es-PE" i="1" dirty="0" smtClean="0">
                <a:solidFill>
                  <a:schemeClr val="bg2"/>
                </a:solidFill>
              </a:rPr>
              <a:t>Rapid </a:t>
            </a:r>
            <a:r>
              <a:rPr lang="es-PE" i="1" dirty="0" err="1" smtClean="0">
                <a:solidFill>
                  <a:schemeClr val="bg2"/>
                </a:solidFill>
              </a:rPr>
              <a:t>Prototyping</a:t>
            </a:r>
            <a:r>
              <a:rPr lang="es-PE" i="1" dirty="0" smtClean="0">
                <a:solidFill>
                  <a:schemeClr val="bg2"/>
                </a:solidFill>
              </a:rPr>
              <a:t> </a:t>
            </a:r>
            <a:r>
              <a:rPr lang="es-PE" dirty="0" smtClean="0">
                <a:solidFill>
                  <a:schemeClr val="bg2"/>
                </a:solidFill>
              </a:rPr>
              <a:t>y RUP.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Los métodos ágiles surgen en grandes compañías como Chrysler 1996 (</a:t>
            </a:r>
            <a:r>
              <a:rPr lang="es-PE" i="1" dirty="0" err="1" smtClean="0">
                <a:solidFill>
                  <a:schemeClr val="bg2"/>
                </a:solidFill>
              </a:rPr>
              <a:t>eXtreme</a:t>
            </a:r>
            <a:r>
              <a:rPr lang="es-PE" i="1" dirty="0" smtClean="0">
                <a:solidFill>
                  <a:schemeClr val="bg2"/>
                </a:solidFill>
              </a:rPr>
              <a:t> </a:t>
            </a:r>
            <a:r>
              <a:rPr lang="es-PE" i="1" dirty="0" err="1" smtClean="0">
                <a:solidFill>
                  <a:schemeClr val="bg2"/>
                </a:solidFill>
              </a:rPr>
              <a:t>Programming</a:t>
            </a:r>
            <a:r>
              <a:rPr lang="es-PE" dirty="0" smtClean="0">
                <a:solidFill>
                  <a:schemeClr val="bg2"/>
                </a:solidFill>
              </a:rPr>
              <a:t>), </a:t>
            </a:r>
            <a:r>
              <a:rPr lang="es-PE" dirty="0" err="1" smtClean="0">
                <a:solidFill>
                  <a:schemeClr val="bg2"/>
                </a:solidFill>
              </a:rPr>
              <a:t>United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err="1" smtClean="0">
                <a:solidFill>
                  <a:schemeClr val="bg2"/>
                </a:solidFill>
              </a:rPr>
              <a:t>Overseas</a:t>
            </a:r>
            <a:r>
              <a:rPr lang="es-PE" dirty="0" smtClean="0">
                <a:solidFill>
                  <a:schemeClr val="bg2"/>
                </a:solidFill>
              </a:rPr>
              <a:t> Bank (</a:t>
            </a:r>
            <a:r>
              <a:rPr lang="es-PE" i="1" dirty="0" err="1" smtClean="0">
                <a:solidFill>
                  <a:schemeClr val="bg2"/>
                </a:solidFill>
              </a:rPr>
              <a:t>Feature</a:t>
            </a:r>
            <a:r>
              <a:rPr lang="es-PE" i="1" dirty="0" smtClean="0">
                <a:solidFill>
                  <a:schemeClr val="bg2"/>
                </a:solidFill>
              </a:rPr>
              <a:t> </a:t>
            </a:r>
            <a:r>
              <a:rPr lang="es-PE" i="1" dirty="0" err="1" smtClean="0">
                <a:solidFill>
                  <a:schemeClr val="bg2"/>
                </a:solidFill>
              </a:rPr>
              <a:t>Driven</a:t>
            </a:r>
            <a:r>
              <a:rPr lang="es-PE" i="1" dirty="0" smtClean="0">
                <a:solidFill>
                  <a:schemeClr val="bg2"/>
                </a:solidFill>
              </a:rPr>
              <a:t> </a:t>
            </a:r>
            <a:r>
              <a:rPr lang="es-PE" i="1" dirty="0" err="1" smtClean="0">
                <a:solidFill>
                  <a:schemeClr val="bg2"/>
                </a:solidFill>
              </a:rPr>
              <a:t>Development</a:t>
            </a:r>
            <a:r>
              <a:rPr lang="es-PE" dirty="0" smtClean="0">
                <a:solidFill>
                  <a:schemeClr val="bg2"/>
                </a:solidFill>
              </a:rPr>
              <a:t>).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Un grupo de autores de estas metodologías se reúnen y crean el </a:t>
            </a:r>
            <a:r>
              <a:rPr lang="es-PE" i="1" dirty="0" smtClean="0">
                <a:solidFill>
                  <a:schemeClr val="bg2"/>
                </a:solidFill>
              </a:rPr>
              <a:t>Manifiesto Ágil</a:t>
            </a:r>
            <a:r>
              <a:rPr lang="es-PE" dirty="0" smtClean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Algunos datos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838200"/>
          </a:xfrm>
        </p:spPr>
        <p:txBody>
          <a:bodyPr>
            <a:normAutofit/>
          </a:bodyPr>
          <a:lstStyle/>
          <a:p>
            <a:r>
              <a:rPr lang="es-PE" dirty="0" smtClean="0"/>
              <a:t>Manifiesto Ágil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295401"/>
            <a:ext cx="8686800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“Estamos descubriendo</a:t>
            </a:r>
            <a:r>
              <a:rPr kumimoji="0" lang="es-PE" sz="24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mejores maneras de </a:t>
            </a:r>
            <a:r>
              <a:rPr kumimoji="0" lang="es-P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</a:t>
            </a:r>
            <a:r>
              <a:rPr lang="es-PE" sz="2400" dirty="0" err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sarrollar</a:t>
            </a:r>
            <a:r>
              <a:rPr lang="es-PE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software haciéndolo y ayudando a otros a hacerlo. A través de este trabajo valoramos: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Individuos y sus interacciones, sobre procesos y herramientas.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</a:t>
            </a:r>
            <a:r>
              <a:rPr kumimoji="0" lang="es-PE" sz="24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funcionando, sobre documentación comprensiva.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2400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Colaboración</a:t>
            </a:r>
            <a:r>
              <a:rPr lang="es-PE" sz="24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del cliente, sobre negociación de contratos.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Responder</a:t>
            </a:r>
            <a:r>
              <a:rPr kumimoji="0" lang="es-PE" sz="24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al cambio, sobre seguir un plan.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2400" baseline="0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Esto significa que, encontramos valor en los </a:t>
            </a:r>
            <a:r>
              <a:rPr kumimoji="0" lang="es-P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items</a:t>
            </a:r>
            <a:r>
              <a:rPr kumimoji="0" lang="es-PE" sz="24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la derecha, pero valoramos más a los de la izquierda”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305800" cy="5029200"/>
          </a:xfrm>
        </p:spPr>
        <p:txBody>
          <a:bodyPr>
            <a:normAutofit fontScale="85000" lnSpcReduction="20000"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Satisfacer al cliente entregándole software de valor rápidamente 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Se considera de valor también aquello que </a:t>
            </a:r>
            <a:r>
              <a:rPr lang="es-PE" i="1" dirty="0" smtClean="0">
                <a:solidFill>
                  <a:schemeClr val="bg2"/>
                </a:solidFill>
              </a:rPr>
              <a:t>no se debió hacer.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Los cambios a los requerimientos son bienvenidos, inclusive teniendo el desarrollo ya avanzado.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Usualmente, métodos tradicionales ponen en línea base sus requerimientos muy temprano. 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Software funcional es entregado frecuentemente (‘semanas’ en lugar de ‘meses’).</a:t>
            </a:r>
          </a:p>
          <a:p>
            <a:r>
              <a:rPr lang="es-PE" dirty="0" smtClean="0">
                <a:solidFill>
                  <a:schemeClr val="bg2"/>
                </a:solidFill>
              </a:rPr>
              <a:t>Habilidad de mantener un ritmo de desarrollo sostenido.</a:t>
            </a:r>
          </a:p>
          <a:p>
            <a:pPr lvl="1"/>
            <a:r>
              <a:rPr lang="es-PE" dirty="0" smtClean="0">
                <a:solidFill>
                  <a:schemeClr val="bg2"/>
                </a:solidFill>
              </a:rPr>
              <a:t>Desarrollo iterativo, en bloques de tiempo fijos (time-</a:t>
            </a:r>
            <a:r>
              <a:rPr lang="es-PE" dirty="0" err="1" smtClean="0">
                <a:solidFill>
                  <a:schemeClr val="bg2"/>
                </a:solidFill>
              </a:rPr>
              <a:t>boxed</a:t>
            </a:r>
            <a:r>
              <a:rPr lang="es-PE" dirty="0" smtClean="0">
                <a:solidFill>
                  <a:schemeClr val="bg2"/>
                </a:solidFill>
              </a:rPr>
              <a:t>).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12 principios  del desarrollo ‘Ágil’ comentados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03000656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Props1.xml><?xml version="1.0" encoding="utf-8"?>
<ds:datastoreItem xmlns:ds="http://schemas.openxmlformats.org/officeDocument/2006/customXml" ds:itemID="{4BF6FD89-31F2-406A-8D11-76B23B05EF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275519-840A-4201-9780-FF90F411D5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531DE0-1D3C-42B6-A037-B534CB69B141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TP030006567</Template>
  <TotalTime>6190</TotalTime>
  <Words>2941</Words>
  <Application>Microsoft Office PowerPoint</Application>
  <PresentationFormat>On-screen Show (4:3)</PresentationFormat>
  <Paragraphs>441</Paragraphs>
  <Slides>62</Slides>
  <Notes>62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TP030006567</vt:lpstr>
      <vt:lpstr>EL CMMI Y OTROS MODELOS / METODOLOGÍAS / FRAMEWORKS</vt:lpstr>
      <vt:lpstr>Un universo de nombres…</vt:lpstr>
      <vt:lpstr>Un universo de nombres…</vt:lpstr>
      <vt:lpstr>Modelos de calidad… una maraña de nombres</vt:lpstr>
      <vt:lpstr>Recordemos…</vt:lpstr>
      <vt:lpstr>Los enfoques Agiles</vt:lpstr>
      <vt:lpstr>Algunos datos</vt:lpstr>
      <vt:lpstr>Manifiesto Ágil</vt:lpstr>
      <vt:lpstr>12 principios  del desarrollo ‘Ágil’ comentados</vt:lpstr>
      <vt:lpstr>12 principios  del desarrollo ‘Ágil’ comentados</vt:lpstr>
      <vt:lpstr>12 principios  del desarrollo ‘Ágil’ comentados – cont.</vt:lpstr>
      <vt:lpstr>12 principios  del desarrollo ‘Ágil’ comentados – cont.</vt:lpstr>
      <vt:lpstr>Una forma diferente de desarrollar sw</vt:lpstr>
      <vt:lpstr>Una forma diferente de desarrollar SW</vt:lpstr>
      <vt:lpstr>Una forma diferente de desarrollar SW</vt:lpstr>
      <vt:lpstr>Una forma diferente de desarrollar SW</vt:lpstr>
      <vt:lpstr>Una forma diferente de desarrollar SW</vt:lpstr>
      <vt:lpstr>Una forma diferente de desarrollar SW</vt:lpstr>
      <vt:lpstr>CMMI y los enfoques ágiles</vt:lpstr>
      <vt:lpstr>¿Qué mitos giran alrededor de CMMi y los enfoques Ágiles?</vt:lpstr>
      <vt:lpstr>Comparación de los paradigmas presentes en CMMi y Ágiles</vt:lpstr>
      <vt:lpstr>Comparación de los paradigmas presentes en CMMi y Ágiles</vt:lpstr>
      <vt:lpstr>Resumen - Enfoques Ágiles</vt:lpstr>
      <vt:lpstr>Conclusiones</vt:lpstr>
      <vt:lpstr>Slide 25</vt:lpstr>
      <vt:lpstr>¿Cómo se relaciona CMMi con ISO?</vt:lpstr>
      <vt:lpstr>Cómo se relaciona CMMi con ISO?</vt:lpstr>
      <vt:lpstr>Relación entre estándares ISO y CMMi</vt:lpstr>
      <vt:lpstr>CONCLUSIONES</vt:lpstr>
      <vt:lpstr>Slide 30</vt:lpstr>
      <vt:lpstr>RUP</vt:lpstr>
      <vt:lpstr>RUP</vt:lpstr>
      <vt:lpstr>RUP</vt:lpstr>
      <vt:lpstr>RUP - Iteraciones</vt:lpstr>
      <vt:lpstr>RUP - Elementos</vt:lpstr>
      <vt:lpstr>RUP y CMMI</vt:lpstr>
      <vt:lpstr>RUP y CMMI</vt:lpstr>
      <vt:lpstr>RUP y CMMI</vt:lpstr>
      <vt:lpstr>RUP y CMMI</vt:lpstr>
      <vt:lpstr>RUP y CMMI</vt:lpstr>
      <vt:lpstr>RUP y CMMI</vt:lpstr>
      <vt:lpstr>RUP y CMMI</vt:lpstr>
      <vt:lpstr>Slide 43</vt:lpstr>
      <vt:lpstr>PMBOK</vt:lpstr>
      <vt:lpstr>PMBOK</vt:lpstr>
      <vt:lpstr>PMBOK</vt:lpstr>
      <vt:lpstr>¿Qué tienen en común CMMI y PMBOK?</vt:lpstr>
      <vt:lpstr>¿Qué adicional ofrece PMBOK?</vt:lpstr>
      <vt:lpstr>¿Qué adicional ofrece PMBOK?</vt:lpstr>
      <vt:lpstr>¿Qué adicional ofrece PMBOK?</vt:lpstr>
      <vt:lpstr>¿Qué adicional ofrece CMMi?</vt:lpstr>
      <vt:lpstr>Prácticas de ingeniería no consideradas en el PMBOK</vt:lpstr>
      <vt:lpstr>Prácticas de gestión de procesos no consideradas en el PMBOK</vt:lpstr>
      <vt:lpstr>Conclusiones</vt:lpstr>
      <vt:lpstr>Conclusiones</vt:lpstr>
      <vt:lpstr>Slide 56</vt:lpstr>
      <vt:lpstr>Six Sigma</vt:lpstr>
      <vt:lpstr>Six Sigma</vt:lpstr>
      <vt:lpstr>Six Sigma</vt:lpstr>
      <vt:lpstr>Six Sigma – Patrones de comportamiento</vt:lpstr>
      <vt:lpstr>Six Sigma y CMMI se apoyan mutuamente</vt:lpstr>
      <vt:lpstr>¿Preguntas?</vt:lpstr>
    </vt:vector>
  </TitlesOfParts>
  <Company>TSS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Interactions of Life</dc:title>
  <dc:creator>Juan Carlos Torres</dc:creator>
  <cp:lastModifiedBy>FamiliaTorresCastill</cp:lastModifiedBy>
  <cp:revision>657</cp:revision>
  <dcterms:created xsi:type="dcterms:W3CDTF">2011-04-28T18:14:59Z</dcterms:created>
  <dcterms:modified xsi:type="dcterms:W3CDTF">2012-02-11T02:56:13Z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TC300065679990</vt:lpwstr>
  </property>
</Properties>
</file>