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24" r:id="rId3"/>
    <p:sldId id="400" r:id="rId4"/>
    <p:sldId id="401" r:id="rId5"/>
    <p:sldId id="402" r:id="rId6"/>
    <p:sldId id="414" r:id="rId7"/>
    <p:sldId id="403" r:id="rId8"/>
    <p:sldId id="417" r:id="rId9"/>
    <p:sldId id="407" r:id="rId10"/>
    <p:sldId id="418" r:id="rId11"/>
    <p:sldId id="404" r:id="rId12"/>
    <p:sldId id="405" r:id="rId13"/>
    <p:sldId id="409" r:id="rId14"/>
    <p:sldId id="410" r:id="rId15"/>
    <p:sldId id="408" r:id="rId16"/>
    <p:sldId id="411" r:id="rId17"/>
    <p:sldId id="412" r:id="rId18"/>
    <p:sldId id="415" r:id="rId19"/>
    <p:sldId id="416" r:id="rId20"/>
    <p:sldId id="413" r:id="rId21"/>
    <p:sldId id="406" r:id="rId22"/>
    <p:sldId id="379" r:id="rId23"/>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90" d="100"/>
          <a:sy n="90" d="100"/>
        </p:scale>
        <p:origin x="-1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BE93630-FE6A-4003-A1C2-1FF485CEB84C}" type="datetimeFigureOut">
              <a:rPr lang="es-PE"/>
              <a:pPr>
                <a:defRPr/>
              </a:pPr>
              <a:t>24/05/2013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0B3A94B-991C-4803-896F-F8FD8C6F2ECC}"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D6151813-8983-4F66-A27C-5BFA02B5C77F}" type="datetimeFigureOut">
              <a:rPr lang="es-PE"/>
              <a:pPr>
                <a:defRPr/>
              </a:pPr>
              <a:t>24/05/2013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A1B2625-85B0-4528-9D3F-7F8D833E6888}"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28465E95-4D57-4C1D-B078-9F0478ED6D2D}" type="datetimeFigureOut">
              <a:rPr lang="es-PE"/>
              <a:pPr>
                <a:defRPr/>
              </a:pPr>
              <a:t>24/05/2013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E2C5C44-E591-4B25-B9B3-6C4A2E2E04BF}"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2F5B8EB1-5DFD-43CE-90DF-BB6846664517}" type="datetimeFigureOut">
              <a:rPr lang="es-PE"/>
              <a:pPr>
                <a:defRPr/>
              </a:pPr>
              <a:t>24/05/2013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5710025-F106-4073-AEC3-A607EDC35D55}"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F8EE62F-BBD0-4D25-8315-58E585B11936}" type="datetimeFigureOut">
              <a:rPr lang="es-PE"/>
              <a:pPr>
                <a:defRPr/>
              </a:pPr>
              <a:t>24/05/2013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27E63387-03C8-4D7D-8807-2DA40EA5735C}"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2DF1EC-2D2C-47D2-A7CB-DB3B95C85E9D}" type="datetimeFigureOut">
              <a:rPr lang="es-PE"/>
              <a:pPr>
                <a:defRPr/>
              </a:pPr>
              <a:t>24/05/2013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CB179AC-3C22-4603-A4AF-14EAFA282466}"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6EE84D8A-BDE6-4F91-BD69-BA78AD923199}" type="datetimeFigureOut">
              <a:rPr lang="es-PE"/>
              <a:pPr>
                <a:defRPr/>
              </a:pPr>
              <a:t>24/05/2013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E603A7FF-6F2A-400B-92B3-73645F6E509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84B3FB3-F588-4CBA-9C2A-2F1A8ECBEA6D}" type="datetimeFigureOut">
              <a:rPr lang="es-PE"/>
              <a:pPr>
                <a:defRPr/>
              </a:pPr>
              <a:t>24/05/2013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4102527F-086D-486B-9436-F39C1104BB01}"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840D86-A362-46A9-A747-1C849F5A3800}" type="datetimeFigureOut">
              <a:rPr lang="es-PE"/>
              <a:pPr>
                <a:defRPr/>
              </a:pPr>
              <a:t>24/05/2013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5332180-E1F7-402C-B0F1-2CEB49864C19}"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F26814E6-DE10-4FE6-A1AC-2B3D622D3B35}" type="datetimeFigureOut">
              <a:rPr lang="es-PE"/>
              <a:pPr>
                <a:defRPr/>
              </a:pPr>
              <a:t>24/05/2013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8F054E2-7775-45EB-A4E3-7E21F55F1BA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E6DB11F0-14DE-43E6-BC77-EC080AD7193C}" type="datetimeFigureOut">
              <a:rPr lang="es-PE"/>
              <a:pPr>
                <a:defRPr/>
              </a:pPr>
              <a:t>24/05/2013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228A23D5-CE51-4889-9C97-3BEF1BDAC2B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18C59C1F-4EC2-455C-B58C-520C4FA3983C}" type="datetimeFigureOut">
              <a:rPr lang="es-PE"/>
              <a:pPr>
                <a:defRPr/>
              </a:pPr>
              <a:t>24/05/2013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6D121FE-6C0C-4F25-95A1-5DF94D1B81FC}"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B2C645FB-A8ED-4858-8C29-54F117683686}" type="datetimeFigureOut">
              <a:rPr lang="es-PE"/>
              <a:pPr>
                <a:defRPr/>
              </a:pPr>
              <a:t>24/05/2013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D7CDAB3-71DC-47F5-A06F-84C2943BB9B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8721C186-5B44-4B52-8EC4-FBD42E2D9445}" type="datetimeFigureOut">
              <a:rPr lang="es-PE"/>
              <a:pPr>
                <a:defRPr/>
              </a:pPr>
              <a:t>24/05/2013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2647D14-5FF0-406E-B2A1-9610BBE4E0E8}"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2875"/>
            <a:ext cx="7772400" cy="1584325"/>
          </a:xfrm>
        </p:spPr>
        <p:txBody>
          <a:bodyPr/>
          <a:lstStyle/>
          <a:p>
            <a:pPr eaLnBrk="1" hangingPunct="1"/>
            <a:r>
              <a:rPr lang="es-PE" sz="4000" smtClean="0"/>
              <a:t>Sistema de Captura móvil y monitoreo de Encuestas para una empresa Encuestadora</a:t>
            </a:r>
            <a:endParaRPr lang="es-PE" sz="3200" smtClean="0"/>
          </a:p>
        </p:txBody>
      </p:sp>
      <p:sp>
        <p:nvSpPr>
          <p:cNvPr id="15362" name="3 CuadroTexto"/>
          <p:cNvSpPr txBox="1">
            <a:spLocks noChangeArrowheads="1"/>
          </p:cNvSpPr>
          <p:nvPr/>
        </p:nvSpPr>
        <p:spPr bwMode="auto">
          <a:xfrm>
            <a:off x="4787900" y="4221163"/>
            <a:ext cx="4041775"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pic>
        <p:nvPicPr>
          <p:cNvPr id="15363"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15364" name="Picture 6"/>
          <p:cNvPicPr>
            <a:picLocks noChangeAspect="1" noChangeArrowheads="1"/>
          </p:cNvPicPr>
          <p:nvPr/>
        </p:nvPicPr>
        <p:blipFill>
          <a:blip r:embed="rId3"/>
          <a:srcRect/>
          <a:stretch>
            <a:fillRect/>
          </a:stretch>
        </p:blipFill>
        <p:spPr bwMode="auto">
          <a:xfrm>
            <a:off x="4643438" y="3500438"/>
            <a:ext cx="1177925" cy="1011237"/>
          </a:xfrm>
          <a:prstGeom prst="rect">
            <a:avLst/>
          </a:prstGeom>
          <a:noFill/>
          <a:ln w="9525">
            <a:noFill/>
            <a:miter lim="800000"/>
            <a:headEnd/>
            <a:tailEnd/>
          </a:ln>
        </p:spPr>
      </p:pic>
      <p:pic>
        <p:nvPicPr>
          <p:cNvPr id="15365" name="Picture 7"/>
          <p:cNvPicPr>
            <a:picLocks noChangeAspect="1" noChangeArrowheads="1"/>
          </p:cNvPicPr>
          <p:nvPr/>
        </p:nvPicPr>
        <p:blipFill>
          <a:blip r:embed="rId4"/>
          <a:srcRect/>
          <a:stretch>
            <a:fillRect/>
          </a:stretch>
        </p:blipFill>
        <p:spPr bwMode="auto">
          <a:xfrm>
            <a:off x="4140200" y="4292600"/>
            <a:ext cx="1255713" cy="1041400"/>
          </a:xfrm>
          <a:prstGeom prst="rect">
            <a:avLst/>
          </a:prstGeom>
          <a:noFill/>
          <a:ln w="9525">
            <a:noFill/>
            <a:miter lim="800000"/>
            <a:headEnd/>
            <a:tailEnd/>
          </a:ln>
        </p:spPr>
      </p:pic>
      <p:pic>
        <p:nvPicPr>
          <p:cNvPr id="15366" name="Picture 5"/>
          <p:cNvPicPr>
            <a:picLocks noChangeAspect="1" noChangeArrowheads="1"/>
          </p:cNvPicPr>
          <p:nvPr/>
        </p:nvPicPr>
        <p:blipFill>
          <a:blip r:embed="rId5"/>
          <a:srcRect/>
          <a:stretch>
            <a:fillRect/>
          </a:stretch>
        </p:blipFill>
        <p:spPr bwMode="auto">
          <a:xfrm>
            <a:off x="3492500" y="3213100"/>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no funcionales</a:t>
            </a:r>
            <a:endParaRPr lang="es-PE" sz="4000" b="1" smtClean="0">
              <a:solidFill>
                <a:schemeClr val="tx2"/>
              </a:solidFill>
            </a:endParaRPr>
          </a:p>
        </p:txBody>
      </p:sp>
      <p:pic>
        <p:nvPicPr>
          <p:cNvPr id="43011"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graphicFrame>
        <p:nvGraphicFramePr>
          <p:cNvPr id="43080" name="Group 72"/>
          <p:cNvGraphicFramePr>
            <a:graphicFrameLocks noGrp="1"/>
          </p:cNvGraphicFramePr>
          <p:nvPr/>
        </p:nvGraphicFramePr>
        <p:xfrm>
          <a:off x="323850" y="1700213"/>
          <a:ext cx="8642350" cy="4286250"/>
        </p:xfrm>
        <a:graphic>
          <a:graphicData uri="http://schemas.openxmlformats.org/drawingml/2006/table">
            <a:tbl>
              <a:tblPr/>
              <a:tblGrid>
                <a:gridCol w="2160588"/>
                <a:gridCol w="6481762"/>
              </a:tblGrid>
              <a:tr h="700088">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RNF_035_ Protocolo TCP/IP</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(Interfaces de Hardware)</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 para que las aplicaciones puedan comunicarse en forma segura.</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838200" marR="0" lvl="1"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RNF_040_Licencia_Open_source</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(Licenciamiento)</a:t>
                      </a:r>
                    </a:p>
                    <a:p>
                      <a:pPr marL="838200" marR="0" lvl="1"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742950" marR="0" lvl="1" indent="-28575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Licencia GNU ya que se trabaja con Herramientas Open source de acuerdo a la Política en desarrollo de software establecida en las entidades públicas.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RNF_042_Estándares_de_programación_y_diseño_técnico</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(Estándares aplicables)</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código fuente de la aplicación deberá ser desarrollado siguiendo los estándares de programación y diseño técnico definidos por la empresa. Teniendo como estándar la metodología RUP, PMP y estándar UML para el desarrollo del proyecto.</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RNF_043_Garantizar_confiabilidad_datos_procesados</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(Seguridad del Sistema)</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 para agregar un nivel de seguridad a los datos procesados a fin de garantizar la integridad de los resultados.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RNF_044_Gestión_backups</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(Seguridad del Sistema)</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altLang="zh-CN" sz="1200" b="0" i="0" u="none" strike="noStrike" cap="none" normalizeH="0" baseline="0" smtClean="0">
                        <a:ln>
                          <a:noFill/>
                        </a:ln>
                        <a:solidFill>
                          <a:schemeClr val="tx2"/>
                        </a:solidFill>
                        <a:effectLst/>
                        <a:latin typeface="Times New Roman" pitchFamily="18" charset="0"/>
                        <a:ea typeface="宋体" charset="-122"/>
                      </a:endParaRP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 para proteger la información ante la amenaza de alguna pérdida de la misma de acuerdo al procedimiento establecido en la institución.</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Diagrama de actores del sistema</a:t>
            </a:r>
            <a:endParaRPr lang="es-PE" b="1" smtClean="0">
              <a:solidFill>
                <a:schemeClr val="tx2"/>
              </a:solidFill>
            </a:endParaRPr>
          </a:p>
        </p:txBody>
      </p:sp>
      <p:pic>
        <p:nvPicPr>
          <p:cNvPr id="2457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4579" name="Picture 5"/>
          <p:cNvPicPr>
            <a:picLocks noChangeAspect="1" noChangeArrowheads="1"/>
          </p:cNvPicPr>
          <p:nvPr/>
        </p:nvPicPr>
        <p:blipFill>
          <a:blip r:embed="rId3"/>
          <a:srcRect/>
          <a:stretch>
            <a:fillRect/>
          </a:stretch>
        </p:blipFill>
        <p:spPr bwMode="auto">
          <a:xfrm>
            <a:off x="323850" y="2565400"/>
            <a:ext cx="8269288" cy="2376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Diagrama de paquetes del sistema</a:t>
            </a:r>
            <a:endParaRPr lang="es-PE" sz="4000" b="1" smtClean="0">
              <a:solidFill>
                <a:schemeClr val="tx2"/>
              </a:solidFill>
            </a:endParaRPr>
          </a:p>
        </p:txBody>
      </p:sp>
      <p:pic>
        <p:nvPicPr>
          <p:cNvPr id="25602"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5603" name="Picture 4"/>
          <p:cNvPicPr>
            <a:picLocks noChangeAspect="1" noChangeArrowheads="1"/>
          </p:cNvPicPr>
          <p:nvPr/>
        </p:nvPicPr>
        <p:blipFill>
          <a:blip r:embed="rId3"/>
          <a:srcRect/>
          <a:stretch>
            <a:fillRect/>
          </a:stretch>
        </p:blipFill>
        <p:spPr bwMode="auto">
          <a:xfrm>
            <a:off x="1692275" y="1844675"/>
            <a:ext cx="6127750" cy="472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323850" y="2681288"/>
            <a:ext cx="8229600" cy="1252537"/>
          </a:xfrm>
        </p:spPr>
        <p:txBody>
          <a:bodyPr/>
          <a:lstStyle/>
          <a:p>
            <a:pPr eaLnBrk="1" hangingPunct="1"/>
            <a:r>
              <a:rPr lang="en-US" sz="4000" b="1" smtClean="0">
                <a:solidFill>
                  <a:schemeClr val="tx2"/>
                </a:solidFill>
              </a:rPr>
              <a:t>DIAGRAMA DE CASOS DE USO DEL SISTEMA</a:t>
            </a:r>
            <a:endParaRPr lang="es-PE" sz="4000" b="1" smtClean="0">
              <a:solidFill>
                <a:schemeClr val="tx2"/>
              </a:solidFill>
            </a:endParaRPr>
          </a:p>
        </p:txBody>
      </p:sp>
      <p:pic>
        <p:nvPicPr>
          <p:cNvPr id="2662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PAQ001 Seguridad</a:t>
            </a:r>
            <a:endParaRPr lang="es-PE" b="1" smtClean="0">
              <a:solidFill>
                <a:schemeClr val="tx2"/>
              </a:solidFill>
            </a:endParaRPr>
          </a:p>
        </p:txBody>
      </p:sp>
      <p:pic>
        <p:nvPicPr>
          <p:cNvPr id="2765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7651" name="Picture 4"/>
          <p:cNvPicPr>
            <a:picLocks noChangeAspect="1" noChangeArrowheads="1"/>
          </p:cNvPicPr>
          <p:nvPr/>
        </p:nvPicPr>
        <p:blipFill>
          <a:blip r:embed="rId3"/>
          <a:srcRect/>
          <a:stretch>
            <a:fillRect/>
          </a:stretch>
        </p:blipFill>
        <p:spPr bwMode="auto">
          <a:xfrm>
            <a:off x="2268538" y="1700213"/>
            <a:ext cx="5126037"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PAQ002 Planificar</a:t>
            </a:r>
            <a:endParaRPr lang="es-PE" b="1" smtClean="0">
              <a:solidFill>
                <a:schemeClr val="tx2"/>
              </a:solidFill>
            </a:endParaRPr>
          </a:p>
        </p:txBody>
      </p:sp>
      <p:pic>
        <p:nvPicPr>
          <p:cNvPr id="2867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8675" name="Picture 5"/>
          <p:cNvPicPr>
            <a:picLocks noChangeAspect="1" noChangeArrowheads="1"/>
          </p:cNvPicPr>
          <p:nvPr/>
        </p:nvPicPr>
        <p:blipFill>
          <a:blip r:embed="rId3"/>
          <a:srcRect/>
          <a:stretch>
            <a:fillRect/>
          </a:stretch>
        </p:blipFill>
        <p:spPr bwMode="auto">
          <a:xfrm>
            <a:off x="2627313" y="1484313"/>
            <a:ext cx="4329112" cy="504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PAQ003 Ejecutar</a:t>
            </a:r>
            <a:endParaRPr lang="es-PE" b="1" smtClean="0">
              <a:solidFill>
                <a:schemeClr val="tx2"/>
              </a:solidFill>
            </a:endParaRPr>
          </a:p>
        </p:txBody>
      </p:sp>
      <p:pic>
        <p:nvPicPr>
          <p:cNvPr id="2969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9699" name="Picture 5"/>
          <p:cNvPicPr>
            <a:picLocks noChangeAspect="1" noChangeArrowheads="1"/>
          </p:cNvPicPr>
          <p:nvPr/>
        </p:nvPicPr>
        <p:blipFill>
          <a:blip r:embed="rId3"/>
          <a:srcRect/>
          <a:stretch>
            <a:fillRect/>
          </a:stretch>
        </p:blipFill>
        <p:spPr bwMode="auto">
          <a:xfrm>
            <a:off x="1692275" y="1768475"/>
            <a:ext cx="5991225"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PAQ003 Monitorear</a:t>
            </a:r>
            <a:endParaRPr lang="es-PE" b="1" smtClean="0">
              <a:solidFill>
                <a:schemeClr val="tx2"/>
              </a:solidFill>
            </a:endParaRPr>
          </a:p>
        </p:txBody>
      </p:sp>
      <p:pic>
        <p:nvPicPr>
          <p:cNvPr id="30722"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30723" name="Picture 4"/>
          <p:cNvPicPr>
            <a:picLocks noChangeAspect="1" noChangeArrowheads="1"/>
          </p:cNvPicPr>
          <p:nvPr/>
        </p:nvPicPr>
        <p:blipFill>
          <a:blip r:embed="rId3"/>
          <a:srcRect/>
          <a:stretch>
            <a:fillRect/>
          </a:stretch>
        </p:blipFill>
        <p:spPr bwMode="auto">
          <a:xfrm>
            <a:off x="2195513" y="1484313"/>
            <a:ext cx="5059362" cy="5097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468313" y="476250"/>
            <a:ext cx="8229600" cy="1252538"/>
          </a:xfrm>
        </p:spPr>
        <p:txBody>
          <a:bodyPr/>
          <a:lstStyle/>
          <a:p>
            <a:pPr eaLnBrk="1" hangingPunct="1"/>
            <a:r>
              <a:rPr lang="es-PE" sz="4000" b="1" smtClean="0">
                <a:solidFill>
                  <a:schemeClr val="tx2"/>
                </a:solidFill>
              </a:rPr>
              <a:t>Atributos de los Casos de Uso del sistema</a:t>
            </a:r>
          </a:p>
        </p:txBody>
      </p:sp>
      <p:pic>
        <p:nvPicPr>
          <p:cNvPr id="3174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graphicFrame>
        <p:nvGraphicFramePr>
          <p:cNvPr id="30815" name="Group 95"/>
          <p:cNvGraphicFramePr>
            <a:graphicFrameLocks noGrp="1"/>
          </p:cNvGraphicFramePr>
          <p:nvPr/>
        </p:nvGraphicFramePr>
        <p:xfrm>
          <a:off x="250825" y="2368550"/>
          <a:ext cx="8455025" cy="3656013"/>
        </p:xfrm>
        <a:graphic>
          <a:graphicData uri="http://schemas.openxmlformats.org/drawingml/2006/table">
            <a:tbl>
              <a:tblPr/>
              <a:tblGrid>
                <a:gridCol w="2665413"/>
                <a:gridCol w="1439862"/>
                <a:gridCol w="1295400"/>
                <a:gridCol w="836613"/>
                <a:gridCol w="1209675"/>
                <a:gridCol w="1008062"/>
              </a:tblGrid>
              <a:tr h="623888">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8C2902"/>
                          </a:solidFill>
                          <a:effectLst/>
                          <a:latin typeface="Times New Roman" pitchFamily="18" charset="0"/>
                          <a:ea typeface="宋体" charset="-122"/>
                          <a:cs typeface="Times New Roman" pitchFamily="18" charset="0"/>
                        </a:rPr>
                        <a:t>Nombre del caso de uso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Complejidad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Estado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Dificultad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Responsable</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Prioridad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CUS001_Realizar_mantenimiento_datos_generales_EncuestaCUS002_Realizar_mantenimiento_MarcoMuestral</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CUS001_Realizar_mantenimiento_datos_generales_EncuestaCUS002_Realizar_mantenimiento_MarcoMuestral</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CUS006_Generar_Cuestionario_encuesta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CUS009_Crear _Ruta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CUS010_Asignar_carga_trabajo_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2 Título"/>
          <p:cNvSpPr>
            <a:spLocks noGrp="1"/>
          </p:cNvSpPr>
          <p:nvPr>
            <p:ph type="title" idx="4294967295"/>
          </p:nvPr>
        </p:nvSpPr>
        <p:spPr>
          <a:xfrm>
            <a:off x="468313" y="476250"/>
            <a:ext cx="8229600" cy="1252538"/>
          </a:xfrm>
        </p:spPr>
        <p:txBody>
          <a:bodyPr/>
          <a:lstStyle/>
          <a:p>
            <a:pPr eaLnBrk="1" hangingPunct="1"/>
            <a:r>
              <a:rPr lang="es-PE" sz="4000" b="1" smtClean="0">
                <a:solidFill>
                  <a:schemeClr val="tx2"/>
                </a:solidFill>
              </a:rPr>
              <a:t>Atributos de los Casos de Uso del sistema</a:t>
            </a:r>
          </a:p>
        </p:txBody>
      </p:sp>
      <p:pic>
        <p:nvPicPr>
          <p:cNvPr id="3277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graphicFrame>
        <p:nvGraphicFramePr>
          <p:cNvPr id="31868" name="Group 124"/>
          <p:cNvGraphicFramePr>
            <a:graphicFrameLocks noGrp="1"/>
          </p:cNvGraphicFramePr>
          <p:nvPr/>
        </p:nvGraphicFramePr>
        <p:xfrm>
          <a:off x="250825" y="2368550"/>
          <a:ext cx="8455025" cy="3656013"/>
        </p:xfrm>
        <a:graphic>
          <a:graphicData uri="http://schemas.openxmlformats.org/drawingml/2006/table">
            <a:tbl>
              <a:tblPr/>
              <a:tblGrid>
                <a:gridCol w="2665413"/>
                <a:gridCol w="1439862"/>
                <a:gridCol w="1295400"/>
                <a:gridCol w="836613"/>
                <a:gridCol w="1209675"/>
                <a:gridCol w="1008062"/>
              </a:tblGrid>
              <a:tr h="623888">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8C2902"/>
                          </a:solidFill>
                          <a:effectLst/>
                          <a:latin typeface="Times New Roman" pitchFamily="18" charset="0"/>
                          <a:ea typeface="宋体" charset="-122"/>
                          <a:cs typeface="Times New Roman" pitchFamily="18" charset="0"/>
                        </a:rPr>
                        <a:t>Nombre del caso de uso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Complejidad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Estado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Dificultad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Responsable</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Prioridad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CUS013_Llenar_CuestionarioCUS014_Realizar_pre-trasnferencia_datos_captados</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CUS013_Llenar_CuestionarioCUS014_Realizar_pre-trasnferencia_datos_captados</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CUS017_Transferir_datos captados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CUS028_Consultar_Indicador_cumplimiento_Ruta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CUS030_Consultador_Proyecci</a:t>
                      </a:r>
                      <a:r>
                        <a:rPr kumimoji="0" lang="es-ES" altLang="zh-CN" sz="1200" b="1" i="0" u="none" strike="noStrike" cap="none" normalizeH="0" baseline="0" smtClean="0">
                          <a:ln>
                            <a:noFill/>
                          </a:ln>
                          <a:solidFill>
                            <a:srgbClr val="1F497D"/>
                          </a:solidFill>
                          <a:effectLst/>
                          <a:latin typeface="Candara"/>
                          <a:ea typeface="宋体" charset="-122"/>
                          <a:cs typeface="Times New Roman" pitchFamily="18" charset="0"/>
                        </a:rPr>
                        <a:t>ó</a:t>
                      </a: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n_resultados_Encuesta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pic>
        <p:nvPicPr>
          <p:cNvPr id="1638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Modelo Conceptual</a:t>
            </a:r>
            <a:endParaRPr lang="es-PE" b="1" smtClean="0">
              <a:solidFill>
                <a:schemeClr val="tx2"/>
              </a:solidFill>
            </a:endParaRPr>
          </a:p>
        </p:txBody>
      </p:sp>
      <p:pic>
        <p:nvPicPr>
          <p:cNvPr id="3379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33795" name="Picture 5"/>
          <p:cNvPicPr>
            <a:picLocks noChangeAspect="1" noChangeArrowheads="1"/>
          </p:cNvPicPr>
          <p:nvPr/>
        </p:nvPicPr>
        <p:blipFill>
          <a:blip r:embed="rId3"/>
          <a:srcRect t="3984"/>
          <a:stretch>
            <a:fillRect/>
          </a:stretch>
        </p:blipFill>
        <p:spPr bwMode="auto">
          <a:xfrm>
            <a:off x="1403350" y="1557338"/>
            <a:ext cx="6858000" cy="520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481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34820" name="Text Box 4"/>
          <p:cNvSpPr txBox="1">
            <a:spLocks noChangeArrowheads="1"/>
          </p:cNvSpPr>
          <p:nvPr/>
        </p:nvSpPr>
        <p:spPr bwMode="auto">
          <a:xfrm>
            <a:off x="250825" y="2587625"/>
            <a:ext cx="8713788" cy="2857500"/>
          </a:xfrm>
          <a:prstGeom prst="rect">
            <a:avLst/>
          </a:prstGeom>
          <a:noFill/>
          <a:ln w="9525">
            <a:noFill/>
            <a:miter lim="800000"/>
            <a:headEnd/>
            <a:tailEnd/>
          </a:ln>
          <a:effectLst/>
        </p:spPr>
        <p:txBody>
          <a:bodyPr>
            <a:spAutoFit/>
          </a:bodyPr>
          <a:lstStyle/>
          <a:p>
            <a:r>
              <a:rPr lang="es-ES" altLang="zh-CN" sz="1400">
                <a:solidFill>
                  <a:srgbClr val="8C2902"/>
                </a:solidFill>
                <a:latin typeface="Times New Roman" pitchFamily="18" charset="0"/>
                <a:ea typeface="宋体" charset="-122"/>
              </a:rPr>
              <a:t>En primer lugar, definir los requerimientos del Sistema así como los prototipos de diseño de la propuesta del Proyecto.</a:t>
            </a:r>
            <a:br>
              <a:rPr lang="es-ES" altLang="zh-CN" sz="1400">
                <a:solidFill>
                  <a:srgbClr val="8C2902"/>
                </a:solidFill>
                <a:latin typeface="Times New Roman" pitchFamily="18" charset="0"/>
                <a:ea typeface="宋体" charset="-122"/>
              </a:rPr>
            </a:br>
            <a:endParaRPr lang="es-ES" altLang="zh-CN" sz="1400">
              <a:solidFill>
                <a:srgbClr val="8C2902"/>
              </a:solidFill>
              <a:latin typeface="Times New Roman" pitchFamily="18" charset="0"/>
              <a:ea typeface="宋体" charset="-122"/>
            </a:endParaRPr>
          </a:p>
          <a:p>
            <a:r>
              <a:rPr lang="es-ES" altLang="zh-CN" sz="1400">
                <a:solidFill>
                  <a:srgbClr val="8C2902"/>
                </a:solidFill>
                <a:latin typeface="Times New Roman" pitchFamily="18" charset="0"/>
                <a:ea typeface="宋体" charset="-122"/>
              </a:rPr>
              <a:t>En segundo lugar, el modelado de casos de uso de sistema permite comprender como funcionarán las opciones propuestas para el sistema. Las restricciones que deben ser consideradas para el producto mencionados líneas arriba. Los beneficiarios que se beneficiaran del sistema. Así como también los actores que participarán en el uso del sistema. </a:t>
            </a:r>
          </a:p>
          <a:p>
            <a:r>
              <a:rPr lang="es-ES" altLang="zh-CN" sz="1400">
                <a:solidFill>
                  <a:srgbClr val="8C2902"/>
                </a:solidFill>
                <a:latin typeface="Times New Roman" pitchFamily="18" charset="0"/>
                <a:ea typeface="宋体" charset="-122"/>
              </a:rPr>
              <a:t/>
            </a:r>
            <a:br>
              <a:rPr lang="es-ES" altLang="zh-CN" sz="1400">
                <a:solidFill>
                  <a:srgbClr val="8C2902"/>
                </a:solidFill>
                <a:latin typeface="Times New Roman" pitchFamily="18" charset="0"/>
                <a:ea typeface="宋体" charset="-122"/>
              </a:rPr>
            </a:br>
            <a:r>
              <a:rPr lang="es-ES" altLang="zh-CN" sz="1400">
                <a:solidFill>
                  <a:srgbClr val="8C2902"/>
                </a:solidFill>
                <a:latin typeface="Times New Roman" pitchFamily="18" charset="0"/>
                <a:ea typeface="宋体" charset="-122"/>
              </a:rPr>
              <a:t>En tercer lugar, la gestión de proyectos permite conocer los involucrados o interesados del éxito o fracaso del proyecto. Establecer el cronograma de trabajo que permitirá dar seguimiento a las actividades del mismo. En síntesis, la gestión de proyectos proporciona las técnicas y herramientas adecuadas para la administración del proyecto cuya finalidad es el éxito del mismo.</a:t>
            </a:r>
          </a:p>
          <a:p>
            <a:r>
              <a:rPr lang="es-ES" altLang="zh-CN" sz="1400">
                <a:solidFill>
                  <a:srgbClr val="8C2902"/>
                </a:solidFill>
                <a:latin typeface="Times New Roman" pitchFamily="18" charset="0"/>
                <a:ea typeface="宋体" charset="-122"/>
              </a:rPr>
              <a:t/>
            </a:r>
            <a:br>
              <a:rPr lang="es-ES" altLang="zh-CN" sz="1400">
                <a:solidFill>
                  <a:srgbClr val="8C2902"/>
                </a:solidFill>
                <a:latin typeface="Times New Roman" pitchFamily="18" charset="0"/>
                <a:ea typeface="宋体" charset="-122"/>
              </a:rPr>
            </a:br>
            <a:r>
              <a:rPr lang="es-ES" altLang="zh-CN" sz="1400">
                <a:solidFill>
                  <a:srgbClr val="8C2902"/>
                </a:solidFill>
                <a:latin typeface="Times New Roman" pitchFamily="18" charset="0"/>
                <a:ea typeface="宋体" charset="-122"/>
              </a:rPr>
              <a:t>Por último, el desarrollo del documento se encuentra estructurado de tal forma que comprendamos se absolverán y mejorarán los procesos de negocio con el uso del sistema.</a:t>
            </a:r>
            <a:endParaRPr lang="es-ES" sz="1400">
              <a:solidFill>
                <a:srgbClr val="8C2902"/>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Título"/>
          <p:cNvSpPr>
            <a:spLocks noGrp="1"/>
          </p:cNvSpPr>
          <p:nvPr>
            <p:ph type="ctrTitle"/>
          </p:nvPr>
        </p:nvSpPr>
        <p:spPr>
          <a:xfrm>
            <a:off x="468313" y="1341438"/>
            <a:ext cx="8280400" cy="1584325"/>
          </a:xfrm>
        </p:spPr>
        <p:txBody>
          <a:bodyPr/>
          <a:lstStyle/>
          <a:p>
            <a:pPr eaLnBrk="1" hangingPunct="1"/>
            <a:r>
              <a:rPr lang="es-PE" sz="4000" smtClean="0"/>
              <a:t>Sistema de Captura móvil y monitoreo de Encuestas para una empresa Encuestadora</a:t>
            </a:r>
          </a:p>
        </p:txBody>
      </p:sp>
      <p:sp>
        <p:nvSpPr>
          <p:cNvPr id="35842" name="3 CuadroTexto"/>
          <p:cNvSpPr txBox="1">
            <a:spLocks noChangeArrowheads="1"/>
          </p:cNvSpPr>
          <p:nvPr/>
        </p:nvSpPr>
        <p:spPr bwMode="auto">
          <a:xfrm>
            <a:off x="4459288" y="3573463"/>
            <a:ext cx="4186237"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5843"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Tema de Tesis</a:t>
            </a:r>
            <a:endParaRPr lang="es-PE" b="1" smtClean="0">
              <a:solidFill>
                <a:schemeClr val="tx2"/>
              </a:solidFill>
            </a:endParaRPr>
          </a:p>
        </p:txBody>
      </p:sp>
      <p:pic>
        <p:nvPicPr>
          <p:cNvPr id="1741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17411" name="1 Título"/>
          <p:cNvSpPr>
            <a:spLocks/>
          </p:cNvSpPr>
          <p:nvPr/>
        </p:nvSpPr>
        <p:spPr bwMode="auto">
          <a:xfrm>
            <a:off x="755650" y="2852738"/>
            <a:ext cx="7772400" cy="1871662"/>
          </a:xfrm>
          <a:prstGeom prst="rect">
            <a:avLst/>
          </a:prstGeom>
          <a:noFill/>
          <a:ln w="9525">
            <a:noFill/>
            <a:miter lim="800000"/>
            <a:headEnd/>
            <a:tailEnd/>
          </a:ln>
        </p:spPr>
        <p:txBody>
          <a:bodyPr anchor="b"/>
          <a:lstStyle/>
          <a:p>
            <a:pPr algn="ctr"/>
            <a:r>
              <a:rPr lang="es-PE" sz="3600">
                <a:solidFill>
                  <a:schemeClr val="tx2"/>
                </a:solidFill>
                <a:latin typeface="Candara" pitchFamily="34" charset="0"/>
              </a:rPr>
              <a:t>SISTEMA DE CAPTURA MÓVIL Y MONITOREO DE ENCUESTAS PARA UNA EMPRESA ENCUESTADORA</a:t>
            </a:r>
          </a:p>
        </p:txBody>
      </p:sp>
      <p:pic>
        <p:nvPicPr>
          <p:cNvPr id="17412" name="Picture 5"/>
          <p:cNvPicPr>
            <a:picLocks noChangeAspect="1" noChangeArrowheads="1"/>
          </p:cNvPicPr>
          <p:nvPr/>
        </p:nvPicPr>
        <p:blipFill>
          <a:blip r:embed="rId3"/>
          <a:srcRect/>
          <a:stretch>
            <a:fillRect/>
          </a:stretch>
        </p:blipFill>
        <p:spPr bwMode="auto">
          <a:xfrm>
            <a:off x="3779838" y="4797425"/>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Objeto de estudio</a:t>
            </a:r>
            <a:endParaRPr lang="es-PE" b="1" smtClean="0">
              <a:solidFill>
                <a:schemeClr val="tx2"/>
              </a:solidFill>
            </a:endParaRPr>
          </a:p>
        </p:txBody>
      </p:sp>
      <p:pic>
        <p:nvPicPr>
          <p:cNvPr id="1843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18435" name="Rectangle 5"/>
          <p:cNvSpPr>
            <a:spLocks noChangeArrowheads="1"/>
          </p:cNvSpPr>
          <p:nvPr/>
        </p:nvSpPr>
        <p:spPr bwMode="auto">
          <a:xfrm>
            <a:off x="5724525" y="2708275"/>
            <a:ext cx="142875" cy="215900"/>
          </a:xfrm>
          <a:prstGeom prst="rect">
            <a:avLst/>
          </a:prstGeom>
          <a:solidFill>
            <a:schemeClr val="bg1"/>
          </a:solidFill>
          <a:ln w="9525">
            <a:noFill/>
            <a:miter lim="800000"/>
            <a:headEnd/>
            <a:tailEnd/>
          </a:ln>
        </p:spPr>
        <p:txBody>
          <a:bodyPr wrap="none" anchor="ctr"/>
          <a:lstStyle/>
          <a:p>
            <a:endParaRPr lang="es-ES"/>
          </a:p>
        </p:txBody>
      </p:sp>
      <p:pic>
        <p:nvPicPr>
          <p:cNvPr id="18436" name="Picture 6"/>
          <p:cNvPicPr>
            <a:picLocks noChangeAspect="1" noChangeArrowheads="1"/>
          </p:cNvPicPr>
          <p:nvPr/>
        </p:nvPicPr>
        <p:blipFill>
          <a:blip r:embed="rId3"/>
          <a:srcRect/>
          <a:stretch>
            <a:fillRect/>
          </a:stretch>
        </p:blipFill>
        <p:spPr bwMode="auto">
          <a:xfrm>
            <a:off x="3059113" y="2708275"/>
            <a:ext cx="3600450" cy="21336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Campo de acción</a:t>
            </a:r>
            <a:endParaRPr lang="es-PE" b="1" smtClean="0">
              <a:solidFill>
                <a:schemeClr val="tx2"/>
              </a:solidFill>
            </a:endParaRPr>
          </a:p>
        </p:txBody>
      </p:sp>
      <p:pic>
        <p:nvPicPr>
          <p:cNvPr id="1945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19459" name="Picture 4"/>
          <p:cNvPicPr>
            <a:picLocks noChangeAspect="1" noChangeArrowheads="1"/>
          </p:cNvPicPr>
          <p:nvPr/>
        </p:nvPicPr>
        <p:blipFill>
          <a:blip r:embed="rId3"/>
          <a:srcRect/>
          <a:stretch>
            <a:fillRect/>
          </a:stretch>
        </p:blipFill>
        <p:spPr bwMode="auto">
          <a:xfrm>
            <a:off x="3995738" y="2708275"/>
            <a:ext cx="1873250" cy="2495550"/>
          </a:xfrm>
          <a:prstGeom prst="rect">
            <a:avLst/>
          </a:prstGeom>
          <a:noFill/>
          <a:ln w="9525">
            <a:noFill/>
            <a:miter lim="800000"/>
            <a:headEnd/>
            <a:tailEnd/>
          </a:ln>
        </p:spPr>
      </p:pic>
      <p:pic>
        <p:nvPicPr>
          <p:cNvPr id="19460" name="Picture 7"/>
          <p:cNvPicPr>
            <a:picLocks noChangeAspect="1" noChangeArrowheads="1"/>
          </p:cNvPicPr>
          <p:nvPr/>
        </p:nvPicPr>
        <p:blipFill>
          <a:blip r:embed="rId4"/>
          <a:srcRect/>
          <a:stretch>
            <a:fillRect/>
          </a:stretch>
        </p:blipFill>
        <p:spPr bwMode="auto">
          <a:xfrm>
            <a:off x="6227763" y="3860800"/>
            <a:ext cx="280035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395288" y="2997200"/>
            <a:ext cx="8229600" cy="1252538"/>
          </a:xfrm>
        </p:spPr>
        <p:txBody>
          <a:bodyPr/>
          <a:lstStyle/>
          <a:p>
            <a:pPr eaLnBrk="1" hangingPunct="1"/>
            <a:r>
              <a:rPr lang="es-PE" sz="4000" b="1" smtClean="0">
                <a:solidFill>
                  <a:schemeClr val="tx2"/>
                </a:solidFill>
              </a:rPr>
              <a:t>REQUERIMIENTOS DEL SISTEMA</a:t>
            </a:r>
          </a:p>
        </p:txBody>
      </p:sp>
      <p:pic>
        <p:nvPicPr>
          <p:cNvPr id="20482"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0483" name="Picture 5" descr="ING+REQ"/>
          <p:cNvPicPr>
            <a:picLocks noChangeAspect="1" noChangeArrowheads="1"/>
          </p:cNvPicPr>
          <p:nvPr/>
        </p:nvPicPr>
        <p:blipFill>
          <a:blip r:embed="rId3"/>
          <a:srcRect/>
          <a:stretch>
            <a:fillRect/>
          </a:stretch>
        </p:blipFill>
        <p:spPr bwMode="auto">
          <a:xfrm>
            <a:off x="2771775" y="4035425"/>
            <a:ext cx="3455988" cy="2595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funcionales</a:t>
            </a:r>
            <a:endParaRPr lang="es-PE" sz="4000" b="1" smtClean="0">
              <a:solidFill>
                <a:schemeClr val="tx2"/>
              </a:solidFill>
            </a:endParaRPr>
          </a:p>
        </p:txBody>
      </p:sp>
      <p:pic>
        <p:nvPicPr>
          <p:cNvPr id="2150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graphicFrame>
        <p:nvGraphicFramePr>
          <p:cNvPr id="21546" name="Group 42"/>
          <p:cNvGraphicFramePr>
            <a:graphicFrameLocks noGrp="1"/>
          </p:cNvGraphicFramePr>
          <p:nvPr/>
        </p:nvGraphicFramePr>
        <p:xfrm>
          <a:off x="250825" y="2171700"/>
          <a:ext cx="8642350" cy="3743325"/>
        </p:xfrm>
        <a:graphic>
          <a:graphicData uri="http://schemas.openxmlformats.org/drawingml/2006/table">
            <a:tbl>
              <a:tblPr/>
              <a:tblGrid>
                <a:gridCol w="2160588"/>
                <a:gridCol w="6481762"/>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RF004_Actualizar_Encuestas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El sistema debe permitir registrar, modificar, eliminar y consultar encuestas en las cuales se podrá utilizar las plantillas antes creadas asi como el banco de preguntas.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RF005_Actualizar_Marco_Muestral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Permite registrar y modificar el Marco Muestral (ubigeo) sobre el cual se trabaja la encuesta asignando el número de formulario que se deben capturar.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RF006_Actualizar_Ruta_Trabajo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Permite El sistema debe permitir registrar, eliminar, modificar y consultar la información de las responsabilidades asignadas a los roles de un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RF007_Actualizar_Carga_Trabajo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Permite registrar, modificar, eliminar y consultar la carga de trabajo que se debe asignar a un encuestador por encuesta.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179388"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RF009_Alertar_Encuestas_Con_Observaciones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El sistema reportara las encuestas en las que se estén presentando observaciones como datos inválidos en el proceso de captura.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RF011_Alertar_Encuestas_Origen_Inválido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El sistema debe alertar que encuestas contienen captura de datos con origen no válidos según su hoja de ruta asignado a cada encuestador.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funcionales</a:t>
            </a:r>
            <a:endParaRPr lang="es-PE" sz="4000" b="1" smtClean="0">
              <a:solidFill>
                <a:schemeClr val="tx2"/>
              </a:solidFill>
            </a:endParaRPr>
          </a:p>
        </p:txBody>
      </p:sp>
      <p:pic>
        <p:nvPicPr>
          <p:cNvPr id="22530"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graphicFrame>
        <p:nvGraphicFramePr>
          <p:cNvPr id="22573" name="Group 45"/>
          <p:cNvGraphicFramePr>
            <a:graphicFrameLocks noGrp="1"/>
          </p:cNvGraphicFramePr>
          <p:nvPr/>
        </p:nvGraphicFramePr>
        <p:xfrm>
          <a:off x="250825" y="2171700"/>
          <a:ext cx="8642350" cy="3244850"/>
        </p:xfrm>
        <a:graphic>
          <a:graphicData uri="http://schemas.openxmlformats.org/drawingml/2006/table">
            <a:tbl>
              <a:tblPr/>
              <a:tblGrid>
                <a:gridCol w="2160588"/>
                <a:gridCol w="6481762"/>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RF012_Inhabilitar_Carga_No_Válida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El sistema debe permitir inhabilitar la carga de trabajo captura cuando esté presente procedencia no válida o datos no válidos.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RF015_Alertar_Incumplimiento_Carga_Trabajo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El sistema debe alertar cuando se esté incumpliendo con el avance programado a cada encuestador en una encuesta.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RF017_Alertar_Rutas_No_Válidas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El sistema debe alertar que encuestadores están siguiendo una ruta diferente a la que tiene asignado. </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4930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RF026_Actualizar_Datos_Capturados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El sistema móvil debe permitir registrar y modificar los datos de encuesta para luego ser enviados. </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RF027_Enviar_Datos_Capturados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El sistema móvil debe permitir enviar los datos capturados de acuerdo a la configuración realizada.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no funcionales</a:t>
            </a:r>
            <a:endParaRPr lang="es-PE" sz="4000" b="1" smtClean="0">
              <a:solidFill>
                <a:schemeClr val="tx2"/>
              </a:solidFill>
            </a:endParaRPr>
          </a:p>
        </p:txBody>
      </p:sp>
      <p:pic>
        <p:nvPicPr>
          <p:cNvPr id="2355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graphicFrame>
        <p:nvGraphicFramePr>
          <p:cNvPr id="23615" name="Group 63"/>
          <p:cNvGraphicFramePr>
            <a:graphicFrameLocks noGrp="1"/>
          </p:cNvGraphicFramePr>
          <p:nvPr/>
        </p:nvGraphicFramePr>
        <p:xfrm>
          <a:off x="250825" y="1773238"/>
          <a:ext cx="8642350" cy="4438650"/>
        </p:xfrm>
        <a:graphic>
          <a:graphicData uri="http://schemas.openxmlformats.org/drawingml/2006/table">
            <a:tbl>
              <a:tblPr/>
              <a:tblGrid>
                <a:gridCol w="2160588"/>
                <a:gridCol w="6481762"/>
              </a:tblGrid>
              <a:tr h="623888">
                <a:tc>
                  <a:txBody>
                    <a:bodyPr/>
                    <a:lstStyle/>
                    <a:p>
                      <a:pPr marL="381000" marR="0" lvl="1"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RNF_004_Disponibilidad_del_sistema</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(Confiabilidad)</a:t>
                      </a:r>
                    </a:p>
                    <a:p>
                      <a:pPr marL="381000" marR="0" lvl="1"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sistema estará disponible al 95% entre las 9:00 am y las 6:00 pm ya que el 0.05% representa el mantenimiento por el que pasará dicho sistema.</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RNF_007_Tiempo_de_respuesta_de_transacciones </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(Rendimiento)</a:t>
                      </a:r>
                      <a:endParaRPr kumimoji="0" lang="es-ES" sz="1200" b="1" i="0" u="none" strike="noStrike" cap="none" normalizeH="0" baseline="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tiempo promedio de las transacciones en el sistema no debe exceder los 6 segundos.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RNF_009_Concurrencia_de_aplicación</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(Rendimiento)</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La aplicación soportará 300 usuarios concurrentes.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38175">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RNF_011_Log_de_auditoría</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(Soporte)</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sistema registrará en archivo de log los cambios realizados, detallando el módulo, el tipo de movimiento, los valores del registro antes del cambio, el usuario que ejecutó la transacción, así como la fecha y hora.</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00088">
                <a:tc>
                  <a:txBody>
                    <a:bodyPr/>
                    <a:lstStyle/>
                    <a:p>
                      <a:pPr marL="381000" marR="0" lvl="0" indent="-3810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cs typeface="Times New Roman" pitchFamily="18" charset="0"/>
                        </a:rPr>
                        <a:t>RNF_022_Motor_de_base_de_datos</a:t>
                      </a:r>
                      <a:br>
                        <a:rPr kumimoji="0" lang="es-ES" altLang="zh-CN" sz="1200" b="0" i="0" u="none" strike="noStrike" cap="none" normalizeH="0" baseline="0" smtClean="0">
                          <a:ln>
                            <a:noFill/>
                          </a:ln>
                          <a:solidFill>
                            <a:schemeClr val="tx2"/>
                          </a:solidFill>
                          <a:effectLst/>
                          <a:latin typeface="Times New Roman" pitchFamily="18" charset="0"/>
                          <a:ea typeface="宋体" charset="-122"/>
                          <a:cs typeface="Times New Roman" pitchFamily="18" charset="0"/>
                        </a:rPr>
                      </a:br>
                      <a:r>
                        <a:rPr kumimoji="0" lang="es-ES" altLang="zh-CN" sz="1200" b="1" i="0" u="none" strike="noStrike" cap="none" normalizeH="0" baseline="0" smtClean="0">
                          <a:ln>
                            <a:noFill/>
                          </a:ln>
                          <a:solidFill>
                            <a:srgbClr val="8C2902"/>
                          </a:solidFill>
                          <a:effectLst/>
                          <a:latin typeface="Times New Roman" pitchFamily="18" charset="0"/>
                          <a:ea typeface="宋体" charset="-122"/>
                          <a:cs typeface="Times New Roman" pitchFamily="18" charset="0"/>
                        </a:rPr>
                        <a:t>(Restricciones de diseño)</a:t>
                      </a:r>
                      <a:endParaRPr kumimoji="0" lang="es-ES" sz="1200" b="1" i="0" u="none" strike="noStrike" cap="none" normalizeH="0" baseline="0" smtClean="0">
                        <a:ln>
                          <a:noFill/>
                        </a:ln>
                        <a:solidFill>
                          <a:srgbClr val="8C2902"/>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cs typeface="Times New Roman" pitchFamily="18" charset="0"/>
                        </a:rPr>
                        <a:t>El motor de base de datos deberá ser MySQL…</a:t>
                      </a:r>
                      <a:endParaRPr kumimoji="0" lang="es-ES" sz="1200" b="0" i="0" u="none" strike="noStrike" cap="none" normalizeH="0" baseline="0" smtClean="0">
                        <a:ln>
                          <a:noFill/>
                        </a:ln>
                        <a:solidFill>
                          <a:schemeClr val="tx2"/>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00088">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RNF_028_Librerias_Java</a:t>
                      </a:r>
                      <a:br>
                        <a:rPr kumimoji="0" lang="es-ES" altLang="zh-CN" sz="1200" b="0" i="0" u="none" strike="noStrike" cap="none" normalizeH="0" baseline="0" smtClean="0">
                          <a:ln>
                            <a:noFill/>
                          </a:ln>
                          <a:solidFill>
                            <a:schemeClr val="tx2"/>
                          </a:solidFill>
                          <a:effectLst/>
                          <a:latin typeface="Times New Roman" pitchFamily="18" charset="0"/>
                          <a:ea typeface="宋体" charset="-122"/>
                        </a:rPr>
                      </a:br>
                      <a:r>
                        <a:rPr kumimoji="0" lang="es-ES" altLang="zh-CN" sz="1200" b="1" i="0" u="none" strike="noStrike" cap="none" normalizeH="0" baseline="0" smtClean="0">
                          <a:ln>
                            <a:noFill/>
                          </a:ln>
                          <a:solidFill>
                            <a:srgbClr val="8C2902"/>
                          </a:solidFill>
                          <a:effectLst/>
                          <a:latin typeface="Times New Roman" pitchFamily="18" charset="0"/>
                          <a:ea typeface="宋体" charset="-122"/>
                        </a:rPr>
                        <a:t>(Componentes adquiridos)</a:t>
                      </a:r>
                      <a:endParaRPr kumimoji="0" lang="es-ES" sz="1200" b="1" i="0" u="none" strike="noStrike" cap="none" normalizeH="0" baseline="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utilizará la biblioteca swing de Java para la utilización de componentes más agradables.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2161</TotalTime>
  <Words>849</Words>
  <Application>Microsoft Office PowerPoint</Application>
  <PresentationFormat>Presentación en pantalla (4:3)</PresentationFormat>
  <Paragraphs>150</Paragraphs>
  <Slides>22</Slides>
  <Notes>0</Notes>
  <HiddenSlides>0</HiddenSlides>
  <MMClips>0</MMClips>
  <ScaleCrop>false</ScaleCrop>
  <HeadingPairs>
    <vt:vector size="6" baseType="variant">
      <vt:variant>
        <vt:lpstr>Fuentes usadas</vt:lpstr>
      </vt:variant>
      <vt:variant>
        <vt:i4>6</vt:i4>
      </vt:variant>
      <vt:variant>
        <vt:lpstr>Plantilla de diseño</vt:lpstr>
      </vt:variant>
      <vt:variant>
        <vt:i4>7</vt:i4>
      </vt:variant>
      <vt:variant>
        <vt:lpstr>Títulos de diapositiva</vt:lpstr>
      </vt:variant>
      <vt:variant>
        <vt:i4>22</vt:i4>
      </vt:variant>
    </vt:vector>
  </HeadingPairs>
  <TitlesOfParts>
    <vt:vector size="35" baseType="lpstr">
      <vt:lpstr>Arial</vt:lpstr>
      <vt:lpstr>Candara</vt:lpstr>
      <vt:lpstr>Symbol</vt:lpstr>
      <vt:lpstr>Calibri</vt:lpstr>
      <vt:lpstr>Times New Roman</vt:lpstr>
      <vt:lpstr>宋体</vt:lpstr>
      <vt:lpstr>Forma de onda</vt:lpstr>
      <vt:lpstr>Forma de onda</vt:lpstr>
      <vt:lpstr>Forma de onda</vt:lpstr>
      <vt:lpstr>Forma de onda</vt:lpstr>
      <vt:lpstr>Forma de onda</vt:lpstr>
      <vt:lpstr>Forma de onda</vt:lpstr>
      <vt:lpstr>Forma de onda</vt:lpstr>
      <vt:lpstr>Sistema de Captura móvil y monitoreo de Encuestas para una empresa Encuestadora</vt:lpstr>
      <vt:lpstr>INTRODUCCION</vt:lpstr>
      <vt:lpstr>Tema de Tesis</vt:lpstr>
      <vt:lpstr>Objeto de estudio</vt:lpstr>
      <vt:lpstr>Campo de acción</vt:lpstr>
      <vt:lpstr>REQUERIMIENTOS DEL SISTEMA</vt:lpstr>
      <vt:lpstr>Requerimientos funcionales</vt:lpstr>
      <vt:lpstr>Requerimientos funcionales</vt:lpstr>
      <vt:lpstr>Requerimientos no funcionales</vt:lpstr>
      <vt:lpstr>Requerimientos no funcionales</vt:lpstr>
      <vt:lpstr>Diagrama de actores del sistema</vt:lpstr>
      <vt:lpstr>Diagrama de paquetes del sistema</vt:lpstr>
      <vt:lpstr>DIAGRAMA DE CASOS DE USO DEL SISTEMA</vt:lpstr>
      <vt:lpstr>PAQ001 Seguridad</vt:lpstr>
      <vt:lpstr>PAQ002 Planificar</vt:lpstr>
      <vt:lpstr>PAQ003 Ejecutar</vt:lpstr>
      <vt:lpstr>PAQ003 Monitorear</vt:lpstr>
      <vt:lpstr>Atributos de los Casos de Uso del sistema</vt:lpstr>
      <vt:lpstr>Atributos de los Casos de Uso del sistema</vt:lpstr>
      <vt:lpstr>Modelo Conceptual</vt:lpstr>
      <vt:lpstr>Conclusiones</vt:lpstr>
      <vt:lpstr>Sistema de Captura móvil y monitoreo de Encuestas para una empresa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268</cp:revision>
  <dcterms:created xsi:type="dcterms:W3CDTF">2012-05-06T17:51:32Z</dcterms:created>
  <dcterms:modified xsi:type="dcterms:W3CDTF">2013-05-24T21:51:30Z</dcterms:modified>
</cp:coreProperties>
</file>