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24" r:id="rId3"/>
    <p:sldId id="414" r:id="rId4"/>
    <p:sldId id="407" r:id="rId5"/>
    <p:sldId id="416" r:id="rId6"/>
    <p:sldId id="415" r:id="rId7"/>
    <p:sldId id="401" r:id="rId8"/>
    <p:sldId id="402" r:id="rId9"/>
    <p:sldId id="403" r:id="rId10"/>
    <p:sldId id="404" r:id="rId11"/>
    <p:sldId id="408" r:id="rId12"/>
    <p:sldId id="405" r:id="rId13"/>
    <p:sldId id="409" r:id="rId14"/>
    <p:sldId id="410" r:id="rId15"/>
    <p:sldId id="412" r:id="rId16"/>
    <p:sldId id="413" r:id="rId17"/>
    <p:sldId id="406" r:id="rId18"/>
    <p:sldId id="379" r:id="rId19"/>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82" d="100"/>
          <a:sy n="82" d="100"/>
        </p:scale>
        <p:origin x="-84"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79DEED6-8B9B-46FD-8B1E-55DCF969941B}" type="datetimeFigureOut">
              <a:rPr lang="es-PE"/>
              <a:pPr>
                <a:defRPr/>
              </a:pPr>
              <a:t>10/04/2013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31BBFA2-8195-4A79-B763-A09348A15B2B}"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01280E19-C572-47BE-8EE2-D9995031110E}" type="datetimeFigureOut">
              <a:rPr lang="es-PE"/>
              <a:pPr>
                <a:defRPr/>
              </a:pPr>
              <a:t>10/04/2013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588B35FB-AA3B-4D31-A7DA-662E137FB4EB}"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10F42A08-8EAF-4FC7-8DF8-2203E1DA45A2}" type="datetimeFigureOut">
              <a:rPr lang="es-PE"/>
              <a:pPr>
                <a:defRPr/>
              </a:pPr>
              <a:t>10/04/2013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72A339D7-4303-4A93-8556-05E5F13A92CC}"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7A15D923-6519-4238-89B6-CABD136D5FF7}" type="datetimeFigureOut">
              <a:rPr lang="es-PE"/>
              <a:pPr>
                <a:defRPr/>
              </a:pPr>
              <a:t>10/04/2013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DAD54317-BFEC-4777-9C2B-D12010C4BE99}"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D932FDD-2F67-40A3-85E7-2F351B286530}" type="datetimeFigureOut">
              <a:rPr lang="es-PE"/>
              <a:pPr>
                <a:defRPr/>
              </a:pPr>
              <a:t>10/04/2013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CCCCB4CC-07A4-4AD2-85E5-CC51B24BF9CA}"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F0C88F26-D7CE-4337-8BBF-6FF43F420203}" type="datetimeFigureOut">
              <a:rPr lang="es-PE"/>
              <a:pPr>
                <a:defRPr/>
              </a:pPr>
              <a:t>10/04/2013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AC8AF603-FF34-42BB-B9D6-2B0CC2414470}"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E4796471-B073-4D75-8B65-E656A2781F37}" type="datetimeFigureOut">
              <a:rPr lang="es-PE"/>
              <a:pPr>
                <a:defRPr/>
              </a:pPr>
              <a:t>10/04/2013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1E05719B-10AA-410B-941E-60311E4CF74D}"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39664110-8882-4EF5-B720-D7CA36D7BE6C}" type="datetimeFigureOut">
              <a:rPr lang="es-PE"/>
              <a:pPr>
                <a:defRPr/>
              </a:pPr>
              <a:t>10/04/2013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3FCE93EE-9052-4103-BB73-87643B662854}"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3814C117-8D77-4D4C-99F0-CB173BA1BC10}" type="datetimeFigureOut">
              <a:rPr lang="es-PE"/>
              <a:pPr>
                <a:defRPr/>
              </a:pPr>
              <a:t>10/04/2013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BD5C604-F725-4835-8721-346981C3D1FC}"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AAD9DF72-B2BA-4FB1-AFAC-E52010A69A29}" type="datetimeFigureOut">
              <a:rPr lang="es-PE"/>
              <a:pPr>
                <a:defRPr/>
              </a:pPr>
              <a:t>10/04/2013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9D37872C-6202-4856-8465-699E869A88C4}"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831C9A6B-E25B-45EF-9809-B89B8FE320A1}" type="datetimeFigureOut">
              <a:rPr lang="es-PE"/>
              <a:pPr>
                <a:defRPr/>
              </a:pPr>
              <a:t>10/04/2013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F53AC0ED-D169-42F1-A76D-2DBBFA1C7E0E}"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4F7CD202-0D25-49AC-A778-E548A97B0872}" type="datetimeFigureOut">
              <a:rPr lang="es-PE"/>
              <a:pPr>
                <a:defRPr/>
              </a:pPr>
              <a:t>10/04/2013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D227E71D-3D09-4F49-9C16-1F5956681015}"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BD8DAF2A-21EB-48EF-BFB8-71D80AD5DDE5}" type="datetimeFigureOut">
              <a:rPr lang="es-PE"/>
              <a:pPr>
                <a:defRPr/>
              </a:pPr>
              <a:t>10/04/2013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C265A45-FC75-4A5F-A538-362A56B35591}"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9D92F10-4C15-4425-B1BE-3DECF90B777F}" type="datetimeFigureOut">
              <a:rPr lang="es-PE"/>
              <a:pPr>
                <a:defRPr/>
              </a:pPr>
              <a:t>10/04/2013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7F007D76-FBEF-47E8-88D3-7AA8C0F711A7}"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1412875"/>
            <a:ext cx="7772400" cy="1584325"/>
          </a:xfrm>
        </p:spPr>
        <p:txBody>
          <a:bodyPr/>
          <a:lstStyle/>
          <a:p>
            <a:pPr eaLnBrk="1" hangingPunct="1"/>
            <a:r>
              <a:rPr lang="es-PE" sz="4000" smtClean="0"/>
              <a:t>Sistema de Captura móvil y monitoreo de procesos de campo para una Entidad encuestadora</a:t>
            </a:r>
            <a:endParaRPr lang="es-PE" sz="3200" smtClean="0"/>
          </a:p>
        </p:txBody>
      </p:sp>
      <p:sp>
        <p:nvSpPr>
          <p:cNvPr id="15362" name="3 CuadroTexto"/>
          <p:cNvSpPr txBox="1">
            <a:spLocks noChangeArrowheads="1"/>
          </p:cNvSpPr>
          <p:nvPr/>
        </p:nvSpPr>
        <p:spPr bwMode="auto">
          <a:xfrm>
            <a:off x="4787900" y="4221163"/>
            <a:ext cx="4041775"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pic>
        <p:nvPicPr>
          <p:cNvPr id="15363"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15364" name="Picture 6"/>
          <p:cNvPicPr>
            <a:picLocks noChangeAspect="1" noChangeArrowheads="1"/>
          </p:cNvPicPr>
          <p:nvPr/>
        </p:nvPicPr>
        <p:blipFill>
          <a:blip r:embed="rId3"/>
          <a:srcRect/>
          <a:stretch>
            <a:fillRect/>
          </a:stretch>
        </p:blipFill>
        <p:spPr bwMode="auto">
          <a:xfrm>
            <a:off x="4643438" y="3500438"/>
            <a:ext cx="1177925" cy="1011237"/>
          </a:xfrm>
          <a:prstGeom prst="rect">
            <a:avLst/>
          </a:prstGeom>
          <a:noFill/>
          <a:ln w="9525">
            <a:noFill/>
            <a:miter lim="800000"/>
            <a:headEnd/>
            <a:tailEnd/>
          </a:ln>
        </p:spPr>
      </p:pic>
      <p:pic>
        <p:nvPicPr>
          <p:cNvPr id="15365" name="Picture 7"/>
          <p:cNvPicPr>
            <a:picLocks noChangeAspect="1" noChangeArrowheads="1"/>
          </p:cNvPicPr>
          <p:nvPr/>
        </p:nvPicPr>
        <p:blipFill>
          <a:blip r:embed="rId4"/>
          <a:srcRect/>
          <a:stretch>
            <a:fillRect/>
          </a:stretch>
        </p:blipFill>
        <p:spPr bwMode="auto">
          <a:xfrm>
            <a:off x="4140200" y="4292600"/>
            <a:ext cx="1255713" cy="1041400"/>
          </a:xfrm>
          <a:prstGeom prst="rect">
            <a:avLst/>
          </a:prstGeom>
          <a:noFill/>
          <a:ln w="9525">
            <a:noFill/>
            <a:miter lim="800000"/>
            <a:headEnd/>
            <a:tailEnd/>
          </a:ln>
        </p:spPr>
      </p:pic>
      <p:pic>
        <p:nvPicPr>
          <p:cNvPr id="15366" name="Picture 5"/>
          <p:cNvPicPr>
            <a:picLocks noChangeAspect="1" noChangeArrowheads="1"/>
          </p:cNvPicPr>
          <p:nvPr/>
        </p:nvPicPr>
        <p:blipFill>
          <a:blip r:embed="rId5"/>
          <a:srcRect/>
          <a:stretch>
            <a:fillRect/>
          </a:stretch>
        </p:blipFill>
        <p:spPr bwMode="auto">
          <a:xfrm>
            <a:off x="3492500" y="3213100"/>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Objetivo general</a:t>
            </a:r>
            <a:endParaRPr lang="es-PE" b="1" smtClean="0">
              <a:solidFill>
                <a:schemeClr val="tx2"/>
              </a:solidFill>
            </a:endParaRPr>
          </a:p>
        </p:txBody>
      </p:sp>
      <p:pic>
        <p:nvPicPr>
          <p:cNvPr id="24578"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
        <p:nvSpPr>
          <p:cNvPr id="24579" name="Text Box 4"/>
          <p:cNvSpPr txBox="1">
            <a:spLocks noChangeArrowheads="1"/>
          </p:cNvSpPr>
          <p:nvPr/>
        </p:nvSpPr>
        <p:spPr bwMode="auto">
          <a:xfrm>
            <a:off x="395288" y="2133600"/>
            <a:ext cx="8353425" cy="3508375"/>
          </a:xfrm>
          <a:prstGeom prst="rect">
            <a:avLst/>
          </a:prstGeom>
          <a:noFill/>
          <a:ln w="9525">
            <a:noFill/>
            <a:miter lim="800000"/>
            <a:headEnd/>
            <a:tailEnd/>
          </a:ln>
        </p:spPr>
        <p:txBody>
          <a:bodyPr>
            <a:spAutoFit/>
          </a:bodyPr>
          <a:lstStyle/>
          <a:p>
            <a:pPr>
              <a:spcBef>
                <a:spcPct val="50000"/>
              </a:spcBef>
            </a:pPr>
            <a:r>
              <a:rPr lang="es-ES_tradnl" altLang="zh-CN" sz="2800">
                <a:solidFill>
                  <a:schemeClr val="tx2"/>
                </a:solidFill>
                <a:ea typeface="宋体"/>
                <a:cs typeface="宋体"/>
              </a:rPr>
              <a:t>El objetivo general </a:t>
            </a:r>
            <a:r>
              <a:rPr lang="es-ES" altLang="zh-CN" sz="2800">
                <a:solidFill>
                  <a:schemeClr val="tx2"/>
                </a:solidFill>
                <a:ea typeface="宋体"/>
                <a:cs typeface="宋体"/>
              </a:rPr>
              <a:t>del proyecto es desarrollar una solución tecnológica que reduzca el margen de error en la captura</a:t>
            </a:r>
            <a:r>
              <a:rPr lang="es-ES_tradnl" altLang="zh-CN" sz="2800">
                <a:solidFill>
                  <a:schemeClr val="tx2"/>
                </a:solidFill>
                <a:ea typeface="宋体"/>
                <a:cs typeface="宋体"/>
              </a:rPr>
              <a:t> de datos y que permita reducir el tiempo general de la captura y  procesamiento de datos de las encuestas con la aplicación de controles que permitan el monitoreo del proceso de encuesta en tiempo real, así como también medir el desempeño de los encuestadores.</a:t>
            </a:r>
            <a:endParaRPr lang="es-ES" sz="2800">
              <a:solidFill>
                <a:schemeClr val="tx2"/>
              </a:solidFill>
            </a:endParaRPr>
          </a:p>
        </p:txBody>
      </p:sp>
      <p:pic>
        <p:nvPicPr>
          <p:cNvPr id="24580"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524750" y="5157788"/>
            <a:ext cx="1435100" cy="143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MODELADO DEL NEGOCIO</a:t>
            </a:r>
          </a:p>
        </p:txBody>
      </p:sp>
      <p:pic>
        <p:nvPicPr>
          <p:cNvPr id="25602"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5605" name="Picture 5" descr="modelos-de-negocio-online"/>
          <p:cNvPicPr>
            <a:picLocks noChangeAspect="1" noChangeArrowheads="1"/>
          </p:cNvPicPr>
          <p:nvPr/>
        </p:nvPicPr>
        <p:blipFill>
          <a:blip r:embed="rId3"/>
          <a:srcRect/>
          <a:stretch>
            <a:fillRect/>
          </a:stretch>
        </p:blipFill>
        <p:spPr bwMode="auto">
          <a:xfrm>
            <a:off x="3276600" y="3860800"/>
            <a:ext cx="2428875" cy="23812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Diagrama de Casos de uso del negocio</a:t>
            </a:r>
            <a:endParaRPr lang="es-PE" sz="4000" b="1" smtClean="0">
              <a:solidFill>
                <a:schemeClr val="tx2"/>
              </a:solidFill>
            </a:endParaRPr>
          </a:p>
        </p:txBody>
      </p:sp>
      <p:pic>
        <p:nvPicPr>
          <p:cNvPr id="2662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6628" name="Picture 4"/>
          <p:cNvPicPr>
            <a:picLocks noChangeAspect="1" noChangeArrowheads="1"/>
          </p:cNvPicPr>
          <p:nvPr/>
        </p:nvPicPr>
        <p:blipFill>
          <a:blip r:embed="rId3"/>
          <a:srcRect/>
          <a:stretch>
            <a:fillRect/>
          </a:stretch>
        </p:blipFill>
        <p:spPr bwMode="auto">
          <a:xfrm>
            <a:off x="1547813" y="2349500"/>
            <a:ext cx="5924550"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Trabajadores del negocio</a:t>
            </a:r>
            <a:endParaRPr lang="es-PE" b="1" smtClean="0">
              <a:solidFill>
                <a:schemeClr val="tx2"/>
              </a:solidFill>
            </a:endParaRPr>
          </a:p>
        </p:txBody>
      </p:sp>
      <p:pic>
        <p:nvPicPr>
          <p:cNvPr id="27650"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7652" name="Picture 4"/>
          <p:cNvPicPr>
            <a:picLocks noChangeAspect="1" noChangeArrowheads="1"/>
          </p:cNvPicPr>
          <p:nvPr/>
        </p:nvPicPr>
        <p:blipFill>
          <a:blip r:embed="rId3"/>
          <a:srcRect t="3569" b="4778"/>
          <a:stretch>
            <a:fillRect/>
          </a:stretch>
        </p:blipFill>
        <p:spPr bwMode="auto">
          <a:xfrm>
            <a:off x="1619250" y="1485900"/>
            <a:ext cx="5889625" cy="55435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CASO DE USO DE NEGOCIO MAS IMPORTANTE</a:t>
            </a:r>
          </a:p>
        </p:txBody>
      </p:sp>
      <p:pic>
        <p:nvPicPr>
          <p:cNvPr id="29698"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Diagrama de actividades</a:t>
            </a:r>
            <a:endParaRPr lang="es-PE" b="1" smtClean="0">
              <a:solidFill>
                <a:schemeClr val="tx2"/>
              </a:solidFill>
            </a:endParaRPr>
          </a:p>
        </p:txBody>
      </p:sp>
      <p:pic>
        <p:nvPicPr>
          <p:cNvPr id="30722"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Diagrama de Clases</a:t>
            </a:r>
            <a:endParaRPr lang="es-PE" b="1" smtClean="0">
              <a:solidFill>
                <a:schemeClr val="tx2"/>
              </a:solidFill>
            </a:endParaRPr>
          </a:p>
        </p:txBody>
      </p:sp>
      <p:pic>
        <p:nvPicPr>
          <p:cNvPr id="3174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Conclusiones</a:t>
            </a:r>
            <a:endParaRPr lang="es-PE" b="1" smtClean="0">
              <a:solidFill>
                <a:schemeClr val="tx2"/>
              </a:solidFill>
            </a:endParaRPr>
          </a:p>
        </p:txBody>
      </p:sp>
      <p:pic>
        <p:nvPicPr>
          <p:cNvPr id="32770"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32773" name="Picture 5" descr="gde_noti_app"/>
          <p:cNvPicPr>
            <a:picLocks noChangeAspect="1" noChangeArrowheads="1"/>
          </p:cNvPicPr>
          <p:nvPr/>
        </p:nvPicPr>
        <p:blipFill>
          <a:blip r:embed="rId3"/>
          <a:srcRect l="23572" r="28847" b="13516"/>
          <a:stretch>
            <a:fillRect/>
          </a:stretch>
        </p:blipFill>
        <p:spPr bwMode="auto">
          <a:xfrm>
            <a:off x="2843213" y="3573463"/>
            <a:ext cx="1944687" cy="1241425"/>
          </a:xfrm>
          <a:prstGeom prst="rect">
            <a:avLst/>
          </a:prstGeom>
          <a:noFill/>
        </p:spPr>
      </p:pic>
      <p:pic>
        <p:nvPicPr>
          <p:cNvPr id="32775" name="Picture 7" descr="Las-8-diferencias-entre-las-organizaciones-est%25C3%25A1ticas-e-innovadoras"/>
          <p:cNvPicPr>
            <a:picLocks noChangeAspect="1" noChangeArrowheads="1"/>
          </p:cNvPicPr>
          <p:nvPr/>
        </p:nvPicPr>
        <p:blipFill>
          <a:blip r:embed="rId4"/>
          <a:srcRect/>
          <a:stretch>
            <a:fillRect/>
          </a:stretch>
        </p:blipFill>
        <p:spPr bwMode="auto">
          <a:xfrm>
            <a:off x="468313" y="2060575"/>
            <a:ext cx="2016125" cy="20161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Título"/>
          <p:cNvSpPr>
            <a:spLocks noGrp="1"/>
          </p:cNvSpPr>
          <p:nvPr>
            <p:ph type="ctrTitle"/>
          </p:nvPr>
        </p:nvSpPr>
        <p:spPr>
          <a:xfrm>
            <a:off x="468313" y="1341438"/>
            <a:ext cx="8280400" cy="1584325"/>
          </a:xfrm>
        </p:spPr>
        <p:txBody>
          <a:bodyPr/>
          <a:lstStyle/>
          <a:p>
            <a:pPr eaLnBrk="1" hangingPunct="1"/>
            <a:r>
              <a:rPr lang="es-PE" sz="4000" smtClean="0"/>
              <a:t>Sistema de Captura móvil y monitoreo de procesos de campo para una Entidad encuestadora</a:t>
            </a:r>
          </a:p>
        </p:txBody>
      </p:sp>
      <p:sp>
        <p:nvSpPr>
          <p:cNvPr id="33794" name="3 CuadroTexto"/>
          <p:cNvSpPr txBox="1">
            <a:spLocks noChangeArrowheads="1"/>
          </p:cNvSpPr>
          <p:nvPr/>
        </p:nvSpPr>
        <p:spPr bwMode="auto">
          <a:xfrm>
            <a:off x="4459288" y="3573463"/>
            <a:ext cx="4186237"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3795"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INTRODUCCION</a:t>
            </a:r>
          </a:p>
        </p:txBody>
      </p:sp>
      <p:pic>
        <p:nvPicPr>
          <p:cNvPr id="1638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Introducción</a:t>
            </a:r>
            <a:endParaRPr lang="es-PE" b="1" smtClean="0">
              <a:solidFill>
                <a:schemeClr val="tx2"/>
              </a:solidFill>
            </a:endParaRPr>
          </a:p>
        </p:txBody>
      </p:sp>
      <p:pic>
        <p:nvPicPr>
          <p:cNvPr id="17410"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17411" name="Picture 6" descr="tesis"/>
          <p:cNvPicPr>
            <a:picLocks noChangeAspect="1" noChangeArrowheads="1"/>
          </p:cNvPicPr>
          <p:nvPr/>
        </p:nvPicPr>
        <p:blipFill>
          <a:blip r:embed="rId3"/>
          <a:srcRect/>
          <a:stretch>
            <a:fillRect/>
          </a:stretch>
        </p:blipFill>
        <p:spPr bwMode="auto">
          <a:xfrm>
            <a:off x="3635375" y="2924175"/>
            <a:ext cx="2520950" cy="2344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MARCO TEORICO</a:t>
            </a:r>
          </a:p>
        </p:txBody>
      </p:sp>
      <p:pic>
        <p:nvPicPr>
          <p:cNvPr id="18434"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19458"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
        <p:nvSpPr>
          <p:cNvPr id="19459" name="Text Box 5"/>
          <p:cNvSpPr txBox="1">
            <a:spLocks noChangeArrowheads="1"/>
          </p:cNvSpPr>
          <p:nvPr/>
        </p:nvSpPr>
        <p:spPr bwMode="auto">
          <a:xfrm>
            <a:off x="7164388" y="5203825"/>
            <a:ext cx="1728787" cy="457200"/>
          </a:xfrm>
          <a:prstGeom prst="rect">
            <a:avLst/>
          </a:prstGeom>
          <a:noFill/>
          <a:ln w="9525">
            <a:noFill/>
            <a:miter lim="800000"/>
            <a:headEnd/>
            <a:tailEnd/>
          </a:ln>
        </p:spPr>
        <p:txBody>
          <a:bodyPr>
            <a:spAutoFit/>
          </a:bodyPr>
          <a:lstStyle/>
          <a:p>
            <a:pPr algn="ctr">
              <a:spcBef>
                <a:spcPct val="50000"/>
              </a:spcBef>
            </a:pPr>
            <a:r>
              <a:rPr lang="es-ES" sz="2400" b="1">
                <a:solidFill>
                  <a:srgbClr val="8C2902"/>
                </a:solidFill>
              </a:rPr>
              <a:t>MOVIL</a:t>
            </a:r>
          </a:p>
        </p:txBody>
      </p:sp>
      <p:sp>
        <p:nvSpPr>
          <p:cNvPr id="19460" name="Text Box 6"/>
          <p:cNvSpPr txBox="1">
            <a:spLocks noChangeArrowheads="1"/>
          </p:cNvSpPr>
          <p:nvPr/>
        </p:nvSpPr>
        <p:spPr bwMode="auto">
          <a:xfrm>
            <a:off x="3276600" y="4581525"/>
            <a:ext cx="3240088" cy="822325"/>
          </a:xfrm>
          <a:prstGeom prst="rect">
            <a:avLst/>
          </a:prstGeom>
          <a:noFill/>
          <a:ln w="9525">
            <a:noFill/>
            <a:miter lim="800000"/>
            <a:headEnd/>
            <a:tailEnd/>
          </a:ln>
        </p:spPr>
        <p:txBody>
          <a:bodyPr>
            <a:spAutoFit/>
          </a:bodyPr>
          <a:lstStyle/>
          <a:p>
            <a:pPr algn="ctr">
              <a:spcBef>
                <a:spcPct val="50000"/>
              </a:spcBef>
            </a:pPr>
            <a:r>
              <a:rPr lang="es-ES" sz="2400" b="1">
                <a:solidFill>
                  <a:srgbClr val="8C2902"/>
                </a:solidFill>
              </a:rPr>
              <a:t>PROCESOS DE CAMPO</a:t>
            </a:r>
          </a:p>
        </p:txBody>
      </p:sp>
      <p:sp>
        <p:nvSpPr>
          <p:cNvPr id="19461" name="Text Box 7"/>
          <p:cNvSpPr txBox="1">
            <a:spLocks noChangeArrowheads="1"/>
          </p:cNvSpPr>
          <p:nvPr/>
        </p:nvSpPr>
        <p:spPr bwMode="auto">
          <a:xfrm>
            <a:off x="4140200" y="5559425"/>
            <a:ext cx="2808288" cy="822325"/>
          </a:xfrm>
          <a:prstGeom prst="rect">
            <a:avLst/>
          </a:prstGeom>
          <a:noFill/>
          <a:ln w="9525">
            <a:noFill/>
            <a:miter lim="800000"/>
            <a:headEnd/>
            <a:tailEnd/>
          </a:ln>
        </p:spPr>
        <p:txBody>
          <a:bodyPr>
            <a:spAutoFit/>
          </a:bodyPr>
          <a:lstStyle/>
          <a:p>
            <a:pPr algn="ctr">
              <a:spcBef>
                <a:spcPct val="50000"/>
              </a:spcBef>
            </a:pPr>
            <a:r>
              <a:rPr lang="es-ES" sz="2400" b="1">
                <a:solidFill>
                  <a:srgbClr val="8C2902"/>
                </a:solidFill>
              </a:rPr>
              <a:t>CAPTURA DE DATOS</a:t>
            </a:r>
          </a:p>
        </p:txBody>
      </p:sp>
      <p:sp>
        <p:nvSpPr>
          <p:cNvPr id="19462" name="Text Box 8"/>
          <p:cNvSpPr txBox="1">
            <a:spLocks noChangeArrowheads="1"/>
          </p:cNvSpPr>
          <p:nvPr/>
        </p:nvSpPr>
        <p:spPr bwMode="auto">
          <a:xfrm>
            <a:off x="-36513" y="4652963"/>
            <a:ext cx="2951163" cy="822325"/>
          </a:xfrm>
          <a:prstGeom prst="rect">
            <a:avLst/>
          </a:prstGeom>
          <a:noFill/>
          <a:ln w="9525">
            <a:noFill/>
            <a:miter lim="800000"/>
            <a:headEnd/>
            <a:tailEnd/>
          </a:ln>
        </p:spPr>
        <p:txBody>
          <a:bodyPr>
            <a:spAutoFit/>
          </a:bodyPr>
          <a:lstStyle/>
          <a:p>
            <a:pPr algn="ctr">
              <a:spcBef>
                <a:spcPct val="50000"/>
              </a:spcBef>
            </a:pPr>
            <a:r>
              <a:rPr lang="es-ES" sz="2400" b="1">
                <a:solidFill>
                  <a:srgbClr val="8C2902"/>
                </a:solidFill>
              </a:rPr>
              <a:t>ENTIDAD ENCUESTADORA</a:t>
            </a:r>
          </a:p>
        </p:txBody>
      </p:sp>
      <p:sp>
        <p:nvSpPr>
          <p:cNvPr id="19463" name="Text Box 9"/>
          <p:cNvSpPr txBox="1">
            <a:spLocks noChangeArrowheads="1"/>
          </p:cNvSpPr>
          <p:nvPr/>
        </p:nvSpPr>
        <p:spPr bwMode="auto">
          <a:xfrm>
            <a:off x="755650" y="5851525"/>
            <a:ext cx="2232025" cy="457200"/>
          </a:xfrm>
          <a:prstGeom prst="rect">
            <a:avLst/>
          </a:prstGeom>
          <a:noFill/>
          <a:ln w="9525">
            <a:noFill/>
            <a:miter lim="800000"/>
            <a:headEnd/>
            <a:tailEnd/>
          </a:ln>
        </p:spPr>
        <p:txBody>
          <a:bodyPr>
            <a:spAutoFit/>
          </a:bodyPr>
          <a:lstStyle/>
          <a:p>
            <a:pPr algn="ctr">
              <a:spcBef>
                <a:spcPct val="50000"/>
              </a:spcBef>
            </a:pPr>
            <a:r>
              <a:rPr lang="es-ES" sz="2400" b="1">
                <a:solidFill>
                  <a:srgbClr val="8C2902"/>
                </a:solidFill>
              </a:rPr>
              <a:t>ENCUESTA</a:t>
            </a:r>
          </a:p>
        </p:txBody>
      </p:sp>
      <p:sp>
        <p:nvSpPr>
          <p:cNvPr id="19464" name="1 Título"/>
          <p:cNvSpPr>
            <a:spLocks/>
          </p:cNvSpPr>
          <p:nvPr/>
        </p:nvSpPr>
        <p:spPr bwMode="auto">
          <a:xfrm>
            <a:off x="611188" y="2636838"/>
            <a:ext cx="8064500" cy="1584325"/>
          </a:xfrm>
          <a:prstGeom prst="rect">
            <a:avLst/>
          </a:prstGeom>
          <a:noFill/>
          <a:ln w="9525">
            <a:noFill/>
            <a:miter lim="800000"/>
            <a:headEnd/>
            <a:tailEnd/>
          </a:ln>
        </p:spPr>
        <p:txBody>
          <a:bodyPr anchor="b"/>
          <a:lstStyle/>
          <a:p>
            <a:pPr algn="ctr"/>
            <a:r>
              <a:rPr lang="es-PE" sz="3800">
                <a:latin typeface="Candara" pitchFamily="34" charset="0"/>
              </a:rPr>
              <a:t>Sistema de Captura móvil y monitoreo de procesos de campo para una Entidad encuestadora</a:t>
            </a:r>
          </a:p>
        </p:txBody>
      </p:sp>
      <p:sp>
        <p:nvSpPr>
          <p:cNvPr id="19467" name="Line 11"/>
          <p:cNvSpPr>
            <a:spLocks noChangeShapeType="1"/>
          </p:cNvSpPr>
          <p:nvPr/>
        </p:nvSpPr>
        <p:spPr bwMode="auto">
          <a:xfrm flipH="1">
            <a:off x="1908175" y="4221163"/>
            <a:ext cx="503238" cy="431800"/>
          </a:xfrm>
          <a:prstGeom prst="line">
            <a:avLst/>
          </a:prstGeom>
          <a:noFill/>
          <a:ln w="28575">
            <a:solidFill>
              <a:schemeClr val="tx2"/>
            </a:solidFill>
            <a:round/>
            <a:headEnd/>
            <a:tailEnd type="triangle" w="med" len="med"/>
          </a:ln>
          <a:effectLst/>
        </p:spPr>
        <p:txBody>
          <a:bodyPr/>
          <a:lstStyle/>
          <a:p>
            <a:endParaRPr lang="es-ES"/>
          </a:p>
        </p:txBody>
      </p:sp>
      <p:sp>
        <p:nvSpPr>
          <p:cNvPr id="19468" name="Line 12"/>
          <p:cNvSpPr>
            <a:spLocks noChangeShapeType="1"/>
          </p:cNvSpPr>
          <p:nvPr/>
        </p:nvSpPr>
        <p:spPr bwMode="auto">
          <a:xfrm>
            <a:off x="4643438" y="4221163"/>
            <a:ext cx="0" cy="360362"/>
          </a:xfrm>
          <a:prstGeom prst="line">
            <a:avLst/>
          </a:prstGeom>
          <a:noFill/>
          <a:ln w="28575">
            <a:solidFill>
              <a:schemeClr val="tx2"/>
            </a:solidFill>
            <a:round/>
            <a:headEnd/>
            <a:tailEnd type="triangle" w="med" len="med"/>
          </a:ln>
          <a:effectLst/>
        </p:spPr>
        <p:txBody>
          <a:bodyPr/>
          <a:lstStyle/>
          <a:p>
            <a:endParaRPr lang="es-ES"/>
          </a:p>
        </p:txBody>
      </p:sp>
      <p:sp>
        <p:nvSpPr>
          <p:cNvPr id="19469" name="Line 13"/>
          <p:cNvSpPr>
            <a:spLocks noChangeShapeType="1"/>
          </p:cNvSpPr>
          <p:nvPr/>
        </p:nvSpPr>
        <p:spPr bwMode="auto">
          <a:xfrm>
            <a:off x="6732588" y="4221163"/>
            <a:ext cx="1223962" cy="936625"/>
          </a:xfrm>
          <a:prstGeom prst="line">
            <a:avLst/>
          </a:prstGeom>
          <a:noFill/>
          <a:ln w="28575">
            <a:solidFill>
              <a:schemeClr val="tx2"/>
            </a:solidFill>
            <a:round/>
            <a:headEnd/>
            <a:tailEnd type="triangle" w="med" len="med"/>
          </a:ln>
          <a:effectLst/>
        </p:spPr>
        <p:txBody>
          <a:bodyPr/>
          <a:lstStyle/>
          <a:p>
            <a:endParaRPr lang="es-ES"/>
          </a:p>
        </p:txBody>
      </p:sp>
      <p:sp>
        <p:nvSpPr>
          <p:cNvPr id="19470" name="Line 14"/>
          <p:cNvSpPr>
            <a:spLocks noChangeShapeType="1"/>
          </p:cNvSpPr>
          <p:nvPr/>
        </p:nvSpPr>
        <p:spPr bwMode="auto">
          <a:xfrm flipH="1">
            <a:off x="2555875" y="4149725"/>
            <a:ext cx="1223963" cy="1727200"/>
          </a:xfrm>
          <a:prstGeom prst="line">
            <a:avLst/>
          </a:prstGeom>
          <a:noFill/>
          <a:ln w="28575">
            <a:solidFill>
              <a:schemeClr val="tx2"/>
            </a:solidFill>
            <a:round/>
            <a:headEnd/>
            <a:tailEnd type="triangle" w="med" len="med"/>
          </a:ln>
          <a:effectLst/>
        </p:spPr>
        <p:txBody>
          <a:bodyPr/>
          <a:lstStyle/>
          <a:p>
            <a:endParaRPr lang="es-ES"/>
          </a:p>
        </p:txBody>
      </p:sp>
      <p:sp>
        <p:nvSpPr>
          <p:cNvPr id="19471" name="Line 15"/>
          <p:cNvSpPr>
            <a:spLocks noChangeShapeType="1"/>
          </p:cNvSpPr>
          <p:nvPr/>
        </p:nvSpPr>
        <p:spPr bwMode="auto">
          <a:xfrm flipH="1">
            <a:off x="6084888" y="4149725"/>
            <a:ext cx="287337" cy="1439863"/>
          </a:xfrm>
          <a:prstGeom prst="line">
            <a:avLst/>
          </a:prstGeom>
          <a:noFill/>
          <a:ln w="28575">
            <a:solidFill>
              <a:schemeClr val="tx2"/>
            </a:solidFill>
            <a:round/>
            <a:headEnd/>
            <a:tailEnd type="triangle" w="med" len="med"/>
          </a:ln>
          <a:effectLst/>
        </p:spPr>
        <p:txBody>
          <a:bodyPr/>
          <a:lstStyle/>
          <a:p>
            <a:endParaRPr lang="es-ES"/>
          </a:p>
        </p:txBody>
      </p:sp>
      <p:sp>
        <p:nvSpPr>
          <p:cNvPr id="19472" name="Line 16"/>
          <p:cNvSpPr>
            <a:spLocks noChangeShapeType="1"/>
          </p:cNvSpPr>
          <p:nvPr/>
        </p:nvSpPr>
        <p:spPr bwMode="auto">
          <a:xfrm>
            <a:off x="684213" y="4076700"/>
            <a:ext cx="8064500" cy="0"/>
          </a:xfrm>
          <a:prstGeom prst="line">
            <a:avLst/>
          </a:prstGeom>
          <a:noFill/>
          <a:ln w="28575">
            <a:solidFill>
              <a:srgbClr val="FF0000"/>
            </a:solidFill>
            <a:round/>
            <a:headEnd/>
            <a:tailEnd/>
          </a:ln>
          <a:effectLst/>
        </p:spPr>
        <p:txBody>
          <a:bodyPr/>
          <a:lstStyle/>
          <a:p>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20482"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0483" name="Picture 6"/>
          <p:cNvPicPr>
            <a:picLocks noChangeAspect="1" noChangeArrowheads="1"/>
          </p:cNvPicPr>
          <p:nvPr/>
        </p:nvPicPr>
        <p:blipFill>
          <a:blip r:embed="rId3"/>
          <a:srcRect l="42122" t="10315" r="29820" b="61604"/>
          <a:stretch>
            <a:fillRect/>
          </a:stretch>
        </p:blipFill>
        <p:spPr bwMode="auto">
          <a:xfrm>
            <a:off x="4787900" y="4365625"/>
            <a:ext cx="4010025" cy="2247900"/>
          </a:xfrm>
          <a:prstGeom prst="rect">
            <a:avLst/>
          </a:prstGeom>
          <a:noFill/>
          <a:ln w="9525">
            <a:noFill/>
            <a:miter lim="800000"/>
            <a:headEnd/>
            <a:tailEnd/>
          </a:ln>
        </p:spPr>
      </p:pic>
      <p:pic>
        <p:nvPicPr>
          <p:cNvPr id="20484" name="Picture 5"/>
          <p:cNvPicPr>
            <a:picLocks noChangeAspect="1" noChangeArrowheads="1"/>
          </p:cNvPicPr>
          <p:nvPr/>
        </p:nvPicPr>
        <p:blipFill>
          <a:blip r:embed="rId4"/>
          <a:srcRect l="44373" t="28526" r="28940" b="43266"/>
          <a:stretch>
            <a:fillRect/>
          </a:stretch>
        </p:blipFill>
        <p:spPr bwMode="auto">
          <a:xfrm>
            <a:off x="323850" y="2349500"/>
            <a:ext cx="4679950" cy="2759075"/>
          </a:xfrm>
          <a:prstGeom prst="rect">
            <a:avLst/>
          </a:prstGeom>
          <a:noFill/>
          <a:ln w="9525">
            <a:noFill/>
            <a:miter lim="800000"/>
            <a:headEnd/>
            <a:tailEnd/>
          </a:ln>
        </p:spPr>
      </p:pic>
      <p:pic>
        <p:nvPicPr>
          <p:cNvPr id="20485" name="Picture 8" descr="logo_encuesta"/>
          <p:cNvPicPr>
            <a:picLocks noChangeAspect="1" noChangeArrowheads="1"/>
          </p:cNvPicPr>
          <p:nvPr/>
        </p:nvPicPr>
        <p:blipFill>
          <a:blip r:embed="rId5"/>
          <a:srcRect/>
          <a:stretch>
            <a:fillRect/>
          </a:stretch>
        </p:blipFill>
        <p:spPr bwMode="auto">
          <a:xfrm>
            <a:off x="5651500" y="2565400"/>
            <a:ext cx="1150938" cy="1150938"/>
          </a:xfrm>
          <a:prstGeom prst="rect">
            <a:avLst/>
          </a:prstGeom>
          <a:noFill/>
          <a:ln w="9525">
            <a:noFill/>
            <a:miter lim="800000"/>
            <a:headEnd/>
            <a:tailEnd/>
          </a:ln>
        </p:spPr>
      </p:pic>
      <p:pic>
        <p:nvPicPr>
          <p:cNvPr id="20486" name="Picture 10" descr="encuestador"/>
          <p:cNvPicPr>
            <a:picLocks noChangeAspect="1" noChangeArrowheads="1"/>
          </p:cNvPicPr>
          <p:nvPr/>
        </p:nvPicPr>
        <p:blipFill>
          <a:blip r:embed="rId6"/>
          <a:srcRect/>
          <a:stretch>
            <a:fillRect/>
          </a:stretch>
        </p:blipFill>
        <p:spPr bwMode="auto">
          <a:xfrm>
            <a:off x="7092950" y="2852738"/>
            <a:ext cx="1276350" cy="1296987"/>
          </a:xfrm>
          <a:prstGeom prst="rect">
            <a:avLst/>
          </a:prstGeom>
          <a:noFill/>
          <a:ln w="9525">
            <a:noFill/>
            <a:miter lim="800000"/>
            <a:headEnd/>
            <a:tailEnd/>
          </a:ln>
        </p:spPr>
      </p:pic>
      <p:pic>
        <p:nvPicPr>
          <p:cNvPr id="20487" name="Picture 5"/>
          <p:cNvPicPr>
            <a:picLocks noChangeAspect="1" noChangeArrowheads="1"/>
          </p:cNvPicPr>
          <p:nvPr/>
        </p:nvPicPr>
        <p:blipFill>
          <a:blip r:embed="rId7"/>
          <a:srcRect/>
          <a:stretch>
            <a:fillRect/>
          </a:stretch>
        </p:blipFill>
        <p:spPr bwMode="auto">
          <a:xfrm>
            <a:off x="2195513" y="5229225"/>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Objeto de estudio</a:t>
            </a:r>
            <a:endParaRPr lang="es-PE" b="1" smtClean="0">
              <a:solidFill>
                <a:schemeClr val="tx2"/>
              </a:solidFill>
            </a:endParaRPr>
          </a:p>
        </p:txBody>
      </p:sp>
      <p:pic>
        <p:nvPicPr>
          <p:cNvPr id="2150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
        <p:nvSpPr>
          <p:cNvPr id="21507" name="Rectangle 5"/>
          <p:cNvSpPr>
            <a:spLocks noChangeArrowheads="1"/>
          </p:cNvSpPr>
          <p:nvPr/>
        </p:nvSpPr>
        <p:spPr bwMode="auto">
          <a:xfrm>
            <a:off x="5724525" y="2708275"/>
            <a:ext cx="142875" cy="215900"/>
          </a:xfrm>
          <a:prstGeom prst="rect">
            <a:avLst/>
          </a:prstGeom>
          <a:solidFill>
            <a:schemeClr val="bg1"/>
          </a:solidFill>
          <a:ln w="9525">
            <a:noFill/>
            <a:miter lim="800000"/>
            <a:headEnd/>
            <a:tailEnd/>
          </a:ln>
        </p:spPr>
        <p:txBody>
          <a:bodyPr wrap="none" anchor="ctr"/>
          <a:lstStyle/>
          <a:p>
            <a:endParaRPr lang="es-ES"/>
          </a:p>
        </p:txBody>
      </p:sp>
      <p:pic>
        <p:nvPicPr>
          <p:cNvPr id="21508" name="Picture 6"/>
          <p:cNvPicPr>
            <a:picLocks noChangeAspect="1" noChangeArrowheads="1"/>
          </p:cNvPicPr>
          <p:nvPr/>
        </p:nvPicPr>
        <p:blipFill>
          <a:blip r:embed="rId3"/>
          <a:srcRect/>
          <a:stretch>
            <a:fillRect/>
          </a:stretch>
        </p:blipFill>
        <p:spPr bwMode="auto">
          <a:xfrm>
            <a:off x="3059113" y="2708275"/>
            <a:ext cx="3600450" cy="2133600"/>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Campo de acción</a:t>
            </a:r>
            <a:endParaRPr lang="es-PE" b="1" smtClean="0">
              <a:solidFill>
                <a:schemeClr val="tx2"/>
              </a:solidFill>
            </a:endParaRPr>
          </a:p>
        </p:txBody>
      </p:sp>
      <p:pic>
        <p:nvPicPr>
          <p:cNvPr id="22530"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2531" name="Picture 4"/>
          <p:cNvPicPr>
            <a:picLocks noChangeAspect="1" noChangeArrowheads="1"/>
          </p:cNvPicPr>
          <p:nvPr/>
        </p:nvPicPr>
        <p:blipFill>
          <a:blip r:embed="rId3"/>
          <a:srcRect/>
          <a:stretch>
            <a:fillRect/>
          </a:stretch>
        </p:blipFill>
        <p:spPr bwMode="auto">
          <a:xfrm>
            <a:off x="3851275" y="2852738"/>
            <a:ext cx="2016125" cy="2600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Situación problemática y problemas a resolver</a:t>
            </a:r>
            <a:endParaRPr lang="es-PE" sz="4000" b="1" smtClean="0">
              <a:solidFill>
                <a:schemeClr val="tx2"/>
              </a:solidFill>
            </a:endParaRPr>
          </a:p>
        </p:txBody>
      </p:sp>
      <p:pic>
        <p:nvPicPr>
          <p:cNvPr id="23554"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3555" name="Picture 5"/>
          <p:cNvPicPr>
            <a:picLocks noChangeAspect="1" noChangeArrowheads="1"/>
          </p:cNvPicPr>
          <p:nvPr/>
        </p:nvPicPr>
        <p:blipFill>
          <a:blip r:embed="rId3"/>
          <a:srcRect/>
          <a:stretch>
            <a:fillRect/>
          </a:stretch>
        </p:blipFill>
        <p:spPr bwMode="auto">
          <a:xfrm>
            <a:off x="107950" y="3140075"/>
            <a:ext cx="5076825" cy="2017713"/>
          </a:xfrm>
          <a:prstGeom prst="rect">
            <a:avLst/>
          </a:prstGeom>
          <a:noFill/>
          <a:ln w="9525">
            <a:solidFill>
              <a:schemeClr val="tx1"/>
            </a:solidFill>
            <a:miter lim="800000"/>
            <a:headEnd/>
            <a:tailEnd/>
          </a:ln>
        </p:spPr>
      </p:pic>
      <p:pic>
        <p:nvPicPr>
          <p:cNvPr id="23556" name="Picture 4"/>
          <p:cNvPicPr>
            <a:picLocks noChangeAspect="1" noChangeArrowheads="1"/>
          </p:cNvPicPr>
          <p:nvPr/>
        </p:nvPicPr>
        <p:blipFill>
          <a:blip r:embed="rId4"/>
          <a:srcRect/>
          <a:stretch>
            <a:fillRect/>
          </a:stretch>
        </p:blipFill>
        <p:spPr bwMode="auto">
          <a:xfrm>
            <a:off x="5337175" y="2924175"/>
            <a:ext cx="3556000" cy="2484438"/>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1914</TotalTime>
  <Words>177</Words>
  <Application>Microsoft Office PowerPoint</Application>
  <PresentationFormat>Presentación en pantalla (4:3)</PresentationFormat>
  <Paragraphs>32</Paragraphs>
  <Slides>18</Slides>
  <Notes>0</Notes>
  <HiddenSlides>0</HiddenSlides>
  <MMClips>0</MMClips>
  <ScaleCrop>false</ScaleCrop>
  <HeadingPairs>
    <vt:vector size="6" baseType="variant">
      <vt:variant>
        <vt:lpstr>Fuentes usadas</vt:lpstr>
      </vt:variant>
      <vt:variant>
        <vt:i4>5</vt:i4>
      </vt:variant>
      <vt:variant>
        <vt:lpstr>Plantilla de diseño</vt:lpstr>
      </vt:variant>
      <vt:variant>
        <vt:i4>7</vt:i4>
      </vt:variant>
      <vt:variant>
        <vt:lpstr>Títulos de diapositiva</vt:lpstr>
      </vt:variant>
      <vt:variant>
        <vt:i4>18</vt:i4>
      </vt:variant>
    </vt:vector>
  </HeadingPairs>
  <TitlesOfParts>
    <vt:vector size="30" baseType="lpstr">
      <vt:lpstr>Arial</vt:lpstr>
      <vt:lpstr>Candara</vt:lpstr>
      <vt:lpstr>Symbol</vt:lpstr>
      <vt:lpstr>Calibri</vt:lpstr>
      <vt:lpstr>宋体</vt:lpstr>
      <vt:lpstr>Forma de onda</vt:lpstr>
      <vt:lpstr>Forma de onda</vt:lpstr>
      <vt:lpstr>Forma de onda</vt:lpstr>
      <vt:lpstr>Forma de onda</vt:lpstr>
      <vt:lpstr>Forma de onda</vt:lpstr>
      <vt:lpstr>Forma de onda</vt:lpstr>
      <vt:lpstr>Forma de onda</vt:lpstr>
      <vt:lpstr>Sistema de Captura móvil y monitoreo de procesos de campo para una Entidad encuestadora</vt:lpstr>
      <vt:lpstr>INTRODUCCION</vt:lpstr>
      <vt:lpstr>Introducción</vt:lpstr>
      <vt:lpstr>MARCO TEORICO</vt:lpstr>
      <vt:lpstr>Marco Teorico</vt:lpstr>
      <vt:lpstr>Marco Teorico</vt:lpstr>
      <vt:lpstr>Objeto de estudio</vt:lpstr>
      <vt:lpstr>Campo de acción</vt:lpstr>
      <vt:lpstr>Situación problemática y problemas a resolver</vt:lpstr>
      <vt:lpstr>Objetivo general</vt:lpstr>
      <vt:lpstr>MODELADO DEL NEGOCIO</vt:lpstr>
      <vt:lpstr>Diagrama de Casos de uso del negocio</vt:lpstr>
      <vt:lpstr>Trabajadores del negocio</vt:lpstr>
      <vt:lpstr>CASO DE USO DE NEGOCIO MAS IMPORTANTE</vt:lpstr>
      <vt:lpstr>Diagrama de actividades</vt:lpstr>
      <vt:lpstr>Diagrama de Clases</vt:lpstr>
      <vt:lpstr>Conclusiones</vt:lpstr>
      <vt:lpstr>Sistema de Captura móvil y monitoreo de procesos de campo para una Entidad encuestadora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254</cp:revision>
  <dcterms:created xsi:type="dcterms:W3CDTF">2012-05-06T17:51:32Z</dcterms:created>
  <dcterms:modified xsi:type="dcterms:W3CDTF">2013-04-10T15:21:20Z</dcterms:modified>
</cp:coreProperties>
</file>