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24" r:id="rId3"/>
    <p:sldId id="400" r:id="rId4"/>
    <p:sldId id="401" r:id="rId5"/>
    <p:sldId id="402" r:id="rId6"/>
    <p:sldId id="414" r:id="rId7"/>
    <p:sldId id="403" r:id="rId8"/>
    <p:sldId id="417" r:id="rId9"/>
    <p:sldId id="407" r:id="rId10"/>
    <p:sldId id="404" r:id="rId11"/>
    <p:sldId id="405" r:id="rId12"/>
    <p:sldId id="409" r:id="rId13"/>
    <p:sldId id="410" r:id="rId14"/>
    <p:sldId id="408" r:id="rId15"/>
    <p:sldId id="411" r:id="rId16"/>
    <p:sldId id="412" r:id="rId17"/>
    <p:sldId id="415" r:id="rId18"/>
    <p:sldId id="416" r:id="rId19"/>
    <p:sldId id="413" r:id="rId20"/>
    <p:sldId id="406" r:id="rId21"/>
    <p:sldId id="379" r:id="rId2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9496" autoAdjust="0"/>
  </p:normalViewPr>
  <p:slideViewPr>
    <p:cSldViewPr>
      <p:cViewPr varScale="1">
        <p:scale>
          <a:sx n="78" d="100"/>
          <a:sy n="78" d="100"/>
        </p:scale>
        <p:origin x="-8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59CC35-C52D-4E0F-8B57-B7D0104FE4EF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C90E68-CB18-4737-B692-5295F999B67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B6E8-9891-4E17-ABBC-ECB4E964B321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EAFD8-2417-4872-A982-2FA252721A2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1C74C-F831-4CD6-AFD7-75637F3CA1CA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D0D0F-ADB4-4C86-80C0-4B90260A152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3062F-7762-4AFE-A293-694D9B98D437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2DEF4-EEF1-4D92-9C57-0FA5DA75D20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D1AC7-07DB-4FF5-8D75-CAF4C85112EF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5B33D-62BF-4AEA-B507-0483CFCB04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05F-29EE-4FA7-AC71-44B81199112D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233CC-30E9-4B9D-B2D0-D95B810E2D8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A1A2-DC57-42B0-9301-749361F54D90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82C9D-19DC-41C2-B3E2-8581C16463B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0AE-1B12-4C78-B753-1C6F89A982C6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60BBB-C531-4293-94CF-F995392CFBC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2D0A9-7D71-4848-9115-C0ACDABF6208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8EFF-2A84-457E-81BD-E66D3092E07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30316-8025-44A7-8E60-E42A5C3319F0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E50B6-45A4-4B7E-A0F2-D63215E25B4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2576B-3F40-4A53-A0A9-AC2485993ABB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15399-5FD9-4A1A-AF75-23274C16752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F4AC1-F09A-401D-8486-491B6F0565A1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5132-8666-4F8D-BF66-A99AE3BF1F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0B89-2C9C-4351-872E-816DC878D118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6AC36-5D8D-4EAD-A653-253DCEB73C4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C8476C7-2F6B-4E46-B314-2E830D68ED5F}" type="datetimeFigureOut">
              <a:rPr lang="es-PE"/>
              <a:pPr>
                <a:defRPr/>
              </a:pPr>
              <a:t>24/05/2013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16FECAE-44EB-493C-8DC8-BB4E112AD78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1412875"/>
            <a:ext cx="7772400" cy="1584325"/>
          </a:xfrm>
        </p:spPr>
        <p:txBody>
          <a:bodyPr/>
          <a:lstStyle/>
          <a:p>
            <a:pPr eaLnBrk="1" hangingPunct="1"/>
            <a:r>
              <a:rPr lang="es-PE" sz="4000" smtClean="0"/>
              <a:t>Sistema de Captura móvil y monitoreo de Encuestas para una empresa Encuestadora</a:t>
            </a:r>
            <a:endParaRPr lang="es-PE" sz="32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4787900" y="4221163"/>
            <a:ext cx="4041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PE" sz="2400">
              <a:latin typeface="Candara" pitchFamily="34" charset="0"/>
            </a:endParaRP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00438"/>
            <a:ext cx="117792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4292600"/>
            <a:ext cx="12557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3213100"/>
            <a:ext cx="13239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Diagrama de actores del sistema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565400"/>
            <a:ext cx="826928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Diagrama de paquetes del sistema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844675"/>
            <a:ext cx="612775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681288"/>
            <a:ext cx="8229600" cy="1252537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DIAGRAMA DE CASOS DE USO DEL SISTEMA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PAQ001 Seguridad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1700213"/>
            <a:ext cx="51260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PAQ002 Planificar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1484313"/>
            <a:ext cx="432911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PAQ003 Ejecutar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768475"/>
            <a:ext cx="59912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PAQ003 Monitorear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1484313"/>
            <a:ext cx="5059362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Atributos de los Casos de Uso del sistema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815" name="Group 95"/>
          <p:cNvGraphicFramePr>
            <a:graphicFrameLocks noGrp="1"/>
          </p:cNvGraphicFramePr>
          <p:nvPr/>
        </p:nvGraphicFramePr>
        <p:xfrm>
          <a:off x="250825" y="2368550"/>
          <a:ext cx="8455025" cy="3652838"/>
        </p:xfrm>
        <a:graphic>
          <a:graphicData uri="http://schemas.openxmlformats.org/drawingml/2006/table">
            <a:tbl>
              <a:tblPr/>
              <a:tblGrid>
                <a:gridCol w="2665413"/>
                <a:gridCol w="1439862"/>
                <a:gridCol w="1295400"/>
                <a:gridCol w="836613"/>
                <a:gridCol w="1209675"/>
                <a:gridCol w="1008062"/>
              </a:tblGrid>
              <a:tr h="623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Nombre del caso de uso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Complejidad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Estado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Dificultad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Responsable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Prioridad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CUS001_Realizar_mantenimiento_datos_generales_EncuestaCUS002_Realizar_mantenimiento_MarcoMuestral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CUS001_Realizar_mantenimiento_datos_generales_EncuestaCUS002_Realizar_mantenimiento_MarcoMuestral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CUS006_Generar_Cuestionario_encuesta 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CUS009_Crear _Ruta 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CUS010_Asignar_carga_trabajo_ 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Atributos de los Casos de Uso del sistema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868" name="Group 124"/>
          <p:cNvGraphicFramePr>
            <a:graphicFrameLocks noGrp="1"/>
          </p:cNvGraphicFramePr>
          <p:nvPr/>
        </p:nvGraphicFramePr>
        <p:xfrm>
          <a:off x="250825" y="2368550"/>
          <a:ext cx="8455025" cy="3652838"/>
        </p:xfrm>
        <a:graphic>
          <a:graphicData uri="http://schemas.openxmlformats.org/drawingml/2006/table">
            <a:tbl>
              <a:tblPr/>
              <a:tblGrid>
                <a:gridCol w="2665413"/>
                <a:gridCol w="1439862"/>
                <a:gridCol w="1295400"/>
                <a:gridCol w="836613"/>
                <a:gridCol w="1209675"/>
                <a:gridCol w="1008062"/>
              </a:tblGrid>
              <a:tr h="623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Nombre del caso de uso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Complejidad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Estado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Dificultad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Responsable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C2902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Prioridad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C2902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CUS013_Llenar_CuestionarioCUS014_Realizar_pre-trasnferencia_datos_captados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CUS013_Llenar_CuestionarioCUS014_Realizar_pre-trasnferencia_datos_captados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CUS017_Transferir_datos captados 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CUS028_Consultar_Indicador_cumplimiento_Ruta 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CUS030_Consultador_Proyecci</a:t>
                      </a: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ea typeface="宋体" charset="-122"/>
                          <a:cs typeface="Times New Roman" pitchFamily="18" charset="0"/>
                        </a:rPr>
                        <a:t>ó</a:t>
                      </a:r>
                      <a:r>
                        <a:rPr kumimoji="0" lang="es-E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n_resultados_Encuesta 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Primario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Definido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Augusto Su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ndara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Modelo Conceptual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 t="3984"/>
          <a:stretch>
            <a:fillRect/>
          </a:stretch>
        </p:blipFill>
        <p:spPr bwMode="auto">
          <a:xfrm>
            <a:off x="1403350" y="1557338"/>
            <a:ext cx="6858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INTRODUCCION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Conclusiones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ctrTitle"/>
          </p:nvPr>
        </p:nvSpPr>
        <p:spPr>
          <a:xfrm>
            <a:off x="468313" y="1341438"/>
            <a:ext cx="8280400" cy="1584325"/>
          </a:xfrm>
        </p:spPr>
        <p:txBody>
          <a:bodyPr/>
          <a:lstStyle/>
          <a:p>
            <a:pPr eaLnBrk="1" hangingPunct="1"/>
            <a:r>
              <a:rPr lang="es-PE" sz="4000" smtClean="0"/>
              <a:t>Sistema de Captura móvil y monitoreo de Encuestas para una empresa Encuestadora</a:t>
            </a:r>
          </a:p>
        </p:txBody>
      </p:sp>
      <p:sp>
        <p:nvSpPr>
          <p:cNvPr id="35842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PE" sz="2400">
              <a:latin typeface="Candara" pitchFamily="34" charset="0"/>
            </a:endParaRP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5843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Tema de Tesis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1 Título"/>
          <p:cNvSpPr>
            <a:spLocks/>
          </p:cNvSpPr>
          <p:nvPr/>
        </p:nvSpPr>
        <p:spPr bwMode="auto">
          <a:xfrm>
            <a:off x="755650" y="2852738"/>
            <a:ext cx="77724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s-PE" sz="3600">
                <a:solidFill>
                  <a:schemeClr val="tx2"/>
                </a:solidFill>
                <a:latin typeface="Candara" pitchFamily="34" charset="0"/>
              </a:rPr>
              <a:t>SISTEMA DE CAPTURA MÓVIL Y MONITOREO DE ENCUESTAS PARA UNA EMPRESA ENCUESTADORA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4797425"/>
            <a:ext cx="13239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Objeto de estudio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724525" y="2708275"/>
            <a:ext cx="1428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2708275"/>
            <a:ext cx="3600450" cy="2133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Campo de acción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2708275"/>
            <a:ext cx="18732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3860800"/>
            <a:ext cx="28003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99720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REQUERIMIENTOS DEL SISTEMA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5" descr="ING+RE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4035425"/>
            <a:ext cx="3455988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Requerimientos funcionales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46" name="Group 42"/>
          <p:cNvGraphicFramePr>
            <a:graphicFrameLocks noGrp="1"/>
          </p:cNvGraphicFramePr>
          <p:nvPr/>
        </p:nvGraphicFramePr>
        <p:xfrm>
          <a:off x="250825" y="2171700"/>
          <a:ext cx="8642350" cy="3743325"/>
        </p:xfrm>
        <a:graphic>
          <a:graphicData uri="http://schemas.openxmlformats.org/drawingml/2006/table">
            <a:tbl>
              <a:tblPr/>
              <a:tblGrid>
                <a:gridCol w="2160588"/>
                <a:gridCol w="6481762"/>
              </a:tblGrid>
              <a:tr h="623888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RF004_Actualizar_Encuestas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debe permitir registrar, modificar, eliminar y consultar encuestas en las cuales se podrá utilizar las plantillas antes creadas asi como el banco de preguntas.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RF005_Actualizar_Marco_Muestral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Permite registrar y modificar el Marco Muestral (ubigeo) sobre el cual se trabaja la encuesta asignando el número de formulario que se deben capturar.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RF006_Actualizar_Ruta_Trabajo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Permite El sistema debe permitir registrar, eliminar, modificar y consultar la información de las responsabilidades asignadas a los roles de un contrato.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RF007_Actualizar_Carga_Trabajo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Permite registrar, modificar, eliminar y consultar la carga de trabajo que se debe asignar a un encuestador por encuesta.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1793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RF009_Alertar_Encuestas_Con_Observaciones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reportara las encuestas en las que se estén presentando observaciones como datos inválidos en el proceso de captura.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RF011_Alertar_Encuestas_Origen_Inválido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debe alertar que encuestas contienen captura de datos con origen no válidos según su hoja de ruta asignado a cada encuestador.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Requerimientos funcionales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055" name="Group 47"/>
          <p:cNvGraphicFramePr>
            <a:graphicFrameLocks noGrp="1"/>
          </p:cNvGraphicFramePr>
          <p:nvPr/>
        </p:nvGraphicFramePr>
        <p:xfrm>
          <a:off x="250825" y="2171700"/>
          <a:ext cx="8642350" cy="3244850"/>
        </p:xfrm>
        <a:graphic>
          <a:graphicData uri="http://schemas.openxmlformats.org/drawingml/2006/table">
            <a:tbl>
              <a:tblPr/>
              <a:tblGrid>
                <a:gridCol w="2160588"/>
                <a:gridCol w="6481762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RF012_Inhabilitar_Carga_No_Válida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debe permitir inhabilitar la carga de trabajo captura cuando esté presente procedencia no válida o datos no válidos.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RF015_Alertar_Incumplimiento_Carga_Trabajo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debe alertar cuando se esté incumpliendo con el avance programado a cada encuestador en una encuesta.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RF017_Alertar_Rutas_No_Válidas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debe alertar que encuestadores están siguiendo una ruta diferente a la que tiene asignado.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RF026_Actualizar_Datos_Capturados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móvil debe permitir registrar y modificar los datos de encuesta para luego ser enviados.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RF027_Enviar_Datos_Capturados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El sistema móvil debe permitir enviar los datos capturados de acuerdo a la configuración realizada.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Requerimientos no funcionales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6" name="Group 6"/>
          <p:cNvGraphicFramePr>
            <a:graphicFrameLocks noGrp="1"/>
          </p:cNvGraphicFramePr>
          <p:nvPr/>
        </p:nvGraphicFramePr>
        <p:xfrm>
          <a:off x="250825" y="2171700"/>
          <a:ext cx="8642350" cy="2495550"/>
        </p:xfrm>
        <a:graphic>
          <a:graphicData uri="http://schemas.openxmlformats.org/drawingml/2006/table">
            <a:tbl>
              <a:tblPr/>
              <a:tblGrid>
                <a:gridCol w="2160588"/>
                <a:gridCol w="6481762"/>
              </a:tblGrid>
              <a:tr h="623888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2126</TotalTime>
  <Words>435</Words>
  <Application>Microsoft Office PowerPoint</Application>
  <PresentationFormat>Presentación en pantalla 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3" baseType="lpstr">
      <vt:lpstr>Arial</vt:lpstr>
      <vt:lpstr>Candara</vt:lpstr>
      <vt:lpstr>Symbol</vt:lpstr>
      <vt:lpstr>Calibri</vt:lpstr>
      <vt:lpstr>Times New Roman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Sistema de Captura móvil y monitoreo de Encuestas para una empresa Encuestadora</vt:lpstr>
      <vt:lpstr>INTRODUCCION</vt:lpstr>
      <vt:lpstr>Tema de Tesis</vt:lpstr>
      <vt:lpstr>Objeto de estudio</vt:lpstr>
      <vt:lpstr>Campo de acción</vt:lpstr>
      <vt:lpstr>REQUERIMIENTOS DEL SISTEMA</vt:lpstr>
      <vt:lpstr>Requerimientos funcionales</vt:lpstr>
      <vt:lpstr>Requerimientos funcionales</vt:lpstr>
      <vt:lpstr>Requerimientos no funcionales</vt:lpstr>
      <vt:lpstr>Diagrama de actores del sistema</vt:lpstr>
      <vt:lpstr>Diagrama de paquetes del sistema</vt:lpstr>
      <vt:lpstr>DIAGRAMA DE CASOS DE USO DEL SISTEMA</vt:lpstr>
      <vt:lpstr>PAQ001 Seguridad</vt:lpstr>
      <vt:lpstr>PAQ002 Planificar</vt:lpstr>
      <vt:lpstr>PAQ003 Ejecutar</vt:lpstr>
      <vt:lpstr>PAQ003 Monitorear</vt:lpstr>
      <vt:lpstr>Atributos de los Casos de Uso del sistema</vt:lpstr>
      <vt:lpstr>Atributos de los Casos de Uso del sistema</vt:lpstr>
      <vt:lpstr>Modelo Conceptual</vt:lpstr>
      <vt:lpstr>Conclusiones</vt:lpstr>
      <vt:lpstr>Sistema de Captura móvil y monitoreo de Encuestas para una empresa Encuestadora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263</cp:revision>
  <dcterms:created xsi:type="dcterms:W3CDTF">2012-05-06T17:51:32Z</dcterms:created>
  <dcterms:modified xsi:type="dcterms:W3CDTF">2013-05-24T15:43:10Z</dcterms:modified>
</cp:coreProperties>
</file>