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24" r:id="rId3"/>
    <p:sldId id="400" r:id="rId4"/>
    <p:sldId id="401" r:id="rId5"/>
    <p:sldId id="403" r:id="rId6"/>
    <p:sldId id="417" r:id="rId7"/>
    <p:sldId id="407" r:id="rId8"/>
    <p:sldId id="418" r:id="rId9"/>
    <p:sldId id="404" r:id="rId10"/>
    <p:sldId id="405" r:id="rId11"/>
    <p:sldId id="410" r:id="rId12"/>
    <p:sldId id="413" r:id="rId13"/>
    <p:sldId id="406" r:id="rId14"/>
    <p:sldId id="379" r:id="rId15"/>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9496" autoAdjust="0"/>
  </p:normalViewPr>
  <p:slideViewPr>
    <p:cSldViewPr>
      <p:cViewPr varScale="1">
        <p:scale>
          <a:sx n="69" d="100"/>
          <a:sy n="69" d="100"/>
        </p:scale>
        <p:origin x="-126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BE93630-FE6A-4003-A1C2-1FF485CEB84C}" type="datetimeFigureOut">
              <a:rPr lang="es-PE"/>
              <a:pPr>
                <a:defRPr/>
              </a:pPr>
              <a:t>13/06/2013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0B3A94B-991C-4803-896F-F8FD8C6F2ECC}"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D6151813-8983-4F66-A27C-5BFA02B5C77F}" type="datetimeFigureOut">
              <a:rPr lang="es-PE"/>
              <a:pPr>
                <a:defRPr/>
              </a:pPr>
              <a:t>13/06/2013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8A1B2625-85B0-4528-9D3F-7F8D833E6888}"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28465E95-4D57-4C1D-B078-9F0478ED6D2D}" type="datetimeFigureOut">
              <a:rPr lang="es-PE"/>
              <a:pPr>
                <a:defRPr/>
              </a:pPr>
              <a:t>13/06/2013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DE2C5C44-E591-4B25-B9B3-6C4A2E2E04BF}"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2F5B8EB1-5DFD-43CE-90DF-BB6846664517}" type="datetimeFigureOut">
              <a:rPr lang="es-PE"/>
              <a:pPr>
                <a:defRPr/>
              </a:pPr>
              <a:t>13/06/2013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65710025-F106-4073-AEC3-A607EDC35D55}"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F8EE62F-BBD0-4D25-8315-58E585B11936}" type="datetimeFigureOut">
              <a:rPr lang="es-PE"/>
              <a:pPr>
                <a:defRPr/>
              </a:pPr>
              <a:t>13/06/2013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27E63387-03C8-4D7D-8807-2DA40EA5735C}"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A12DF1EC-2D2C-47D2-A7CB-DB3B95C85E9D}" type="datetimeFigureOut">
              <a:rPr lang="es-PE"/>
              <a:pPr>
                <a:defRPr/>
              </a:pPr>
              <a:t>13/06/2013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CB179AC-3C22-4603-A4AF-14EAFA282466}"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6EE84D8A-BDE6-4F91-BD69-BA78AD923199}" type="datetimeFigureOut">
              <a:rPr lang="es-PE"/>
              <a:pPr>
                <a:defRPr/>
              </a:pPr>
              <a:t>13/06/2013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E603A7FF-6F2A-400B-92B3-73645F6E509F}"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884B3FB3-F588-4CBA-9C2A-2F1A8ECBEA6D}" type="datetimeFigureOut">
              <a:rPr lang="es-PE"/>
              <a:pPr>
                <a:defRPr/>
              </a:pPr>
              <a:t>13/06/2013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4102527F-086D-486B-9436-F39C1104BB01}"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89840D86-A362-46A9-A747-1C849F5A3800}" type="datetimeFigureOut">
              <a:rPr lang="es-PE"/>
              <a:pPr>
                <a:defRPr/>
              </a:pPr>
              <a:t>13/06/2013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5332180-E1F7-402C-B0F1-2CEB49864C19}"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F26814E6-DE10-4FE6-A1AC-2B3D622D3B35}" type="datetimeFigureOut">
              <a:rPr lang="es-PE"/>
              <a:pPr>
                <a:defRPr/>
              </a:pPr>
              <a:t>13/06/2013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28F054E2-7775-45EB-A4E3-7E21F55F1BA8}"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E6DB11F0-14DE-43E6-BC77-EC080AD7193C}" type="datetimeFigureOut">
              <a:rPr lang="es-PE"/>
              <a:pPr>
                <a:defRPr/>
              </a:pPr>
              <a:t>13/06/2013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228A23D5-CE51-4889-9C97-3BEF1BDAC2BD}"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18C59C1F-4EC2-455C-B58C-520C4FA3983C}" type="datetimeFigureOut">
              <a:rPr lang="es-PE"/>
              <a:pPr>
                <a:defRPr/>
              </a:pPr>
              <a:t>13/06/2013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6D121FE-6C0C-4F25-95A1-5DF94D1B81FC}"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B2C645FB-A8ED-4858-8C29-54F117683686}" type="datetimeFigureOut">
              <a:rPr lang="es-PE"/>
              <a:pPr>
                <a:defRPr/>
              </a:pPr>
              <a:t>13/06/2013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7D7CDAB3-71DC-47F5-A06F-84C2943BB9BC}"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8721C186-5B44-4B52-8EC4-FBD42E2D9445}" type="datetimeFigureOut">
              <a:rPr lang="es-PE"/>
              <a:pPr>
                <a:defRPr/>
              </a:pPr>
              <a:t>13/06/2013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72647D14-5FF0-406E-B2A1-9610BBE4E0E8}"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1412875"/>
            <a:ext cx="7772400" cy="1584325"/>
          </a:xfrm>
        </p:spPr>
        <p:txBody>
          <a:bodyPr>
            <a:normAutofit fontScale="90000"/>
          </a:bodyPr>
          <a:lstStyle/>
          <a:p>
            <a:pPr eaLnBrk="1" hangingPunct="1"/>
            <a:r>
              <a:rPr lang="es-PE" sz="4000" smtClean="0"/>
              <a:t>Sistema de Captura móvil y monitoreo de Encuestas para una empresa Encuestadora</a:t>
            </a:r>
            <a:endParaRPr lang="es-PE" sz="3200" smtClean="0"/>
          </a:p>
        </p:txBody>
      </p:sp>
      <p:sp>
        <p:nvSpPr>
          <p:cNvPr id="15362" name="3 CuadroTexto"/>
          <p:cNvSpPr txBox="1">
            <a:spLocks noChangeArrowheads="1"/>
          </p:cNvSpPr>
          <p:nvPr/>
        </p:nvSpPr>
        <p:spPr bwMode="auto">
          <a:xfrm>
            <a:off x="4787900" y="4221163"/>
            <a:ext cx="4041775"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pic>
        <p:nvPicPr>
          <p:cNvPr id="15363"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15364" name="Picture 6"/>
          <p:cNvPicPr>
            <a:picLocks noChangeAspect="1" noChangeArrowheads="1"/>
          </p:cNvPicPr>
          <p:nvPr/>
        </p:nvPicPr>
        <p:blipFill>
          <a:blip r:embed="rId3" cstate="print"/>
          <a:srcRect/>
          <a:stretch>
            <a:fillRect/>
          </a:stretch>
        </p:blipFill>
        <p:spPr bwMode="auto">
          <a:xfrm>
            <a:off x="4643438" y="3500438"/>
            <a:ext cx="1177925" cy="1011237"/>
          </a:xfrm>
          <a:prstGeom prst="rect">
            <a:avLst/>
          </a:prstGeom>
          <a:noFill/>
          <a:ln w="9525">
            <a:noFill/>
            <a:miter lim="800000"/>
            <a:headEnd/>
            <a:tailEnd/>
          </a:ln>
        </p:spPr>
      </p:pic>
      <p:pic>
        <p:nvPicPr>
          <p:cNvPr id="15365" name="Picture 7"/>
          <p:cNvPicPr>
            <a:picLocks noChangeAspect="1" noChangeArrowheads="1"/>
          </p:cNvPicPr>
          <p:nvPr/>
        </p:nvPicPr>
        <p:blipFill>
          <a:blip r:embed="rId4" cstate="print"/>
          <a:srcRect/>
          <a:stretch>
            <a:fillRect/>
          </a:stretch>
        </p:blipFill>
        <p:spPr bwMode="auto">
          <a:xfrm>
            <a:off x="4140200" y="4292600"/>
            <a:ext cx="1255713" cy="1041400"/>
          </a:xfrm>
          <a:prstGeom prst="rect">
            <a:avLst/>
          </a:prstGeom>
          <a:noFill/>
          <a:ln w="9525">
            <a:noFill/>
            <a:miter lim="800000"/>
            <a:headEnd/>
            <a:tailEnd/>
          </a:ln>
        </p:spPr>
      </p:pic>
      <p:pic>
        <p:nvPicPr>
          <p:cNvPr id="15366" name="Picture 5"/>
          <p:cNvPicPr>
            <a:picLocks noChangeAspect="1" noChangeArrowheads="1"/>
          </p:cNvPicPr>
          <p:nvPr/>
        </p:nvPicPr>
        <p:blipFill>
          <a:blip r:embed="rId5" cstate="print"/>
          <a:srcRect/>
          <a:stretch>
            <a:fillRect/>
          </a:stretch>
        </p:blipFill>
        <p:spPr bwMode="auto">
          <a:xfrm>
            <a:off x="3492500" y="3213100"/>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a:xfrm>
            <a:off x="468313" y="44624"/>
            <a:ext cx="8229600" cy="1252538"/>
          </a:xfrm>
        </p:spPr>
        <p:txBody>
          <a:bodyPr/>
          <a:lstStyle/>
          <a:p>
            <a:pPr eaLnBrk="1" hangingPunct="1"/>
            <a:r>
              <a:rPr lang="en-US" sz="4000" b="1" dirty="0" smtClean="0">
                <a:solidFill>
                  <a:schemeClr val="tx2"/>
                </a:solidFill>
              </a:rPr>
              <a:t>Vista de </a:t>
            </a:r>
            <a:r>
              <a:rPr lang="en-US" sz="4000" b="1" dirty="0" err="1" smtClean="0">
                <a:solidFill>
                  <a:schemeClr val="tx2"/>
                </a:solidFill>
              </a:rPr>
              <a:t>implementación</a:t>
            </a:r>
            <a:endParaRPr lang="es-PE" sz="4000" b="1" dirty="0" smtClean="0">
              <a:solidFill>
                <a:schemeClr val="tx2"/>
              </a:solidFill>
            </a:endParaRPr>
          </a:p>
        </p:txBody>
      </p:sp>
      <p:pic>
        <p:nvPicPr>
          <p:cNvPr id="25602"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527770" y="1276350"/>
            <a:ext cx="5924550" cy="558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468313" y="476250"/>
            <a:ext cx="8229600" cy="1252538"/>
          </a:xfrm>
        </p:spPr>
        <p:txBody>
          <a:bodyPr/>
          <a:lstStyle/>
          <a:p>
            <a:pPr eaLnBrk="1" hangingPunct="1"/>
            <a:r>
              <a:rPr lang="en-US" b="1" dirty="0" smtClean="0">
                <a:solidFill>
                  <a:schemeClr val="tx2"/>
                </a:solidFill>
              </a:rPr>
              <a:t>Vista de </a:t>
            </a:r>
            <a:r>
              <a:rPr lang="en-US" b="1" dirty="0" err="1" smtClean="0">
                <a:solidFill>
                  <a:schemeClr val="tx2"/>
                </a:solidFill>
              </a:rPr>
              <a:t>despliegue</a:t>
            </a:r>
            <a:endParaRPr lang="es-PE" b="1" dirty="0" smtClean="0">
              <a:solidFill>
                <a:schemeClr val="tx2"/>
              </a:solidFill>
            </a:endParaRPr>
          </a:p>
        </p:txBody>
      </p:sp>
      <p:pic>
        <p:nvPicPr>
          <p:cNvPr id="27650"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79512" y="2708920"/>
            <a:ext cx="8590945" cy="2808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a:spLocks noGrp="1"/>
          </p:cNvSpPr>
          <p:nvPr>
            <p:ph type="title" idx="4294967295"/>
          </p:nvPr>
        </p:nvSpPr>
        <p:spPr>
          <a:xfrm>
            <a:off x="539552" y="3429000"/>
            <a:ext cx="8229600" cy="1252538"/>
          </a:xfrm>
        </p:spPr>
        <p:txBody>
          <a:bodyPr/>
          <a:lstStyle/>
          <a:p>
            <a:pPr eaLnBrk="1" hangingPunct="1"/>
            <a:r>
              <a:rPr lang="en-US" b="1" dirty="0" err="1" smtClean="0">
                <a:solidFill>
                  <a:schemeClr val="tx2"/>
                </a:solidFill>
              </a:rPr>
              <a:t>Prueba</a:t>
            </a:r>
            <a:r>
              <a:rPr lang="en-US" b="1" dirty="0" smtClean="0">
                <a:solidFill>
                  <a:schemeClr val="tx2"/>
                </a:solidFill>
              </a:rPr>
              <a:t> de </a:t>
            </a:r>
            <a:r>
              <a:rPr lang="en-US" b="1" dirty="0" err="1" smtClean="0">
                <a:solidFill>
                  <a:schemeClr val="tx2"/>
                </a:solidFill>
              </a:rPr>
              <a:t>concepto</a:t>
            </a:r>
            <a:endParaRPr lang="es-PE" b="1" dirty="0" smtClean="0">
              <a:solidFill>
                <a:schemeClr val="tx2"/>
              </a:solidFill>
            </a:endParaRPr>
          </a:p>
        </p:txBody>
      </p:sp>
      <p:pic>
        <p:nvPicPr>
          <p:cNvPr id="3379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Conclusiones</a:t>
            </a:r>
            <a:endParaRPr lang="es-PE" b="1" smtClean="0">
              <a:solidFill>
                <a:schemeClr val="tx2"/>
              </a:solidFill>
            </a:endParaRPr>
          </a:p>
        </p:txBody>
      </p:sp>
      <p:pic>
        <p:nvPicPr>
          <p:cNvPr id="34818"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
        <p:nvSpPr>
          <p:cNvPr id="34820" name="Text Box 4"/>
          <p:cNvSpPr txBox="1">
            <a:spLocks noChangeArrowheads="1"/>
          </p:cNvSpPr>
          <p:nvPr/>
        </p:nvSpPr>
        <p:spPr bwMode="auto">
          <a:xfrm>
            <a:off x="250825" y="2587625"/>
            <a:ext cx="8713788" cy="2739211"/>
          </a:xfrm>
          <a:prstGeom prst="rect">
            <a:avLst/>
          </a:prstGeom>
          <a:noFill/>
          <a:ln w="9525">
            <a:noFill/>
            <a:miter lim="800000"/>
            <a:headEnd/>
            <a:tailEnd/>
          </a:ln>
          <a:effectLst/>
        </p:spPr>
        <p:txBody>
          <a:bodyPr>
            <a:spAutoFit/>
          </a:bodyPr>
          <a:lstStyle/>
          <a:p>
            <a:r>
              <a:rPr lang="es-ES" sz="1600" dirty="0" smtClean="0">
                <a:solidFill>
                  <a:srgbClr val="8C2902"/>
                </a:solidFill>
                <a:latin typeface="Arial Narrow" pitchFamily="34" charset="0"/>
              </a:rPr>
              <a:t>La Fase de requerimientos es vital porque nos permite.</a:t>
            </a:r>
          </a:p>
          <a:p>
            <a:pPr marL="342900" indent="-342900">
              <a:buAutoNum type="arabicParenR"/>
            </a:pPr>
            <a:r>
              <a:rPr lang="es-ES" sz="1600" dirty="0" smtClean="0">
                <a:solidFill>
                  <a:srgbClr val="8C2902"/>
                </a:solidFill>
                <a:latin typeface="Arial Narrow" pitchFamily="34" charset="0"/>
              </a:rPr>
              <a:t>Definir los límites del sistema</a:t>
            </a:r>
          </a:p>
          <a:p>
            <a:pPr marL="342900" indent="-342900">
              <a:buAutoNum type="arabicParenR"/>
            </a:pPr>
            <a:r>
              <a:rPr lang="es-ES" sz="1600" dirty="0" smtClean="0">
                <a:solidFill>
                  <a:srgbClr val="8C2902"/>
                </a:solidFill>
                <a:latin typeface="Arial Narrow" pitchFamily="34" charset="0"/>
              </a:rPr>
              <a:t>Contar con una base para estimación de costo y tiempo del proyecto</a:t>
            </a:r>
          </a:p>
          <a:p>
            <a:pPr marL="342900" indent="-342900">
              <a:buAutoNum type="arabicParenR"/>
            </a:pPr>
            <a:r>
              <a:rPr lang="es-ES" sz="1600" dirty="0" smtClean="0">
                <a:solidFill>
                  <a:srgbClr val="8C2902"/>
                </a:solidFill>
                <a:latin typeface="Arial Narrow" pitchFamily="34" charset="0"/>
              </a:rPr>
              <a:t>Definir las interfaces de usuarios de los CUS a desarrollar</a:t>
            </a:r>
          </a:p>
          <a:p>
            <a:pPr marL="342900" indent="-342900">
              <a:buAutoNum type="arabicParenR"/>
            </a:pPr>
            <a:endParaRPr lang="es-ES" sz="1600" dirty="0" smtClean="0">
              <a:solidFill>
                <a:srgbClr val="8C2902"/>
              </a:solidFill>
              <a:latin typeface="Arial Narrow" pitchFamily="34" charset="0"/>
            </a:endParaRPr>
          </a:p>
          <a:p>
            <a:r>
              <a:rPr lang="es-ES" sz="1600" dirty="0" smtClean="0">
                <a:solidFill>
                  <a:srgbClr val="8C2902"/>
                </a:solidFill>
                <a:latin typeface="Arial Narrow" pitchFamily="34" charset="0"/>
              </a:rPr>
              <a:t>La Fase de Arquitectura  nos ha permitido</a:t>
            </a:r>
            <a:r>
              <a:rPr lang="es-PE" sz="1600" dirty="0" smtClean="0">
                <a:solidFill>
                  <a:srgbClr val="8C2902"/>
                </a:solidFill>
                <a:latin typeface="Arial Narrow" pitchFamily="34" charset="0"/>
              </a:rPr>
              <a:t>definir y organizar los elementos de hardware así como la definición de </a:t>
            </a:r>
            <a:r>
              <a:rPr lang="es-PE" sz="1600" dirty="0" smtClean="0">
                <a:solidFill>
                  <a:srgbClr val="8C2902"/>
                </a:solidFill>
                <a:latin typeface="Arial Narrow" pitchFamily="34" charset="0"/>
              </a:rPr>
              <a:t>las soluciones </a:t>
            </a:r>
            <a:r>
              <a:rPr lang="es-PE" sz="1600" dirty="0" smtClean="0">
                <a:solidFill>
                  <a:srgbClr val="8C2902"/>
                </a:solidFill>
                <a:latin typeface="Arial Narrow" pitchFamily="34" charset="0"/>
              </a:rPr>
              <a:t>a los requerimientos iniciales los cuales deben ser contemplados en el desarrollo e implementación del proyecto.</a:t>
            </a:r>
            <a:br>
              <a:rPr lang="es-PE" sz="1600" dirty="0" smtClean="0">
                <a:solidFill>
                  <a:srgbClr val="8C2902"/>
                </a:solidFill>
                <a:latin typeface="Arial Narrow" pitchFamily="34" charset="0"/>
              </a:rPr>
            </a:br>
            <a:r>
              <a:rPr lang="es-ES" sz="1600" dirty="0" smtClean="0">
                <a:solidFill>
                  <a:srgbClr val="8C2902"/>
                </a:solidFill>
                <a:latin typeface="Arial Narrow" pitchFamily="34" charset="0"/>
              </a:rPr>
              <a:t> </a:t>
            </a:r>
          </a:p>
          <a:p>
            <a:endParaRPr lang="es-ES" sz="1400" dirty="0" smtClean="0">
              <a:solidFill>
                <a:srgbClr val="8C2902"/>
              </a:solidFill>
              <a:latin typeface="Times New Roman" pitchFamily="18" charset="0"/>
            </a:endParaRPr>
          </a:p>
          <a:p>
            <a:endParaRPr lang="es-ES" sz="1400" dirty="0">
              <a:solidFill>
                <a:srgbClr val="8C2902"/>
              </a:solidFill>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Título"/>
          <p:cNvSpPr>
            <a:spLocks noGrp="1"/>
          </p:cNvSpPr>
          <p:nvPr>
            <p:ph type="ctrTitle"/>
          </p:nvPr>
        </p:nvSpPr>
        <p:spPr>
          <a:xfrm>
            <a:off x="468313" y="1341438"/>
            <a:ext cx="8280400" cy="1584325"/>
          </a:xfrm>
        </p:spPr>
        <p:txBody>
          <a:bodyPr>
            <a:normAutofit fontScale="90000"/>
          </a:bodyPr>
          <a:lstStyle/>
          <a:p>
            <a:pPr eaLnBrk="1" hangingPunct="1"/>
            <a:r>
              <a:rPr lang="es-PE" sz="4000" smtClean="0"/>
              <a:t>Sistema de Captura móvil y monitoreo de Encuestas para una empresa Encuestadora</a:t>
            </a:r>
          </a:p>
        </p:txBody>
      </p:sp>
      <p:sp>
        <p:nvSpPr>
          <p:cNvPr id="35842" name="3 CuadroTexto"/>
          <p:cNvSpPr txBox="1">
            <a:spLocks noChangeArrowheads="1"/>
          </p:cNvSpPr>
          <p:nvPr/>
        </p:nvSpPr>
        <p:spPr bwMode="auto">
          <a:xfrm>
            <a:off x="4459288" y="3573463"/>
            <a:ext cx="4186237"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35843"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INTRODUCCION</a:t>
            </a:r>
          </a:p>
        </p:txBody>
      </p:sp>
      <p:pic>
        <p:nvPicPr>
          <p:cNvPr id="16386"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Tema de Tesis</a:t>
            </a:r>
            <a:endParaRPr lang="es-PE" b="1" smtClean="0">
              <a:solidFill>
                <a:schemeClr val="tx2"/>
              </a:solidFill>
            </a:endParaRPr>
          </a:p>
        </p:txBody>
      </p:sp>
      <p:pic>
        <p:nvPicPr>
          <p:cNvPr id="17410"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
        <p:nvSpPr>
          <p:cNvPr id="17411" name="1 Título"/>
          <p:cNvSpPr>
            <a:spLocks/>
          </p:cNvSpPr>
          <p:nvPr/>
        </p:nvSpPr>
        <p:spPr bwMode="auto">
          <a:xfrm>
            <a:off x="755650" y="2852738"/>
            <a:ext cx="7772400" cy="1871662"/>
          </a:xfrm>
          <a:prstGeom prst="rect">
            <a:avLst/>
          </a:prstGeom>
          <a:noFill/>
          <a:ln w="9525">
            <a:noFill/>
            <a:miter lim="800000"/>
            <a:headEnd/>
            <a:tailEnd/>
          </a:ln>
        </p:spPr>
        <p:txBody>
          <a:bodyPr anchor="b"/>
          <a:lstStyle/>
          <a:p>
            <a:pPr algn="ctr"/>
            <a:r>
              <a:rPr lang="es-PE" sz="3600">
                <a:solidFill>
                  <a:schemeClr val="tx2"/>
                </a:solidFill>
                <a:latin typeface="Candara" pitchFamily="34" charset="0"/>
              </a:rPr>
              <a:t>SISTEMA DE CAPTURA MÓVIL Y MONITOREO DE ENCUESTAS PARA UNA EMPRESA ENCUESTADORA</a:t>
            </a:r>
          </a:p>
        </p:txBody>
      </p:sp>
      <p:pic>
        <p:nvPicPr>
          <p:cNvPr id="17412" name="Picture 5"/>
          <p:cNvPicPr>
            <a:picLocks noChangeAspect="1" noChangeArrowheads="1"/>
          </p:cNvPicPr>
          <p:nvPr/>
        </p:nvPicPr>
        <p:blipFill>
          <a:blip r:embed="rId3" cstate="print"/>
          <a:srcRect/>
          <a:stretch>
            <a:fillRect/>
          </a:stretch>
        </p:blipFill>
        <p:spPr bwMode="auto">
          <a:xfrm>
            <a:off x="3968105" y="4797425"/>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476250"/>
            <a:ext cx="8229600" cy="1252538"/>
          </a:xfrm>
        </p:spPr>
        <p:txBody>
          <a:bodyPr/>
          <a:lstStyle/>
          <a:p>
            <a:pPr eaLnBrk="1" hangingPunct="1"/>
            <a:r>
              <a:rPr lang="en-US" b="1" dirty="0" err="1" smtClean="0">
                <a:solidFill>
                  <a:schemeClr val="tx2"/>
                </a:solidFill>
              </a:rPr>
              <a:t>Metas</a:t>
            </a:r>
            <a:r>
              <a:rPr lang="en-US" b="1" dirty="0" smtClean="0">
                <a:solidFill>
                  <a:schemeClr val="tx2"/>
                </a:solidFill>
              </a:rPr>
              <a:t> de la </a:t>
            </a:r>
            <a:r>
              <a:rPr lang="en-US" b="1" dirty="0" err="1" smtClean="0">
                <a:solidFill>
                  <a:schemeClr val="tx2"/>
                </a:solidFill>
              </a:rPr>
              <a:t>arquitectura</a:t>
            </a:r>
            <a:endParaRPr lang="es-PE" b="1" dirty="0" smtClean="0">
              <a:solidFill>
                <a:schemeClr val="tx2"/>
              </a:solidFill>
            </a:endParaRPr>
          </a:p>
        </p:txBody>
      </p:sp>
      <p:pic>
        <p:nvPicPr>
          <p:cNvPr id="1843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
        <p:nvSpPr>
          <p:cNvPr id="18435" name="Rectangle 5"/>
          <p:cNvSpPr>
            <a:spLocks noChangeArrowheads="1"/>
          </p:cNvSpPr>
          <p:nvPr/>
        </p:nvSpPr>
        <p:spPr bwMode="auto">
          <a:xfrm>
            <a:off x="5724525" y="2708275"/>
            <a:ext cx="142875" cy="215900"/>
          </a:xfrm>
          <a:prstGeom prst="rect">
            <a:avLst/>
          </a:prstGeom>
          <a:solidFill>
            <a:schemeClr val="bg1"/>
          </a:solidFill>
          <a:ln w="9525">
            <a:noFill/>
            <a:miter lim="800000"/>
            <a:headEnd/>
            <a:tailEnd/>
          </a:ln>
        </p:spPr>
        <p:txBody>
          <a:bodyPr wrap="none" anchor="ctr"/>
          <a:lstStyle/>
          <a:p>
            <a:endParaRPr lang="es-ES"/>
          </a:p>
        </p:txBody>
      </p:sp>
      <p:graphicFrame>
        <p:nvGraphicFramePr>
          <p:cNvPr id="6" name="Group 42"/>
          <p:cNvGraphicFramePr>
            <a:graphicFrameLocks noGrp="1"/>
          </p:cNvGraphicFramePr>
          <p:nvPr/>
        </p:nvGraphicFramePr>
        <p:xfrm>
          <a:off x="250825" y="2171700"/>
          <a:ext cx="8642350" cy="3808096"/>
        </p:xfrm>
        <a:graphic>
          <a:graphicData uri="http://schemas.openxmlformats.org/drawingml/2006/table">
            <a:tbl>
              <a:tblPr/>
              <a:tblGrid>
                <a:gridCol w="2160588"/>
                <a:gridCol w="6481762"/>
              </a:tblGrid>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RNF_004_Disponibilidad_del_sistema</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(Confiabilidad)</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fontAlgn="base">
                        <a:spcAft>
                          <a:spcPts val="0"/>
                        </a:spcAft>
                      </a:pPr>
                      <a:r>
                        <a:rPr lang="es-ES" sz="1400" kern="1200">
                          <a:solidFill>
                            <a:srgbClr val="073E87"/>
                          </a:solidFill>
                          <a:latin typeface="Arial Narrow" pitchFamily="34" charset="0"/>
                          <a:ea typeface="SimSun"/>
                          <a:cs typeface="Times New Roman"/>
                        </a:rPr>
                        <a:t>El sistema estará disponible al 95% entre las 9:00 am y las 6:00 pm ya que el 0.05% representa el mantenimiento por el que pasará dicho sistema.</a:t>
                      </a:r>
                      <a:r>
                        <a:rPr lang="es-ES" sz="1400" kern="1200">
                          <a:solidFill>
                            <a:srgbClr val="073E87"/>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RNF_007_Tiempo_de_respuesta_de_transacciones </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(Rendimiento)</a:t>
                      </a:r>
                      <a:r>
                        <a:rPr lang="es-ES" sz="1400" b="1" kern="1200" dirty="0">
                          <a:solidFill>
                            <a:srgbClr val="8C2902"/>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a:solidFill>
                            <a:srgbClr val="073E87"/>
                          </a:solidFill>
                          <a:latin typeface="Arial Narrow" pitchFamily="34" charset="0"/>
                          <a:ea typeface="SimSun"/>
                          <a:cs typeface="Times New Roman"/>
                        </a:rPr>
                        <a:t>El tiempo promedio de las transacciones en el sistema no debe exceder los 6 segundos.</a:t>
                      </a:r>
                      <a:r>
                        <a:rPr lang="es-ES" sz="1400" kern="1200">
                          <a:solidFill>
                            <a:srgbClr val="073E87"/>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RNF_011_Log_de_auditoría</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(Soporte)</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fontAlgn="base">
                        <a:spcAft>
                          <a:spcPts val="0"/>
                        </a:spcAft>
                      </a:pPr>
                      <a:r>
                        <a:rPr lang="es-ES" sz="1400" kern="1200">
                          <a:solidFill>
                            <a:srgbClr val="073E87"/>
                          </a:solidFill>
                          <a:latin typeface="Arial Narrow" pitchFamily="34" charset="0"/>
                          <a:ea typeface="SimSun"/>
                          <a:cs typeface="Times New Roman"/>
                        </a:rPr>
                        <a:t>El sistema registrará en archivo de log los cambios realizados, detallando el módulo, el tipo de movimiento, los valores del registro antes del cambio, el usuario que ejecutó la transacción, así como la fecha y hora.</a:t>
                      </a:r>
                      <a:r>
                        <a:rPr lang="es-ES" sz="1400" kern="1200">
                          <a:solidFill>
                            <a:srgbClr val="073E87"/>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eaLnBrk="0" fontAlgn="base" hangingPunct="0">
                        <a:spcBef>
                          <a:spcPts val="290"/>
                        </a:spcBef>
                        <a:spcAft>
                          <a:spcPts val="0"/>
                        </a:spcAft>
                      </a:pPr>
                      <a:r>
                        <a:rPr lang="es-ES" sz="1400" kern="1200">
                          <a:solidFill>
                            <a:srgbClr val="073E87"/>
                          </a:solidFill>
                          <a:latin typeface="Arial Narrow" pitchFamily="34" charset="0"/>
                          <a:ea typeface="SimSun"/>
                          <a:cs typeface="Times New Roman"/>
                        </a:rPr>
                        <a:t>RNF_022_Motor_de_base_de_datos</a:t>
                      </a:r>
                      <a:br>
                        <a:rPr lang="es-ES" sz="1400" kern="1200">
                          <a:solidFill>
                            <a:srgbClr val="073E87"/>
                          </a:solidFill>
                          <a:latin typeface="Arial Narrow" pitchFamily="34" charset="0"/>
                          <a:ea typeface="SimSun"/>
                          <a:cs typeface="Times New Roman"/>
                        </a:rPr>
                      </a:br>
                      <a:r>
                        <a:rPr lang="es-ES" sz="1400" b="1" kern="1200">
                          <a:solidFill>
                            <a:srgbClr val="8C2902"/>
                          </a:solidFill>
                          <a:latin typeface="Arial Narrow" pitchFamily="34" charset="0"/>
                          <a:ea typeface="SimSun"/>
                          <a:cs typeface="Times New Roman"/>
                        </a:rPr>
                        <a:t>(Restricciones de diseño)</a:t>
                      </a:r>
                      <a:r>
                        <a:rPr lang="es-ES" sz="1400" b="1" kern="1200">
                          <a:solidFill>
                            <a:srgbClr val="8C2902"/>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El motor de base de datos deberá ser </a:t>
                      </a:r>
                      <a:r>
                        <a:rPr lang="es-ES" sz="1400" kern="1200" dirty="0" err="1">
                          <a:solidFill>
                            <a:srgbClr val="073E87"/>
                          </a:solidFill>
                          <a:latin typeface="Arial Narrow" pitchFamily="34" charset="0"/>
                          <a:ea typeface="SimSun"/>
                          <a:cs typeface="Times New Roman"/>
                        </a:rPr>
                        <a:t>MySQL</a:t>
                      </a:r>
                      <a:r>
                        <a:rPr lang="es-ES" sz="1400" kern="1200" dirty="0">
                          <a:solidFill>
                            <a:srgbClr val="073E87"/>
                          </a:solidFill>
                          <a:latin typeface="Arial Narrow" pitchFamily="34" charset="0"/>
                          <a:ea typeface="SimSun"/>
                          <a:cs typeface="Times New Roman"/>
                        </a:rPr>
                        <a:t> ya que se incrementa Velocidad al realizar las operaciones, lo que le hace uno de los gestores con mejor rendimiento.</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RNF_028_Librerias_Java</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(Componentes adquiridos)</a:t>
                      </a:r>
                      <a:r>
                        <a:rPr lang="es-ES" sz="1400" b="1" kern="1200" dirty="0">
                          <a:solidFill>
                            <a:srgbClr val="8C2902"/>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Se utilizará la biblioteca swing de Java para la utilización de componentes más agradables.</a:t>
                      </a:r>
                      <a:r>
                        <a:rPr lang="es-ES" sz="1400" kern="1200" dirty="0">
                          <a:solidFill>
                            <a:srgbClr val="073E87"/>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fontAlgn="base">
                        <a:spcAft>
                          <a:spcPts val="0"/>
                        </a:spcAft>
                      </a:pPr>
                      <a:r>
                        <a:rPr lang="es-ES" sz="1400" kern="1200">
                          <a:solidFill>
                            <a:srgbClr val="073E87"/>
                          </a:solidFill>
                          <a:latin typeface="Arial Narrow" pitchFamily="34" charset="0"/>
                          <a:ea typeface="SimSun"/>
                          <a:cs typeface="Times New Roman"/>
                        </a:rPr>
                        <a:t>RNF_035_ Protocolo TCP/IP</a:t>
                      </a:r>
                      <a:br>
                        <a:rPr lang="es-ES" sz="1400" kern="1200">
                          <a:solidFill>
                            <a:srgbClr val="073E87"/>
                          </a:solidFill>
                          <a:latin typeface="Arial Narrow" pitchFamily="34" charset="0"/>
                          <a:ea typeface="SimSun"/>
                          <a:cs typeface="Times New Roman"/>
                        </a:rPr>
                      </a:br>
                      <a:r>
                        <a:rPr lang="es-ES" sz="1400" b="1" kern="1200">
                          <a:solidFill>
                            <a:srgbClr val="8C2902"/>
                          </a:solidFill>
                          <a:latin typeface="Arial Narrow" pitchFamily="34" charset="0"/>
                          <a:ea typeface="SimSun"/>
                          <a:cs typeface="Times New Roman"/>
                        </a:rPr>
                        <a:t>(Interfaces de Hardware)</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Se utiliza para que las aplicaciones puedan comunicarse en forma segura.</a:t>
                      </a:r>
                      <a:r>
                        <a:rPr lang="es-ES" sz="1400" kern="1200" dirty="0">
                          <a:solidFill>
                            <a:srgbClr val="073E87"/>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250"/>
            <a:ext cx="8229600" cy="1252538"/>
          </a:xfrm>
        </p:spPr>
        <p:txBody>
          <a:bodyPr/>
          <a:lstStyle/>
          <a:p>
            <a:pPr eaLnBrk="1" hangingPunct="1"/>
            <a:r>
              <a:rPr lang="en-US" sz="4000" b="1" dirty="0" err="1" smtClean="0">
                <a:solidFill>
                  <a:schemeClr val="tx2"/>
                </a:solidFill>
              </a:rPr>
              <a:t>Metas</a:t>
            </a:r>
            <a:r>
              <a:rPr lang="en-US" sz="4000" b="1" dirty="0" smtClean="0">
                <a:solidFill>
                  <a:schemeClr val="tx2"/>
                </a:solidFill>
              </a:rPr>
              <a:t> de la </a:t>
            </a:r>
            <a:r>
              <a:rPr lang="en-US" sz="4000" b="1" dirty="0" err="1" smtClean="0">
                <a:solidFill>
                  <a:schemeClr val="tx2"/>
                </a:solidFill>
              </a:rPr>
              <a:t>arquitectura</a:t>
            </a:r>
            <a:endParaRPr lang="es-PE" sz="4000" b="1" dirty="0" smtClean="0">
              <a:solidFill>
                <a:schemeClr val="tx2"/>
              </a:solidFill>
            </a:endParaRPr>
          </a:p>
        </p:txBody>
      </p:sp>
      <p:pic>
        <p:nvPicPr>
          <p:cNvPr id="21506"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21546" name="Group 42"/>
          <p:cNvGraphicFramePr>
            <a:graphicFrameLocks noGrp="1"/>
          </p:cNvGraphicFramePr>
          <p:nvPr/>
        </p:nvGraphicFramePr>
        <p:xfrm>
          <a:off x="250825" y="1988840"/>
          <a:ext cx="8642350" cy="4234816"/>
        </p:xfrm>
        <a:graphic>
          <a:graphicData uri="http://schemas.openxmlformats.org/drawingml/2006/table">
            <a:tbl>
              <a:tblPr/>
              <a:tblGrid>
                <a:gridCol w="2160588"/>
                <a:gridCol w="6481762"/>
              </a:tblGrid>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RNF_040_Licencia_Open_source</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(Licenciamiento)</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82550" indent="-82550" fontAlgn="base">
                        <a:spcAft>
                          <a:spcPts val="0"/>
                        </a:spcAft>
                      </a:pPr>
                      <a:r>
                        <a:rPr lang="es-ES" sz="1400" kern="1200" dirty="0">
                          <a:solidFill>
                            <a:srgbClr val="073E87"/>
                          </a:solidFill>
                          <a:latin typeface="Arial Narrow" pitchFamily="34" charset="0"/>
                          <a:ea typeface="SimSun"/>
                          <a:cs typeface="Times New Roman"/>
                        </a:rPr>
                        <a:t>Licencia GNU ya que se trabaja con Herramientas Open </a:t>
                      </a:r>
                      <a:r>
                        <a:rPr lang="es-ES" sz="1400" kern="1200" dirty="0" err="1">
                          <a:solidFill>
                            <a:srgbClr val="073E87"/>
                          </a:solidFill>
                          <a:latin typeface="Arial Narrow" pitchFamily="34" charset="0"/>
                          <a:ea typeface="SimSun"/>
                          <a:cs typeface="Times New Roman"/>
                        </a:rPr>
                        <a:t>source</a:t>
                      </a:r>
                      <a:r>
                        <a:rPr lang="es-ES" sz="1400" kern="1200" dirty="0">
                          <a:solidFill>
                            <a:srgbClr val="073E87"/>
                          </a:solidFill>
                          <a:latin typeface="Arial Narrow" pitchFamily="34" charset="0"/>
                          <a:ea typeface="SimSun"/>
                          <a:cs typeface="Times New Roman"/>
                        </a:rPr>
                        <a:t> de acuerdo a la Política en desarrollo de software establecida en las entidades públicas.</a:t>
                      </a:r>
                      <a:r>
                        <a:rPr lang="es-ES" sz="1400" kern="1200" dirty="0">
                          <a:solidFill>
                            <a:srgbClr val="073E87"/>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RNF_042_Estándares_de_programación_y_diseño_técnico</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(Estándares aplicables)</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a:solidFill>
                            <a:srgbClr val="073E87"/>
                          </a:solidFill>
                          <a:latin typeface="Arial Narrow" pitchFamily="34" charset="0"/>
                          <a:ea typeface="SimSun"/>
                          <a:cs typeface="Times New Roman"/>
                        </a:rPr>
                        <a:t>El código fuente de la aplicación deberá ser desarrollado siguiendo los estándares de programación y diseño técnico definidos por la empresa. Teniendo como estándar la metodología RUP, PMP y estándar UML para el desarrollo del proyecto.</a:t>
                      </a:r>
                      <a:r>
                        <a:rPr lang="es-ES" sz="1400" kern="1200">
                          <a:solidFill>
                            <a:srgbClr val="073E87"/>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RNF_043_Garantizar_confiabilidad_datos_procesados</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(Seguridad del Sistema)</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fontAlgn="base">
                        <a:spcAft>
                          <a:spcPts val="0"/>
                        </a:spcAft>
                      </a:pPr>
                      <a:r>
                        <a:rPr lang="es-ES" sz="1400" kern="1200">
                          <a:solidFill>
                            <a:srgbClr val="073E87"/>
                          </a:solidFill>
                          <a:latin typeface="Arial Narrow" pitchFamily="34" charset="0"/>
                          <a:ea typeface="SimSun"/>
                          <a:cs typeface="Times New Roman"/>
                        </a:rPr>
                        <a:t>Se utiliza para agregar un nivel de seguridad a los datos procesados a fin de garantizar la integridad de los resultados.</a:t>
                      </a:r>
                      <a:r>
                        <a:rPr lang="es-ES" sz="1400" kern="1200">
                          <a:solidFill>
                            <a:srgbClr val="073E87"/>
                          </a:solidFill>
                          <a:latin typeface="Arial Narrow" pitchFamily="34" charset="0"/>
                          <a:ea typeface="Times New Roman"/>
                          <a:cs typeface="Times New Roman"/>
                        </a:rPr>
                        <a:t> </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RNF_044_Gestión_backups</a:t>
                      </a:r>
                      <a:br>
                        <a:rPr lang="es-ES" sz="1400" kern="1200" dirty="0">
                          <a:solidFill>
                            <a:srgbClr val="073E87"/>
                          </a:solidFill>
                          <a:latin typeface="Arial Narrow" pitchFamily="34" charset="0"/>
                          <a:ea typeface="SimSun"/>
                          <a:cs typeface="Times New Roman"/>
                        </a:rPr>
                      </a:br>
                      <a:r>
                        <a:rPr lang="es-ES" sz="1400" b="1" kern="1200" dirty="0">
                          <a:solidFill>
                            <a:srgbClr val="8C2902"/>
                          </a:solidFill>
                          <a:latin typeface="Arial Narrow" pitchFamily="34" charset="0"/>
                          <a:ea typeface="SimSun"/>
                          <a:cs typeface="Times New Roman"/>
                        </a:rPr>
                        <a:t>(Seguridad del Sistema)</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Se utiliza para proteger la información ante la amenaza de alguna pérdida de la misma de acuerdo al procedimiento establecido en la institución.</a:t>
                      </a:r>
                      <a:r>
                        <a:rPr lang="es-ES" sz="1400" kern="1200" dirty="0">
                          <a:solidFill>
                            <a:srgbClr val="073E87"/>
                          </a:solidFill>
                          <a:latin typeface="Arial Narrow" pitchFamily="34" charset="0"/>
                          <a:ea typeface="Times New Roman"/>
                          <a:cs typeface="Times New Roman"/>
                        </a:rPr>
                        <a:t> </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fontAlgn="base">
                        <a:spcAft>
                          <a:spcPts val="0"/>
                        </a:spcAft>
                      </a:pPr>
                      <a:r>
                        <a:rPr lang="es-ES" sz="1400" kern="1200">
                          <a:solidFill>
                            <a:srgbClr val="073E87"/>
                          </a:solidFill>
                          <a:latin typeface="Arial Narrow" pitchFamily="34" charset="0"/>
                          <a:ea typeface="SimSun"/>
                          <a:cs typeface="Times New Roman"/>
                        </a:rPr>
                        <a:t>RNF_024_Tipo_de_archivo_de_los_reportes</a:t>
                      </a:r>
                      <a:endParaRPr lang="es-PE" sz="1400">
                        <a:latin typeface="Arial Narrow" pitchFamily="34" charset="0"/>
                        <a:ea typeface="Times New Roman"/>
                        <a:cs typeface="Times New Roman"/>
                      </a:endParaRPr>
                    </a:p>
                    <a:p>
                      <a:pPr fontAlgn="base">
                        <a:spcAft>
                          <a:spcPts val="0"/>
                        </a:spcAft>
                      </a:pPr>
                      <a:r>
                        <a:rPr lang="es-ES" sz="1400" kern="1200">
                          <a:solidFill>
                            <a:srgbClr val="073E87"/>
                          </a:solidFill>
                          <a:latin typeface="Arial Narrow" pitchFamily="34" charset="0"/>
                          <a:ea typeface="SimSun"/>
                          <a:cs typeface="Times New Roman"/>
                        </a:rPr>
                        <a:t>El formato de salida de los reportes deberá ser PDF.</a:t>
                      </a:r>
                      <a:br>
                        <a:rPr lang="es-ES" sz="1400" kern="1200">
                          <a:solidFill>
                            <a:srgbClr val="073E87"/>
                          </a:solidFill>
                          <a:latin typeface="Arial Narrow" pitchFamily="34" charset="0"/>
                          <a:ea typeface="SimSun"/>
                          <a:cs typeface="Times New Roman"/>
                        </a:rPr>
                      </a:br>
                      <a:r>
                        <a:rPr lang="es-ES" sz="1400" b="1" kern="1200">
                          <a:solidFill>
                            <a:srgbClr val="C00000"/>
                          </a:solidFill>
                          <a:latin typeface="Arial Narrow" pitchFamily="34" charset="0"/>
                          <a:ea typeface="SimSun"/>
                          <a:cs typeface="Times New Roman"/>
                        </a:rPr>
                        <a:t>(Restricciones del diseño)</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Se utiliza para generar la representación de los resultados a través de formato PDF usando el </a:t>
                      </a:r>
                      <a:r>
                        <a:rPr lang="es-ES" sz="1400" kern="1200" dirty="0" err="1">
                          <a:solidFill>
                            <a:srgbClr val="073E87"/>
                          </a:solidFill>
                          <a:latin typeface="Arial Narrow" pitchFamily="34" charset="0"/>
                          <a:ea typeface="SimSun"/>
                          <a:cs typeface="Times New Roman"/>
                        </a:rPr>
                        <a:t>JReport</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fontAlgn="base">
                        <a:spcAft>
                          <a:spcPts val="0"/>
                        </a:spcAft>
                      </a:pPr>
                      <a:r>
                        <a:rPr lang="es-ES" sz="1400" kern="1200" dirty="0">
                          <a:solidFill>
                            <a:srgbClr val="073E87"/>
                          </a:solidFill>
                          <a:latin typeface="Arial Narrow" pitchFamily="34" charset="0"/>
                          <a:ea typeface="SimSun"/>
                          <a:cs typeface="Times New Roman"/>
                        </a:rPr>
                        <a:t>RNF_012_Log_de_errores</a:t>
                      </a:r>
                      <a:br>
                        <a:rPr lang="es-ES" sz="1400" kern="1200" dirty="0">
                          <a:solidFill>
                            <a:srgbClr val="073E87"/>
                          </a:solidFill>
                          <a:latin typeface="Arial Narrow" pitchFamily="34" charset="0"/>
                          <a:ea typeface="SimSun"/>
                          <a:cs typeface="Times New Roman"/>
                        </a:rPr>
                      </a:br>
                      <a:r>
                        <a:rPr lang="es-ES" sz="1400" b="1" kern="1200" dirty="0">
                          <a:solidFill>
                            <a:srgbClr val="C00000"/>
                          </a:solidFill>
                          <a:latin typeface="Arial Narrow" pitchFamily="34" charset="0"/>
                          <a:ea typeface="SimSun"/>
                          <a:cs typeface="Times New Roman"/>
                        </a:rPr>
                        <a:t>(Soporte)</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fontAlgn="base">
                        <a:spcAft>
                          <a:spcPts val="0"/>
                        </a:spcAft>
                      </a:pPr>
                      <a:r>
                        <a:rPr lang="es-ES" sz="1400" kern="1200" dirty="0">
                          <a:solidFill>
                            <a:srgbClr val="073E87"/>
                          </a:solidFill>
                          <a:latin typeface="Arial Narrow" pitchFamily="34" charset="0"/>
                          <a:ea typeface="SimSun"/>
                          <a:cs typeface="Times New Roman"/>
                        </a:rPr>
                        <a:t>Se utiliza para capturar los errores generados durante el funcionamiento del sistema.</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476250"/>
            <a:ext cx="8229600" cy="1252538"/>
          </a:xfrm>
        </p:spPr>
        <p:txBody>
          <a:bodyPr/>
          <a:lstStyle/>
          <a:p>
            <a:pPr eaLnBrk="1" hangingPunct="1"/>
            <a:r>
              <a:rPr lang="en-US" sz="4000" b="1" dirty="0" err="1" smtClean="0">
                <a:solidFill>
                  <a:schemeClr val="tx2"/>
                </a:solidFill>
              </a:rPr>
              <a:t>Restricciones</a:t>
            </a:r>
            <a:r>
              <a:rPr lang="en-US" sz="4000" b="1" dirty="0" smtClean="0">
                <a:solidFill>
                  <a:schemeClr val="tx2"/>
                </a:solidFill>
              </a:rPr>
              <a:t> de la </a:t>
            </a:r>
            <a:r>
              <a:rPr lang="en-US" sz="4000" b="1" dirty="0" err="1" smtClean="0">
                <a:solidFill>
                  <a:schemeClr val="tx2"/>
                </a:solidFill>
              </a:rPr>
              <a:t>arquitectura</a:t>
            </a:r>
            <a:r>
              <a:rPr lang="en-US" sz="4000" b="1" dirty="0" smtClean="0">
                <a:solidFill>
                  <a:schemeClr val="tx2"/>
                </a:solidFill>
              </a:rPr>
              <a:t> </a:t>
            </a:r>
            <a:endParaRPr lang="es-PE" sz="4000" b="1" dirty="0" smtClean="0">
              <a:solidFill>
                <a:schemeClr val="tx2"/>
              </a:solidFill>
            </a:endParaRPr>
          </a:p>
        </p:txBody>
      </p:sp>
      <p:pic>
        <p:nvPicPr>
          <p:cNvPr id="22530"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22573" name="Group 45"/>
          <p:cNvGraphicFramePr>
            <a:graphicFrameLocks noGrp="1"/>
          </p:cNvGraphicFramePr>
          <p:nvPr/>
        </p:nvGraphicFramePr>
        <p:xfrm>
          <a:off x="250825" y="2171700"/>
          <a:ext cx="8642350" cy="3261044"/>
        </p:xfrm>
        <a:graphic>
          <a:graphicData uri="http://schemas.openxmlformats.org/drawingml/2006/table">
            <a:tbl>
              <a:tblPr/>
              <a:tblGrid>
                <a:gridCol w="720775"/>
                <a:gridCol w="7921575"/>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2"/>
                          </a:solidFill>
                          <a:effectLst/>
                          <a:latin typeface="Arial Narrow" pitchFamily="34" charset="0"/>
                        </a:rPr>
                        <a:t>N|</a:t>
                      </a:r>
                      <a:endParaRPr kumimoji="0" lang="es-ES" sz="1400" b="0" i="0" u="none" strike="noStrike" cap="none" normalizeH="0" baseline="0" dirty="0" smtClean="0">
                        <a:ln>
                          <a:noFill/>
                        </a:ln>
                        <a:solidFill>
                          <a:schemeClr val="tx2"/>
                        </a:solidFill>
                        <a:effectLst/>
                        <a:latin typeface="Arial Narrow"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400" b="0" i="0" u="none" strike="noStrike" cap="none" normalizeH="0" baseline="0" dirty="0" smtClean="0">
                          <a:ln>
                            <a:noFill/>
                          </a:ln>
                          <a:solidFill>
                            <a:schemeClr val="tx2"/>
                          </a:solidFill>
                          <a:effectLst/>
                          <a:latin typeface="Arial Narrow" pitchFamily="34" charset="0"/>
                        </a:rPr>
                        <a:t>Descripción</a:t>
                      </a:r>
                      <a:endParaRPr kumimoji="0" lang="es-ES" sz="1400" b="0" i="0" u="none" strike="noStrike" cap="none" normalizeH="0" baseline="0" dirty="0" smtClean="0">
                        <a:ln>
                          <a:noFill/>
                        </a:ln>
                        <a:solidFill>
                          <a:schemeClr val="tx2"/>
                        </a:solidFill>
                        <a:effectLst/>
                        <a:latin typeface="Arial Narrow"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a:spcAft>
                          <a:spcPts val="0"/>
                        </a:spcAft>
                      </a:pPr>
                      <a:r>
                        <a:rPr lang="es-ES" sz="1400" dirty="0">
                          <a:latin typeface="Arial Narrow" pitchFamily="34" charset="0"/>
                          <a:ea typeface="Times New Roman"/>
                          <a:cs typeface="Times New Roman"/>
                        </a:rPr>
                        <a:t>1.</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algn="just">
                        <a:spcAft>
                          <a:spcPts val="0"/>
                        </a:spcAft>
                      </a:pPr>
                      <a:r>
                        <a:rPr lang="es-ES" sz="1400" dirty="0">
                          <a:latin typeface="Arial Narrow" pitchFamily="34" charset="0"/>
                          <a:ea typeface="Times New Roman"/>
                          <a:cs typeface="Times New Roman"/>
                        </a:rPr>
                        <a:t>La aplicación debe soportar multiplataforma para el acceso de los usuarios. Esta será ejecutada a través de un navegador de Internet.</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a:spcAft>
                          <a:spcPts val="0"/>
                        </a:spcAft>
                      </a:pPr>
                      <a:r>
                        <a:rPr lang="es-ES" sz="1400">
                          <a:latin typeface="Arial Narrow" pitchFamily="34" charset="0"/>
                          <a:ea typeface="Times New Roman"/>
                          <a:cs typeface="Times New Roman"/>
                        </a:rPr>
                        <a:t>2.</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algn="just">
                        <a:spcAft>
                          <a:spcPts val="0"/>
                        </a:spcAft>
                      </a:pPr>
                      <a:r>
                        <a:rPr lang="es-ES" sz="1400" dirty="0">
                          <a:latin typeface="Arial Narrow" pitchFamily="34" charset="0"/>
                          <a:ea typeface="Times New Roman"/>
                          <a:cs typeface="Times New Roman"/>
                        </a:rPr>
                        <a:t>El sistema manejará la persistencia de datos a través de una base Open </a:t>
                      </a:r>
                      <a:r>
                        <a:rPr lang="es-ES" sz="1400" dirty="0" err="1">
                          <a:latin typeface="Arial Narrow" pitchFamily="34" charset="0"/>
                          <a:ea typeface="Times New Roman"/>
                          <a:cs typeface="Times New Roman"/>
                        </a:rPr>
                        <a:t>source</a:t>
                      </a:r>
                      <a:r>
                        <a:rPr lang="es-ES" sz="1400" dirty="0">
                          <a:latin typeface="Arial Narrow" pitchFamily="34" charset="0"/>
                          <a:ea typeface="Times New Roman"/>
                          <a:cs typeface="Times New Roman"/>
                        </a:rPr>
                        <a:t> como </a:t>
                      </a:r>
                      <a:r>
                        <a:rPr lang="es-ES" sz="1400" dirty="0" err="1">
                          <a:latin typeface="Arial Narrow" pitchFamily="34" charset="0"/>
                          <a:ea typeface="Times New Roman"/>
                          <a:cs typeface="Times New Roman"/>
                        </a:rPr>
                        <a:t>Mysql</a:t>
                      </a:r>
                      <a:r>
                        <a:rPr lang="es-ES" sz="1400" dirty="0">
                          <a:latin typeface="Arial Narrow" pitchFamily="34" charset="0"/>
                          <a:ea typeface="Times New Roman"/>
                          <a:cs typeface="Times New Roman"/>
                        </a:rPr>
                        <a:t> ó </a:t>
                      </a:r>
                      <a:r>
                        <a:rPr lang="es-ES" sz="1400" dirty="0" err="1">
                          <a:latin typeface="Arial Narrow" pitchFamily="34" charset="0"/>
                          <a:ea typeface="Times New Roman"/>
                          <a:cs typeface="Times New Roman"/>
                        </a:rPr>
                        <a:t>Postgree</a:t>
                      </a:r>
                      <a:r>
                        <a:rPr lang="es-ES" sz="1400" dirty="0">
                          <a:latin typeface="Arial Narrow" pitchFamily="34" charset="0"/>
                          <a:ea typeface="Times New Roman"/>
                          <a:cs typeface="Times New Roman"/>
                        </a:rPr>
                        <a:t>.</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49300">
                <a:tc>
                  <a:txBody>
                    <a:bodyPr/>
                    <a:lstStyle/>
                    <a:p>
                      <a:pPr>
                        <a:spcAft>
                          <a:spcPts val="0"/>
                        </a:spcAft>
                      </a:pPr>
                      <a:r>
                        <a:rPr lang="es-ES" sz="1400">
                          <a:latin typeface="Arial Narrow" pitchFamily="34" charset="0"/>
                          <a:ea typeface="Times New Roman"/>
                          <a:cs typeface="Times New Roman"/>
                        </a:rPr>
                        <a:t>3.</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algn="just">
                        <a:spcAft>
                          <a:spcPts val="0"/>
                        </a:spcAft>
                      </a:pPr>
                      <a:r>
                        <a:rPr lang="es-ES" sz="1400" dirty="0">
                          <a:latin typeface="Arial Narrow" pitchFamily="34" charset="0"/>
                          <a:ea typeface="Times New Roman"/>
                          <a:cs typeface="Times New Roman"/>
                        </a:rPr>
                        <a:t>El sistema será desarrollado con lenguaje orientado a objetos y Open </a:t>
                      </a:r>
                      <a:r>
                        <a:rPr lang="es-ES" sz="1400" dirty="0" err="1">
                          <a:latin typeface="Arial Narrow" pitchFamily="34" charset="0"/>
                          <a:ea typeface="Times New Roman"/>
                          <a:cs typeface="Times New Roman"/>
                        </a:rPr>
                        <a:t>souce</a:t>
                      </a:r>
                      <a:r>
                        <a:rPr lang="es-ES" sz="1400" dirty="0">
                          <a:latin typeface="Arial Narrow" pitchFamily="34" charset="0"/>
                          <a:ea typeface="Times New Roman"/>
                          <a:cs typeface="Times New Roman"/>
                        </a:rPr>
                        <a:t> como Java (J2EE y J2ME)</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a:spcAft>
                          <a:spcPts val="0"/>
                        </a:spcAft>
                      </a:pPr>
                      <a:r>
                        <a:rPr lang="es-ES" sz="1400">
                          <a:latin typeface="Arial Narrow" pitchFamily="34" charset="0"/>
                          <a:ea typeface="Times New Roman"/>
                          <a:cs typeface="Times New Roman"/>
                        </a:rPr>
                        <a:t>4.</a:t>
                      </a:r>
                      <a:endParaRPr lang="es-PE" sz="140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algn="just">
                        <a:spcAft>
                          <a:spcPts val="0"/>
                        </a:spcAft>
                      </a:pPr>
                      <a:r>
                        <a:rPr lang="es-ES" sz="1400" dirty="0">
                          <a:latin typeface="Arial Narrow" pitchFamily="34" charset="0"/>
                          <a:ea typeface="Times New Roman"/>
                          <a:cs typeface="Times New Roman"/>
                        </a:rPr>
                        <a:t>El sistema poseerá seguridad para los datos que se almacenan en el mismo, de modo que en el diseño de la arquitectura se deben tener en cuenta restricciones de autenticación y autorización principalmente para los publicadores de componentes.</a:t>
                      </a:r>
                      <a:endParaRPr lang="es-PE" sz="1400" dirty="0">
                        <a:latin typeface="Arial Narrow" pitchFamily="34" charset="0"/>
                        <a:ea typeface="Times New Roman"/>
                        <a:cs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2538"/>
          </a:xfrm>
        </p:spPr>
        <p:txBody>
          <a:bodyPr/>
          <a:lstStyle/>
          <a:p>
            <a:pPr eaLnBrk="1" hangingPunct="1"/>
            <a:r>
              <a:rPr lang="en-US" sz="4000" b="1" dirty="0" err="1" smtClean="0">
                <a:solidFill>
                  <a:schemeClr val="tx2"/>
                </a:solidFill>
              </a:rPr>
              <a:t>Mecanismos</a:t>
            </a:r>
            <a:r>
              <a:rPr lang="en-US" sz="4000" b="1" dirty="0" smtClean="0">
                <a:solidFill>
                  <a:schemeClr val="tx2"/>
                </a:solidFill>
              </a:rPr>
              <a:t> </a:t>
            </a:r>
            <a:r>
              <a:rPr lang="en-US" sz="4000" b="1" dirty="0" err="1" smtClean="0">
                <a:solidFill>
                  <a:schemeClr val="tx2"/>
                </a:solidFill>
              </a:rPr>
              <a:t>arquitecturales</a:t>
            </a:r>
            <a:endParaRPr lang="es-PE" sz="4000" b="1" dirty="0" smtClean="0">
              <a:solidFill>
                <a:schemeClr val="tx2"/>
              </a:solidFill>
            </a:endParaRPr>
          </a:p>
        </p:txBody>
      </p:sp>
      <p:pic>
        <p:nvPicPr>
          <p:cNvPr id="2355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5" name="Group 42"/>
          <p:cNvGraphicFramePr>
            <a:graphicFrameLocks noGrp="1"/>
          </p:cNvGraphicFramePr>
          <p:nvPr/>
        </p:nvGraphicFramePr>
        <p:xfrm>
          <a:off x="250825" y="2210140"/>
          <a:ext cx="8642349" cy="4171188"/>
        </p:xfrm>
        <a:graphic>
          <a:graphicData uri="http://schemas.openxmlformats.org/drawingml/2006/table">
            <a:tbl>
              <a:tblPr/>
              <a:tblGrid>
                <a:gridCol w="1728470"/>
                <a:gridCol w="3168769"/>
                <a:gridCol w="3745110"/>
              </a:tblGrid>
              <a:tr h="623888">
                <a:tc>
                  <a:txBody>
                    <a:bodyPr/>
                    <a:lstStyle/>
                    <a:p>
                      <a:pPr>
                        <a:spcAft>
                          <a:spcPts val="0"/>
                        </a:spcAft>
                      </a:pPr>
                      <a:r>
                        <a:rPr lang="es-ES" sz="1400" dirty="0">
                          <a:latin typeface="Arial Narrow" pitchFamily="34" charset="0"/>
                          <a:ea typeface="Times New Roman"/>
                        </a:rPr>
                        <a:t>Persistencia</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Con la necesidad de almacenar grandes volúmenes de datos, controlar el acceso concurrente a los mimos y asegurar la consistencia y seguridad de la información se trabajará bajo el concepto de </a:t>
                      </a:r>
                      <a:r>
                        <a:rPr lang="es-ES" sz="1400" u="none" strike="noStrike" dirty="0" err="1">
                          <a:latin typeface="Arial Narrow" pitchFamily="34" charset="0"/>
                          <a:ea typeface="Times New Roman"/>
                        </a:rPr>
                        <a:t>Database</a:t>
                      </a:r>
                      <a:r>
                        <a:rPr lang="es-ES" sz="1400" u="none" strike="noStrike" dirty="0">
                          <a:latin typeface="Arial Narrow" pitchFamily="34" charset="0"/>
                          <a:ea typeface="Times New Roman"/>
                        </a:rPr>
                        <a:t> </a:t>
                      </a:r>
                      <a:r>
                        <a:rPr lang="es-ES" sz="1400" u="none" strike="noStrike" dirty="0" err="1">
                          <a:latin typeface="Arial Narrow" pitchFamily="34" charset="0"/>
                          <a:ea typeface="Times New Roman"/>
                        </a:rPr>
                        <a:t>Mangemente</a:t>
                      </a:r>
                      <a:r>
                        <a:rPr lang="es-ES" sz="1400" u="none" strike="noStrike" dirty="0">
                          <a:latin typeface="Arial Narrow" pitchFamily="34" charset="0"/>
                          <a:ea typeface="Times New Roman"/>
                        </a:rPr>
                        <a:t> </a:t>
                      </a:r>
                      <a:r>
                        <a:rPr lang="es-ES" sz="1400" u="none" strike="noStrike" dirty="0" err="1">
                          <a:latin typeface="Arial Narrow" pitchFamily="34" charset="0"/>
                          <a:ea typeface="Times New Roman"/>
                        </a:rPr>
                        <a:t>System</a:t>
                      </a:r>
                      <a:r>
                        <a:rPr lang="es-ES" sz="1400" u="none" strike="noStrike" dirty="0">
                          <a:latin typeface="Arial Narrow" pitchFamily="34" charset="0"/>
                          <a:ea typeface="Times New Roman"/>
                        </a:rPr>
                        <a:t> (DBMS)</a:t>
                      </a:r>
                      <a:endParaRPr lang="es-PE" sz="1400" u="none" strike="noStrike" dirty="0">
                        <a:latin typeface="Arial Narrow" pitchFamily="34" charset="0"/>
                        <a:ea typeface="Times New Roman"/>
                      </a:endParaRPr>
                    </a:p>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En cuanto al acceso a la base de datos se trabajará bajo el estándar JDO basado en estándares Java (JCA y CMP).</a:t>
                      </a:r>
                      <a:endParaRPr lang="es-PE" sz="1400" u="none" strike="noStrike" dirty="0">
                        <a:latin typeface="Arial Narrow" pitchFamily="34" charset="0"/>
                        <a:ea typeface="Times New Roman"/>
                      </a:endParaRPr>
                    </a:p>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Para el tema de Mapeo de datos se trabajará con el Framework </a:t>
                      </a:r>
                      <a:r>
                        <a:rPr lang="es-ES" sz="1400" u="none" strike="noStrike" dirty="0" err="1">
                          <a:latin typeface="Arial Narrow" pitchFamily="34" charset="0"/>
                          <a:ea typeface="Times New Roman"/>
                        </a:rPr>
                        <a:t>Hibernate</a:t>
                      </a:r>
                      <a:r>
                        <a:rPr lang="es-ES" sz="1400" u="none" strike="noStrike" dirty="0">
                          <a:latin typeface="Arial Narrow" pitchFamily="34" charset="0"/>
                          <a:ea typeface="Times New Roman"/>
                        </a:rPr>
                        <a:t> el cual incorpora el componente EJB y recomiendo el uso del API JPA. </a:t>
                      </a:r>
                      <a:endParaRPr lang="es-PE" sz="1400" u="none" strike="noStrike"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spcAft>
                          <a:spcPts val="0"/>
                        </a:spcAft>
                      </a:pPr>
                      <a:endParaRPr lang="es-ES" sz="1400" dirty="0">
                        <a:latin typeface="Arial Narrow" pitchFamily="34" charset="0"/>
                        <a:ea typeface="Times New Roman"/>
                      </a:endParaRPr>
                    </a:p>
                    <a:p>
                      <a:pPr>
                        <a:spcAft>
                          <a:spcPts val="0"/>
                        </a:spcAft>
                      </a:pPr>
                      <a:r>
                        <a:rPr lang="es-ES" sz="1400" kern="1200" dirty="0">
                          <a:solidFill>
                            <a:srgbClr val="073E87"/>
                          </a:solidFill>
                          <a:latin typeface="Arial Narrow" pitchFamily="34" charset="0"/>
                          <a:ea typeface="SimSun"/>
                        </a:rPr>
                        <a:t>RNF_007_Tiempo_de_respuesta_de_transacciones </a:t>
                      </a:r>
                      <a:br>
                        <a:rPr lang="es-ES" sz="1400" kern="1200" dirty="0">
                          <a:solidFill>
                            <a:srgbClr val="073E87"/>
                          </a:solidFill>
                          <a:latin typeface="Arial Narrow" pitchFamily="34" charset="0"/>
                          <a:ea typeface="SimSun"/>
                        </a:rPr>
                      </a:br>
                      <a:endParaRPr lang="es-PE" sz="1400" dirty="0">
                        <a:latin typeface="Arial Narrow" pitchFamily="34" charset="0"/>
                        <a:ea typeface="Times New Roman"/>
                      </a:endParaRPr>
                    </a:p>
                    <a:p>
                      <a:pPr>
                        <a:spcAft>
                          <a:spcPts val="0"/>
                        </a:spcAft>
                      </a:pPr>
                      <a:r>
                        <a:rPr lang="es-ES" sz="1400" kern="1200" dirty="0">
                          <a:solidFill>
                            <a:srgbClr val="073E87"/>
                          </a:solidFill>
                          <a:latin typeface="Arial Narrow" pitchFamily="34" charset="0"/>
                          <a:ea typeface="SimSun"/>
                        </a:rPr>
                        <a:t>RNF_022_Motor_de_base_de_datos</a:t>
                      </a:r>
                      <a:endParaRPr lang="es-PE" sz="1400" dirty="0">
                        <a:latin typeface="Arial Narrow" pitchFamily="34" charset="0"/>
                        <a:ea typeface="Times New Roman"/>
                      </a:endParaRPr>
                    </a:p>
                    <a:p>
                      <a:pPr>
                        <a:spcAft>
                          <a:spcPts val="0"/>
                        </a:spcAft>
                      </a:pPr>
                      <a:r>
                        <a:rPr lang="es-ES" sz="1400" kern="1200" dirty="0">
                          <a:solidFill>
                            <a:srgbClr val="073E87"/>
                          </a:solidFill>
                          <a:latin typeface="Arial Narrow" pitchFamily="34" charset="0"/>
                          <a:ea typeface="SimSun"/>
                        </a:rPr>
                        <a:t>RNF_040_Licencia_Open_source</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a:spcAft>
                          <a:spcPts val="0"/>
                        </a:spcAft>
                      </a:pPr>
                      <a:r>
                        <a:rPr lang="es-ES" sz="1400" dirty="0">
                          <a:latin typeface="Arial Narrow" pitchFamily="34" charset="0"/>
                          <a:ea typeface="Times New Roman"/>
                        </a:rPr>
                        <a:t>Emisión de reportes</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Los reportes se podrán exportar en archivos PDF (.</a:t>
                      </a:r>
                      <a:r>
                        <a:rPr lang="es-ES" sz="1400" u="none" strike="noStrike" dirty="0" err="1">
                          <a:latin typeface="Arial Narrow" pitchFamily="34" charset="0"/>
                          <a:ea typeface="Times New Roman"/>
                        </a:rPr>
                        <a:t>pdf</a:t>
                      </a:r>
                      <a:r>
                        <a:rPr lang="es-ES" sz="1400" u="none" strike="noStrike" dirty="0">
                          <a:latin typeface="Arial Narrow" pitchFamily="34" charset="0"/>
                          <a:ea typeface="Times New Roman"/>
                        </a:rPr>
                        <a:t>), Usando </a:t>
                      </a:r>
                      <a:r>
                        <a:rPr lang="es-ES" sz="1400" u="none" strike="noStrike" dirty="0" err="1">
                          <a:latin typeface="Arial Narrow" pitchFamily="34" charset="0"/>
                          <a:ea typeface="Times New Roman"/>
                        </a:rPr>
                        <a:t>JReport</a:t>
                      </a:r>
                      <a:r>
                        <a:rPr lang="es-ES" sz="1400" u="none" strike="noStrike" dirty="0">
                          <a:latin typeface="Arial Narrow" pitchFamily="34" charset="0"/>
                          <a:ea typeface="Times New Roman"/>
                        </a:rPr>
                        <a:t> el cual maneja Inteligencia de negocios.</a:t>
                      </a:r>
                      <a:endParaRPr lang="es-PE" sz="1400" u="none" strike="noStrike"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a:spcAft>
                          <a:spcPts val="0"/>
                        </a:spcAft>
                      </a:pPr>
                      <a:endParaRPr lang="es-ES" sz="1400" dirty="0">
                        <a:latin typeface="Arial Narrow" pitchFamily="34" charset="0"/>
                        <a:ea typeface="Times New Roman"/>
                      </a:endParaRPr>
                    </a:p>
                    <a:p>
                      <a:pPr fontAlgn="base">
                        <a:spcAft>
                          <a:spcPts val="0"/>
                        </a:spcAft>
                      </a:pPr>
                      <a:r>
                        <a:rPr lang="es-ES" sz="1400" kern="1200" dirty="0">
                          <a:solidFill>
                            <a:srgbClr val="073E87"/>
                          </a:solidFill>
                          <a:latin typeface="Arial Narrow" pitchFamily="34" charset="0"/>
                          <a:ea typeface="SimSun"/>
                        </a:rPr>
                        <a:t>RNF_024_Tipo_de_archivo_de_los_reportes</a:t>
                      </a:r>
                      <a:endParaRPr lang="es-PE" sz="1400" dirty="0">
                        <a:latin typeface="Arial Narrow" pitchFamily="34" charset="0"/>
                        <a:ea typeface="Times New Roman"/>
                      </a:endParaRPr>
                    </a:p>
                    <a:p>
                      <a:pPr>
                        <a:spcAft>
                          <a:spcPts val="0"/>
                        </a:spcAft>
                      </a:pPr>
                      <a:r>
                        <a:rPr lang="es-ES" sz="1400" kern="1200" dirty="0">
                          <a:solidFill>
                            <a:srgbClr val="073E87"/>
                          </a:solidFill>
                          <a:latin typeface="Arial Narrow" pitchFamily="34" charset="0"/>
                          <a:ea typeface="SimSun"/>
                        </a:rPr>
                        <a:t>El formato de salida de los reportes deberá ser PDF.</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2538"/>
          </a:xfrm>
        </p:spPr>
        <p:txBody>
          <a:bodyPr/>
          <a:lstStyle/>
          <a:p>
            <a:pPr eaLnBrk="1" hangingPunct="1"/>
            <a:r>
              <a:rPr lang="en-US" sz="4000" b="1" dirty="0" err="1" smtClean="0">
                <a:solidFill>
                  <a:schemeClr val="tx2"/>
                </a:solidFill>
              </a:rPr>
              <a:t>Mecanismos</a:t>
            </a:r>
            <a:r>
              <a:rPr lang="en-US" sz="4000" b="1" dirty="0" smtClean="0">
                <a:solidFill>
                  <a:schemeClr val="tx2"/>
                </a:solidFill>
              </a:rPr>
              <a:t> </a:t>
            </a:r>
            <a:r>
              <a:rPr lang="en-US" sz="4000" b="1" dirty="0" err="1" smtClean="0">
                <a:solidFill>
                  <a:schemeClr val="tx2"/>
                </a:solidFill>
              </a:rPr>
              <a:t>arquitecturales</a:t>
            </a:r>
            <a:endParaRPr lang="es-PE" sz="4000" b="1" dirty="0" smtClean="0">
              <a:solidFill>
                <a:schemeClr val="tx2"/>
              </a:solidFill>
            </a:endParaRPr>
          </a:p>
        </p:txBody>
      </p:sp>
      <p:pic>
        <p:nvPicPr>
          <p:cNvPr id="2355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5" name="Group 42"/>
          <p:cNvGraphicFramePr>
            <a:graphicFrameLocks noGrp="1"/>
          </p:cNvGraphicFramePr>
          <p:nvPr/>
        </p:nvGraphicFramePr>
        <p:xfrm>
          <a:off x="250825" y="1844824"/>
          <a:ext cx="8642349" cy="4868636"/>
        </p:xfrm>
        <a:graphic>
          <a:graphicData uri="http://schemas.openxmlformats.org/drawingml/2006/table">
            <a:tbl>
              <a:tblPr/>
              <a:tblGrid>
                <a:gridCol w="1728470"/>
                <a:gridCol w="3888849"/>
                <a:gridCol w="3025030"/>
              </a:tblGrid>
              <a:tr h="1183436">
                <a:tc>
                  <a:txBody>
                    <a:bodyPr/>
                    <a:lstStyle/>
                    <a:p>
                      <a:pPr>
                        <a:spcAft>
                          <a:spcPts val="0"/>
                        </a:spcAft>
                      </a:pPr>
                      <a:r>
                        <a:rPr lang="es-ES" sz="1400" dirty="0">
                          <a:latin typeface="Arial Narrow" pitchFamily="34" charset="0"/>
                          <a:ea typeface="Times New Roman"/>
                        </a:rPr>
                        <a:t>Manejo de errores</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Comprende el manejo de errores tanto en software como en la base de datos. En el software se utilizara la librería </a:t>
                      </a:r>
                      <a:r>
                        <a:rPr lang="es-ES" sz="1400" u="none" strike="noStrike" dirty="0" err="1">
                          <a:latin typeface="Arial Narrow" pitchFamily="34" charset="0"/>
                          <a:ea typeface="Times New Roman"/>
                        </a:rPr>
                        <a:t>Logging</a:t>
                      </a:r>
                      <a:r>
                        <a:rPr lang="es-ES" sz="1400" u="none" strike="noStrike" dirty="0">
                          <a:latin typeface="Arial Narrow" pitchFamily="34" charset="0"/>
                          <a:ea typeface="Times New Roman"/>
                        </a:rPr>
                        <a:t> </a:t>
                      </a:r>
                      <a:r>
                        <a:rPr lang="es-ES" sz="1400" u="none" strike="noStrike" dirty="0" err="1">
                          <a:latin typeface="Arial Narrow" pitchFamily="34" charset="0"/>
                          <a:ea typeface="Times New Roman"/>
                        </a:rPr>
                        <a:t>Application</a:t>
                      </a:r>
                      <a:r>
                        <a:rPr lang="es-ES" sz="1400" u="none" strike="noStrike" dirty="0">
                          <a:latin typeface="Arial Narrow" pitchFamily="34" charset="0"/>
                          <a:ea typeface="Times New Roman"/>
                        </a:rPr>
                        <a:t> Block y </a:t>
                      </a:r>
                      <a:r>
                        <a:rPr lang="es-ES" sz="1400" u="none" strike="noStrike" dirty="0" err="1">
                          <a:latin typeface="Arial Narrow" pitchFamily="34" charset="0"/>
                          <a:ea typeface="Times New Roman"/>
                        </a:rPr>
                        <a:t>Exception</a:t>
                      </a:r>
                      <a:r>
                        <a:rPr lang="es-ES" sz="1400" u="none" strike="noStrike" dirty="0">
                          <a:latin typeface="Arial Narrow" pitchFamily="34" charset="0"/>
                          <a:ea typeface="Times New Roman"/>
                        </a:rPr>
                        <a:t> </a:t>
                      </a:r>
                      <a:r>
                        <a:rPr lang="es-ES" sz="1400" u="none" strike="noStrike" dirty="0" err="1">
                          <a:latin typeface="Arial Narrow" pitchFamily="34" charset="0"/>
                          <a:ea typeface="Times New Roman"/>
                        </a:rPr>
                        <a:t>Handling</a:t>
                      </a:r>
                      <a:r>
                        <a:rPr lang="es-ES" sz="1400" u="none" strike="noStrike" dirty="0">
                          <a:latin typeface="Arial Narrow" pitchFamily="34" charset="0"/>
                          <a:ea typeface="Times New Roman"/>
                        </a:rPr>
                        <a:t> </a:t>
                      </a:r>
                      <a:r>
                        <a:rPr lang="es-ES" sz="1400" u="none" strike="noStrike" dirty="0" err="1">
                          <a:latin typeface="Arial Narrow" pitchFamily="34" charset="0"/>
                          <a:ea typeface="Times New Roman"/>
                        </a:rPr>
                        <a:t>Application</a:t>
                      </a:r>
                      <a:r>
                        <a:rPr lang="es-ES" sz="1400" u="none" strike="noStrike" dirty="0">
                          <a:latin typeface="Arial Narrow" pitchFamily="34" charset="0"/>
                          <a:ea typeface="Times New Roman"/>
                        </a:rPr>
                        <a:t> Block - ELMAH.  </a:t>
                      </a:r>
                      <a:br>
                        <a:rPr lang="es-ES" sz="1400" u="none" strike="noStrike" dirty="0">
                          <a:latin typeface="Arial Narrow" pitchFamily="34" charset="0"/>
                          <a:ea typeface="Times New Roman"/>
                        </a:rPr>
                      </a:br>
                      <a:endParaRPr lang="es-PE" sz="1400" u="none" strike="noStrike"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228600" marR="26670" algn="just">
                        <a:lnSpc>
                          <a:spcPct val="115000"/>
                        </a:lnSpc>
                        <a:spcAft>
                          <a:spcPts val="0"/>
                        </a:spcAft>
                      </a:pPr>
                      <a:endParaRPr lang="es-ES" sz="1400" dirty="0">
                        <a:latin typeface="Arial Narrow" pitchFamily="34" charset="0"/>
                        <a:ea typeface="Times New Roman"/>
                      </a:endParaRPr>
                    </a:p>
                    <a:p>
                      <a:pPr marR="26670" algn="just">
                        <a:lnSpc>
                          <a:spcPct val="115000"/>
                        </a:lnSpc>
                        <a:spcAft>
                          <a:spcPts val="0"/>
                        </a:spcAft>
                      </a:pPr>
                      <a:r>
                        <a:rPr lang="es-ES" sz="1400" kern="1200" dirty="0" smtClean="0">
                          <a:solidFill>
                            <a:srgbClr val="073E87"/>
                          </a:solidFill>
                          <a:latin typeface="Arial Narrow" pitchFamily="34" charset="0"/>
                          <a:ea typeface="SimSun"/>
                        </a:rPr>
                        <a:t>RNF_012_Log_de_errores</a:t>
                      </a:r>
                      <a:endParaRPr lang="es-PE" sz="1400" kern="1200" dirty="0" smtClean="0">
                        <a:solidFill>
                          <a:schemeClr val="tx1"/>
                        </a:solidFill>
                        <a:latin typeface="Arial Narrow" pitchFamily="34" charset="0"/>
                        <a:ea typeface="SimSun"/>
                      </a:endParaRPr>
                    </a:p>
                    <a:p>
                      <a:pPr marR="26670" algn="just">
                        <a:lnSpc>
                          <a:spcPct val="115000"/>
                        </a:lnSpc>
                        <a:spcAft>
                          <a:spcPts val="0"/>
                        </a:spcAft>
                      </a:pPr>
                      <a:r>
                        <a:rPr lang="es-ES" sz="1400" kern="1200" dirty="0" smtClean="0">
                          <a:solidFill>
                            <a:srgbClr val="073E87"/>
                          </a:solidFill>
                          <a:latin typeface="Arial Narrow" pitchFamily="34" charset="0"/>
                          <a:ea typeface="SimSun"/>
                        </a:rPr>
                        <a:t>RNF_011_Log_de_auditoría</a:t>
                      </a:r>
                      <a:r>
                        <a:rPr lang="es-ES" sz="1400" kern="1200" dirty="0">
                          <a:solidFill>
                            <a:srgbClr val="073E87"/>
                          </a:solidFill>
                          <a:latin typeface="Arial Narrow" pitchFamily="34" charset="0"/>
                          <a:ea typeface="SimSun"/>
                        </a:rPr>
                        <a:t/>
                      </a:r>
                      <a:br>
                        <a:rPr lang="es-ES" sz="1400" kern="1200" dirty="0">
                          <a:solidFill>
                            <a:srgbClr val="073E87"/>
                          </a:solidFill>
                          <a:latin typeface="Arial Narrow" pitchFamily="34" charset="0"/>
                          <a:ea typeface="SimSun"/>
                        </a:rPr>
                      </a:b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169632">
                <a:tc>
                  <a:txBody>
                    <a:bodyPr/>
                    <a:lstStyle/>
                    <a:p>
                      <a:pPr>
                        <a:spcAft>
                          <a:spcPts val="0"/>
                        </a:spcAft>
                      </a:pPr>
                      <a:r>
                        <a:rPr lang="es-ES" sz="1400">
                          <a:latin typeface="Arial Narrow" pitchFamily="34" charset="0"/>
                          <a:ea typeface="Times New Roman"/>
                        </a:rPr>
                        <a:t>Manejo de interfaz de usuario</a:t>
                      </a:r>
                      <a:endParaRPr lang="es-PE" sz="140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El lenguaje de programación será  J2EE y J2ME  para la capa de presentación.</a:t>
                      </a:r>
                      <a:endParaRPr lang="es-PE" sz="1400" u="none" strike="noStrike" dirty="0">
                        <a:latin typeface="Arial Narrow" pitchFamily="34" charset="0"/>
                        <a:ea typeface="Times New Roman"/>
                      </a:endParaRPr>
                    </a:p>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Para la presentación se usará un  </a:t>
                      </a:r>
                      <a:r>
                        <a:rPr lang="es-ES" sz="1400" u="none" strike="noStrike" dirty="0" err="1">
                          <a:latin typeface="Arial Narrow" pitchFamily="34" charset="0"/>
                          <a:ea typeface="Times New Roman"/>
                        </a:rPr>
                        <a:t>Master</a:t>
                      </a:r>
                      <a:r>
                        <a:rPr lang="es-ES" sz="1400" u="none" strike="noStrike" dirty="0">
                          <a:latin typeface="Arial Narrow" pitchFamily="34" charset="0"/>
                          <a:ea typeface="Times New Roman"/>
                        </a:rPr>
                        <a:t> Page como plantilla de la aplicación web, el  </a:t>
                      </a:r>
                      <a:r>
                        <a:rPr lang="es-ES" sz="1400" u="none" strike="noStrike" dirty="0" err="1">
                          <a:latin typeface="Arial Narrow" pitchFamily="34" charset="0"/>
                          <a:ea typeface="Times New Roman"/>
                        </a:rPr>
                        <a:t>Ajax</a:t>
                      </a:r>
                      <a:r>
                        <a:rPr lang="es-ES" sz="1400" u="none" strike="noStrike" dirty="0">
                          <a:latin typeface="Arial Narrow" pitchFamily="34" charset="0"/>
                          <a:ea typeface="Times New Roman"/>
                        </a:rPr>
                        <a:t> Control </a:t>
                      </a:r>
                      <a:r>
                        <a:rPr lang="es-ES" sz="1400" u="none" strike="noStrike" dirty="0" err="1">
                          <a:latin typeface="Arial Narrow" pitchFamily="34" charset="0"/>
                          <a:ea typeface="Times New Roman"/>
                        </a:rPr>
                        <a:t>ToolKit</a:t>
                      </a:r>
                      <a:r>
                        <a:rPr lang="es-ES" sz="1400" u="none" strike="noStrike" dirty="0">
                          <a:latin typeface="Arial Narrow" pitchFamily="34" charset="0"/>
                          <a:ea typeface="Times New Roman"/>
                        </a:rPr>
                        <a:t> para hacer llamadas asíncronas y evitar que se refresque toda la página con cada acción del usuario y brindarle una mejor experiencia.</a:t>
                      </a:r>
                      <a:br>
                        <a:rPr lang="es-ES" sz="1400" u="none" strike="noStrike" dirty="0">
                          <a:latin typeface="Arial Narrow" pitchFamily="34" charset="0"/>
                          <a:ea typeface="Times New Roman"/>
                        </a:rPr>
                      </a:br>
                      <a:endParaRPr lang="es-PE" sz="1400" u="none" strike="noStrike"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228600" marR="26670" indent="0" algn="just" defTabSz="914400" rtl="0" eaLnBrk="1" fontAlgn="auto" latinLnBrk="0" hangingPunct="1">
                        <a:lnSpc>
                          <a:spcPct val="115000"/>
                        </a:lnSpc>
                        <a:spcBef>
                          <a:spcPts val="0"/>
                        </a:spcBef>
                        <a:spcAft>
                          <a:spcPts val="0"/>
                        </a:spcAft>
                        <a:buClrTx/>
                        <a:buSzTx/>
                        <a:buFontTx/>
                        <a:buNone/>
                        <a:tabLst/>
                        <a:defRPr/>
                      </a:pPr>
                      <a:r>
                        <a:rPr lang="es-ES" sz="1400" kern="1200" dirty="0" smtClean="0">
                          <a:solidFill>
                            <a:srgbClr val="073E87"/>
                          </a:solidFill>
                          <a:latin typeface="Arial Narrow" pitchFamily="34" charset="0"/>
                          <a:ea typeface="SimSun"/>
                          <a:cs typeface="+mn-cs"/>
                        </a:rPr>
                        <a:t>RNF_027_Librerias_Java</a:t>
                      </a:r>
                      <a:endParaRPr lang="es-PE" sz="1400" kern="1200" dirty="0" smtClean="0">
                        <a:solidFill>
                          <a:srgbClr val="073E87"/>
                        </a:solidFill>
                        <a:latin typeface="Arial Narrow" pitchFamily="34" charset="0"/>
                        <a:ea typeface="SimSun"/>
                        <a:cs typeface="+mn-cs"/>
                      </a:endParaRPr>
                    </a:p>
                    <a:p>
                      <a:pPr marL="228600" marR="26670" algn="just">
                        <a:lnSpc>
                          <a:spcPct val="115000"/>
                        </a:lnSpc>
                        <a:spcAft>
                          <a:spcPts val="0"/>
                        </a:spcAft>
                      </a:pPr>
                      <a:endParaRPr lang="es-ES" sz="1400" kern="1200" dirty="0" smtClean="0">
                        <a:solidFill>
                          <a:srgbClr val="073E87"/>
                        </a:solidFill>
                        <a:latin typeface="Arial Narrow" pitchFamily="34" charset="0"/>
                        <a:ea typeface="SimSun"/>
                        <a:cs typeface="+mn-cs"/>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1183436">
                <a:tc>
                  <a:txBody>
                    <a:bodyPr/>
                    <a:lstStyle/>
                    <a:p>
                      <a:pPr>
                        <a:spcAft>
                          <a:spcPts val="0"/>
                        </a:spcAft>
                      </a:pPr>
                      <a:r>
                        <a:rPr lang="es-ES" sz="1400" dirty="0">
                          <a:latin typeface="Arial Narrow" pitchFamily="34" charset="0"/>
                          <a:ea typeface="Times New Roman"/>
                        </a:rPr>
                        <a:t>Administración del proceso</a:t>
                      </a: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26670" lvl="0" indent="-342900" algn="just">
                        <a:lnSpc>
                          <a:spcPct val="115000"/>
                        </a:lnSpc>
                        <a:spcAft>
                          <a:spcPts val="0"/>
                        </a:spcAft>
                        <a:buClr>
                          <a:srgbClr val="000000"/>
                        </a:buClr>
                        <a:buSzPts val="1000"/>
                        <a:buFont typeface="Arial"/>
                        <a:buChar char="●"/>
                      </a:pPr>
                      <a:r>
                        <a:rPr lang="es-ES" sz="1400" u="none" strike="noStrike" dirty="0">
                          <a:latin typeface="Arial Narrow" pitchFamily="34" charset="0"/>
                          <a:ea typeface="Times New Roman"/>
                        </a:rPr>
                        <a:t>El sistema contará con una disponibilidad de 95%. Para ello estará desplegado con el uso del protocolo AJP (balanceador de carga), el cual distribuirá las peticiones HTTP con un mecanismo round </a:t>
                      </a:r>
                      <a:r>
                        <a:rPr lang="es-ES" sz="1400" u="none" strike="noStrike" dirty="0" err="1">
                          <a:latin typeface="Arial Narrow" pitchFamily="34" charset="0"/>
                          <a:ea typeface="Times New Roman"/>
                        </a:rPr>
                        <a:t>robin</a:t>
                      </a:r>
                      <a:r>
                        <a:rPr lang="es-ES" sz="1400" u="none" strike="noStrike" dirty="0">
                          <a:latin typeface="Arial Narrow" pitchFamily="34" charset="0"/>
                          <a:ea typeface="Times New Roman"/>
                        </a:rPr>
                        <a:t>.</a:t>
                      </a:r>
                      <a:endParaRPr lang="es-PE" sz="1400" u="none" strike="noStrike"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R="26670" algn="just">
                        <a:lnSpc>
                          <a:spcPct val="115000"/>
                        </a:lnSpc>
                        <a:spcAft>
                          <a:spcPts val="0"/>
                        </a:spcAft>
                      </a:pPr>
                      <a:r>
                        <a:rPr lang="es-ES" sz="1400" kern="1200" dirty="0">
                          <a:solidFill>
                            <a:srgbClr val="073E87"/>
                          </a:solidFill>
                          <a:latin typeface="Arial Narrow" pitchFamily="34" charset="0"/>
                          <a:ea typeface="SimSun"/>
                        </a:rPr>
                        <a:t>RNF_004_Disponibilidad_del_sistema</a:t>
                      </a:r>
                      <a:endParaRPr lang="es-PE" sz="1400" dirty="0">
                        <a:latin typeface="Arial Narrow" pitchFamily="34" charset="0"/>
                        <a:ea typeface="Times New Roman"/>
                      </a:endParaRPr>
                    </a:p>
                    <a:p>
                      <a:pPr marR="26670" algn="just">
                        <a:lnSpc>
                          <a:spcPct val="115000"/>
                        </a:lnSpc>
                        <a:spcAft>
                          <a:spcPts val="0"/>
                        </a:spcAft>
                      </a:pPr>
                      <a:r>
                        <a:rPr lang="es-ES" sz="1400" kern="1200" dirty="0">
                          <a:solidFill>
                            <a:srgbClr val="073E87"/>
                          </a:solidFill>
                          <a:latin typeface="Arial Narrow" pitchFamily="34" charset="0"/>
                          <a:ea typeface="SimSun"/>
                        </a:rPr>
                        <a:t>RNF_043_Garantizar_confiabilidad_datos_procesados</a:t>
                      </a:r>
                      <a:endParaRPr lang="es-PE" sz="1400" dirty="0">
                        <a:latin typeface="Arial Narrow" pitchFamily="34" charset="0"/>
                        <a:ea typeface="Times New Roman"/>
                      </a:endParaRPr>
                    </a:p>
                    <a:p>
                      <a:pPr marR="26670" algn="just">
                        <a:lnSpc>
                          <a:spcPct val="115000"/>
                        </a:lnSpc>
                        <a:spcAft>
                          <a:spcPts val="0"/>
                        </a:spcAft>
                      </a:pPr>
                      <a:r>
                        <a:rPr lang="es-ES" sz="1400" kern="1200" dirty="0">
                          <a:solidFill>
                            <a:srgbClr val="073E87"/>
                          </a:solidFill>
                          <a:latin typeface="Arial Narrow" pitchFamily="34" charset="0"/>
                          <a:ea typeface="SimSun"/>
                        </a:rPr>
                        <a:t>Se utiliza para que las aplicaciones puedan comunicarse en forma segura.</a:t>
                      </a:r>
                      <a:br>
                        <a:rPr lang="es-ES" sz="1400" kern="1200" dirty="0">
                          <a:solidFill>
                            <a:srgbClr val="073E87"/>
                          </a:solidFill>
                          <a:latin typeface="Arial Narrow" pitchFamily="34" charset="0"/>
                          <a:ea typeface="SimSun"/>
                        </a:rPr>
                      </a:br>
                      <a:endParaRPr lang="es-PE" sz="1400" dirty="0">
                        <a:latin typeface="Arial Narrow" pitchFamily="34" charset="0"/>
                        <a:ea typeface="Times New Roman"/>
                      </a:endParaRPr>
                    </a:p>
                  </a:txBody>
                  <a:tcPr marL="44450" marR="4445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8313" y="116632"/>
            <a:ext cx="8229600" cy="1252538"/>
          </a:xfrm>
        </p:spPr>
        <p:txBody>
          <a:bodyPr/>
          <a:lstStyle/>
          <a:p>
            <a:pPr eaLnBrk="1" hangingPunct="1"/>
            <a:r>
              <a:rPr lang="en-US" b="1" dirty="0" smtClean="0">
                <a:solidFill>
                  <a:schemeClr val="tx2"/>
                </a:solidFill>
              </a:rPr>
              <a:t>Vista </a:t>
            </a:r>
            <a:r>
              <a:rPr lang="en-US" b="1" dirty="0" err="1" smtClean="0">
                <a:solidFill>
                  <a:schemeClr val="tx2"/>
                </a:solidFill>
              </a:rPr>
              <a:t>lógica</a:t>
            </a:r>
            <a:endParaRPr lang="es-PE" b="1" dirty="0" smtClean="0">
              <a:solidFill>
                <a:schemeClr val="tx2"/>
              </a:solidFill>
            </a:endParaRPr>
          </a:p>
        </p:txBody>
      </p:sp>
      <p:pic>
        <p:nvPicPr>
          <p:cNvPr id="24578"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t="3577" b="1030"/>
          <a:stretch>
            <a:fillRect/>
          </a:stretch>
        </p:blipFill>
        <p:spPr bwMode="auto">
          <a:xfrm>
            <a:off x="1475656" y="1052736"/>
            <a:ext cx="5924550" cy="57606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2214</TotalTime>
  <Words>860</Words>
  <Application>Microsoft Office PowerPoint</Application>
  <PresentationFormat>Presentación en pantalla (4:3)</PresentationFormat>
  <Paragraphs>90</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Forma de onda</vt:lpstr>
      <vt:lpstr>Sistema de Captura móvil y monitoreo de Encuestas para una empresa Encuestadora</vt:lpstr>
      <vt:lpstr>INTRODUCCION</vt:lpstr>
      <vt:lpstr>Tema de Tesis</vt:lpstr>
      <vt:lpstr>Metas de la arquitectura</vt:lpstr>
      <vt:lpstr>Metas de la arquitectura</vt:lpstr>
      <vt:lpstr>Restricciones de la arquitectura </vt:lpstr>
      <vt:lpstr>Mecanismos arquitecturales</vt:lpstr>
      <vt:lpstr>Mecanismos arquitecturales</vt:lpstr>
      <vt:lpstr>Vista lógica</vt:lpstr>
      <vt:lpstr>Vista de implementación</vt:lpstr>
      <vt:lpstr>Vista de despliegue</vt:lpstr>
      <vt:lpstr>Prueba de concepto</vt:lpstr>
      <vt:lpstr>Conclusiones</vt:lpstr>
      <vt:lpstr>Sistema de Captura móvil y monitoreo de Encuestas para una empresa Encuestadora</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jicar</cp:lastModifiedBy>
  <cp:revision>278</cp:revision>
  <dcterms:created xsi:type="dcterms:W3CDTF">2012-05-06T17:51:32Z</dcterms:created>
  <dcterms:modified xsi:type="dcterms:W3CDTF">2013-06-13T23:27:33Z</dcterms:modified>
</cp:coreProperties>
</file>