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6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5" r:id="rId3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84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ECFE-F757-4D27-AB48-CDE234DD44ED}" type="datetimeFigureOut">
              <a:rPr lang="es-PE" smtClean="0"/>
              <a:t>20-05-13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5AE-ECF0-4479-BE95-649174A3CF6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ECFE-F757-4D27-AB48-CDE234DD44ED}" type="datetimeFigureOut">
              <a:rPr lang="es-PE" smtClean="0"/>
              <a:t>20-05-13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5AE-ECF0-4479-BE95-649174A3CF6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ECFE-F757-4D27-AB48-CDE234DD44ED}" type="datetimeFigureOut">
              <a:rPr lang="es-PE" smtClean="0"/>
              <a:t>20-05-13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5AE-ECF0-4479-BE95-649174A3CF6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ECFE-F757-4D27-AB48-CDE234DD44ED}" type="datetimeFigureOut">
              <a:rPr lang="es-PE" smtClean="0"/>
              <a:t>20-05-13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5AE-ECF0-4479-BE95-649174A3CF6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ECFE-F757-4D27-AB48-CDE234DD44ED}" type="datetimeFigureOut">
              <a:rPr lang="es-PE" smtClean="0"/>
              <a:t>20-05-13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5AE-ECF0-4479-BE95-649174A3CF6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ECFE-F757-4D27-AB48-CDE234DD44ED}" type="datetimeFigureOut">
              <a:rPr lang="es-PE" smtClean="0"/>
              <a:t>20-05-13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5AE-ECF0-4479-BE95-649174A3CF6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ECFE-F757-4D27-AB48-CDE234DD44ED}" type="datetimeFigureOut">
              <a:rPr lang="es-PE" smtClean="0"/>
              <a:t>20-05-13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5AE-ECF0-4479-BE95-649174A3CF6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ECFE-F757-4D27-AB48-CDE234DD44ED}" type="datetimeFigureOut">
              <a:rPr lang="es-PE" smtClean="0"/>
              <a:t>20-05-13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5AE-ECF0-4479-BE95-649174A3CF6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ECFE-F757-4D27-AB48-CDE234DD44ED}" type="datetimeFigureOut">
              <a:rPr lang="es-PE" smtClean="0"/>
              <a:t>20-05-13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5AE-ECF0-4479-BE95-649174A3CF6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ECFE-F757-4D27-AB48-CDE234DD44ED}" type="datetimeFigureOut">
              <a:rPr lang="es-PE" smtClean="0"/>
              <a:t>20-05-13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5AE-ECF0-4479-BE95-649174A3CF6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ECFE-F757-4D27-AB48-CDE234DD44ED}" type="datetimeFigureOut">
              <a:rPr lang="es-PE" smtClean="0"/>
              <a:t>20-05-13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5AE-ECF0-4479-BE95-649174A3CF6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9ECFE-F757-4D27-AB48-CDE234DD44ED}" type="datetimeFigureOut">
              <a:rPr lang="es-PE" smtClean="0"/>
              <a:t>20-05-13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05AE-ECF0-4479-BE95-649174A3CF6A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.ar/imgres?imgurl=http://military.kdkanopy.com/canopy/product-images/color-purple.jpg&amp;imgrefurl=http://porquemegusta-mertxu.blogspot.com/&amp;usg=__Mt-ylyxpOJAZUavTcz7GDAQh4f8=&amp;h=499&amp;w=499&amp;sz=298&amp;hl=es&amp;start=21&amp;zoom=1&amp;tbnid=CpekwSgVZFfjFM:&amp;tbnh=130&amp;tbnw=130&amp;ei=EUxlTYm6EIjqgQfIyoTGBg&amp;prev=/images?q=purple&amp;start=20&amp;hl=es&amp;sa=N&amp;gbv=2&amp;tbs=isch:1&amp;itbs=1" TargetMode="External"/><Relationship Id="rId13" Type="http://schemas.openxmlformats.org/officeDocument/2006/relationships/image" Target="../media/image36.jpeg"/><Relationship Id="rId18" Type="http://schemas.openxmlformats.org/officeDocument/2006/relationships/hyperlink" Target="http://www.google.com.ar/imgres?imgurl=http://rlv.zcache.com/background_color_violet_postcard-p239259446511131762qibm_400.jpg&amp;imgrefurl=http://www.zazzle.com/background_color_violet_postcard-239259446511131762&amp;usg=__Lb_vC8CfGjvO7RvALaIZWxC9YGE=&amp;h=400&amp;w=400&amp;sz=9&amp;hl=es&amp;start=19&amp;zoom=1&amp;tbnid=6pxEJNZ-XYokTM:&amp;tbnh=124&amp;tbnw=124&amp;ei=wExlTabpMciRgQeS6MSsBg&amp;prev=/images?q=color+violet&amp;hl=es&amp;sa=G&amp;gbv=2&amp;tbs=isch:1&amp;itbs=1" TargetMode="External"/><Relationship Id="rId26" Type="http://schemas.openxmlformats.org/officeDocument/2006/relationships/hyperlink" Target="http://www.google.com.ar/imgres?imgurl=http://www.harloff.com/healthcareCarts/ColorOptions/BEIGE.jpg&amp;imgrefurl=http://www.harloff.com/healthcareCarts/ColorOptions/ColorOptions.htm&amp;usg=__4SqD_V7k6dVInmUdjoizswA7NGY=&amp;h=341&amp;w=400&amp;sz=4&amp;hl=es&amp;start=15&amp;zoom=1&amp;tbnid=uiVgIYuek5nDAM:&amp;tbnh=106&amp;tbnw=124&amp;ei=HE5lTbT4NYHfgQeSw_iKAg&amp;prev=/images?q=color+beige&amp;hl=es&amp;sa=N&amp;gbv=2&amp;tbs=isch:1&amp;itbs=1" TargetMode="External"/><Relationship Id="rId39" Type="http://schemas.openxmlformats.org/officeDocument/2006/relationships/image" Target="../media/image49.jpeg"/><Relationship Id="rId3" Type="http://schemas.openxmlformats.org/officeDocument/2006/relationships/image" Target="../media/image31.jpeg"/><Relationship Id="rId21" Type="http://schemas.openxmlformats.org/officeDocument/2006/relationships/image" Target="../media/image40.jpeg"/><Relationship Id="rId34" Type="http://schemas.openxmlformats.org/officeDocument/2006/relationships/hyperlink" Target="http://www.google.com.ar/imgres?imgurl=http://imperiallinenrental.com/Images/NEON_ORANGE.JPG&amp;imgrefurl=http://fun140.com/polls/58557-whats-your-favorite-neon-color/take&amp;usg=__-98BeTAUtC8t_g0eD2YgeRHiV-s=&amp;h=300&amp;w=300&amp;sz=7&amp;hl=es&amp;start=1&amp;zoom=1&amp;tbnid=Tsa4ZZo4Bv9rZM:&amp;tbnh=116&amp;tbnw=116&amp;ei=q05lTc3oDIvEgAfY08SrBg&amp;prev=/images?q=color+neon+orange&amp;hl=es&amp;sa=G&amp;gbv=2&amp;tbs=isch:1&amp;itbs=1" TargetMode="External"/><Relationship Id="rId7" Type="http://schemas.openxmlformats.org/officeDocument/2006/relationships/image" Target="../media/image33.jpeg"/><Relationship Id="rId12" Type="http://schemas.openxmlformats.org/officeDocument/2006/relationships/hyperlink" Target="http://www.google.com.ar/imgres?imgurl=https://www.efxpowerpurchasing.com/prodimages/colors/swatches/maroon.gif&amp;imgrefurl=https://www.efxpowerpurchasing.com/proddetail.php?prod=1144624&amp;cat=9&amp;usg=__miVu3KAf0P2TFFVlk6UlHohcHN4=&amp;h=450&amp;w=450&amp;sz=1&amp;hl=es&amp;start=3&amp;zoom=1&amp;tbnid=3geWMsJWcHL7EM:&amp;tbnh=127&amp;tbnw=127&amp;ei=dExlTbjhF4nqgQfV05y1Bg&amp;prev=/images?q=color+maroon&amp;hl=es&amp;sa=G&amp;gbv=2&amp;tbs=isch:1&amp;itbs=1" TargetMode="External"/><Relationship Id="rId17" Type="http://schemas.openxmlformats.org/officeDocument/2006/relationships/image" Target="../media/image38.jpeg"/><Relationship Id="rId25" Type="http://schemas.openxmlformats.org/officeDocument/2006/relationships/image" Target="../media/image42.jpeg"/><Relationship Id="rId33" Type="http://schemas.openxmlformats.org/officeDocument/2006/relationships/image" Target="../media/image46.jpeg"/><Relationship Id="rId38" Type="http://schemas.openxmlformats.org/officeDocument/2006/relationships/hyperlink" Target="http://www.google.com.ar/imgres?imgurl=http://images2.layoutsparks.com/1/234862/neon-green-default-layout-1.jpg&amp;imgrefurl=http://www.sodahead.com/fun/wats-ur-fave-color/question-1346803/&amp;usg=__MgKwD-zpY3K97jlVsLRb51oi-eA=&amp;h=691&amp;w=415&amp;sz=23&amp;hl=es&amp;start=15&amp;zoom=1&amp;tbnid=mdkTplkZyroY3M:&amp;tbnh=139&amp;tbnw=83&amp;ei=DE9lTfrAN5HQgAevjqjNBg&amp;prev=/images?q=color+neon+green&amp;hl=es&amp;sa=G&amp;gbv=2&amp;tbs=isch:1&amp;itbs=1" TargetMode="External"/><Relationship Id="rId2" Type="http://schemas.openxmlformats.org/officeDocument/2006/relationships/hyperlink" Target="http://www.google.com.ar/imgres?imgurl=http://incubate.files.wordpress.com/2008/11/kenlo_craqnuques_mauve_2008_cover.jpg&amp;imgrefurl=http://incubate.wordpress.com/2008/11/19/kenlo-craqnuques-mauve-free-download/&amp;usg=__sFELk1_HdfyTRBlv9bnt6xKPX8c=&amp;h=320&amp;w=320&amp;sz=61&amp;hl=es&amp;start=2&amp;zoom=1&amp;tbnid=N4YglSkRhBi7GM:&amp;tbnh=118&amp;tbnw=118&amp;ei=r0tlTceuDJLpgAe4wPW-Bg&amp;prev=/images?q=mauve&amp;hl=es&amp;sa=G&amp;gbv=2&amp;tbs=isch:1&amp;itbs=1" TargetMode="External"/><Relationship Id="rId16" Type="http://schemas.openxmlformats.org/officeDocument/2006/relationships/hyperlink" Target="http://www.google.com.ar/imgres?imgurl=http://www.cakeart.com/images/41-3283.jpg&amp;imgrefurl=http://www.cakeart.com/store/e-StoreOperations_viewItem.asp?idProduct=8874&amp;usg=__5Prru9tUpCxmmEugspqWZa3BRvY=&amp;h=400&amp;w=400&amp;sz=10&amp;hl=es&amp;start=11&amp;zoom=1&amp;tbnid=ozATwp29jCWgaM:&amp;tbnh=124&amp;tbnw=124&amp;ei=wExlTabpMciRgQeS6MSsBg&amp;prev=/images?q=color+violet&amp;hl=es&amp;sa=G&amp;gbv=2&amp;tbs=isch:1&amp;itbs=1" TargetMode="External"/><Relationship Id="rId20" Type="http://schemas.openxmlformats.org/officeDocument/2006/relationships/hyperlink" Target="http://www.google.com.ar/imgres?imgurl=http://www.closetpronevada.com/images/melamine/almond.gif&amp;imgrefurl=http://www.closetpronevada.com/melamine.html&amp;usg=__myNu1ItvqxFFuZFJOYxfx4ZGVig=&amp;h=369&amp;w=299&amp;sz=26&amp;hl=es&amp;start=15&amp;zoom=1&amp;tbnid=_f2slDCIV403bM:&amp;tbnh=122&amp;tbnw=99&amp;ei=xk1lTZSCC4HLgQeiwtSsBg&amp;prev=/images?q=color+almond&amp;hl=es&amp;sa=G&amp;gbv=2&amp;tbs=isch:1&amp;itbs=1" TargetMode="External"/><Relationship Id="rId29" Type="http://schemas.openxmlformats.org/officeDocument/2006/relationships/image" Target="../media/image44.jpeg"/><Relationship Id="rId41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m.ar/imgres?imgurl=http://www.colourlovers.com/wallPaper/1600x1200/c/CA82AF/COLOURlovers.com-Opera_Mauve.png&amp;imgrefurl=http://www.slurpy.org/s/qgnl7f/Mauve/stoneresourcesllc/&amp;usg=___-0APTIQW3TEGDRzbjec30omPC0=&amp;h=1200&amp;w=1600&amp;sz=17&amp;hl=es&amp;start=15&amp;zoom=1&amp;tbnid=3KAY5QQC_-s-rM:&amp;tbnh=113&amp;tbnw=150&amp;ei=r0tlTceuDJLpgAe4wPW-Bg&amp;prev=/images?q=mauve&amp;hl=es&amp;sa=G&amp;gbv=2&amp;tbs=isch:1&amp;itbs=1" TargetMode="External"/><Relationship Id="rId11" Type="http://schemas.openxmlformats.org/officeDocument/2006/relationships/image" Target="../media/image35.jpeg"/><Relationship Id="rId24" Type="http://schemas.openxmlformats.org/officeDocument/2006/relationships/hyperlink" Target="http://www.google.com.ar/imgres?imgurl=http://www.snapstone.com/images/grout_almond.gif&amp;imgrefurl=http://www.snapstone.com/colors.html&amp;usg=__ACA4BccNKuDBvxcVD-sZoLWL7GY=&amp;h=114&amp;w=114&amp;sz=2&amp;hl=es&amp;start=31&amp;zoom=1&amp;tbnid=xN1MfAZyVq3ZfM:&amp;tbnh=87&amp;tbnw=87&amp;ei=A05lTdHmDcfKgQfX_NHCBg&amp;prev=/images?q=color+almond&amp;start=20&amp;hl=es&amp;sa=N&amp;gbv=2&amp;tbs=isch:1&amp;itbs=1" TargetMode="External"/><Relationship Id="rId32" Type="http://schemas.openxmlformats.org/officeDocument/2006/relationships/hyperlink" Target="http://www.google.com.ar/imgres?imgurl=http://www.signsupplystore.com/ProductCart/pc/catalog/neon-orange_gen.jpg&amp;imgrefurl=http://www.sodahead.com/living/if-you-could-be-any-color-what-would-you-be/question-838055/&amp;usg=__gHZsPABf2PLwNTXr5Jjy89jvokQ=&amp;h=256&amp;w=250&amp;sz=2&amp;hl=es&amp;start=12&amp;zoom=1&amp;tbnid=G604cfVozisZnM:&amp;tbnh=111&amp;tbnw=108&amp;ei=q05lTc3oDIvEgAfY08SrBg&amp;prev=/images?q=color+neon+orange&amp;hl=es&amp;sa=G&amp;gbv=2&amp;tbs=isch:1&amp;itbs=1" TargetMode="External"/><Relationship Id="rId37" Type="http://schemas.openxmlformats.org/officeDocument/2006/relationships/image" Target="../media/image48.jpeg"/><Relationship Id="rId40" Type="http://schemas.openxmlformats.org/officeDocument/2006/relationships/hyperlink" Target="http://www.google.com.ar/imgres?imgurl=http://military.kdkanopy.com/images/color-maroon.jpg&amp;imgrefurl=http://military.kdkanopy.com/canopy/majestic25.php&amp;usg=__8U4nB2m2fP_rh0YEwubmYv2Vbig=&amp;h=499&amp;w=499&amp;sz=53&amp;hl=es&amp;start=18&amp;zoom=1&amp;tbnid=uM5Sy95UuWmMOM:&amp;tbnh=130&amp;tbnw=130&amp;ei=d1RlTeP3AciRgQeS6MSsBg&amp;prev=/images?q=color+maroon&amp;hl=es&amp;sa=G&amp;gbv=2&amp;tbs=isch:1&amp;itbs=1" TargetMode="External"/><Relationship Id="rId5" Type="http://schemas.openxmlformats.org/officeDocument/2006/relationships/image" Target="../media/image32.jpeg"/><Relationship Id="rId15" Type="http://schemas.openxmlformats.org/officeDocument/2006/relationships/image" Target="../media/image37.jpeg"/><Relationship Id="rId23" Type="http://schemas.openxmlformats.org/officeDocument/2006/relationships/image" Target="../media/image41.jpeg"/><Relationship Id="rId28" Type="http://schemas.openxmlformats.org/officeDocument/2006/relationships/hyperlink" Target="http://www.google.com.ar/imgres?imgurl=http://seoulcurry.files.wordpress.com/2008/06/colorpink.jpg&amp;imgrefurl=http://seoulcurry.wordpress.com/2008/06/03/review-digital-single-color-pink-musiccube-artist-album-1/&amp;usg=__QRYztw24FUMFilZ41NmBpRUGpnc=&amp;h=500&amp;w=500&amp;sz=87&amp;hl=es&amp;start=24&amp;zoom=1&amp;tbnid=RbHA6cgmJQhpdM:&amp;tbnh=130&amp;tbnw=130&amp;ei=cE5lTeHLKND2gAee9fzSBg&amp;prev=/images?q=color+pink&amp;start=20&amp;hl=es&amp;sa=N&amp;gbv=2&amp;tbs=isch:1&amp;itbs=1" TargetMode="External"/><Relationship Id="rId36" Type="http://schemas.openxmlformats.org/officeDocument/2006/relationships/hyperlink" Target="http://www.google.com.ar/imgres?imgurl=http://www.art-paints.com/Paints/Body/Wolfe/Face-Art-FX/Neon-Green/Neon-Green.gif&amp;imgrefurl=http://www.art-paints.com/Paints/Body/Wolfe/Face-Art-FX/Neon-Green/Neon-Green.html&amp;usg=__UdIrZMfanrglRlAUW15m8lGNQM0=&amp;h=500&amp;w=500&amp;sz=3&amp;hl=es&amp;start=10&amp;zoom=1&amp;tbnid=HOkZO42z-eJwgM:&amp;tbnh=130&amp;tbnw=130&amp;ei=DE9lTfrAN5HQgAevjqjNBg&amp;prev=/images?q=color+neon+green&amp;hl=es&amp;sa=G&amp;gbv=2&amp;tbs=isch:1&amp;itbs=1" TargetMode="External"/><Relationship Id="rId10" Type="http://schemas.openxmlformats.org/officeDocument/2006/relationships/hyperlink" Target="http://www.google.com.ar/imgres?imgurl=http://3.bp.blogspot.com/_Y8mOAbXa4fc/TNN7INNpqkI/AAAAAAAAHEc/Ufv7EZsiJ0U/s1600/Maroon.png&amp;imgrefurl=http://ditsydot.blogspot.com/&amp;usg=____hc-5zBUaKnivSgmQBeQgW47-4=&amp;h=400&amp;w=600&amp;sz=2&amp;hl=es&amp;start=12&amp;zoom=1&amp;tbnid=p_Gcdr9rK8uuJM:&amp;tbnh=90&amp;tbnw=135&amp;ei=P0xlTfWXLc6ugQe02eHCBg&amp;prev=/images?q=maroon&amp;hl=es&amp;sa=G&amp;gbv=2&amp;tbs=isch:1&amp;itbs=1" TargetMode="External"/><Relationship Id="rId19" Type="http://schemas.openxmlformats.org/officeDocument/2006/relationships/image" Target="../media/image39.jpeg"/><Relationship Id="rId31" Type="http://schemas.openxmlformats.org/officeDocument/2006/relationships/image" Target="../media/image45.jpeg"/><Relationship Id="rId4" Type="http://schemas.openxmlformats.org/officeDocument/2006/relationships/hyperlink" Target="http://www.google.com.ar/imgres?imgurl=http://trendliest.files.wordpress.com/2008/06/mauve-df-satin.jpg&amp;imgrefurl=http://trendliest.wordpress.com/2008/06/26/extreme-makeover-blog-edition/&amp;usg=___EOEU1Q8-TCmnzQUaYlhlTy9An4=&amp;h=300&amp;w=300&amp;sz=3&amp;hl=es&amp;start=1&amp;zoom=1&amp;tbnid=2cgKaWZeIBWU6M:&amp;tbnh=116&amp;tbnw=116&amp;ei=r0tlTceuDJLpgAe4wPW-Bg&amp;prev=/images?q=mauve&amp;hl=es&amp;sa=G&amp;gbv=2&amp;tbs=isch:1&amp;itbs=1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://www.google.com.ar/imgres?imgurl=http://rlv.zcache.com/background_color_violet_letterhead-p1992497573660774982mgiy_400.jpg&amp;imgrefurl=http://www.zazzle.com/background_color_violet_letterhead-199249757366077498&amp;usg=__G8b9y6rDmXR2l_G8JzxYXToZCGQ=&amp;h=400&amp;w=400&amp;sz=8&amp;hl=es&amp;start=7&amp;zoom=1&amp;tbnid=XXKcJtimUVFJoM:&amp;tbnh=124&amp;tbnw=124&amp;ei=wExlTabpMciRgQeS6MSsBg&amp;prev=/images?q=color+violet&amp;hl=es&amp;sa=G&amp;gbv=2&amp;tbs=isch:1&amp;itbs=1" TargetMode="External"/><Relationship Id="rId22" Type="http://schemas.openxmlformats.org/officeDocument/2006/relationships/hyperlink" Target="http://www.google.com.ar/imgres?imgurl=http://www.eclectic-ware.com/Eclectic-ware/Woodmont-Doors/wd800doors/RTF-color-almond.JPG&amp;imgrefurl=http://www.eclectic-ware.com/Eclectic-ware/Woodmont-Doors/wd800doors/wd800doors.html&amp;usg=__JKJLW4jDKIycoFRj5NuXs8sBVz0=&amp;h=538&amp;w=432&amp;sz=5&amp;hl=es&amp;start=13&amp;zoom=1&amp;tbnid=ZqC_lblU-CaZRM:&amp;tbnh=132&amp;tbnw=106&amp;ei=xk1lTZSCC4HLgQeiwtSsBg&amp;prev=/images?q=color+almond&amp;hl=es&amp;sa=G&amp;gbv=2&amp;tbs=isch:1&amp;itbs=1" TargetMode="External"/><Relationship Id="rId27" Type="http://schemas.openxmlformats.org/officeDocument/2006/relationships/image" Target="../media/image43.jpeg"/><Relationship Id="rId30" Type="http://schemas.openxmlformats.org/officeDocument/2006/relationships/hyperlink" Target="http://www.google.com.ar/imgres?imgurl=http://www.spicybiscotti.com/uploads/2009/01/pink.png&amp;imgrefurl=http://www.spicybiscotti.com/2009/01/12/social-consequncess-of-color-the-usage-of-pink/&amp;usg=__R2t__4E0aEA_nvTs_6i1uCBvhZc=&amp;h=300&amp;w=500&amp;sz=5&amp;hl=es&amp;start=23&amp;zoom=1&amp;tbnid=qDGrtOgl5IIOIM:&amp;tbnh=78&amp;tbnw=130&amp;ei=cE5lTeHLKND2gAee9fzSBg&amp;prev=/images?q=color+pink&amp;start=20&amp;hl=es&amp;sa=N&amp;gbv=2&amp;tbs=isch:1&amp;itbs=1" TargetMode="External"/><Relationship Id="rId35" Type="http://schemas.openxmlformats.org/officeDocument/2006/relationships/image" Target="../media/image4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hyperlink" Target="http://www.google.com.ar/imgres?imgurl=http://poshposh.com/image/2010/06/Max%20Azria%20off-white%20silk-georgette%20sleeveless%20top%20with%20beaded%20lattice%20back.jpg&amp;imgrefurl=http://poshposh.com/2010/06/max-azria-off-white-silk-georgette-sleeveless-top-with-beaded-lattice-back/&amp;usg=__ZYkLMBibFZ-OUMYzMnKwDeT6qtQ=&amp;h=690&amp;w=460&amp;sz=21&amp;hl=es&amp;start=28&amp;zoom=1&amp;tbnid=YMXBnGuoZWmumM:&amp;tbnh=139&amp;tbnw=93&amp;ei=2mRlTdyGKMrGgAfoxMm2Bg&amp;prev=/images?q=a+sleeveless+top&amp;start=20&amp;hl=es&amp;sa=N&amp;gbv=2&amp;tbs=isch:1&amp;itbs=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.ar/imgres?imgurl=http://static.letsbuyit.com/filer/images/uk/products/original/165/51/petite-black-white-stripe-round-neck-cardigan-16551282.jpeg&amp;imgrefurl=http://www.letsbuyit.co.uk/product/31498113/women-s-knitwear-jumpers/black-white-stripe-round-neck-cardigan&amp;usg=__YV7jaJNMu0ZgZL9UY1rOtXoWL64=&amp;h=400&amp;w=400&amp;sz=26&amp;hl=es&amp;start=47&amp;zoom=1&amp;tbnid=2epd8hGjVwXDvM:&amp;tbnh=124&amp;tbnw=124&amp;ei=CUtlTavtEM6ugQe02eHCBg&amp;prev=/images?q=round+neck&amp;start=40&amp;hl=es&amp;sa=N&amp;gbv=2&amp;tbs=isch:1&amp;itbs=1" TargetMode="External"/><Relationship Id="rId3" Type="http://schemas.openxmlformats.org/officeDocument/2006/relationships/image" Target="../media/image54.jpeg"/><Relationship Id="rId7" Type="http://schemas.openxmlformats.org/officeDocument/2006/relationships/image" Target="../media/image56.jpeg"/><Relationship Id="rId2" Type="http://schemas.openxmlformats.org/officeDocument/2006/relationships/hyperlink" Target="http://www.google.com.ar/imgres?imgurl=http://schooloutfits.co.uk/images/Navy%20V-neck.JPG&amp;imgrefurl=http://schooloutfits.co.uk/index.php?main_page=index&amp;cPath=27__9&amp;usg=__tz-fcmvT47Lht938TZowxnU-3dE=&amp;h=290&amp;w=260&amp;sz=59&amp;hl=es&amp;start=60&amp;zoom=1&amp;tbnid=ksSbWxHWuoWjzM:&amp;tbnh=115&amp;tbnw=103&amp;ei=MkplTfPFOo72gAfQs526Bg&amp;prev=/images?q=v-neck&amp;start=40&amp;hl=es&amp;sa=N&amp;gbv=2&amp;tbs=isch:1&amp;itbs=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m.ar/imgres?imgurl=http://www.gizmodiva.com/entry_images/0907/28/Turtleneck_Top_2.jpg&amp;imgrefurl=http://www.gizmodiva.com/fashion/turtleneck_top_with_chain_belt_is_good_for_everyday_wear.php&amp;usg=__piVNJH2BuflorZicfvzqNotRs2E=&amp;h=600&amp;w=450&amp;sz=41&amp;hl=es&amp;start=7&amp;zoom=1&amp;tbnid=mYePfWmHzsKwvM:&amp;tbnh=135&amp;tbnw=101&amp;ei=rUplTdmPJcSCgAfzzcmyBg&amp;prev=/images?q=turtleneck&amp;hl=es&amp;sa=G&amp;gbv=2&amp;tbs=isch:1&amp;itbs=1" TargetMode="External"/><Relationship Id="rId5" Type="http://schemas.openxmlformats.org/officeDocument/2006/relationships/image" Target="../media/image55.jpeg"/><Relationship Id="rId4" Type="http://schemas.openxmlformats.org/officeDocument/2006/relationships/hyperlink" Target="http://www.google.com.ar/imgres?imgurl=http://www.bigandtallrus.com/images/Crew%20Neck%20Sweatshirt.jpg&amp;imgrefurl=http://www.bigandtallrus.com/sweatshirts-c-3.html&amp;usg=__MnJuV77XLJJyof-Yb4-7DIZDA38=&amp;h=445&amp;w=450&amp;sz=18&amp;hl=es&amp;start=33&amp;zoom=1&amp;tbnid=slnVnCpxHb9RCM:&amp;tbnh=126&amp;tbnw=127&amp;ei=bEplTaScGM3UgAfl9My6Bg&amp;prev=/images?q=crewneck&amp;start=20&amp;hl=es&amp;sa=N&amp;gbv=2&amp;tbs=isch:1&amp;itbs=1" TargetMode="External"/><Relationship Id="rId9" Type="http://schemas.openxmlformats.org/officeDocument/2006/relationships/image" Target="../media/image5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13" Type="http://schemas.openxmlformats.org/officeDocument/2006/relationships/hyperlink" Target="http://www.google.com.ar/imgres?imgurl=http://static4.depositphotos.com/1011237/285/i/450/dep_2854140-Suede-texture-material.jpg&amp;imgrefurl=http://depositphotos.com/2854140/stock-photo-Suede-texture-material.html&amp;usg=__7Y5nQJd5DFne6Gk2HTvkUaxriv8=&amp;h=450&amp;w=450&amp;sz=130&amp;hl=es&amp;start=105&amp;zoom=1&amp;tbnid=db5g0wOqeoBtRM:&amp;tbnh=127&amp;tbnw=127&amp;ei=eGZlTcrwPMnZgAes9OTEBg&amp;prev=/images?q=material+suede&amp;start=100&amp;hl=es&amp;sa=N&amp;gbv=2&amp;tbs=isch:1&amp;itbs=1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8.jpeg"/><Relationship Id="rId12" Type="http://schemas.openxmlformats.org/officeDocument/2006/relationships/image" Target="../media/image72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eg"/><Relationship Id="rId11" Type="http://schemas.openxmlformats.org/officeDocument/2006/relationships/image" Target="../media/image71.jpeg"/><Relationship Id="rId5" Type="http://schemas.openxmlformats.org/officeDocument/2006/relationships/hyperlink" Target="http://wallpapers.pixxp.com/r?12" TargetMode="External"/><Relationship Id="rId10" Type="http://schemas.openxmlformats.org/officeDocument/2006/relationships/hyperlink" Target="http://www.google.com.ar/imgres?imgurl=http://www.cloth4less.com/c4l/images/VelvetMainBottoms600x375.jpg&amp;imgrefurl=http://www.cloth4less.com/pgs/velvet.shtml&amp;usg=__bcsXTRVhUkYHJFl8pk8W2t8oZQs=&amp;h=375&amp;w=600&amp;sz=27&amp;hl=es&amp;start=1&amp;zoom=1&amp;tbnid=HYsH7Awyyw7cWM:&amp;tbnh=84&amp;tbnw=135&amp;ei=e2VlTZDlJsqSgQewyOGsBg&amp;prev=/images?q=material+velvet&amp;hl=es&amp;sa=N&amp;gbv=2&amp;tbs=isch:1&amp;itbs=1" TargetMode="External"/><Relationship Id="rId4" Type="http://schemas.openxmlformats.org/officeDocument/2006/relationships/image" Target="../media/image66.jpeg"/><Relationship Id="rId9" Type="http://schemas.openxmlformats.org/officeDocument/2006/relationships/image" Target="../media/image70.jpeg"/><Relationship Id="rId14" Type="http://schemas.openxmlformats.org/officeDocument/2006/relationships/image" Target="../media/image7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google.com.pe/url?sa=i&amp;rct=j&amp;q=BMW&amp;source=images&amp;cd=&amp;cad=rja&amp;docid=gxr1YFfK4FnA6M&amp;tbnid=gWilDSsLVd9bsM:&amp;ved=0CAUQjRw&amp;url=http://my-bmw-blog.blogspot.com/&amp;ei=O5-RUe-mJaWw0AGKuIHYBA&amp;bvm=bv.46471029,d.dmQ&amp;psig=AFQjCNGt21epSiz8ewpd9rKb189QQ24Hrw&amp;ust=1368584368988673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hyperlink" Target="http://www.google.com.pe/url?sa=i&amp;rct=j&amp;q=audi&amp;source=images&amp;cd=&amp;cad=rja&amp;docid=sAeq53R8XLkzJM&amp;tbnid=f8b089DP6LqyQM:&amp;ved=0CAUQjRw&amp;url=http://onarocket.com/estilos-de-vida/vehiculos/galeria-audi-rs7-2014/&amp;ei=Zp-RUdvkHYPP0gGHm4GYDw&amp;bvm=bv.46471029,d.dmQ&amp;psig=AFQjCNHVWZxaHfrVJNb_E17baxCyWY5rLg&amp;ust=13685844108049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33265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latin typeface="Lucida Sans" pitchFamily="34" charset="0"/>
              </a:rPr>
              <a:t>In </a:t>
            </a:r>
            <a:r>
              <a:rPr lang="es-ES" i="1" dirty="0" err="1" smtClean="0">
                <a:latin typeface="Lucida Sans" pitchFamily="34" charset="0"/>
              </a:rPr>
              <a:t>Unit</a:t>
            </a:r>
            <a:r>
              <a:rPr lang="es-ES" i="1" dirty="0" smtClean="0">
                <a:latin typeface="Lucida Sans" pitchFamily="34" charset="0"/>
              </a:rPr>
              <a:t> 7, </a:t>
            </a:r>
            <a:r>
              <a:rPr lang="es-ES" i="1" dirty="0" err="1" smtClean="0">
                <a:latin typeface="Lucida Sans" pitchFamily="34" charset="0"/>
              </a:rPr>
              <a:t>we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learnt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to</a:t>
            </a:r>
            <a:r>
              <a:rPr lang="es-ES" i="1" dirty="0" smtClean="0">
                <a:latin typeface="Lucida Sans" pitchFamily="34" charset="0"/>
              </a:rPr>
              <a:t> use </a:t>
            </a:r>
            <a:r>
              <a:rPr lang="es-ES" i="1" dirty="0" err="1" smtClean="0">
                <a:latin typeface="Lucida Sans" pitchFamily="34" charset="0"/>
              </a:rPr>
              <a:t>Verb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complements</a:t>
            </a:r>
            <a:r>
              <a:rPr lang="es-ES" i="1" dirty="0" smtClean="0">
                <a:latin typeface="Lucida Sans" pitchFamily="34" charset="0"/>
              </a:rPr>
              <a:t>:  </a:t>
            </a:r>
            <a:r>
              <a:rPr lang="es-ES" b="1" i="1" dirty="0" smtClean="0">
                <a:latin typeface="Lucida Sans" pitchFamily="34" charset="0"/>
              </a:rPr>
              <a:t>---</a:t>
            </a:r>
            <a:r>
              <a:rPr lang="es-ES" b="1" i="1" dirty="0" err="1" smtClean="0">
                <a:latin typeface="Lucida Sans" pitchFamily="34" charset="0"/>
              </a:rPr>
              <a:t>ing</a:t>
            </a:r>
            <a:r>
              <a:rPr lang="es-ES" b="1" i="1" dirty="0" smtClean="0">
                <a:latin typeface="Lucida Sans" pitchFamily="34" charset="0"/>
              </a:rPr>
              <a:t>  </a:t>
            </a:r>
            <a:r>
              <a:rPr lang="es-ES" i="1" dirty="0" err="1" smtClean="0">
                <a:latin typeface="Lucida Sans" pitchFamily="34" charset="0"/>
              </a:rPr>
              <a:t>or</a:t>
            </a:r>
            <a:r>
              <a:rPr lang="es-ES" i="1" dirty="0" smtClean="0">
                <a:latin typeface="Lucida Sans" pitchFamily="34" charset="0"/>
              </a:rPr>
              <a:t>  </a:t>
            </a:r>
            <a:r>
              <a:rPr lang="es-ES" b="1" i="1" dirty="0" err="1" smtClean="0">
                <a:latin typeface="Lucida Sans" pitchFamily="34" charset="0"/>
              </a:rPr>
              <a:t>to</a:t>
            </a:r>
            <a:r>
              <a:rPr lang="es-ES" b="1" i="1" dirty="0" smtClean="0">
                <a:latin typeface="Lucida Sans" pitchFamily="34" charset="0"/>
              </a:rPr>
              <a:t> + </a:t>
            </a:r>
            <a:r>
              <a:rPr lang="es-ES" b="1" i="1" dirty="0" err="1" smtClean="0">
                <a:latin typeface="Lucida Sans" pitchFamily="34" charset="0"/>
              </a:rPr>
              <a:t>verb</a:t>
            </a:r>
            <a:endParaRPr lang="es-PE" b="1" i="1" dirty="0">
              <a:latin typeface="Lucida Sans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32367"/>
              </p:ext>
            </p:extLst>
          </p:nvPr>
        </p:nvGraphicFramePr>
        <p:xfrm>
          <a:off x="2339752" y="836713"/>
          <a:ext cx="3837799" cy="6088094"/>
        </p:xfrm>
        <a:graphic>
          <a:graphicData uri="http://schemas.openxmlformats.org/drawingml/2006/table">
            <a:tbl>
              <a:tblPr/>
              <a:tblGrid>
                <a:gridCol w="1850246"/>
                <a:gridCol w="1987553"/>
              </a:tblGrid>
              <a:tr h="188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1" dirty="0">
                          <a:latin typeface="Lucida Sans"/>
                          <a:ea typeface="Calibri"/>
                          <a:cs typeface="Times New Roman"/>
                        </a:rPr>
                        <a:t>…….. + </a:t>
                      </a:r>
                      <a:r>
                        <a:rPr lang="es-PE" sz="1200" b="1" i="1" dirty="0" err="1">
                          <a:latin typeface="Lucida Sans"/>
                          <a:ea typeface="Calibri"/>
                          <a:cs typeface="Times New Roman"/>
                        </a:rPr>
                        <a:t>verb</a:t>
                      </a:r>
                      <a:r>
                        <a:rPr lang="es-PE" sz="1200" b="1" i="1" dirty="0">
                          <a:latin typeface="Lucida Sans"/>
                          <a:ea typeface="Calibri"/>
                          <a:cs typeface="Times New Roman"/>
                        </a:rPr>
                        <a:t> + </a:t>
                      </a:r>
                      <a:r>
                        <a:rPr lang="es-PE" sz="1200" b="1" i="1" dirty="0" err="1">
                          <a:latin typeface="Lucida Sans"/>
                          <a:ea typeface="Calibri"/>
                          <a:cs typeface="Times New Roman"/>
                        </a:rPr>
                        <a:t>ing</a:t>
                      </a:r>
                      <a:endParaRPr lang="es-PE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688" marR="436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1" dirty="0">
                          <a:latin typeface="Lucida Sans"/>
                          <a:ea typeface="Calibri"/>
                          <a:cs typeface="Times New Roman"/>
                        </a:rPr>
                        <a:t>……. + </a:t>
                      </a:r>
                      <a:r>
                        <a:rPr lang="es-PE" sz="1200" b="1" i="1" dirty="0" err="1">
                          <a:latin typeface="Lucida Sans"/>
                          <a:ea typeface="Calibri"/>
                          <a:cs typeface="Times New Roman"/>
                        </a:rPr>
                        <a:t>to</a:t>
                      </a:r>
                      <a:r>
                        <a:rPr lang="es-PE" sz="1200" b="1" i="1" dirty="0">
                          <a:latin typeface="Lucida Sans"/>
                          <a:ea typeface="Calibri"/>
                          <a:cs typeface="Times New Roman"/>
                        </a:rPr>
                        <a:t> + </a:t>
                      </a:r>
                      <a:r>
                        <a:rPr lang="es-PE" sz="1200" b="1" i="1" dirty="0" err="1">
                          <a:latin typeface="Lucida Sans"/>
                          <a:ea typeface="Calibri"/>
                          <a:cs typeface="Times New Roman"/>
                        </a:rPr>
                        <a:t>verb</a:t>
                      </a:r>
                      <a:endParaRPr lang="es-PE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688" marR="436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230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700" i="1" dirty="0" err="1">
                          <a:latin typeface="Lucida Sans"/>
                          <a:ea typeface="Calibri"/>
                          <a:cs typeface="Times New Roman"/>
                        </a:rPr>
                        <a:t>consider</a:t>
                      </a:r>
                      <a:endParaRPr lang="es-PE" sz="7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finish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imagine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miss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mind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spend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mind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appreciate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enjoy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suggest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avoid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complain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discuss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end</a:t>
                      </a: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 up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keep</a:t>
                      </a: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PE" sz="1100" i="1" u="sng" dirty="0" err="1">
                          <a:latin typeface="Lucida Sans"/>
                          <a:ea typeface="Calibri"/>
                          <a:cs typeface="Times New Roman"/>
                        </a:rPr>
                        <a:t>on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think</a:t>
                      </a: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PE" sz="1100" i="1" u="sng" dirty="0" err="1">
                          <a:latin typeface="Lucida Sans"/>
                          <a:ea typeface="Calibri"/>
                          <a:cs typeface="Times New Roman"/>
                        </a:rPr>
                        <a:t>about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give</a:t>
                      </a: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PE" sz="1100" i="1" u="sng" dirty="0">
                          <a:latin typeface="Lucida Sans"/>
                          <a:ea typeface="Calibri"/>
                          <a:cs typeface="Times New Roman"/>
                        </a:rPr>
                        <a:t>up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put</a:t>
                      </a: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PE" sz="1100" i="1" u="sng" dirty="0">
                          <a:latin typeface="Lucida Sans"/>
                          <a:ea typeface="Calibri"/>
                          <a:cs typeface="Times New Roman"/>
                        </a:rPr>
                        <a:t>off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688" marR="436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agree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decide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happen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offer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seem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intend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expect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demand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hope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learn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plan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prepare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promise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688" marR="436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76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With</a:t>
                      </a: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different</a:t>
                      </a: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meanings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remember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stop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try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forget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regret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688" marR="436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32102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With</a:t>
                      </a: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the</a:t>
                      </a: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same</a:t>
                      </a:r>
                      <a:r>
                        <a:rPr lang="es-PE" sz="1100" i="1" dirty="0">
                          <a:latin typeface="Lucida San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PE" sz="1100" i="1" dirty="0" err="1">
                          <a:latin typeface="Lucida Sans"/>
                          <a:ea typeface="Calibri"/>
                          <a:cs typeface="Times New Roman"/>
                        </a:rPr>
                        <a:t>meaning</a:t>
                      </a:r>
                      <a:endParaRPr lang="es-PE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800" i="1" dirty="0" smtClean="0">
                          <a:latin typeface="Lucida Sans"/>
                          <a:ea typeface="Calibri"/>
                          <a:cs typeface="Times New Roman"/>
                        </a:rPr>
                        <a:t>Begin           </a:t>
                      </a:r>
                      <a:endParaRPr lang="es-PE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800" i="1" dirty="0" err="1">
                          <a:latin typeface="Lucida Sans"/>
                          <a:ea typeface="Calibri"/>
                          <a:cs typeface="Times New Roman"/>
                        </a:rPr>
                        <a:t>bother</a:t>
                      </a:r>
                      <a:endParaRPr lang="es-PE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800" i="1" dirty="0" err="1">
                          <a:latin typeface="Lucida Sans"/>
                          <a:ea typeface="Calibri"/>
                          <a:cs typeface="Times New Roman"/>
                        </a:rPr>
                        <a:t>continue</a:t>
                      </a:r>
                      <a:endParaRPr lang="es-PE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800" i="1" dirty="0" err="1">
                          <a:latin typeface="Lucida Sans"/>
                          <a:ea typeface="Calibri"/>
                          <a:cs typeface="Times New Roman"/>
                        </a:rPr>
                        <a:t>start</a:t>
                      </a:r>
                      <a:endParaRPr lang="es-PE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800" i="1" dirty="0" err="1" smtClean="0">
                          <a:latin typeface="Lucida Sans"/>
                          <a:ea typeface="Calibri"/>
                          <a:cs typeface="Times New Roman"/>
                        </a:rPr>
                        <a:t>Like</a:t>
                      </a:r>
                      <a:endParaRPr lang="es-PE" sz="800" i="1" dirty="0" smtClean="0">
                        <a:latin typeface="Lucida Sans"/>
                        <a:ea typeface="Calibri"/>
                        <a:cs typeface="Times New Roman"/>
                      </a:endParaRPr>
                    </a:p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800" i="1" dirty="0" err="1" smtClean="0">
                          <a:latin typeface="Lucida Sans"/>
                          <a:ea typeface="Calibri"/>
                          <a:cs typeface="Times New Roman"/>
                        </a:rPr>
                        <a:t>love</a:t>
                      </a:r>
                      <a:endParaRPr lang="es-PE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800" i="1" dirty="0" err="1">
                          <a:latin typeface="Lucida Sans"/>
                          <a:ea typeface="Calibri"/>
                          <a:cs typeface="Times New Roman"/>
                        </a:rPr>
                        <a:t>hate</a:t>
                      </a:r>
                      <a:endParaRPr lang="es-PE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688" marR="436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692696"/>
            <a:ext cx="748883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dirty="0" err="1" smtClean="0">
                <a:latin typeface="Lucida Sans" pitchFamily="34" charset="0"/>
              </a:rPr>
              <a:t>Examples</a:t>
            </a:r>
            <a:r>
              <a:rPr lang="es-ES" dirty="0" smtClean="0">
                <a:latin typeface="Lucida Sans" pitchFamily="34" charset="0"/>
              </a:rPr>
              <a:t>:</a:t>
            </a:r>
          </a:p>
          <a:p>
            <a:endParaRPr lang="es-ES" dirty="0">
              <a:latin typeface="Lucida Sans" pitchFamily="34" charset="0"/>
            </a:endParaRPr>
          </a:p>
          <a:p>
            <a:r>
              <a:rPr lang="es-ES" sz="2800" i="1" dirty="0" err="1" smtClean="0">
                <a:latin typeface="Lucida Sans" pitchFamily="34" charset="0"/>
              </a:rPr>
              <a:t>The</a:t>
            </a:r>
            <a:r>
              <a:rPr lang="es-ES" sz="2800" i="1" dirty="0" smtClean="0">
                <a:latin typeface="Lucida Sans" pitchFamily="34" charset="0"/>
              </a:rPr>
              <a:t> pants are </a:t>
            </a:r>
            <a:r>
              <a:rPr lang="es-ES" sz="2800" i="1" dirty="0" err="1" smtClean="0">
                <a:latin typeface="Lucida Sans" pitchFamily="34" charset="0"/>
              </a:rPr>
              <a:t>just</a:t>
            </a:r>
            <a:r>
              <a:rPr lang="es-ES" sz="2800" i="1" dirty="0" smtClean="0">
                <a:latin typeface="Lucida Sans" pitchFamily="34" charset="0"/>
              </a:rPr>
              <a:t> </a:t>
            </a:r>
            <a:r>
              <a:rPr lang="es-ES" sz="2800" b="1" i="1" dirty="0" smtClean="0">
                <a:latin typeface="Lucida Sans" pitchFamily="34" charset="0"/>
              </a:rPr>
              <a:t>as </a:t>
            </a:r>
            <a:r>
              <a:rPr lang="es-ES" sz="2800" b="1" i="1" dirty="0" err="1" smtClean="0">
                <a:solidFill>
                  <a:srgbClr val="FF0000"/>
                </a:solidFill>
                <a:latin typeface="Lucida Sans" pitchFamily="34" charset="0"/>
              </a:rPr>
              <a:t>comfortable</a:t>
            </a:r>
            <a:r>
              <a:rPr lang="es-ES" sz="2800" b="1" i="1" dirty="0" smtClean="0">
                <a:latin typeface="Lucida Sans" pitchFamily="34" charset="0"/>
              </a:rPr>
              <a:t> as</a:t>
            </a:r>
            <a:r>
              <a:rPr lang="es-ES" sz="2800" i="1" dirty="0" smtClean="0">
                <a:latin typeface="Lucida Sans" pitchFamily="34" charset="0"/>
              </a:rPr>
              <a:t> my jeans.</a:t>
            </a:r>
          </a:p>
          <a:p>
            <a:endParaRPr lang="es-ES" sz="2800" i="1" dirty="0">
              <a:latin typeface="Lucida Sans" pitchFamily="34" charset="0"/>
            </a:endParaRPr>
          </a:p>
          <a:p>
            <a:r>
              <a:rPr lang="es-ES" sz="2800" i="1" dirty="0" smtClean="0">
                <a:latin typeface="Lucida Sans" pitchFamily="34" charset="0"/>
              </a:rPr>
              <a:t>I </a:t>
            </a:r>
            <a:r>
              <a:rPr lang="es-ES" sz="2800" i="1" dirty="0" err="1" smtClean="0">
                <a:latin typeface="Lucida Sans" pitchFamily="34" charset="0"/>
              </a:rPr>
              <a:t>don´t</a:t>
            </a:r>
            <a:r>
              <a:rPr lang="es-ES" sz="2800" i="1" dirty="0" smtClean="0">
                <a:latin typeface="Lucida Sans" pitchFamily="34" charset="0"/>
              </a:rPr>
              <a:t> look </a:t>
            </a:r>
            <a:r>
              <a:rPr lang="es-ES" sz="2800" b="1" i="1" dirty="0" smtClean="0">
                <a:latin typeface="Lucida Sans" pitchFamily="34" charset="0"/>
              </a:rPr>
              <a:t>as </a:t>
            </a:r>
            <a:r>
              <a:rPr lang="es-ES" sz="2800" b="1" i="1" dirty="0" err="1" smtClean="0">
                <a:solidFill>
                  <a:srgbClr val="FF0000"/>
                </a:solidFill>
                <a:latin typeface="Lucida Sans" pitchFamily="34" charset="0"/>
              </a:rPr>
              <a:t>scruffy</a:t>
            </a:r>
            <a:r>
              <a:rPr lang="es-ES" sz="2800" b="1" i="1" dirty="0" smtClean="0">
                <a:latin typeface="Lucida Sans" pitchFamily="34" charset="0"/>
              </a:rPr>
              <a:t> as </a:t>
            </a:r>
            <a:r>
              <a:rPr lang="es-ES" sz="2800" i="1" dirty="0" smtClean="0">
                <a:latin typeface="Lucida Sans" pitchFamily="34" charset="0"/>
              </a:rPr>
              <a:t>I </a:t>
            </a:r>
            <a:r>
              <a:rPr lang="es-ES" sz="2800" i="1" dirty="0" err="1" smtClean="0">
                <a:latin typeface="Lucida Sans" pitchFamily="34" charset="0"/>
              </a:rPr>
              <a:t>did</a:t>
            </a:r>
            <a:r>
              <a:rPr lang="es-ES" sz="2800" i="1" dirty="0" smtClean="0">
                <a:latin typeface="Lucida Sans" pitchFamily="34" charset="0"/>
              </a:rPr>
              <a:t>.</a:t>
            </a:r>
          </a:p>
          <a:p>
            <a:endParaRPr lang="es-ES" dirty="0">
              <a:latin typeface="Lucida Sans" pitchFamily="34" charset="0"/>
            </a:endParaRPr>
          </a:p>
          <a:p>
            <a:endParaRPr lang="es-ES" sz="2000" i="1" dirty="0" smtClean="0">
              <a:latin typeface="Lucida Sans" pitchFamily="34" charset="0"/>
            </a:endParaRPr>
          </a:p>
          <a:p>
            <a:endParaRPr lang="es-ES" sz="2000" i="1" dirty="0">
              <a:latin typeface="Lucida Sans" pitchFamily="34" charset="0"/>
            </a:endParaRPr>
          </a:p>
          <a:p>
            <a:r>
              <a:rPr lang="es-ES" sz="2000" i="1" dirty="0" err="1" smtClean="0">
                <a:latin typeface="Lucida Sans" pitchFamily="34" charset="0"/>
              </a:rPr>
              <a:t>Which</a:t>
            </a:r>
            <a:r>
              <a:rPr lang="es-ES" sz="2000" i="1" dirty="0" smtClean="0">
                <a:latin typeface="Lucida Sans" pitchFamily="34" charset="0"/>
              </a:rPr>
              <a:t> are </a:t>
            </a:r>
            <a:r>
              <a:rPr lang="es-ES" sz="2000" i="1" dirty="0" err="1" smtClean="0">
                <a:latin typeface="Lucida Sans" pitchFamily="34" charset="0"/>
              </a:rPr>
              <a:t>the</a:t>
            </a:r>
            <a:r>
              <a:rPr lang="es-ES" sz="2000" i="1" dirty="0" smtClean="0">
                <a:latin typeface="Lucida Sans" pitchFamily="34" charset="0"/>
              </a:rPr>
              <a:t> </a:t>
            </a:r>
            <a:r>
              <a:rPr lang="es-ES" sz="2000" i="1" dirty="0" err="1" smtClean="0">
                <a:latin typeface="Lucida Sans" pitchFamily="34" charset="0"/>
              </a:rPr>
              <a:t>adjectives</a:t>
            </a:r>
            <a:r>
              <a:rPr lang="es-ES" sz="2000" i="1" dirty="0" smtClean="0">
                <a:latin typeface="Lucida Sans" pitchFamily="34" charset="0"/>
              </a:rPr>
              <a:t>?</a:t>
            </a:r>
          </a:p>
          <a:p>
            <a:endParaRPr lang="es-ES" sz="2000" i="1" dirty="0">
              <a:latin typeface="Lucida Sans" pitchFamily="34" charset="0"/>
            </a:endParaRPr>
          </a:p>
          <a:p>
            <a:r>
              <a:rPr lang="es-ES" sz="2000" b="1" i="1" dirty="0" err="1" smtClean="0">
                <a:latin typeface="Lucida Sans" pitchFamily="34" charset="0"/>
              </a:rPr>
              <a:t>Notice</a:t>
            </a:r>
            <a:r>
              <a:rPr lang="es-ES" sz="2000" i="1" dirty="0" smtClean="0">
                <a:latin typeface="Lucida Sans" pitchFamily="34" charset="0"/>
              </a:rPr>
              <a:t>:  </a:t>
            </a:r>
            <a:r>
              <a:rPr lang="es-ES" sz="2000" i="1" dirty="0" err="1" smtClean="0">
                <a:latin typeface="Lucida Sans" pitchFamily="34" charset="0"/>
              </a:rPr>
              <a:t>We</a:t>
            </a:r>
            <a:r>
              <a:rPr lang="es-ES" sz="2000" i="1" dirty="0" smtClean="0">
                <a:latin typeface="Lucida Sans" pitchFamily="34" charset="0"/>
              </a:rPr>
              <a:t> use JUST </a:t>
            </a:r>
            <a:r>
              <a:rPr lang="es-ES" sz="2000" i="1" dirty="0" err="1" smtClean="0">
                <a:latin typeface="Lucida Sans" pitchFamily="34" charset="0"/>
              </a:rPr>
              <a:t>to</a:t>
            </a:r>
            <a:r>
              <a:rPr lang="es-ES" sz="2000" i="1" dirty="0" smtClean="0">
                <a:latin typeface="Lucida Sans" pitchFamily="34" charset="0"/>
              </a:rPr>
              <a:t> </a:t>
            </a:r>
            <a:r>
              <a:rPr lang="es-ES" sz="2000" i="1" dirty="0" err="1" smtClean="0">
                <a:latin typeface="Lucida Sans" pitchFamily="34" charset="0"/>
              </a:rPr>
              <a:t>emphasize</a:t>
            </a:r>
            <a:r>
              <a:rPr lang="es-ES" sz="2000" i="1" dirty="0" smtClean="0">
                <a:latin typeface="Lucida Sans" pitchFamily="34" charset="0"/>
              </a:rPr>
              <a:t> </a:t>
            </a:r>
            <a:r>
              <a:rPr lang="es-ES" sz="2000" i="1" dirty="0" err="1" smtClean="0">
                <a:latin typeface="Lucida Sans" pitchFamily="34" charset="0"/>
              </a:rPr>
              <a:t>that</a:t>
            </a:r>
            <a:r>
              <a:rPr lang="es-ES" sz="2000" i="1" dirty="0" smtClean="0">
                <a:latin typeface="Lucida Sans" pitchFamily="34" charset="0"/>
              </a:rPr>
              <a:t> </a:t>
            </a:r>
            <a:r>
              <a:rPr lang="es-ES" sz="2000" i="1" dirty="0" err="1" smtClean="0">
                <a:latin typeface="Lucida Sans" pitchFamily="34" charset="0"/>
              </a:rPr>
              <a:t>the</a:t>
            </a:r>
            <a:r>
              <a:rPr lang="es-ES" sz="2000" i="1" dirty="0" smtClean="0">
                <a:latin typeface="Lucida Sans" pitchFamily="34" charset="0"/>
              </a:rPr>
              <a:t> </a:t>
            </a:r>
            <a:r>
              <a:rPr lang="es-ES" sz="2000" i="1" dirty="0" err="1" smtClean="0">
                <a:latin typeface="Lucida Sans" pitchFamily="34" charset="0"/>
              </a:rPr>
              <a:t>two</a:t>
            </a:r>
            <a:r>
              <a:rPr lang="es-ES" sz="2000" i="1" dirty="0" smtClean="0">
                <a:latin typeface="Lucida Sans" pitchFamily="34" charset="0"/>
              </a:rPr>
              <a:t> </a:t>
            </a:r>
            <a:r>
              <a:rPr lang="es-ES" sz="2000" i="1" dirty="0" err="1" smtClean="0">
                <a:latin typeface="Lucida Sans" pitchFamily="34" charset="0"/>
              </a:rPr>
              <a:t>parts</a:t>
            </a:r>
            <a:r>
              <a:rPr lang="es-ES" sz="2000" i="1" dirty="0" smtClean="0">
                <a:latin typeface="Lucida Sans" pitchFamily="34" charset="0"/>
              </a:rPr>
              <a:t> are </a:t>
            </a:r>
            <a:r>
              <a:rPr lang="es-ES" sz="2000" i="1" dirty="0" err="1" smtClean="0">
                <a:latin typeface="Lucida Sans" pitchFamily="34" charset="0"/>
              </a:rPr>
              <a:t>the</a:t>
            </a:r>
            <a:r>
              <a:rPr lang="es-ES" sz="2000" i="1" dirty="0" smtClean="0">
                <a:latin typeface="Lucida Sans" pitchFamily="34" charset="0"/>
              </a:rPr>
              <a:t> </a:t>
            </a:r>
            <a:r>
              <a:rPr lang="es-ES" sz="2000" i="1" dirty="0" err="1" smtClean="0">
                <a:latin typeface="Lucida Sans" pitchFamily="34" charset="0"/>
              </a:rPr>
              <a:t>same</a:t>
            </a:r>
            <a:r>
              <a:rPr lang="es-ES" sz="2000" i="1" dirty="0" smtClean="0">
                <a:latin typeface="Lucida Sans" pitchFamily="34" charset="0"/>
              </a:rPr>
              <a:t>.  </a:t>
            </a:r>
            <a:r>
              <a:rPr lang="es-ES" sz="2000" i="1" dirty="0" err="1" smtClean="0">
                <a:latin typeface="Lucida Sans" pitchFamily="34" charset="0"/>
              </a:rPr>
              <a:t>It</a:t>
            </a:r>
            <a:r>
              <a:rPr lang="es-ES" sz="2000" i="1" dirty="0" smtClean="0">
                <a:latin typeface="Lucida Sans" pitchFamily="34" charset="0"/>
              </a:rPr>
              <a:t> comes </a:t>
            </a:r>
            <a:r>
              <a:rPr lang="es-ES" sz="2000" i="1" dirty="0" err="1" smtClean="0">
                <a:latin typeface="Lucida Sans" pitchFamily="34" charset="0"/>
              </a:rPr>
              <a:t>before</a:t>
            </a:r>
            <a:r>
              <a:rPr lang="es-ES" sz="2000" i="1" dirty="0" smtClean="0">
                <a:latin typeface="Lucida Sans" pitchFamily="34" charset="0"/>
              </a:rPr>
              <a:t> </a:t>
            </a:r>
            <a:r>
              <a:rPr lang="es-ES" sz="2000" i="1" dirty="0" err="1" smtClean="0">
                <a:latin typeface="Lucida Sans" pitchFamily="34" charset="0"/>
              </a:rPr>
              <a:t>the</a:t>
            </a:r>
            <a:r>
              <a:rPr lang="es-ES" sz="2000" i="1" dirty="0" smtClean="0">
                <a:latin typeface="Lucida Sans" pitchFamily="34" charset="0"/>
              </a:rPr>
              <a:t> </a:t>
            </a:r>
            <a:r>
              <a:rPr lang="es-ES" sz="2000" i="1" dirty="0" err="1" smtClean="0">
                <a:latin typeface="Lucida Sans" pitchFamily="34" charset="0"/>
              </a:rPr>
              <a:t>first</a:t>
            </a:r>
            <a:r>
              <a:rPr lang="es-ES" sz="2000" i="1" dirty="0" smtClean="0">
                <a:latin typeface="Lucida Sans" pitchFamily="34" charset="0"/>
              </a:rPr>
              <a:t> “as”</a:t>
            </a:r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692696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Henry </a:t>
            </a:r>
            <a:r>
              <a:rPr lang="es-ES" i="1" dirty="0" err="1" smtClean="0"/>
              <a:t>made</a:t>
            </a:r>
            <a:r>
              <a:rPr lang="es-ES" i="1" dirty="0" smtClean="0"/>
              <a:t> </a:t>
            </a:r>
            <a:r>
              <a:rPr lang="es-ES" i="1" dirty="0" err="1" smtClean="0"/>
              <a:t>five</a:t>
            </a:r>
            <a:r>
              <a:rPr lang="es-ES" i="1" dirty="0" smtClean="0"/>
              <a:t> </a:t>
            </a:r>
            <a:r>
              <a:rPr lang="es-ES" i="1" dirty="0" err="1" smtClean="0"/>
              <a:t>mistakes</a:t>
            </a:r>
            <a:r>
              <a:rPr lang="es-ES" i="1" dirty="0" smtClean="0"/>
              <a:t> </a:t>
            </a:r>
            <a:r>
              <a:rPr lang="es-ES" i="1" dirty="0" err="1" smtClean="0"/>
              <a:t>on</a:t>
            </a:r>
            <a:r>
              <a:rPr lang="es-ES" i="1" dirty="0" smtClean="0"/>
              <a:t> </a:t>
            </a:r>
            <a:r>
              <a:rPr lang="es-ES" i="1" dirty="0" err="1" smtClean="0"/>
              <a:t>the</a:t>
            </a:r>
            <a:r>
              <a:rPr lang="es-ES" i="1" dirty="0" smtClean="0"/>
              <a:t> test.  Vivian </a:t>
            </a:r>
            <a:r>
              <a:rPr lang="es-ES" i="1" dirty="0" err="1" smtClean="0"/>
              <a:t>made</a:t>
            </a:r>
            <a:r>
              <a:rPr lang="es-ES" i="1" dirty="0" smtClean="0"/>
              <a:t> </a:t>
            </a:r>
            <a:r>
              <a:rPr lang="es-ES" i="1" dirty="0" err="1" smtClean="0"/>
              <a:t>five</a:t>
            </a:r>
            <a:r>
              <a:rPr lang="es-ES" i="1" dirty="0" smtClean="0"/>
              <a:t> </a:t>
            </a:r>
            <a:r>
              <a:rPr lang="es-ES" i="1" dirty="0" err="1" smtClean="0"/>
              <a:t>mistakes</a:t>
            </a:r>
            <a:r>
              <a:rPr lang="es-ES" i="1" dirty="0" smtClean="0"/>
              <a:t> </a:t>
            </a:r>
            <a:r>
              <a:rPr lang="es-ES" i="1" dirty="0" err="1" smtClean="0"/>
              <a:t>on</a:t>
            </a:r>
            <a:r>
              <a:rPr lang="es-ES" i="1" dirty="0" smtClean="0"/>
              <a:t> </a:t>
            </a:r>
            <a:r>
              <a:rPr lang="es-ES" i="1" dirty="0" err="1" smtClean="0"/>
              <a:t>the</a:t>
            </a:r>
            <a:r>
              <a:rPr lang="es-ES" i="1" dirty="0" smtClean="0"/>
              <a:t> test.</a:t>
            </a:r>
          </a:p>
          <a:p>
            <a:endParaRPr lang="es-ES" i="1" dirty="0"/>
          </a:p>
          <a:p>
            <a:r>
              <a:rPr lang="es-ES" sz="2800" i="1" dirty="0" smtClean="0"/>
              <a:t>Henry </a:t>
            </a:r>
            <a:r>
              <a:rPr lang="es-ES" sz="2800" i="1" dirty="0" err="1" smtClean="0"/>
              <a:t>made</a:t>
            </a:r>
            <a:r>
              <a:rPr lang="es-ES" sz="2800" i="1" dirty="0" smtClean="0"/>
              <a:t> </a:t>
            </a:r>
            <a:r>
              <a:rPr lang="es-ES" sz="2800" b="1" i="1" dirty="0" smtClean="0"/>
              <a:t>as </a:t>
            </a:r>
            <a:r>
              <a:rPr lang="es-ES" sz="2800" b="1" i="1" dirty="0" err="1" smtClean="0">
                <a:solidFill>
                  <a:srgbClr val="FF0000"/>
                </a:solidFill>
              </a:rPr>
              <a:t>many</a:t>
            </a:r>
            <a:r>
              <a:rPr lang="es-ES" sz="2800" b="1" i="1" dirty="0" smtClean="0">
                <a:solidFill>
                  <a:srgbClr val="FF0000"/>
                </a:solidFill>
              </a:rPr>
              <a:t> </a:t>
            </a:r>
            <a:r>
              <a:rPr lang="es-ES" sz="2800" b="1" i="1" dirty="0" err="1" smtClean="0">
                <a:solidFill>
                  <a:srgbClr val="FF0000"/>
                </a:solidFill>
              </a:rPr>
              <a:t>mistakes</a:t>
            </a:r>
            <a:r>
              <a:rPr lang="es-ES" sz="2800" b="1" i="1" dirty="0" smtClean="0">
                <a:solidFill>
                  <a:srgbClr val="FF0000"/>
                </a:solidFill>
              </a:rPr>
              <a:t> </a:t>
            </a:r>
            <a:r>
              <a:rPr lang="es-ES" sz="2800" b="1" i="1" dirty="0" smtClean="0"/>
              <a:t>as </a:t>
            </a:r>
            <a:r>
              <a:rPr lang="es-ES" sz="2800" i="1" dirty="0" smtClean="0"/>
              <a:t>Vivian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67544" y="4005064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 Jerry </a:t>
            </a:r>
            <a:r>
              <a:rPr lang="es-ES" i="1" dirty="0" err="1" smtClean="0"/>
              <a:t>lost</a:t>
            </a:r>
            <a:r>
              <a:rPr lang="es-ES" i="1" dirty="0" smtClean="0"/>
              <a:t> $200 at </a:t>
            </a:r>
            <a:r>
              <a:rPr lang="es-ES" i="1" dirty="0" err="1" smtClean="0"/>
              <a:t>the</a:t>
            </a:r>
            <a:r>
              <a:rPr lang="es-ES" i="1" dirty="0" smtClean="0"/>
              <a:t> casino.  Tim </a:t>
            </a:r>
            <a:r>
              <a:rPr lang="es-ES" i="1" dirty="0" err="1" smtClean="0"/>
              <a:t>lost</a:t>
            </a:r>
            <a:r>
              <a:rPr lang="es-ES" i="1" dirty="0" smtClean="0"/>
              <a:t> $200 at </a:t>
            </a:r>
            <a:r>
              <a:rPr lang="es-ES" i="1" dirty="0" err="1" smtClean="0"/>
              <a:t>the</a:t>
            </a:r>
            <a:r>
              <a:rPr lang="es-ES" i="1" dirty="0" smtClean="0"/>
              <a:t> casino.</a:t>
            </a:r>
          </a:p>
          <a:p>
            <a:endParaRPr lang="es-ES" i="1" dirty="0"/>
          </a:p>
          <a:p>
            <a:r>
              <a:rPr lang="es-ES" sz="2800" i="1" dirty="0" smtClean="0"/>
              <a:t>Jerry </a:t>
            </a:r>
            <a:r>
              <a:rPr lang="es-ES" sz="2800" i="1" dirty="0" err="1" smtClean="0"/>
              <a:t>lost</a:t>
            </a:r>
            <a:r>
              <a:rPr lang="es-ES" sz="2800" i="1" dirty="0" smtClean="0"/>
              <a:t> as </a:t>
            </a:r>
            <a:r>
              <a:rPr lang="es-ES" sz="2800" i="1" dirty="0" err="1" smtClean="0">
                <a:solidFill>
                  <a:srgbClr val="FF0000"/>
                </a:solidFill>
              </a:rPr>
              <a:t>much</a:t>
            </a:r>
            <a:r>
              <a:rPr lang="es-ES" sz="2800" i="1" dirty="0" smtClean="0">
                <a:solidFill>
                  <a:srgbClr val="FF0000"/>
                </a:solidFill>
              </a:rPr>
              <a:t> </a:t>
            </a:r>
            <a:r>
              <a:rPr lang="es-ES" sz="2800" i="1" dirty="0" err="1" smtClean="0">
                <a:solidFill>
                  <a:srgbClr val="FF0000"/>
                </a:solidFill>
              </a:rPr>
              <a:t>money</a:t>
            </a:r>
            <a:r>
              <a:rPr lang="es-ES" sz="2800" i="1" dirty="0" smtClean="0">
                <a:solidFill>
                  <a:srgbClr val="FF0000"/>
                </a:solidFill>
              </a:rPr>
              <a:t> </a:t>
            </a:r>
            <a:r>
              <a:rPr lang="es-ES" sz="2800" i="1" dirty="0" smtClean="0"/>
              <a:t>as Tim </a:t>
            </a:r>
            <a:r>
              <a:rPr lang="es-ES" sz="2800" i="1" dirty="0" err="1" smtClean="0"/>
              <a:t>did</a:t>
            </a:r>
            <a:endParaRPr lang="es-PE" sz="2800" i="1" dirty="0"/>
          </a:p>
        </p:txBody>
      </p:sp>
      <p:sp>
        <p:nvSpPr>
          <p:cNvPr id="5" name="4 Rectángulo"/>
          <p:cNvSpPr/>
          <p:nvPr/>
        </p:nvSpPr>
        <p:spPr>
          <a:xfrm>
            <a:off x="4211960" y="5229200"/>
            <a:ext cx="302433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CuadroTexto"/>
          <p:cNvSpPr txBox="1"/>
          <p:nvPr/>
        </p:nvSpPr>
        <p:spPr>
          <a:xfrm>
            <a:off x="4355976" y="530120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Money:  </a:t>
            </a:r>
            <a:r>
              <a:rPr lang="es-ES" b="1" i="1" dirty="0" err="1" smtClean="0"/>
              <a:t>Uncountable</a:t>
            </a:r>
            <a:r>
              <a:rPr lang="es-ES" b="1" i="1" dirty="0" smtClean="0"/>
              <a:t> </a:t>
            </a:r>
            <a:r>
              <a:rPr lang="es-ES" b="1" i="1" dirty="0" err="1" smtClean="0"/>
              <a:t>noun</a:t>
            </a:r>
            <a:endParaRPr lang="es-ES" b="1" i="1" dirty="0" smtClean="0"/>
          </a:p>
          <a:p>
            <a:endParaRPr lang="es-ES" i="1" dirty="0"/>
          </a:p>
          <a:p>
            <a:r>
              <a:rPr lang="es-ES" i="1" dirty="0" err="1" smtClean="0"/>
              <a:t>You</a:t>
            </a:r>
            <a:r>
              <a:rPr lang="es-ES" i="1" dirty="0" smtClean="0"/>
              <a:t> use:  </a:t>
            </a:r>
            <a:r>
              <a:rPr lang="es-ES" b="1" i="1" dirty="0" err="1" smtClean="0"/>
              <a:t>Much</a:t>
            </a:r>
            <a:endParaRPr lang="es-PE" b="1" i="1" dirty="0"/>
          </a:p>
        </p:txBody>
      </p:sp>
      <p:sp>
        <p:nvSpPr>
          <p:cNvPr id="7" name="6 Rectángulo"/>
          <p:cNvSpPr/>
          <p:nvPr/>
        </p:nvSpPr>
        <p:spPr>
          <a:xfrm>
            <a:off x="4211960" y="2132856"/>
            <a:ext cx="280831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err="1" smtClean="0">
                <a:solidFill>
                  <a:schemeClr val="tx1"/>
                </a:solidFill>
              </a:rPr>
              <a:t>Mistakes</a:t>
            </a:r>
            <a:r>
              <a:rPr lang="es-ES" i="1" dirty="0" smtClean="0">
                <a:solidFill>
                  <a:schemeClr val="tx1"/>
                </a:solidFill>
              </a:rPr>
              <a:t>:  </a:t>
            </a:r>
            <a:r>
              <a:rPr lang="es-ES" b="1" i="1" dirty="0" err="1" smtClean="0">
                <a:solidFill>
                  <a:schemeClr val="tx1"/>
                </a:solidFill>
              </a:rPr>
              <a:t>Countable</a:t>
            </a:r>
            <a:r>
              <a:rPr lang="es-ES" b="1" i="1" dirty="0" smtClean="0">
                <a:solidFill>
                  <a:schemeClr val="tx1"/>
                </a:solidFill>
              </a:rPr>
              <a:t> </a:t>
            </a:r>
            <a:r>
              <a:rPr lang="es-ES" b="1" i="1" dirty="0" err="1" smtClean="0">
                <a:solidFill>
                  <a:schemeClr val="tx1"/>
                </a:solidFill>
              </a:rPr>
              <a:t>noun</a:t>
            </a:r>
            <a:endParaRPr lang="es-ES" b="1" i="1" dirty="0" smtClean="0">
              <a:solidFill>
                <a:schemeClr val="tx1"/>
              </a:solidFill>
            </a:endParaRPr>
          </a:p>
          <a:p>
            <a:endParaRPr lang="es-ES" b="1" i="1" dirty="0" smtClean="0">
              <a:solidFill>
                <a:schemeClr val="tx1"/>
              </a:solidFill>
            </a:endParaRPr>
          </a:p>
          <a:p>
            <a:r>
              <a:rPr lang="es-ES" i="1" dirty="0" err="1" smtClean="0">
                <a:solidFill>
                  <a:schemeClr val="tx1"/>
                </a:solidFill>
              </a:rPr>
              <a:t>You</a:t>
            </a:r>
            <a:r>
              <a:rPr lang="es-ES" i="1" dirty="0" smtClean="0">
                <a:solidFill>
                  <a:schemeClr val="tx1"/>
                </a:solidFill>
              </a:rPr>
              <a:t> use:  </a:t>
            </a:r>
            <a:r>
              <a:rPr lang="es-ES" b="1" i="1" dirty="0" err="1" smtClean="0">
                <a:solidFill>
                  <a:schemeClr val="tx1"/>
                </a:solidFill>
              </a:rPr>
              <a:t>Many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764704"/>
            <a:ext cx="79208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i="1" dirty="0" err="1" smtClean="0"/>
              <a:t>If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you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have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the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same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number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or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quantity</a:t>
            </a:r>
            <a:r>
              <a:rPr lang="es-ES" sz="2800" i="1" dirty="0" smtClean="0"/>
              <a:t> of </a:t>
            </a:r>
            <a:r>
              <a:rPr lang="es-ES" sz="2800" i="1" dirty="0" err="1" smtClean="0"/>
              <a:t>something</a:t>
            </a:r>
            <a:r>
              <a:rPr lang="es-ES" sz="2800" i="1" dirty="0" smtClean="0"/>
              <a:t>, use:</a:t>
            </a:r>
            <a:endParaRPr lang="es-PE" sz="2800" i="1" dirty="0" smtClean="0"/>
          </a:p>
          <a:p>
            <a:endParaRPr lang="es-ES" sz="2800" dirty="0" smtClean="0"/>
          </a:p>
          <a:p>
            <a:pPr algn="ctr"/>
            <a:r>
              <a:rPr lang="es-ES" sz="4000" dirty="0" smtClean="0"/>
              <a:t> (</a:t>
            </a:r>
            <a:r>
              <a:rPr lang="es-ES" sz="4000" dirty="0" err="1" smtClean="0"/>
              <a:t>not</a:t>
            </a:r>
            <a:r>
              <a:rPr lang="es-ES" sz="4000" dirty="0" smtClean="0"/>
              <a:t>) </a:t>
            </a:r>
            <a:r>
              <a:rPr lang="es-ES" sz="4000" b="1" dirty="0" smtClean="0"/>
              <a:t>as</a:t>
            </a:r>
            <a:r>
              <a:rPr lang="es-ES" sz="4000" dirty="0" smtClean="0"/>
              <a:t> + </a:t>
            </a:r>
            <a:r>
              <a:rPr lang="es-ES" sz="4000" i="1" dirty="0" err="1" smtClean="0">
                <a:solidFill>
                  <a:srgbClr val="FF0000"/>
                </a:solidFill>
              </a:rPr>
              <a:t>quantifiers</a:t>
            </a:r>
            <a:r>
              <a:rPr lang="es-ES" sz="4000" i="1" dirty="0" smtClean="0"/>
              <a:t> </a:t>
            </a:r>
            <a:r>
              <a:rPr lang="es-ES" sz="4000" dirty="0" smtClean="0"/>
              <a:t>+ </a:t>
            </a:r>
            <a:r>
              <a:rPr lang="es-ES" sz="4000" b="1" i="1" dirty="0" err="1" smtClean="0">
                <a:solidFill>
                  <a:srgbClr val="FF0000"/>
                </a:solidFill>
              </a:rPr>
              <a:t>nouns</a:t>
            </a:r>
            <a:r>
              <a:rPr lang="es-ES" sz="4000" dirty="0" smtClean="0"/>
              <a:t> + </a:t>
            </a:r>
            <a:r>
              <a:rPr lang="es-ES" sz="4000" b="1" dirty="0" smtClean="0"/>
              <a:t>as</a:t>
            </a:r>
            <a:r>
              <a:rPr lang="es-ES" sz="4000" dirty="0" smtClean="0"/>
              <a:t>….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2195736" y="3212976"/>
          <a:ext cx="492020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04"/>
                <a:gridCol w="2460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i="1" dirty="0" err="1" smtClean="0"/>
                        <a:t>With</a:t>
                      </a:r>
                      <a:r>
                        <a:rPr lang="es-ES" b="0" i="1" dirty="0" smtClean="0"/>
                        <a:t> </a:t>
                      </a:r>
                      <a:r>
                        <a:rPr lang="es-ES" b="1" i="1" u="sng" dirty="0" err="1" smtClean="0"/>
                        <a:t>Countable</a:t>
                      </a:r>
                      <a:r>
                        <a:rPr lang="es-ES" b="0" i="1" baseline="0" dirty="0" smtClean="0"/>
                        <a:t> </a:t>
                      </a:r>
                      <a:r>
                        <a:rPr lang="es-ES" b="0" i="1" baseline="0" dirty="0" err="1" smtClean="0"/>
                        <a:t>nouns</a:t>
                      </a:r>
                      <a:endParaRPr lang="es-PE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i="1" dirty="0" err="1" smtClean="0"/>
                        <a:t>With</a:t>
                      </a:r>
                      <a:r>
                        <a:rPr lang="es-ES" b="0" i="1" dirty="0" smtClean="0"/>
                        <a:t> </a:t>
                      </a:r>
                      <a:r>
                        <a:rPr lang="es-ES" b="1" i="1" dirty="0" err="1" smtClean="0"/>
                        <a:t>Uncountable</a:t>
                      </a:r>
                      <a:r>
                        <a:rPr lang="es-ES" b="1" i="1" dirty="0" smtClean="0"/>
                        <a:t> </a:t>
                      </a:r>
                      <a:r>
                        <a:rPr lang="es-ES" b="0" i="1" dirty="0" err="1" smtClean="0"/>
                        <a:t>nouns</a:t>
                      </a:r>
                      <a:endParaRPr lang="es-PE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Many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Much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algn="ctr"/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 smtClean="0"/>
                    </a:p>
                    <a:p>
                      <a:pPr algn="ctr"/>
                      <a:r>
                        <a:rPr lang="es-ES" dirty="0" smtClean="0"/>
                        <a:t>A </a:t>
                      </a:r>
                      <a:r>
                        <a:rPr lang="es-ES" dirty="0" err="1" smtClean="0"/>
                        <a:t>few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 smtClean="0"/>
                    </a:p>
                    <a:p>
                      <a:pPr algn="ctr"/>
                      <a:r>
                        <a:rPr lang="es-ES" dirty="0" smtClean="0"/>
                        <a:t>A </a:t>
                      </a:r>
                      <a:r>
                        <a:rPr lang="es-ES" dirty="0" err="1" smtClean="0"/>
                        <a:t>little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6 Conector recto de flecha"/>
          <p:cNvCxnSpPr/>
          <p:nvPr/>
        </p:nvCxnSpPr>
        <p:spPr>
          <a:xfrm>
            <a:off x="3707904" y="2636912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620688"/>
            <a:ext cx="78488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Examples</a:t>
            </a:r>
            <a:r>
              <a:rPr lang="es-ES" sz="2000" dirty="0" smtClean="0"/>
              <a:t>:</a:t>
            </a:r>
          </a:p>
          <a:p>
            <a:endParaRPr lang="es-ES" sz="2000" dirty="0"/>
          </a:p>
          <a:p>
            <a:r>
              <a:rPr lang="es-ES" sz="2000" i="1" dirty="0" smtClean="0"/>
              <a:t>I </a:t>
            </a:r>
            <a:r>
              <a:rPr lang="es-ES" sz="2000" i="1" dirty="0" err="1" smtClean="0"/>
              <a:t>spend</a:t>
            </a:r>
            <a:r>
              <a:rPr lang="es-ES" sz="2000" i="1" dirty="0" smtClean="0"/>
              <a:t> as ________________ </a:t>
            </a:r>
            <a:r>
              <a:rPr lang="es-ES" sz="2000" b="1" i="1" dirty="0" smtClean="0"/>
              <a:t>time</a:t>
            </a:r>
            <a:r>
              <a:rPr lang="es-ES" sz="2000" i="1" dirty="0" smtClean="0"/>
              <a:t> as </a:t>
            </a:r>
            <a:r>
              <a:rPr lang="es-ES" sz="2000" i="1" dirty="0" err="1" smtClean="0"/>
              <a:t>you</a:t>
            </a:r>
            <a:r>
              <a:rPr lang="es-ES" sz="2000" i="1" dirty="0" smtClean="0"/>
              <a:t> do.</a:t>
            </a:r>
          </a:p>
          <a:p>
            <a:endParaRPr lang="es-ES" sz="2000" i="1" dirty="0"/>
          </a:p>
          <a:p>
            <a:r>
              <a:rPr lang="es-ES" sz="2000" i="1" dirty="0" smtClean="0"/>
              <a:t>He has as _________________ </a:t>
            </a:r>
            <a:r>
              <a:rPr lang="es-ES" sz="2000" b="1" i="1" dirty="0" err="1" smtClean="0"/>
              <a:t>good</a:t>
            </a:r>
            <a:r>
              <a:rPr lang="es-ES" sz="2000" i="1" dirty="0" smtClean="0"/>
              <a:t> </a:t>
            </a:r>
            <a:r>
              <a:rPr lang="es-ES" sz="2000" b="1" i="1" dirty="0" err="1" smtClean="0"/>
              <a:t>friends</a:t>
            </a:r>
            <a:r>
              <a:rPr lang="es-ES" sz="2000" i="1" dirty="0" smtClean="0"/>
              <a:t> as </a:t>
            </a:r>
            <a:r>
              <a:rPr lang="es-ES" sz="2000" i="1" dirty="0" err="1" smtClean="0"/>
              <a:t>his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brother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does</a:t>
            </a:r>
            <a:r>
              <a:rPr lang="es-ES" sz="2000" i="1" dirty="0" smtClean="0"/>
              <a:t>.</a:t>
            </a:r>
          </a:p>
          <a:p>
            <a:endParaRPr lang="es-ES" sz="2000" i="1" dirty="0"/>
          </a:p>
          <a:p>
            <a:r>
              <a:rPr lang="es-ES" sz="2000" i="1" dirty="0" smtClean="0"/>
              <a:t>He </a:t>
            </a:r>
            <a:r>
              <a:rPr lang="es-ES" sz="2000" i="1" dirty="0" err="1" smtClean="0"/>
              <a:t>doesn´t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pay</a:t>
            </a:r>
            <a:r>
              <a:rPr lang="es-ES" sz="2000" i="1" dirty="0" smtClean="0"/>
              <a:t> as _________________ </a:t>
            </a:r>
            <a:r>
              <a:rPr lang="es-ES" sz="2000" b="1" i="1" dirty="0" err="1" smtClean="0"/>
              <a:t>money</a:t>
            </a:r>
            <a:r>
              <a:rPr lang="es-ES" sz="2000" i="1" dirty="0" smtClean="0"/>
              <a:t> as I do.</a:t>
            </a:r>
          </a:p>
          <a:p>
            <a:endParaRPr lang="es-ES" sz="2000" i="1" dirty="0"/>
          </a:p>
          <a:p>
            <a:r>
              <a:rPr lang="es-ES" sz="2000" i="1" dirty="0" smtClean="0"/>
              <a:t>I </a:t>
            </a:r>
            <a:r>
              <a:rPr lang="es-ES" sz="2000" i="1" dirty="0" err="1" smtClean="0"/>
              <a:t>don´t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read</a:t>
            </a:r>
            <a:r>
              <a:rPr lang="es-ES" sz="2000" i="1" dirty="0" smtClean="0"/>
              <a:t> as ___________________ </a:t>
            </a:r>
            <a:r>
              <a:rPr lang="es-ES" sz="2000" b="1" i="1" dirty="0" err="1" smtClean="0"/>
              <a:t>books</a:t>
            </a:r>
            <a:r>
              <a:rPr lang="es-ES" sz="2000" i="1" dirty="0" smtClean="0"/>
              <a:t> as I </a:t>
            </a:r>
            <a:r>
              <a:rPr lang="es-ES" sz="2000" i="1" dirty="0" err="1" smtClean="0"/>
              <a:t>should</a:t>
            </a:r>
            <a:endParaRPr lang="es-ES" sz="2000" i="1" dirty="0" smtClean="0"/>
          </a:p>
          <a:p>
            <a:endParaRPr lang="es-ES" sz="2000" i="1" dirty="0"/>
          </a:p>
          <a:p>
            <a:endParaRPr lang="es-ES" sz="2000" i="1" dirty="0" smtClean="0"/>
          </a:p>
          <a:p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1835696" y="11967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>
                <a:solidFill>
                  <a:srgbClr val="FF0000"/>
                </a:solidFill>
              </a:rPr>
              <a:t>Little / </a:t>
            </a:r>
            <a:r>
              <a:rPr lang="es-ES" b="1" i="1" dirty="0" err="1" smtClean="0">
                <a:solidFill>
                  <a:srgbClr val="FF0000"/>
                </a:solidFill>
              </a:rPr>
              <a:t>much</a:t>
            </a:r>
            <a:endParaRPr lang="es-PE" b="1" i="1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79712" y="18448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err="1" smtClean="0">
                <a:solidFill>
                  <a:srgbClr val="FF0000"/>
                </a:solidFill>
              </a:rPr>
              <a:t>many</a:t>
            </a:r>
            <a:endParaRPr lang="es-PE" b="1" i="1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843808" y="23488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rgbClr val="FF0000"/>
                </a:solidFill>
              </a:rPr>
              <a:t>Little / </a:t>
            </a:r>
            <a:r>
              <a:rPr lang="es-ES" b="1" i="1" dirty="0" err="1" smtClean="0">
                <a:solidFill>
                  <a:srgbClr val="FF0000"/>
                </a:solidFill>
              </a:rPr>
              <a:t>much</a:t>
            </a:r>
            <a:endParaRPr lang="es-PE" b="1" i="1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339752" y="29969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err="1" smtClean="0">
                <a:solidFill>
                  <a:srgbClr val="FF0000"/>
                </a:solidFill>
              </a:rPr>
              <a:t>many</a:t>
            </a:r>
            <a:endParaRPr lang="es-PE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692696"/>
            <a:ext cx="74168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i="1" dirty="0" smtClean="0"/>
              <a:t>as + </a:t>
            </a:r>
            <a:r>
              <a:rPr lang="es-ES" sz="2800" b="1" i="1" dirty="0" err="1" smtClean="0">
                <a:solidFill>
                  <a:srgbClr val="FF0000"/>
                </a:solidFill>
              </a:rPr>
              <a:t>adverb</a:t>
            </a:r>
            <a:r>
              <a:rPr lang="es-ES" sz="2800" b="1" i="1" dirty="0" smtClean="0"/>
              <a:t> + as…</a:t>
            </a:r>
          </a:p>
          <a:p>
            <a:endParaRPr lang="es-ES" sz="2800" dirty="0"/>
          </a:p>
          <a:p>
            <a:r>
              <a:rPr lang="es-ES" sz="2800" i="1" dirty="0" smtClean="0"/>
              <a:t>I </a:t>
            </a:r>
            <a:r>
              <a:rPr lang="es-ES" sz="2800" i="1" dirty="0" err="1" smtClean="0"/>
              <a:t>tried</a:t>
            </a:r>
            <a:r>
              <a:rPr lang="es-ES" sz="2800" i="1" dirty="0" smtClean="0"/>
              <a:t> as </a:t>
            </a:r>
            <a:r>
              <a:rPr lang="es-ES" sz="2800" i="1" dirty="0" err="1" smtClean="0">
                <a:solidFill>
                  <a:srgbClr val="FF0000"/>
                </a:solidFill>
              </a:rPr>
              <a:t>hard</a:t>
            </a:r>
            <a:r>
              <a:rPr lang="es-ES" sz="2800" i="1" dirty="0" smtClean="0"/>
              <a:t> as I </a:t>
            </a:r>
            <a:r>
              <a:rPr lang="es-ES" sz="2800" i="1" dirty="0" err="1" smtClean="0"/>
              <a:t>could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to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find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the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right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style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for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her</a:t>
            </a:r>
            <a:r>
              <a:rPr lang="es-ES" sz="2800" i="1" dirty="0" smtClean="0"/>
              <a:t>.</a:t>
            </a:r>
          </a:p>
          <a:p>
            <a:endParaRPr lang="es-ES" sz="2800" i="1" dirty="0"/>
          </a:p>
          <a:p>
            <a:r>
              <a:rPr lang="es-ES" sz="2800" i="1" dirty="0" smtClean="0"/>
              <a:t>I </a:t>
            </a:r>
            <a:r>
              <a:rPr lang="es-ES" sz="2800" i="1" dirty="0" err="1" smtClean="0"/>
              <a:t>don´t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like</a:t>
            </a:r>
            <a:r>
              <a:rPr lang="es-ES" sz="2800" i="1" dirty="0" smtClean="0"/>
              <a:t> short </a:t>
            </a:r>
            <a:r>
              <a:rPr lang="es-ES" sz="2800" i="1" dirty="0" err="1" smtClean="0"/>
              <a:t>hair</a:t>
            </a:r>
            <a:r>
              <a:rPr lang="es-ES" sz="2800" i="1" dirty="0" smtClean="0"/>
              <a:t> as </a:t>
            </a:r>
            <a:r>
              <a:rPr lang="es-ES" sz="2800" i="1" dirty="0" err="1" smtClean="0">
                <a:solidFill>
                  <a:srgbClr val="FF0000"/>
                </a:solidFill>
              </a:rPr>
              <a:t>much</a:t>
            </a:r>
            <a:r>
              <a:rPr lang="es-ES" sz="2800" i="1" dirty="0" smtClean="0"/>
              <a:t> as </a:t>
            </a:r>
            <a:r>
              <a:rPr lang="es-ES" sz="2800" i="1" dirty="0" err="1" smtClean="0"/>
              <a:t>long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hair</a:t>
            </a:r>
            <a:r>
              <a:rPr lang="es-ES" sz="2800" i="1" dirty="0" smtClean="0"/>
              <a:t>.</a:t>
            </a:r>
          </a:p>
          <a:p>
            <a:endParaRPr lang="es-ES" dirty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492130" cy="514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20688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i="1" dirty="0" smtClean="0">
                <a:latin typeface="Lucida Sans" pitchFamily="34" charset="0"/>
              </a:rPr>
              <a:t>Are </a:t>
            </a:r>
            <a:r>
              <a:rPr lang="es-ES" i="1" dirty="0" err="1" smtClean="0">
                <a:latin typeface="Lucida Sans" pitchFamily="34" charset="0"/>
              </a:rPr>
              <a:t>the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underlined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words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adjectives</a:t>
            </a:r>
            <a:r>
              <a:rPr lang="es-ES" i="1" dirty="0" smtClean="0">
                <a:latin typeface="Lucida Sans" pitchFamily="34" charset="0"/>
              </a:rPr>
              <a:t>, </a:t>
            </a:r>
            <a:r>
              <a:rPr lang="es-ES" i="1" dirty="0" err="1" smtClean="0">
                <a:latin typeface="Lucida Sans" pitchFamily="34" charset="0"/>
              </a:rPr>
              <a:t>nouns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or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adverbs</a:t>
            </a:r>
            <a:r>
              <a:rPr lang="es-ES" i="1" dirty="0" smtClean="0">
                <a:latin typeface="Lucida Sans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endParaRPr lang="es-ES" i="1" dirty="0">
              <a:latin typeface="Lucida Sans" pitchFamily="3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i="1" dirty="0" smtClean="0">
                <a:latin typeface="Lucida Sans" pitchFamily="34" charset="0"/>
              </a:rPr>
              <a:t>I </a:t>
            </a:r>
            <a:r>
              <a:rPr lang="es-ES" i="1" dirty="0" err="1" smtClean="0">
                <a:latin typeface="Lucida Sans" pitchFamily="34" charset="0"/>
              </a:rPr>
              <a:t>tried</a:t>
            </a:r>
            <a:r>
              <a:rPr lang="es-ES" i="1" dirty="0" smtClean="0">
                <a:latin typeface="Lucida Sans" pitchFamily="34" charset="0"/>
              </a:rPr>
              <a:t> as </a:t>
            </a:r>
            <a:r>
              <a:rPr lang="es-ES" b="1" i="1" u="sng" dirty="0" err="1" smtClean="0">
                <a:latin typeface="Lucida Sans" pitchFamily="34" charset="0"/>
              </a:rPr>
              <a:t>hard</a:t>
            </a:r>
            <a:r>
              <a:rPr lang="es-ES" b="1" i="1" u="sng" dirty="0" smtClean="0">
                <a:latin typeface="Lucida Sans" pitchFamily="34" charset="0"/>
              </a:rPr>
              <a:t> </a:t>
            </a:r>
            <a:r>
              <a:rPr lang="es-ES" i="1" dirty="0" smtClean="0">
                <a:latin typeface="Lucida Sans" pitchFamily="34" charset="0"/>
              </a:rPr>
              <a:t>as I </a:t>
            </a:r>
            <a:r>
              <a:rPr lang="es-ES" i="1" dirty="0" err="1" smtClean="0">
                <a:latin typeface="Lucida Sans" pitchFamily="34" charset="0"/>
              </a:rPr>
              <a:t>could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to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find</a:t>
            </a:r>
            <a:r>
              <a:rPr lang="es-ES" i="1" dirty="0" smtClean="0">
                <a:latin typeface="Lucida Sans" pitchFamily="34" charset="0"/>
              </a:rPr>
              <a:t> a </a:t>
            </a:r>
            <a:r>
              <a:rPr lang="es-ES" i="1" dirty="0" err="1" smtClean="0">
                <a:latin typeface="Lucida Sans" pitchFamily="34" charset="0"/>
              </a:rPr>
              <a:t>style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that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would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fit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her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personality</a:t>
            </a:r>
            <a:r>
              <a:rPr lang="es-ES" i="1" dirty="0" smtClean="0">
                <a:latin typeface="Lucida Sans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i="1" dirty="0" err="1" smtClean="0">
                <a:latin typeface="Lucida Sans" pitchFamily="34" charset="0"/>
              </a:rPr>
              <a:t>These</a:t>
            </a:r>
            <a:r>
              <a:rPr lang="es-ES" i="1" dirty="0" smtClean="0">
                <a:latin typeface="Lucida Sans" pitchFamily="34" charset="0"/>
              </a:rPr>
              <a:t> pants are </a:t>
            </a:r>
            <a:r>
              <a:rPr lang="es-ES" i="1" dirty="0" err="1" smtClean="0">
                <a:latin typeface="Lucida Sans" pitchFamily="34" charset="0"/>
              </a:rPr>
              <a:t>just</a:t>
            </a:r>
            <a:r>
              <a:rPr lang="es-ES" i="1" dirty="0" smtClean="0">
                <a:latin typeface="Lucida Sans" pitchFamily="34" charset="0"/>
              </a:rPr>
              <a:t> as </a:t>
            </a:r>
            <a:r>
              <a:rPr lang="es-ES" b="1" i="1" u="sng" dirty="0" err="1" smtClean="0">
                <a:latin typeface="Lucida Sans" pitchFamily="34" charset="0"/>
              </a:rPr>
              <a:t>comfortable</a:t>
            </a:r>
            <a:r>
              <a:rPr lang="es-ES" i="1" dirty="0" smtClean="0">
                <a:latin typeface="Lucida Sans" pitchFamily="34" charset="0"/>
              </a:rPr>
              <a:t> as my jeans.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i="1" dirty="0" smtClean="0">
                <a:latin typeface="Lucida Sans" pitchFamily="34" charset="0"/>
              </a:rPr>
              <a:t>I </a:t>
            </a:r>
            <a:r>
              <a:rPr lang="es-ES" i="1" dirty="0" err="1" smtClean="0">
                <a:latin typeface="Lucida Sans" pitchFamily="34" charset="0"/>
              </a:rPr>
              <a:t>don´t</a:t>
            </a:r>
            <a:r>
              <a:rPr lang="es-ES" i="1" dirty="0" smtClean="0">
                <a:latin typeface="Lucida Sans" pitchFamily="34" charset="0"/>
              </a:rPr>
              <a:t> look as </a:t>
            </a:r>
            <a:r>
              <a:rPr lang="es-ES" b="1" i="1" u="sng" dirty="0" err="1" smtClean="0">
                <a:latin typeface="Lucida Sans" pitchFamily="34" charset="0"/>
              </a:rPr>
              <a:t>scruffy</a:t>
            </a:r>
            <a:r>
              <a:rPr lang="es-ES" i="1" dirty="0" smtClean="0">
                <a:latin typeface="Lucida Sans" pitchFamily="34" charset="0"/>
              </a:rPr>
              <a:t> as I </a:t>
            </a:r>
            <a:r>
              <a:rPr lang="es-ES" i="1" dirty="0" err="1" smtClean="0">
                <a:latin typeface="Lucida Sans" pitchFamily="34" charset="0"/>
              </a:rPr>
              <a:t>did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before</a:t>
            </a:r>
            <a:r>
              <a:rPr lang="es-ES" i="1" dirty="0" smtClean="0">
                <a:latin typeface="Lucida Sans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i="1" dirty="0" smtClean="0">
                <a:latin typeface="Lucida Sans" pitchFamily="34" charset="0"/>
              </a:rPr>
              <a:t>I </a:t>
            </a:r>
            <a:r>
              <a:rPr lang="es-ES" i="1" dirty="0" err="1" smtClean="0">
                <a:latin typeface="Lucida Sans" pitchFamily="34" charset="0"/>
              </a:rPr>
              <a:t>usually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don´t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like</a:t>
            </a:r>
            <a:r>
              <a:rPr lang="es-ES" i="1" dirty="0" smtClean="0">
                <a:latin typeface="Lucida Sans" pitchFamily="34" charset="0"/>
              </a:rPr>
              <a:t> short </a:t>
            </a:r>
            <a:r>
              <a:rPr lang="es-ES" i="1" dirty="0" err="1" smtClean="0">
                <a:latin typeface="Lucida Sans" pitchFamily="34" charset="0"/>
              </a:rPr>
              <a:t>hair</a:t>
            </a:r>
            <a:r>
              <a:rPr lang="es-ES" i="1" dirty="0" smtClean="0">
                <a:latin typeface="Lucida Sans" pitchFamily="34" charset="0"/>
              </a:rPr>
              <a:t> as </a:t>
            </a:r>
            <a:r>
              <a:rPr lang="es-ES" b="1" i="1" u="sng" dirty="0" err="1" smtClean="0">
                <a:latin typeface="Lucida Sans" pitchFamily="34" charset="0"/>
              </a:rPr>
              <a:t>much</a:t>
            </a:r>
            <a:r>
              <a:rPr lang="es-ES" i="1" dirty="0" smtClean="0">
                <a:latin typeface="Lucida Sans" pitchFamily="34" charset="0"/>
              </a:rPr>
              <a:t> as </a:t>
            </a:r>
            <a:r>
              <a:rPr lang="es-ES" i="1" dirty="0" err="1" smtClean="0">
                <a:latin typeface="Lucida Sans" pitchFamily="34" charset="0"/>
              </a:rPr>
              <a:t>long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hair</a:t>
            </a:r>
            <a:r>
              <a:rPr lang="es-ES" i="1" dirty="0" smtClean="0">
                <a:latin typeface="Lucida Sans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i="1" dirty="0" smtClean="0">
                <a:latin typeface="Lucida Sans" pitchFamily="34" charset="0"/>
              </a:rPr>
              <a:t>He </a:t>
            </a:r>
            <a:r>
              <a:rPr lang="es-ES" i="1" dirty="0" err="1" smtClean="0">
                <a:latin typeface="Lucida Sans" pitchFamily="34" charset="0"/>
              </a:rPr>
              <a:t>doesn´t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pay</a:t>
            </a:r>
            <a:r>
              <a:rPr lang="es-ES" i="1" dirty="0" smtClean="0">
                <a:latin typeface="Lucida Sans" pitchFamily="34" charset="0"/>
              </a:rPr>
              <a:t> as </a:t>
            </a:r>
            <a:r>
              <a:rPr lang="es-ES" i="1" dirty="0" err="1" smtClean="0">
                <a:latin typeface="Lucida Sans" pitchFamily="34" charset="0"/>
              </a:rPr>
              <a:t>much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b="1" i="1" u="sng" dirty="0" err="1" smtClean="0">
                <a:latin typeface="Lucida Sans" pitchFamily="34" charset="0"/>
              </a:rPr>
              <a:t>attention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to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his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appearance</a:t>
            </a:r>
            <a:r>
              <a:rPr lang="es-ES" i="1" dirty="0" smtClean="0">
                <a:latin typeface="Lucida Sans" pitchFamily="34" charset="0"/>
              </a:rPr>
              <a:t> as he </a:t>
            </a:r>
            <a:r>
              <a:rPr lang="es-ES" i="1" dirty="0" err="1" smtClean="0">
                <a:latin typeface="Lucida Sans" pitchFamily="34" charset="0"/>
              </a:rPr>
              <a:t>should</a:t>
            </a:r>
            <a:endParaRPr lang="es-PE" i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71563" y="714375"/>
            <a:ext cx="7215187" cy="6048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b="1" i="1" dirty="0" err="1">
                <a:solidFill>
                  <a:srgbClr val="0070C0"/>
                </a:solidFill>
                <a:latin typeface="Lucida Sans" pitchFamily="34" charset="0"/>
              </a:rPr>
              <a:t>Make</a:t>
            </a:r>
            <a:r>
              <a:rPr lang="es-AR" b="1" i="1" dirty="0">
                <a:solidFill>
                  <a:srgbClr val="0070C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0070C0"/>
                </a:solidFill>
                <a:latin typeface="Lucida Sans" pitchFamily="34" charset="0"/>
              </a:rPr>
              <a:t>comparisons</a:t>
            </a:r>
            <a:r>
              <a:rPr lang="es-AR" b="1" i="1" dirty="0">
                <a:solidFill>
                  <a:srgbClr val="0070C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0070C0"/>
                </a:solidFill>
                <a:latin typeface="Lucida Sans" pitchFamily="34" charset="0"/>
              </a:rPr>
              <a:t>using</a:t>
            </a:r>
            <a:r>
              <a:rPr lang="es-AR" b="1" i="1" dirty="0">
                <a:solidFill>
                  <a:srgbClr val="0070C0"/>
                </a:solidFill>
                <a:latin typeface="Lucida Sans" pitchFamily="34" charset="0"/>
              </a:rPr>
              <a:t> (</a:t>
            </a:r>
            <a:r>
              <a:rPr lang="es-AR" b="1" i="1" dirty="0" err="1">
                <a:solidFill>
                  <a:srgbClr val="0070C0"/>
                </a:solidFill>
                <a:latin typeface="Lucida Sans" pitchFamily="34" charset="0"/>
              </a:rPr>
              <a:t>not</a:t>
            </a:r>
            <a:r>
              <a:rPr lang="es-AR" b="1" i="1" dirty="0">
                <a:solidFill>
                  <a:srgbClr val="0070C0"/>
                </a:solidFill>
                <a:latin typeface="Lucida Sans" pitchFamily="34" charset="0"/>
              </a:rPr>
              <a:t>) as… as</a:t>
            </a: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AR" i="1" dirty="0">
                <a:latin typeface="Lucida Sans" pitchFamily="34" charset="0"/>
              </a:rPr>
              <a:t>Young </a:t>
            </a:r>
            <a:r>
              <a:rPr lang="es-AR" i="1" dirty="0" err="1">
                <a:latin typeface="Lucida Sans" pitchFamily="34" charset="0"/>
              </a:rPr>
              <a:t>people</a:t>
            </a:r>
            <a:r>
              <a:rPr lang="es-AR" i="1" dirty="0">
                <a:latin typeface="Lucida Sans" pitchFamily="34" charset="0"/>
              </a:rPr>
              <a:t> are more </a:t>
            </a:r>
            <a:r>
              <a:rPr lang="es-AR" i="1" dirty="0" err="1">
                <a:latin typeface="Lucida Sans" pitchFamily="34" charset="0"/>
              </a:rPr>
              <a:t>interested</a:t>
            </a:r>
            <a:r>
              <a:rPr lang="es-AR" i="1" dirty="0">
                <a:latin typeface="Lucida Sans" pitchFamily="34" charset="0"/>
              </a:rPr>
              <a:t> in </a:t>
            </a:r>
            <a:r>
              <a:rPr lang="es-AR" i="1" dirty="0" err="1">
                <a:latin typeface="Lucida Sans" pitchFamily="34" charset="0"/>
              </a:rPr>
              <a:t>fashion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than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old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people</a:t>
            </a:r>
            <a:r>
              <a:rPr lang="es-AR" i="1" dirty="0">
                <a:latin typeface="Lucida Sans" pitchFamily="34" charset="0"/>
              </a:rPr>
              <a:t>.</a:t>
            </a: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AR" i="1" dirty="0" err="1">
                <a:latin typeface="Lucida Sans" pitchFamily="34" charset="0"/>
              </a:rPr>
              <a:t>The</a:t>
            </a:r>
            <a:r>
              <a:rPr lang="es-AR" i="1" dirty="0">
                <a:latin typeface="Lucida Sans" pitchFamily="34" charset="0"/>
              </a:rPr>
              <a:t> jeans and pants are </a:t>
            </a:r>
            <a:r>
              <a:rPr lang="es-AR" i="1" dirty="0" err="1">
                <a:latin typeface="Lucida Sans" pitchFamily="34" charset="0"/>
              </a:rPr>
              <a:t>both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equeally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comfortable</a:t>
            </a:r>
            <a:r>
              <a:rPr lang="es-AR" i="1" dirty="0">
                <a:latin typeface="Lucida Sans" pitchFamily="34" charset="0"/>
              </a:rPr>
              <a:t>.</a:t>
            </a: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AR" i="1" dirty="0">
                <a:latin typeface="Lucida Sans" pitchFamily="34" charset="0"/>
              </a:rPr>
              <a:t>I </a:t>
            </a:r>
            <a:r>
              <a:rPr lang="es-AR" i="1" dirty="0" err="1">
                <a:latin typeface="Lucida Sans" pitchFamily="34" charset="0"/>
              </a:rPr>
              <a:t>like</a:t>
            </a:r>
            <a:r>
              <a:rPr lang="es-AR" i="1" dirty="0">
                <a:latin typeface="Lucida Sans" pitchFamily="34" charset="0"/>
              </a:rPr>
              <a:t> short </a:t>
            </a:r>
            <a:r>
              <a:rPr lang="es-AR" i="1" dirty="0" err="1">
                <a:latin typeface="Lucida Sans" pitchFamily="34" charset="0"/>
              </a:rPr>
              <a:t>hair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less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than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long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hair</a:t>
            </a:r>
            <a:r>
              <a:rPr lang="es-AR" i="1" dirty="0">
                <a:latin typeface="Lucida Sans" pitchFamily="34" charset="0"/>
              </a:rPr>
              <a:t>.</a:t>
            </a: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AR" i="1" dirty="0" err="1">
                <a:latin typeface="Lucida Sans" pitchFamily="34" charset="0"/>
              </a:rPr>
              <a:t>She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spends</a:t>
            </a:r>
            <a:r>
              <a:rPr lang="es-AR" i="1" dirty="0">
                <a:latin typeface="Lucida Sans" pitchFamily="34" charset="0"/>
              </a:rPr>
              <a:t> as </a:t>
            </a:r>
            <a:r>
              <a:rPr lang="es-AR" i="1" dirty="0" err="1">
                <a:latin typeface="Lucida Sans" pitchFamily="34" charset="0"/>
              </a:rPr>
              <a:t>little</a:t>
            </a:r>
            <a:r>
              <a:rPr lang="es-AR" i="1" dirty="0">
                <a:latin typeface="Lucida Sans" pitchFamily="34" charset="0"/>
              </a:rPr>
              <a:t> time as </a:t>
            </a:r>
            <a:r>
              <a:rPr lang="es-AR" i="1" dirty="0" err="1">
                <a:latin typeface="Lucida Sans" pitchFamily="34" charset="0"/>
              </a:rPr>
              <a:t>possible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on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her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makeup</a:t>
            </a:r>
            <a:r>
              <a:rPr lang="es-AR" i="1" dirty="0">
                <a:latin typeface="Lucida Sans" pitchFamily="34" charset="0"/>
              </a:rPr>
              <a:t>.</a:t>
            </a: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AR" i="1" dirty="0" err="1">
                <a:latin typeface="Lucida Sans" pitchFamily="34" charset="0"/>
              </a:rPr>
              <a:t>She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doesn´t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wear</a:t>
            </a:r>
            <a:r>
              <a:rPr lang="es-AR" i="1" dirty="0">
                <a:latin typeface="Lucida Sans" pitchFamily="34" charset="0"/>
              </a:rPr>
              <a:t> as </a:t>
            </a:r>
            <a:r>
              <a:rPr lang="es-AR" i="1" dirty="0" err="1">
                <a:latin typeface="Lucida Sans" pitchFamily="34" charset="0"/>
              </a:rPr>
              <a:t>many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bright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colors</a:t>
            </a:r>
            <a:r>
              <a:rPr lang="es-AR" i="1" dirty="0">
                <a:latin typeface="Lucida Sans" pitchFamily="34" charset="0"/>
              </a:rPr>
              <a:t> as </a:t>
            </a:r>
            <a:r>
              <a:rPr lang="es-AR" i="1" dirty="0" err="1">
                <a:latin typeface="Lucida Sans" pitchFamily="34" charset="0"/>
              </a:rPr>
              <a:t>she</a:t>
            </a:r>
            <a:r>
              <a:rPr lang="es-AR" i="1" dirty="0">
                <a:latin typeface="Lucida Sans" pitchFamily="34" charset="0"/>
              </a:rPr>
              <a:t> </a:t>
            </a:r>
            <a:r>
              <a:rPr lang="es-AR" i="1" dirty="0" err="1">
                <a:latin typeface="Lucida Sans" pitchFamily="34" charset="0"/>
              </a:rPr>
              <a:t>should</a:t>
            </a:r>
            <a:r>
              <a:rPr lang="es-AR" i="1" dirty="0">
                <a:latin typeface="Lucida Sans" pitchFamily="34" charset="0"/>
              </a:rPr>
              <a:t>.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s-AR" dirty="0">
              <a:latin typeface="+mn-lt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s-AR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s-AR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595438"/>
            <a:ext cx="85820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4 CuadroTexto"/>
          <p:cNvSpPr txBox="1">
            <a:spLocks noChangeArrowheads="1"/>
          </p:cNvSpPr>
          <p:nvPr/>
        </p:nvSpPr>
        <p:spPr bwMode="auto">
          <a:xfrm>
            <a:off x="642938" y="571500"/>
            <a:ext cx="771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200">
                <a:latin typeface="Lucida Calligraphy" pitchFamily="66" charset="0"/>
              </a:rPr>
              <a:t>Today we are going 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857250"/>
            <a:ext cx="85534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3857625"/>
            <a:ext cx="86487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4 CuadroTexto"/>
          <p:cNvSpPr txBox="1">
            <a:spLocks noChangeArrowheads="1"/>
          </p:cNvSpPr>
          <p:nvPr/>
        </p:nvSpPr>
        <p:spPr bwMode="auto">
          <a:xfrm>
            <a:off x="642938" y="214313"/>
            <a:ext cx="8072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 b="1">
                <a:solidFill>
                  <a:srgbClr val="002060"/>
                </a:solidFill>
                <a:latin typeface="Lucida Calligraphy" pitchFamily="66" charset="0"/>
              </a:rPr>
              <a:t>Vocabulary Preview:  Shopping Expressions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3214688"/>
            <a:ext cx="178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alibri" pitchFamily="34" charset="0"/>
              </a:rPr>
              <a:t>It´s not full price</a:t>
            </a: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2786063" y="3214688"/>
            <a:ext cx="15001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300">
                <a:latin typeface="Calibri" pitchFamily="34" charset="0"/>
              </a:rPr>
              <a:t>This color is kind of brigh</a:t>
            </a: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5072063" y="3143250"/>
            <a:ext cx="1428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600">
                <a:latin typeface="Calibri" pitchFamily="34" charset="0"/>
              </a:rPr>
              <a:t>Is that the sale rack?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7143750" y="3143250"/>
            <a:ext cx="1428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600">
                <a:latin typeface="Calibri" pitchFamily="34" charset="0"/>
              </a:rPr>
              <a:t>Why don´t you try it on?</a:t>
            </a: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785813" y="5929313"/>
            <a:ext cx="1428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600">
                <a:latin typeface="Calibri" pitchFamily="34" charset="0"/>
              </a:rPr>
              <a:t>It fits perfectly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2928938" y="5929313"/>
            <a:ext cx="1428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>
                <a:latin typeface="Calibri" pitchFamily="34" charset="0"/>
              </a:rPr>
              <a:t>They´re on sale this week</a:t>
            </a:r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5072063" y="5857875"/>
            <a:ext cx="1571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400">
                <a:latin typeface="Calibri" pitchFamily="34" charset="0"/>
              </a:rPr>
              <a:t>There are so many different styles</a:t>
            </a: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7143750" y="5929313"/>
            <a:ext cx="15001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600">
                <a:latin typeface="Calibri" pitchFamily="34" charset="0"/>
              </a:rPr>
              <a:t>It´s a bit tight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548680"/>
            <a:ext cx="792088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latin typeface="Lucida Sans" pitchFamily="34" charset="0"/>
              </a:rPr>
              <a:t>Complete </a:t>
            </a:r>
            <a:r>
              <a:rPr lang="es-ES" i="1" dirty="0" err="1" smtClean="0">
                <a:latin typeface="Lucida Sans" pitchFamily="34" charset="0"/>
              </a:rPr>
              <a:t>the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sentences</a:t>
            </a:r>
            <a:r>
              <a:rPr lang="es-ES" i="1" dirty="0" smtClean="0">
                <a:latin typeface="Lucida Sans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s-ES" i="1" dirty="0">
              <a:latin typeface="Lucida Sans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i="1" dirty="0" err="1" smtClean="0">
                <a:latin typeface="Lucida Sans" pitchFamily="34" charset="0"/>
              </a:rPr>
              <a:t>Even</a:t>
            </a:r>
            <a:r>
              <a:rPr lang="es-ES" i="1" dirty="0" smtClean="0">
                <a:latin typeface="Lucida Sans" pitchFamily="34" charset="0"/>
              </a:rPr>
              <a:t> in </a:t>
            </a:r>
            <a:r>
              <a:rPr lang="es-ES" i="1" dirty="0" err="1" smtClean="0">
                <a:latin typeface="Lucida Sans" pitchFamily="34" charset="0"/>
              </a:rPr>
              <a:t>winter</a:t>
            </a:r>
            <a:r>
              <a:rPr lang="es-ES" i="1" dirty="0" smtClean="0">
                <a:latin typeface="Lucida Sans" pitchFamily="34" charset="0"/>
              </a:rPr>
              <a:t>, he </a:t>
            </a:r>
            <a:r>
              <a:rPr lang="es-ES" i="1" dirty="0" err="1" smtClean="0">
                <a:latin typeface="Lucida Sans" pitchFamily="34" charset="0"/>
              </a:rPr>
              <a:t>keeps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on</a:t>
            </a:r>
            <a:r>
              <a:rPr lang="es-ES" i="1" dirty="0" smtClean="0">
                <a:latin typeface="Lucida Sans" pitchFamily="34" charset="0"/>
              </a:rPr>
              <a:t> _______________ (</a:t>
            </a:r>
            <a:r>
              <a:rPr lang="es-ES" i="1" dirty="0" err="1" smtClean="0">
                <a:latin typeface="Lucida Sans" pitchFamily="34" charset="0"/>
              </a:rPr>
              <a:t>run</a:t>
            </a:r>
            <a:r>
              <a:rPr lang="es-ES" i="1" dirty="0" smtClean="0">
                <a:latin typeface="Lucida Sans" pitchFamily="34" charset="0"/>
              </a:rPr>
              <a:t>) </a:t>
            </a:r>
            <a:r>
              <a:rPr lang="es-ES" i="1" dirty="0" err="1" smtClean="0">
                <a:latin typeface="Lucida Sans" pitchFamily="34" charset="0"/>
              </a:rPr>
              <a:t>every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morning</a:t>
            </a:r>
            <a:r>
              <a:rPr lang="es-ES" i="1" dirty="0" smtClean="0">
                <a:latin typeface="Lucida Sans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i="1" dirty="0" smtClean="0">
                <a:latin typeface="Lucida Sans" pitchFamily="34" charset="0"/>
              </a:rPr>
              <a:t>I </a:t>
            </a:r>
            <a:r>
              <a:rPr lang="es-ES" i="1" dirty="0" err="1" smtClean="0">
                <a:latin typeface="Lucida Sans" pitchFamily="34" charset="0"/>
              </a:rPr>
              <a:t>cannot</a:t>
            </a:r>
            <a:r>
              <a:rPr lang="es-ES" i="1" dirty="0" smtClean="0">
                <a:latin typeface="Lucida Sans" pitchFamily="34" charset="0"/>
              </a:rPr>
              <a:t> imagine ______________ (</a:t>
            </a:r>
            <a:r>
              <a:rPr lang="es-ES" i="1" dirty="0" err="1" smtClean="0">
                <a:latin typeface="Lucida Sans" pitchFamily="34" charset="0"/>
              </a:rPr>
              <a:t>live</a:t>
            </a:r>
            <a:r>
              <a:rPr lang="es-ES" i="1" dirty="0" smtClean="0">
                <a:latin typeface="Lucida Sans" pitchFamily="34" charset="0"/>
              </a:rPr>
              <a:t>) in </a:t>
            </a:r>
            <a:r>
              <a:rPr lang="es-ES" i="1" dirty="0" err="1" smtClean="0">
                <a:latin typeface="Lucida Sans" pitchFamily="34" charset="0"/>
              </a:rPr>
              <a:t>another</a:t>
            </a:r>
            <a:r>
              <a:rPr lang="es-ES" i="1" dirty="0" smtClean="0">
                <a:latin typeface="Lucida Sans" pitchFamily="34" charset="0"/>
              </a:rPr>
              <a:t> country.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i="1" dirty="0" err="1" smtClean="0">
                <a:latin typeface="Lucida Sans" pitchFamily="34" charset="0"/>
              </a:rPr>
              <a:t>How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did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you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end</a:t>
            </a:r>
            <a:r>
              <a:rPr lang="es-ES" i="1" dirty="0" smtClean="0">
                <a:latin typeface="Lucida Sans" pitchFamily="34" charset="0"/>
              </a:rPr>
              <a:t> up ___________ (</a:t>
            </a:r>
            <a:r>
              <a:rPr lang="es-ES" i="1" dirty="0" err="1" smtClean="0">
                <a:latin typeface="Lucida Sans" pitchFamily="34" charset="0"/>
              </a:rPr>
              <a:t>study</a:t>
            </a:r>
            <a:r>
              <a:rPr lang="es-ES" i="1" dirty="0" smtClean="0">
                <a:latin typeface="Lucida Sans" pitchFamily="34" charset="0"/>
              </a:rPr>
              <a:t>) </a:t>
            </a:r>
            <a:r>
              <a:rPr lang="es-ES" i="1" dirty="0" err="1" smtClean="0">
                <a:latin typeface="Lucida Sans" pitchFamily="34" charset="0"/>
              </a:rPr>
              <a:t>here</a:t>
            </a:r>
            <a:r>
              <a:rPr lang="es-ES" i="1" dirty="0" smtClean="0">
                <a:latin typeface="Lucida Sans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i="1" dirty="0" err="1" smtClean="0">
                <a:latin typeface="Lucida Sans" pitchFamily="34" charset="0"/>
              </a:rPr>
              <a:t>That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guy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seems</a:t>
            </a:r>
            <a:r>
              <a:rPr lang="es-ES" i="1" dirty="0" smtClean="0">
                <a:latin typeface="Lucida Sans" pitchFamily="34" charset="0"/>
              </a:rPr>
              <a:t> _____________ (</a:t>
            </a:r>
            <a:r>
              <a:rPr lang="es-ES" i="1" dirty="0" err="1" smtClean="0">
                <a:latin typeface="Lucida Sans" pitchFamily="34" charset="0"/>
              </a:rPr>
              <a:t>be</a:t>
            </a:r>
            <a:r>
              <a:rPr lang="es-ES" i="1" dirty="0" smtClean="0">
                <a:latin typeface="Lucida Sans" pitchFamily="34" charset="0"/>
              </a:rPr>
              <a:t>) </a:t>
            </a:r>
            <a:r>
              <a:rPr lang="es-ES" i="1" dirty="0" err="1" smtClean="0">
                <a:latin typeface="Lucida Sans" pitchFamily="34" charset="0"/>
              </a:rPr>
              <a:t>very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nice</a:t>
            </a:r>
            <a:r>
              <a:rPr lang="es-ES" i="1" dirty="0" smtClean="0">
                <a:latin typeface="Lucida Sans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i="1" dirty="0" err="1" smtClean="0">
                <a:latin typeface="Lucida Sans" pitchFamily="34" charset="0"/>
              </a:rPr>
              <a:t>We´ve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decided</a:t>
            </a:r>
            <a:r>
              <a:rPr lang="es-ES" i="1" dirty="0" smtClean="0">
                <a:latin typeface="Lucida Sans" pitchFamily="34" charset="0"/>
              </a:rPr>
              <a:t> _____________ (</a:t>
            </a:r>
            <a:r>
              <a:rPr lang="es-ES" i="1" dirty="0" err="1" smtClean="0">
                <a:latin typeface="Lucida Sans" pitchFamily="34" charset="0"/>
              </a:rPr>
              <a:t>buy</a:t>
            </a:r>
            <a:r>
              <a:rPr lang="es-ES" i="1" dirty="0" smtClean="0">
                <a:latin typeface="Lucida Sans" pitchFamily="34" charset="0"/>
              </a:rPr>
              <a:t>) a new car.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i="1" dirty="0" smtClean="0">
                <a:latin typeface="Lucida Sans" pitchFamily="34" charset="0"/>
              </a:rPr>
              <a:t>I </a:t>
            </a:r>
            <a:r>
              <a:rPr lang="es-ES" i="1" dirty="0" err="1" smtClean="0">
                <a:latin typeface="Lucida Sans" pitchFamily="34" charset="0"/>
              </a:rPr>
              <a:t>feel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very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hot</a:t>
            </a:r>
            <a:r>
              <a:rPr lang="es-ES" i="1" dirty="0" smtClean="0">
                <a:latin typeface="Lucida Sans" pitchFamily="34" charset="0"/>
              </a:rPr>
              <a:t>.  </a:t>
            </a:r>
            <a:r>
              <a:rPr lang="es-ES" i="1" dirty="0" err="1" smtClean="0">
                <a:latin typeface="Lucida Sans" pitchFamily="34" charset="0"/>
              </a:rPr>
              <a:t>I´m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going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to</a:t>
            </a:r>
            <a:r>
              <a:rPr lang="es-ES" i="1" dirty="0" smtClean="0">
                <a:latin typeface="Lucida Sans" pitchFamily="34" charset="0"/>
              </a:rPr>
              <a:t> stop _________ (</a:t>
            </a:r>
            <a:r>
              <a:rPr lang="es-ES" i="1" dirty="0" err="1" smtClean="0">
                <a:latin typeface="Lucida Sans" pitchFamily="34" charset="0"/>
              </a:rPr>
              <a:t>buy</a:t>
            </a:r>
            <a:r>
              <a:rPr lang="es-ES" i="1" dirty="0" smtClean="0">
                <a:latin typeface="Lucida Sans" pitchFamily="34" charset="0"/>
              </a:rPr>
              <a:t>) </a:t>
            </a:r>
            <a:r>
              <a:rPr lang="es-ES" i="1" dirty="0" err="1" smtClean="0">
                <a:latin typeface="Lucida Sans" pitchFamily="34" charset="0"/>
              </a:rPr>
              <a:t>an</a:t>
            </a:r>
            <a:r>
              <a:rPr lang="es-ES" i="1" dirty="0" smtClean="0">
                <a:latin typeface="Lucida Sans" pitchFamily="34" charset="0"/>
              </a:rPr>
              <a:t> ice-</a:t>
            </a:r>
            <a:r>
              <a:rPr lang="es-ES" i="1" dirty="0" err="1" smtClean="0">
                <a:latin typeface="Lucida Sans" pitchFamily="34" charset="0"/>
              </a:rPr>
              <a:t>cream</a:t>
            </a:r>
            <a:r>
              <a:rPr lang="es-ES" i="1" dirty="0" smtClean="0">
                <a:latin typeface="Lucida Sans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i="1" dirty="0" err="1" smtClean="0">
                <a:latin typeface="Lucida Sans" pitchFamily="34" charset="0"/>
              </a:rPr>
              <a:t>I´m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planning</a:t>
            </a:r>
            <a:r>
              <a:rPr lang="es-ES" i="1" dirty="0" smtClean="0">
                <a:latin typeface="Lucida Sans" pitchFamily="34" charset="0"/>
              </a:rPr>
              <a:t> __________ (</a:t>
            </a:r>
            <a:r>
              <a:rPr lang="es-ES" i="1" dirty="0" err="1" smtClean="0">
                <a:latin typeface="Lucida Sans" pitchFamily="34" charset="0"/>
              </a:rPr>
              <a:t>give</a:t>
            </a:r>
            <a:r>
              <a:rPr lang="es-ES" i="1" dirty="0" smtClean="0">
                <a:latin typeface="Lucida Sans" pitchFamily="34" charset="0"/>
              </a:rPr>
              <a:t> up) __________ (</a:t>
            </a:r>
            <a:r>
              <a:rPr lang="es-ES" i="1" dirty="0" err="1" smtClean="0">
                <a:latin typeface="Lucida Sans" pitchFamily="34" charset="0"/>
              </a:rPr>
              <a:t>smoke</a:t>
            </a:r>
            <a:r>
              <a:rPr lang="es-ES" i="1" dirty="0" smtClean="0">
                <a:latin typeface="Lucida Sans" pitchFamily="34" charset="0"/>
              </a:rPr>
              <a:t>).  </a:t>
            </a:r>
            <a:r>
              <a:rPr lang="es-ES" i="1" dirty="0" err="1" smtClean="0">
                <a:latin typeface="Lucida Sans" pitchFamily="34" charset="0"/>
              </a:rPr>
              <a:t>I´m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going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to</a:t>
            </a:r>
            <a:r>
              <a:rPr lang="es-ES" i="1" dirty="0" smtClean="0">
                <a:latin typeface="Lucida Sans" pitchFamily="34" charset="0"/>
              </a:rPr>
              <a:t> stop ___________ (</a:t>
            </a:r>
            <a:r>
              <a:rPr lang="es-ES" i="1" dirty="0" err="1" smtClean="0">
                <a:latin typeface="Lucida Sans" pitchFamily="34" charset="0"/>
              </a:rPr>
              <a:t>buy</a:t>
            </a:r>
            <a:r>
              <a:rPr lang="es-ES" i="1" dirty="0" smtClean="0">
                <a:latin typeface="Lucida Sans" pitchFamily="34" charset="0"/>
              </a:rPr>
              <a:t>) </a:t>
            </a:r>
            <a:r>
              <a:rPr lang="es-ES" i="1" dirty="0" err="1" smtClean="0">
                <a:latin typeface="Lucida Sans" pitchFamily="34" charset="0"/>
              </a:rPr>
              <a:t>cigarretes</a:t>
            </a:r>
            <a:r>
              <a:rPr lang="es-ES" i="1" dirty="0" smtClean="0">
                <a:latin typeface="Lucida Sans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i="1" dirty="0" smtClean="0">
                <a:latin typeface="Lucida Sans" pitchFamily="34" charset="0"/>
              </a:rPr>
              <a:t>I </a:t>
            </a:r>
            <a:r>
              <a:rPr lang="es-ES" i="1" dirty="0" err="1" smtClean="0">
                <a:latin typeface="Lucida Sans" pitchFamily="34" charset="0"/>
              </a:rPr>
              <a:t>really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hate</a:t>
            </a:r>
            <a:r>
              <a:rPr lang="es-ES" i="1" dirty="0" smtClean="0">
                <a:latin typeface="Lucida Sans" pitchFamily="34" charset="0"/>
              </a:rPr>
              <a:t> __________ (</a:t>
            </a:r>
            <a:r>
              <a:rPr lang="es-ES" i="1" dirty="0" err="1" smtClean="0">
                <a:latin typeface="Lucida Sans" pitchFamily="34" charset="0"/>
              </a:rPr>
              <a:t>get</a:t>
            </a:r>
            <a:r>
              <a:rPr lang="es-ES" i="1" dirty="0" smtClean="0">
                <a:latin typeface="Lucida Sans" pitchFamily="34" charset="0"/>
              </a:rPr>
              <a:t> up) </a:t>
            </a:r>
            <a:r>
              <a:rPr lang="es-ES" i="1" dirty="0" err="1" smtClean="0">
                <a:latin typeface="Lucida Sans" pitchFamily="34" charset="0"/>
              </a:rPr>
              <a:t>early</a:t>
            </a:r>
            <a:r>
              <a:rPr lang="es-ES" i="1" dirty="0" smtClean="0">
                <a:latin typeface="Lucida Sans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i="1" dirty="0" err="1" smtClean="0">
                <a:latin typeface="Lucida Sans" pitchFamily="34" charset="0"/>
              </a:rPr>
              <a:t>The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man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offered</a:t>
            </a:r>
            <a:r>
              <a:rPr lang="es-ES" i="1" dirty="0" smtClean="0">
                <a:latin typeface="Lucida Sans" pitchFamily="34" charset="0"/>
              </a:rPr>
              <a:t> ______ (</a:t>
            </a:r>
            <a:r>
              <a:rPr lang="es-ES" i="1" dirty="0" err="1" smtClean="0">
                <a:latin typeface="Lucida Sans" pitchFamily="34" charset="0"/>
              </a:rPr>
              <a:t>help</a:t>
            </a:r>
            <a:r>
              <a:rPr lang="es-ES" i="1" dirty="0" smtClean="0">
                <a:latin typeface="Lucida Sans" pitchFamily="34" charset="0"/>
              </a:rPr>
              <a:t>) me </a:t>
            </a:r>
            <a:endParaRPr lang="es-PE" i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28688" y="714375"/>
            <a:ext cx="7429500" cy="404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200" b="1" i="1" dirty="0" err="1">
                <a:solidFill>
                  <a:srgbClr val="002060"/>
                </a:solidFill>
                <a:latin typeface="Lucida Sans" pitchFamily="34" charset="0"/>
              </a:rPr>
              <a:t>Read</a:t>
            </a:r>
            <a:r>
              <a:rPr lang="es-AR" sz="2200" b="1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b="1" i="1" dirty="0" err="1">
                <a:solidFill>
                  <a:srgbClr val="002060"/>
                </a:solidFill>
                <a:latin typeface="Lucida Sans" pitchFamily="34" charset="0"/>
              </a:rPr>
              <a:t>along</a:t>
            </a:r>
            <a:r>
              <a:rPr lang="es-AR" sz="2200" b="1" i="1" dirty="0">
                <a:solidFill>
                  <a:srgbClr val="002060"/>
                </a:solidFill>
                <a:latin typeface="Lucida Sans" pitchFamily="34" charset="0"/>
              </a:rPr>
              <a:t>:  </a:t>
            </a:r>
            <a:r>
              <a:rPr lang="es-AR" sz="2200" b="1" i="1" dirty="0" err="1">
                <a:solidFill>
                  <a:srgbClr val="002060"/>
                </a:solidFill>
                <a:latin typeface="Lucida Sans" pitchFamily="34" charset="0"/>
              </a:rPr>
              <a:t>Check</a:t>
            </a:r>
            <a:r>
              <a:rPr lang="es-AR" sz="2200" b="1" i="1" dirty="0">
                <a:solidFill>
                  <a:srgbClr val="002060"/>
                </a:solidFill>
                <a:latin typeface="Lucida Sans" pitchFamily="34" charset="0"/>
              </a:rPr>
              <a:t> True </a:t>
            </a:r>
            <a:r>
              <a:rPr lang="es-AR" sz="2200" b="1" i="1" dirty="0" err="1">
                <a:solidFill>
                  <a:srgbClr val="002060"/>
                </a:solidFill>
                <a:latin typeface="Lucida Sans" pitchFamily="34" charset="0"/>
              </a:rPr>
              <a:t>or</a:t>
            </a:r>
            <a:r>
              <a:rPr lang="es-AR" sz="2200" b="1" i="1" dirty="0">
                <a:solidFill>
                  <a:srgbClr val="002060"/>
                </a:solidFill>
                <a:latin typeface="Lucida Sans" pitchFamily="34" charset="0"/>
              </a:rPr>
              <a:t> False</a:t>
            </a: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Ben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thinks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the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jacket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is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a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nice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color.</a:t>
            </a: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Yoko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thinks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the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jacket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would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look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good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on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Ben</a:t>
            </a: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Ben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is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going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to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try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the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jacket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on</a:t>
            </a:r>
            <a:endParaRPr lang="es-AR" sz="2200" i="1" dirty="0">
              <a:solidFill>
                <a:srgbClr val="002060"/>
              </a:solidFill>
              <a:latin typeface="Lucida Sans" pitchFamily="34" charset="0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The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jacket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is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not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on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sale</a:t>
            </a: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Ben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doesn´t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want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to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look at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other</a:t>
            </a:r>
            <a:r>
              <a:rPr lang="es-AR" sz="2200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sz="2200" i="1" dirty="0" err="1">
                <a:solidFill>
                  <a:srgbClr val="002060"/>
                </a:solidFill>
                <a:latin typeface="Lucida Sans" pitchFamily="34" charset="0"/>
              </a:rPr>
              <a:t>jackets</a:t>
            </a:r>
            <a:r>
              <a:rPr lang="es-AR" dirty="0">
                <a:solidFill>
                  <a:srgbClr val="002060"/>
                </a:solidFill>
                <a:latin typeface="Lucida Sans" pitchFamily="34" charset="0"/>
              </a:rPr>
              <a:t>.</a:t>
            </a:r>
          </a:p>
        </p:txBody>
      </p:sp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571500" y="5500688"/>
            <a:ext cx="7572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i="1">
                <a:latin typeface="Lucida Sans" pitchFamily="34" charset="0"/>
              </a:rPr>
              <a:t>Book:  Exercise 1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71500" y="500063"/>
            <a:ext cx="7786688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i="1" dirty="0">
                <a:solidFill>
                  <a:srgbClr val="002060"/>
                </a:solidFill>
                <a:latin typeface="Lucida Sans" pitchFamily="34" charset="0"/>
              </a:rPr>
              <a:t>Look at </a:t>
            </a:r>
            <a:r>
              <a:rPr lang="es-AR" i="1" dirty="0" err="1">
                <a:solidFill>
                  <a:srgbClr val="002060"/>
                </a:solidFill>
                <a:latin typeface="Lucida Sans" pitchFamily="34" charset="0"/>
              </a:rPr>
              <a:t>these</a:t>
            </a:r>
            <a:r>
              <a:rPr lang="es-AR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i="1" dirty="0" err="1">
                <a:solidFill>
                  <a:srgbClr val="002060"/>
                </a:solidFill>
                <a:latin typeface="Lucida Sans" pitchFamily="34" charset="0"/>
              </a:rPr>
              <a:t>negative</a:t>
            </a:r>
            <a:r>
              <a:rPr lang="es-AR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i="1" dirty="0" err="1">
                <a:solidFill>
                  <a:srgbClr val="002060"/>
                </a:solidFill>
                <a:latin typeface="Lucida Sans" pitchFamily="34" charset="0"/>
              </a:rPr>
              <a:t>questions</a:t>
            </a:r>
            <a:r>
              <a:rPr lang="es-AR" i="1" dirty="0">
                <a:solidFill>
                  <a:srgbClr val="002060"/>
                </a:solidFill>
                <a:latin typeface="Lucida Sans" pitchFamily="34" charset="0"/>
              </a:rPr>
              <a:t>.  </a:t>
            </a:r>
            <a:r>
              <a:rPr lang="es-AR" i="1" dirty="0" err="1">
                <a:solidFill>
                  <a:srgbClr val="002060"/>
                </a:solidFill>
                <a:latin typeface="Lucida Sans" pitchFamily="34" charset="0"/>
              </a:rPr>
              <a:t>Choose</a:t>
            </a:r>
            <a:r>
              <a:rPr lang="es-AR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i="1" dirty="0" err="1">
                <a:solidFill>
                  <a:srgbClr val="002060"/>
                </a:solidFill>
                <a:latin typeface="Lucida Sans" pitchFamily="34" charset="0"/>
              </a:rPr>
              <a:t>the</a:t>
            </a:r>
            <a:r>
              <a:rPr lang="es-AR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i="1" dirty="0" err="1">
                <a:solidFill>
                  <a:srgbClr val="002060"/>
                </a:solidFill>
                <a:latin typeface="Lucida Sans" pitchFamily="34" charset="0"/>
              </a:rPr>
              <a:t>senteces</a:t>
            </a:r>
            <a:r>
              <a:rPr lang="es-AR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i="1" dirty="0" err="1">
                <a:solidFill>
                  <a:srgbClr val="002060"/>
                </a:solidFill>
                <a:latin typeface="Lucida Sans" pitchFamily="34" charset="0"/>
              </a:rPr>
              <a:t>with</a:t>
            </a:r>
            <a:r>
              <a:rPr lang="es-AR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i="1" dirty="0" err="1">
                <a:solidFill>
                  <a:srgbClr val="002060"/>
                </a:solidFill>
                <a:latin typeface="Lucida Sans" pitchFamily="34" charset="0"/>
              </a:rPr>
              <a:t>the</a:t>
            </a:r>
            <a:r>
              <a:rPr lang="es-AR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i="1" dirty="0" err="1">
                <a:solidFill>
                  <a:srgbClr val="002060"/>
                </a:solidFill>
                <a:latin typeface="Lucida Sans" pitchFamily="34" charset="0"/>
              </a:rPr>
              <a:t>same</a:t>
            </a:r>
            <a:r>
              <a:rPr lang="es-AR" i="1" dirty="0">
                <a:solidFill>
                  <a:srgbClr val="002060"/>
                </a:solidFill>
                <a:latin typeface="Lucida Sans" pitchFamily="34" charset="0"/>
              </a:rPr>
              <a:t> </a:t>
            </a:r>
            <a:r>
              <a:rPr lang="es-AR" i="1" dirty="0" err="1">
                <a:solidFill>
                  <a:srgbClr val="002060"/>
                </a:solidFill>
                <a:latin typeface="Lucida Sans" pitchFamily="34" charset="0"/>
              </a:rPr>
              <a:t>meaning</a:t>
            </a:r>
            <a:r>
              <a:rPr lang="es-AR" i="1" dirty="0">
                <a:solidFill>
                  <a:srgbClr val="002060"/>
                </a:solidFill>
                <a:latin typeface="Lucida Sans" pitchFamily="34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Don´t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you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love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this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jacket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?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lphaLcPeriod"/>
              <a:defRPr/>
            </a:pPr>
            <a:r>
              <a:rPr lang="es-AR" dirty="0">
                <a:latin typeface="Lucida Sans" pitchFamily="34" charset="0"/>
              </a:rPr>
              <a:t>I </a:t>
            </a:r>
            <a:r>
              <a:rPr lang="es-AR" dirty="0" err="1">
                <a:latin typeface="Lucida Sans" pitchFamily="34" charset="0"/>
              </a:rPr>
              <a:t>don´t</a:t>
            </a:r>
            <a:r>
              <a:rPr lang="es-AR" dirty="0">
                <a:latin typeface="Lucida Sans" pitchFamily="34" charset="0"/>
              </a:rPr>
              <a:t> </a:t>
            </a:r>
            <a:r>
              <a:rPr lang="es-AR" dirty="0" err="1">
                <a:latin typeface="Lucida Sans" pitchFamily="34" charset="0"/>
              </a:rPr>
              <a:t>like</a:t>
            </a:r>
            <a:r>
              <a:rPr lang="es-AR" dirty="0">
                <a:latin typeface="Lucida Sans" pitchFamily="34" charset="0"/>
              </a:rPr>
              <a:t> </a:t>
            </a:r>
            <a:r>
              <a:rPr lang="es-AR" dirty="0" err="1">
                <a:latin typeface="Lucida Sans" pitchFamily="34" charset="0"/>
              </a:rPr>
              <a:t>this</a:t>
            </a:r>
            <a:r>
              <a:rPr lang="es-AR" dirty="0">
                <a:latin typeface="Lucida Sans" pitchFamily="34" charset="0"/>
              </a:rPr>
              <a:t> </a:t>
            </a:r>
            <a:r>
              <a:rPr lang="es-AR" dirty="0" err="1">
                <a:latin typeface="Lucida Sans" pitchFamily="34" charset="0"/>
              </a:rPr>
              <a:t>jacket</a:t>
            </a:r>
            <a:endParaRPr lang="es-AR" dirty="0">
              <a:latin typeface="Lucida Sans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lphaLcPeriod"/>
              <a:defRPr/>
            </a:pPr>
            <a:r>
              <a:rPr lang="es-AR" dirty="0">
                <a:latin typeface="Lucida Sans" pitchFamily="34" charset="0"/>
              </a:rPr>
              <a:t>I </a:t>
            </a:r>
            <a:r>
              <a:rPr lang="es-AR" dirty="0" err="1">
                <a:latin typeface="Lucida Sans" pitchFamily="34" charset="0"/>
              </a:rPr>
              <a:t>love</a:t>
            </a:r>
            <a:r>
              <a:rPr lang="es-AR" dirty="0">
                <a:latin typeface="Lucida Sans" pitchFamily="34" charset="0"/>
              </a:rPr>
              <a:t> </a:t>
            </a:r>
            <a:r>
              <a:rPr lang="es-AR" dirty="0" err="1">
                <a:latin typeface="Lucida Sans" pitchFamily="34" charset="0"/>
              </a:rPr>
              <a:t>this</a:t>
            </a:r>
            <a:r>
              <a:rPr lang="es-AR" dirty="0">
                <a:latin typeface="Lucida Sans" pitchFamily="34" charset="0"/>
              </a:rPr>
              <a:t> </a:t>
            </a:r>
            <a:r>
              <a:rPr lang="es-AR" dirty="0" err="1">
                <a:latin typeface="Lucida Sans" pitchFamily="34" charset="0"/>
              </a:rPr>
              <a:t>jacket</a:t>
            </a:r>
            <a:r>
              <a:rPr lang="es-AR" dirty="0">
                <a:latin typeface="Lucida Sans" pitchFamily="34" charset="0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latin typeface="Lucida Sans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Don´t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you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like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it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?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latin typeface="Lucida Sans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latin typeface="Lucida Sans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latin typeface="Lucida Sans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 startAt="3"/>
              <a:defRPr/>
            </a:pP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It´d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look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good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on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you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. 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Don´t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you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think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?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latin typeface="Lucida Sans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latin typeface="Lucida Sans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latin typeface="Lucida Sans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latin typeface="Lucida Sans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 startAt="4"/>
              <a:defRPr/>
            </a:pP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Don´t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you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want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to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try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it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 </a:t>
            </a:r>
            <a:r>
              <a:rPr lang="es-AR" b="1" i="1" dirty="0" err="1">
                <a:solidFill>
                  <a:srgbClr val="7030A0"/>
                </a:solidFill>
                <a:latin typeface="Lucida Sans" pitchFamily="34" charset="0"/>
              </a:rPr>
              <a:t>on</a:t>
            </a:r>
            <a:r>
              <a:rPr lang="es-AR" b="1" i="1" dirty="0">
                <a:solidFill>
                  <a:srgbClr val="7030A0"/>
                </a:solidFill>
                <a:latin typeface="Lucida Sans" pitchFamily="34" charset="0"/>
              </a:rPr>
              <a:t>?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latin typeface="Lucida Sans" pitchFamily="34" charset="0"/>
            </a:endParaRPr>
          </a:p>
        </p:txBody>
      </p:sp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571500" y="2714625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s-AR">
                <a:latin typeface="Lucida Sans" pitchFamily="34" charset="0"/>
              </a:rPr>
              <a:t>I´m surprised you like it</a:t>
            </a:r>
          </a:p>
          <a:p>
            <a:pPr marL="342900" indent="-342900">
              <a:buFontTx/>
              <a:buAutoNum type="alphaLcPeriod"/>
            </a:pPr>
            <a:r>
              <a:rPr lang="es-AR">
                <a:latin typeface="Lucida Sans" pitchFamily="34" charset="0"/>
              </a:rPr>
              <a:t>I´m surprised you don´t like it</a:t>
            </a:r>
          </a:p>
        </p:txBody>
      </p:sp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714375" y="3857625"/>
            <a:ext cx="50006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s-AR">
                <a:latin typeface="Lucida Sans" pitchFamily="34" charset="0"/>
              </a:rPr>
              <a:t>I think it would look good on you.</a:t>
            </a:r>
          </a:p>
          <a:p>
            <a:pPr marL="342900" indent="-342900">
              <a:buFontTx/>
              <a:buAutoNum type="alphaLcPeriod"/>
            </a:pPr>
            <a:r>
              <a:rPr lang="es-AR">
                <a:latin typeface="Lucida Sans" pitchFamily="34" charset="0"/>
              </a:rPr>
              <a:t>I don´t think it would look good on you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785813" y="5143500"/>
            <a:ext cx="4857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s-AR">
                <a:latin typeface="Lucida Sans" pitchFamily="34" charset="0"/>
              </a:rPr>
              <a:t>I don´t think you should try it on</a:t>
            </a:r>
          </a:p>
          <a:p>
            <a:pPr marL="342900" indent="-342900">
              <a:buFontTx/>
              <a:buAutoNum type="alphaLcPeriod"/>
            </a:pPr>
            <a:r>
              <a:rPr lang="es-AR">
                <a:latin typeface="Lucida Sans" pitchFamily="34" charset="0"/>
              </a:rPr>
              <a:t>I think you should try it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357313"/>
            <a:ext cx="7781925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Rectángulo"/>
          <p:cNvSpPr/>
          <p:nvPr/>
        </p:nvSpPr>
        <p:spPr>
          <a:xfrm>
            <a:off x="1714480" y="357166"/>
            <a:ext cx="5769143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5400" b="1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n-lt"/>
              </a:rPr>
              <a:t>Negative</a:t>
            </a:r>
            <a:r>
              <a:rPr lang="es-E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n-lt"/>
              </a:rPr>
              <a:t> </a:t>
            </a:r>
            <a:r>
              <a:rPr lang="es-ES" sz="5400" b="1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n-lt"/>
              </a:rPr>
              <a:t>Questions</a:t>
            </a:r>
            <a:endParaRPr lang="es-ES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1430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785813" y="2214563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200">
                <a:latin typeface="Calibri" pitchFamily="34" charset="0"/>
              </a:rPr>
              <a:t>Don´t you</a:t>
            </a:r>
          </a:p>
        </p:txBody>
      </p:sp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1857375" y="3000375"/>
            <a:ext cx="9286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200">
                <a:latin typeface="Calibri" pitchFamily="34" charset="0"/>
              </a:rPr>
              <a:t>Doesn´t he</a:t>
            </a: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785813" y="3786188"/>
            <a:ext cx="857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200">
                <a:latin typeface="Calibri" pitchFamily="34" charset="0"/>
              </a:rPr>
              <a:t>Aren´t these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785813" y="4643438"/>
            <a:ext cx="714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200">
                <a:latin typeface="Calibri" pitchFamily="34" charset="0"/>
              </a:rPr>
              <a:t>Isnt that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2071688" y="5429250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200">
                <a:latin typeface="Calibri" pitchFamily="34" charset="0"/>
              </a:rPr>
              <a:t>Don´t they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PE"/>
              <a:t>Vocabulary on clothing</a:t>
            </a:r>
            <a:endParaRPr lang="es-E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/>
              <a:t>5°</a:t>
            </a:r>
          </a:p>
          <a:p>
            <a:r>
              <a:rPr lang="es-PE" sz="1800"/>
              <a:t>ana maria rodrigo prado</a:t>
            </a:r>
            <a:endParaRPr lang="es-E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Describing appearence</a:t>
            </a: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349500"/>
            <a:ext cx="8229600" cy="3273425"/>
          </a:xfrm>
        </p:spPr>
        <p:txBody>
          <a:bodyPr/>
          <a:lstStyle/>
          <a:p>
            <a:pPr algn="ctr">
              <a:buFontTx/>
              <a:buNone/>
            </a:pPr>
            <a:r>
              <a:rPr lang="es-PE" sz="4800">
                <a:solidFill>
                  <a:srgbClr val="0000FF"/>
                </a:solidFill>
              </a:rPr>
              <a:t>Styles  </a:t>
            </a:r>
            <a:r>
              <a:rPr lang="es-PE" sz="4800">
                <a:solidFill>
                  <a:srgbClr val="FF0000"/>
                </a:solidFill>
              </a:rPr>
              <a:t>+</a:t>
            </a:r>
            <a:r>
              <a:rPr lang="es-PE" sz="4800">
                <a:solidFill>
                  <a:srgbClr val="0000FF"/>
                </a:solidFill>
              </a:rPr>
              <a:t>  Color  </a:t>
            </a:r>
            <a:r>
              <a:rPr lang="es-PE" sz="4800">
                <a:solidFill>
                  <a:srgbClr val="FF0000"/>
                </a:solidFill>
              </a:rPr>
              <a:t>+</a:t>
            </a:r>
            <a:r>
              <a:rPr lang="es-PE" sz="4800">
                <a:solidFill>
                  <a:srgbClr val="0000FF"/>
                </a:solidFill>
              </a:rPr>
              <a:t>  Pattern</a:t>
            </a:r>
            <a:endParaRPr lang="es-ES" sz="4800">
              <a:solidFill>
                <a:srgbClr val="0000FF"/>
              </a:solidFill>
            </a:endParaRPr>
          </a:p>
        </p:txBody>
      </p:sp>
      <p:pic>
        <p:nvPicPr>
          <p:cNvPr id="5125" name="Picture 5" descr="Mens-Leno-Short-Sleeve-Shirt-300x3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213100"/>
            <a:ext cx="2857500" cy="2857500"/>
          </a:xfrm>
          <a:prstGeom prst="rect">
            <a:avLst/>
          </a:prstGeom>
          <a:noFill/>
        </p:spPr>
      </p:pic>
      <p:pic>
        <p:nvPicPr>
          <p:cNvPr id="5127" name="Picture 7" descr="m470519_99189999125_WarlockPurple_445x3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3860800"/>
            <a:ext cx="1924050" cy="1382713"/>
          </a:xfrm>
          <a:prstGeom prst="rect">
            <a:avLst/>
          </a:prstGeom>
          <a:noFill/>
        </p:spPr>
      </p:pic>
      <p:pic>
        <p:nvPicPr>
          <p:cNvPr id="5131" name="Picture 11" descr="orange-yellow-plaid-largethumb8052769"/>
          <p:cNvPicPr>
            <a:picLocks noChangeAspect="1" noChangeArrowheads="1"/>
          </p:cNvPicPr>
          <p:nvPr/>
        </p:nvPicPr>
        <p:blipFill>
          <a:blip r:embed="rId4" cstate="print"/>
          <a:srcRect r="62611" b="72667"/>
          <a:stretch>
            <a:fillRect/>
          </a:stretch>
        </p:blipFill>
        <p:spPr bwMode="auto">
          <a:xfrm>
            <a:off x="6372225" y="3789363"/>
            <a:ext cx="1933575" cy="141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floral-patterns"/>
          <p:cNvPicPr>
            <a:picLocks noChangeAspect="1" noChangeArrowheads="1"/>
          </p:cNvPicPr>
          <p:nvPr/>
        </p:nvPicPr>
        <p:blipFill>
          <a:blip r:embed="rId2" cstate="print"/>
          <a:srcRect l="2499" t="40334" r="1723" b="1666"/>
          <a:stretch>
            <a:fillRect/>
          </a:stretch>
        </p:blipFill>
        <p:spPr bwMode="auto">
          <a:xfrm>
            <a:off x="107950" y="836613"/>
            <a:ext cx="4033838" cy="2443162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Patterns</a:t>
            </a:r>
            <a:endParaRPr lang="es-ES"/>
          </a:p>
        </p:txBody>
      </p:sp>
      <p:pic>
        <p:nvPicPr>
          <p:cNvPr id="3079" name="Picture 7" descr="Wild_Photoshop_Patterns_by_eMelody"/>
          <p:cNvPicPr>
            <a:picLocks noChangeAspect="1" noChangeArrowheads="1"/>
          </p:cNvPicPr>
          <p:nvPr/>
        </p:nvPicPr>
        <p:blipFill>
          <a:blip r:embed="rId3" cstate="print"/>
          <a:srcRect b="58112"/>
          <a:stretch>
            <a:fillRect/>
          </a:stretch>
        </p:blipFill>
        <p:spPr bwMode="auto">
          <a:xfrm>
            <a:off x="6286500" y="5661025"/>
            <a:ext cx="2857500" cy="1196975"/>
          </a:xfrm>
          <a:prstGeom prst="rect">
            <a:avLst/>
          </a:prstGeom>
          <a:noFill/>
        </p:spPr>
      </p:pic>
      <p:pic>
        <p:nvPicPr>
          <p:cNvPr id="3081" name="Picture 9" descr="thumb(30)"/>
          <p:cNvPicPr>
            <a:picLocks noChangeAspect="1" noChangeArrowheads="1"/>
          </p:cNvPicPr>
          <p:nvPr/>
        </p:nvPicPr>
        <p:blipFill>
          <a:blip r:embed="rId4" cstate="print"/>
          <a:srcRect t="21628" b="10089"/>
          <a:stretch>
            <a:fillRect/>
          </a:stretch>
        </p:blipFill>
        <p:spPr bwMode="auto">
          <a:xfrm>
            <a:off x="827088" y="3429000"/>
            <a:ext cx="4043362" cy="1944688"/>
          </a:xfrm>
          <a:prstGeom prst="rect">
            <a:avLst/>
          </a:prstGeom>
          <a:noFill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 cstate="print"/>
          <a:srcRect t="58394"/>
          <a:stretch>
            <a:fillRect/>
          </a:stretch>
        </p:blipFill>
        <p:spPr bwMode="auto">
          <a:xfrm>
            <a:off x="179388" y="5589588"/>
            <a:ext cx="5753100" cy="1077912"/>
          </a:xfrm>
          <a:prstGeom prst="rect">
            <a:avLst/>
          </a:prstGeom>
          <a:noFill/>
        </p:spPr>
      </p:pic>
      <p:pic>
        <p:nvPicPr>
          <p:cNvPr id="3085" name="Picture 13" descr="sks-plaid150set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3800" y="1484313"/>
            <a:ext cx="3995738" cy="2997200"/>
          </a:xfrm>
          <a:prstGeom prst="rect">
            <a:avLst/>
          </a:prstGeom>
          <a:noFill/>
        </p:spPr>
      </p:pic>
      <p:pic>
        <p:nvPicPr>
          <p:cNvPr id="3086" name="Picture 14" descr="Wild_Photoshop_Patterns_by_eMelody"/>
          <p:cNvPicPr>
            <a:picLocks noChangeAspect="1" noChangeArrowheads="1"/>
          </p:cNvPicPr>
          <p:nvPr/>
        </p:nvPicPr>
        <p:blipFill>
          <a:blip r:embed="rId3" cstate="print"/>
          <a:srcRect t="59500"/>
          <a:stretch>
            <a:fillRect/>
          </a:stretch>
        </p:blipFill>
        <p:spPr bwMode="auto">
          <a:xfrm>
            <a:off x="6286500" y="4508500"/>
            <a:ext cx="2857500" cy="1157288"/>
          </a:xfrm>
          <a:prstGeom prst="rect">
            <a:avLst/>
          </a:prstGeom>
          <a:noFill/>
        </p:spPr>
      </p:pic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2700338" y="2565400"/>
            <a:ext cx="208915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lonna MT" pitchFamily="82" charset="0"/>
              </a:rPr>
              <a:t>Floral print</a:t>
            </a:r>
            <a:endParaRPr lang="es-E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lonna MT" pitchFamily="82" charset="0"/>
            </a:endParaRP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5580063" y="3644900"/>
            <a:ext cx="936625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Plaid </a:t>
            </a:r>
            <a:endParaRPr lang="es-ES" sz="2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323850" y="4365625"/>
            <a:ext cx="158432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/>
              <a:t>Polka - dots</a:t>
            </a:r>
            <a:endParaRPr lang="es-ES"/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3059113" y="6237288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2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striped</a:t>
            </a:r>
            <a:endParaRPr lang="es-ES" sz="24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5724525" y="5013325"/>
            <a:ext cx="158432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/>
              <a:t>Animal print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0025" y="2867025"/>
            <a:ext cx="1123950" cy="1123950"/>
          </a:xfrm>
          <a:prstGeom prst="rect">
            <a:avLst/>
          </a:prstGeom>
          <a:noFill/>
        </p:spPr>
      </p:pic>
      <p:pic>
        <p:nvPicPr>
          <p:cNvPr id="14343" name="Picture 7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175" y="4221163"/>
            <a:ext cx="1104900" cy="1104900"/>
          </a:xfrm>
          <a:prstGeom prst="rect">
            <a:avLst/>
          </a:prstGeom>
          <a:noFill/>
        </p:spPr>
      </p:pic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924300" y="2482850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b="1"/>
              <a:t>   mauve</a:t>
            </a:r>
            <a:endParaRPr lang="es-ES" b="1"/>
          </a:p>
        </p:txBody>
      </p:sp>
      <p:pic>
        <p:nvPicPr>
          <p:cNvPr id="14346" name="Picture 10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 r="24446" b="12979"/>
          <a:stretch>
            <a:fillRect/>
          </a:stretch>
        </p:blipFill>
        <p:spPr bwMode="auto">
          <a:xfrm>
            <a:off x="5292725" y="2924175"/>
            <a:ext cx="1079500" cy="936625"/>
          </a:xfrm>
          <a:prstGeom prst="rect">
            <a:avLst/>
          </a:prstGeom>
          <a:noFill/>
        </p:spPr>
      </p:pic>
      <p:pic>
        <p:nvPicPr>
          <p:cNvPr id="14348" name="Picture 12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39975" y="2708275"/>
            <a:ext cx="1238250" cy="1238250"/>
          </a:xfrm>
          <a:prstGeom prst="rect">
            <a:avLst/>
          </a:prstGeom>
          <a:noFill/>
        </p:spPr>
      </p:pic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339975" y="22050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b="1"/>
              <a:t>  purple</a:t>
            </a:r>
            <a:endParaRPr lang="es-ES" b="1"/>
          </a:p>
        </p:txBody>
      </p:sp>
      <p:pic>
        <p:nvPicPr>
          <p:cNvPr id="14351" name="Picture 15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24300" y="1196975"/>
            <a:ext cx="1285875" cy="857250"/>
          </a:xfrm>
          <a:prstGeom prst="rect">
            <a:avLst/>
          </a:prstGeom>
          <a:noFill/>
        </p:spPr>
      </p:pic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924300" y="33337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/>
              <a:t> </a:t>
            </a:r>
            <a:r>
              <a:rPr lang="es-PE" b="1"/>
              <a:t>maroon</a:t>
            </a:r>
            <a:endParaRPr lang="es-ES" b="1"/>
          </a:p>
        </p:txBody>
      </p:sp>
      <p:pic>
        <p:nvPicPr>
          <p:cNvPr id="14358" name="Picture 22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08625" y="765175"/>
            <a:ext cx="1209675" cy="1209675"/>
          </a:xfrm>
          <a:prstGeom prst="rect">
            <a:avLst/>
          </a:prstGeom>
          <a:noFill/>
        </p:spPr>
      </p:pic>
      <p:pic>
        <p:nvPicPr>
          <p:cNvPr id="14362" name="Picture 26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77050" y="2997200"/>
            <a:ext cx="1181100" cy="1181100"/>
          </a:xfrm>
          <a:prstGeom prst="rect">
            <a:avLst/>
          </a:prstGeom>
          <a:noFill/>
        </p:spPr>
      </p:pic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6877050" y="2554288"/>
            <a:ext cx="1223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/>
              <a:t>   </a:t>
            </a:r>
            <a:r>
              <a:rPr lang="es-PE" b="1"/>
              <a:t>violet</a:t>
            </a:r>
            <a:endParaRPr lang="es-ES" b="1"/>
          </a:p>
        </p:txBody>
      </p:sp>
      <p:pic>
        <p:nvPicPr>
          <p:cNvPr id="14365" name="Picture 29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04025" y="4365625"/>
            <a:ext cx="1181100" cy="1181100"/>
          </a:xfrm>
          <a:prstGeom prst="rect">
            <a:avLst/>
          </a:prstGeom>
          <a:noFill/>
        </p:spPr>
      </p:pic>
      <p:pic>
        <p:nvPicPr>
          <p:cNvPr id="14367" name="Picture 31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804025" y="5676900"/>
            <a:ext cx="1181100" cy="1181100"/>
          </a:xfrm>
          <a:prstGeom prst="rect">
            <a:avLst/>
          </a:prstGeom>
          <a:noFill/>
        </p:spPr>
      </p:pic>
      <p:pic>
        <p:nvPicPr>
          <p:cNvPr id="14369" name="Picture 33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195513" y="4868863"/>
            <a:ext cx="942975" cy="1162050"/>
          </a:xfrm>
          <a:prstGeom prst="rect">
            <a:avLst/>
          </a:prstGeom>
          <a:noFill/>
        </p:spPr>
      </p:pic>
      <p:pic>
        <p:nvPicPr>
          <p:cNvPr id="14371" name="Picture 35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7088" y="4797425"/>
            <a:ext cx="1009650" cy="1257300"/>
          </a:xfrm>
          <a:prstGeom prst="rect">
            <a:avLst/>
          </a:prstGeom>
          <a:noFill/>
        </p:spPr>
      </p:pic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971550" y="436562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b="1"/>
              <a:t>almond</a:t>
            </a:r>
            <a:endParaRPr lang="es-ES" b="1"/>
          </a:p>
        </p:txBody>
      </p:sp>
      <p:pic>
        <p:nvPicPr>
          <p:cNvPr id="14374" name="Picture 38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3276600" y="5589588"/>
            <a:ext cx="828675" cy="828675"/>
          </a:xfrm>
          <a:prstGeom prst="rect">
            <a:avLst/>
          </a:prstGeom>
          <a:noFill/>
        </p:spPr>
      </p:pic>
      <p:pic>
        <p:nvPicPr>
          <p:cNvPr id="14376" name="Picture 40">
            <a:hlinkClick r:id="rId26"/>
          </p:cNvPr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684213" y="3068638"/>
            <a:ext cx="1181100" cy="1009650"/>
          </a:xfrm>
          <a:prstGeom prst="rect">
            <a:avLst/>
          </a:prstGeom>
          <a:noFill/>
        </p:spPr>
      </p:pic>
      <p:sp>
        <p:nvSpPr>
          <p:cNvPr id="14377" name="Text Box 41"/>
          <p:cNvSpPr txBox="1">
            <a:spLocks noChangeArrowheads="1"/>
          </p:cNvSpPr>
          <p:nvPr/>
        </p:nvSpPr>
        <p:spPr bwMode="auto">
          <a:xfrm flipV="1">
            <a:off x="519113" y="2590800"/>
            <a:ext cx="1316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>
            <a:spAutoFit/>
          </a:bodyPr>
          <a:lstStyle/>
          <a:p>
            <a:endParaRPr lang="es-PE"/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684213" y="2708275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b="1"/>
              <a:t> beige</a:t>
            </a:r>
            <a:endParaRPr lang="es-ES" b="1"/>
          </a:p>
        </p:txBody>
      </p:sp>
      <p:pic>
        <p:nvPicPr>
          <p:cNvPr id="14380" name="Picture 44">
            <a:hlinkClick r:id="rId28"/>
          </p:cNvPr>
          <p:cNvPicPr>
            <a:picLocks noChangeAspect="1" noChangeArrowheads="1"/>
          </p:cNvPicPr>
          <p:nvPr/>
        </p:nvPicPr>
        <p:blipFill>
          <a:blip r:embed="rId29" cstate="print"/>
          <a:srcRect t="5898" b="6923"/>
          <a:stretch>
            <a:fillRect/>
          </a:stretch>
        </p:blipFill>
        <p:spPr bwMode="auto">
          <a:xfrm>
            <a:off x="755650" y="1341438"/>
            <a:ext cx="1238250" cy="1079500"/>
          </a:xfrm>
          <a:prstGeom prst="rect">
            <a:avLst/>
          </a:prstGeom>
          <a:noFill/>
        </p:spPr>
      </p:pic>
      <p:pic>
        <p:nvPicPr>
          <p:cNvPr id="14382" name="Picture 46">
            <a:hlinkClick r:id="rId30"/>
          </p:cNvPr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539750" y="549275"/>
            <a:ext cx="1238250" cy="742950"/>
          </a:xfrm>
          <a:prstGeom prst="rect">
            <a:avLst/>
          </a:prstGeom>
          <a:noFill/>
        </p:spPr>
      </p:pic>
      <p:pic>
        <p:nvPicPr>
          <p:cNvPr id="14384" name="Picture 48">
            <a:hlinkClick r:id="rId32"/>
          </p:cNvPr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7019925" y="1196975"/>
            <a:ext cx="1028700" cy="1057275"/>
          </a:xfrm>
          <a:prstGeom prst="rect">
            <a:avLst/>
          </a:prstGeom>
          <a:noFill/>
        </p:spPr>
      </p:pic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7164388" y="476250"/>
            <a:ext cx="1008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b="1"/>
              <a:t>neon orange</a:t>
            </a:r>
            <a:endParaRPr lang="es-ES" b="1"/>
          </a:p>
        </p:txBody>
      </p:sp>
      <p:pic>
        <p:nvPicPr>
          <p:cNvPr id="14387" name="Picture 51">
            <a:hlinkClick r:id="rId34"/>
          </p:cNvPr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8172450" y="1412875"/>
            <a:ext cx="671513" cy="671513"/>
          </a:xfrm>
          <a:prstGeom prst="rect">
            <a:avLst/>
          </a:prstGeom>
          <a:noFill/>
        </p:spPr>
      </p:pic>
      <p:pic>
        <p:nvPicPr>
          <p:cNvPr id="14389" name="Picture 53">
            <a:hlinkClick r:id="rId36"/>
          </p:cNvPr>
          <p:cNvPicPr>
            <a:picLocks noChangeAspect="1" noChangeArrowheads="1"/>
          </p:cNvPicPr>
          <p:nvPr/>
        </p:nvPicPr>
        <p:blipFill>
          <a:blip r:embed="rId37" cstate="print"/>
          <a:srcRect t="17436" b="12692"/>
          <a:stretch>
            <a:fillRect/>
          </a:stretch>
        </p:blipFill>
        <p:spPr bwMode="auto">
          <a:xfrm>
            <a:off x="5292725" y="5300663"/>
            <a:ext cx="1238250" cy="865187"/>
          </a:xfrm>
          <a:prstGeom prst="rect">
            <a:avLst/>
          </a:prstGeom>
          <a:noFill/>
        </p:spPr>
      </p:pic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5364163" y="4652963"/>
            <a:ext cx="1008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PE"/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5292725" y="4581525"/>
            <a:ext cx="1150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b="1"/>
              <a:t>neon green</a:t>
            </a:r>
            <a:endParaRPr lang="es-ES" b="1"/>
          </a:p>
        </p:txBody>
      </p:sp>
      <p:pic>
        <p:nvPicPr>
          <p:cNvPr id="14393" name="Picture 57">
            <a:hlinkClick r:id="rId38"/>
          </p:cNvPr>
          <p:cNvPicPr>
            <a:picLocks noChangeAspect="1" noChangeArrowheads="1"/>
          </p:cNvPicPr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4284663" y="5373688"/>
            <a:ext cx="790575" cy="1323975"/>
          </a:xfrm>
          <a:prstGeom prst="rect">
            <a:avLst/>
          </a:prstGeom>
          <a:noFill/>
        </p:spPr>
      </p:pic>
      <p:pic>
        <p:nvPicPr>
          <p:cNvPr id="14395" name="Picture 59">
            <a:hlinkClick r:id="rId40"/>
          </p:cNvPr>
          <p:cNvPicPr>
            <a:picLocks noChangeAspect="1" noChangeArrowheads="1"/>
          </p:cNvPicPr>
          <p:nvPr/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2484438" y="908050"/>
            <a:ext cx="1238250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Styles</a:t>
            </a:r>
            <a:endParaRPr lang="es-E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 rot="1896450">
            <a:off x="1187450" y="2420938"/>
            <a:ext cx="1584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200" b="1">
                <a:solidFill>
                  <a:schemeClr val="hlink"/>
                </a:solidFill>
              </a:rPr>
              <a:t>V-neck</a:t>
            </a:r>
            <a:endParaRPr lang="es-ES" sz="3200" b="1">
              <a:solidFill>
                <a:schemeClr val="hlink"/>
              </a:solidFill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411413" y="436562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2000" b="1" i="1">
                <a:solidFill>
                  <a:srgbClr val="CC9900"/>
                </a:solidFill>
              </a:rPr>
              <a:t>Boot-cut</a:t>
            </a:r>
            <a:endParaRPr lang="es-ES" sz="2000" b="1" i="1">
              <a:solidFill>
                <a:srgbClr val="CC9900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716463" y="3933825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2400" b="1">
                <a:solidFill>
                  <a:srgbClr val="33CC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flared</a:t>
            </a:r>
            <a:endParaRPr lang="es-ES" sz="2400" b="1">
              <a:solidFill>
                <a:srgbClr val="33CC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 rot="-1270921">
            <a:off x="5724525" y="1989138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Ankle-lenght</a:t>
            </a:r>
            <a:endParaRPr lang="es-ES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 rot="1113619">
            <a:off x="3563938" y="3213100"/>
            <a:ext cx="1211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2400">
                <a:solidFill>
                  <a:srgbClr val="FF9933"/>
                </a:solidFill>
                <a:latin typeface="Arial Black" pitchFamily="34" charset="0"/>
              </a:rPr>
              <a:t>fitted</a:t>
            </a:r>
            <a:endParaRPr lang="es-ES" sz="2400">
              <a:solidFill>
                <a:srgbClr val="FF9933"/>
              </a:solidFill>
              <a:latin typeface="Arial Black" pitchFamily="34" charset="0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 rot="-419712">
            <a:off x="971550" y="5445125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2800">
                <a:solidFill>
                  <a:srgbClr val="CC00CC"/>
                </a:solidFill>
              </a:rPr>
              <a:t>tight</a:t>
            </a:r>
            <a:endParaRPr lang="es-ES" sz="2800">
              <a:solidFill>
                <a:srgbClr val="CC00CC"/>
              </a:solidFill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 rot="1003114">
            <a:off x="5003800" y="5445125"/>
            <a:ext cx="1296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2000" b="1">
                <a:solidFill>
                  <a:schemeClr val="folHlink"/>
                </a:solidFill>
              </a:rPr>
              <a:t>casual</a:t>
            </a:r>
            <a:endParaRPr lang="es-ES" sz="2000" b="1">
              <a:solidFill>
                <a:schemeClr val="folHlink"/>
              </a:solidFill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 rot="715726">
            <a:off x="7092950" y="3644900"/>
            <a:ext cx="136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200" b="1">
                <a:solidFill>
                  <a:srgbClr val="FF0000"/>
                </a:solidFill>
                <a:latin typeface="Broadway" pitchFamily="82" charset="0"/>
              </a:rPr>
              <a:t>short</a:t>
            </a:r>
            <a:endParaRPr lang="es-ES" sz="3200" b="1">
              <a:solidFill>
                <a:srgbClr val="FF0000"/>
              </a:solidFill>
              <a:latin typeface="Broadway" pitchFamily="82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 rot="-528398">
            <a:off x="611188" y="3933825"/>
            <a:ext cx="1512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>
                <a:latin typeface="Bodoni MT Black" pitchFamily="18" charset="0"/>
              </a:rPr>
              <a:t>long</a:t>
            </a:r>
            <a:endParaRPr lang="es-ES" sz="3600">
              <a:latin typeface="Bodoni MT Black" pitchFamily="18" charset="0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411413" y="1412875"/>
            <a:ext cx="1441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4000">
                <a:latin typeface="Brush Script MT" pitchFamily="66" charset="0"/>
              </a:rPr>
              <a:t>elegant</a:t>
            </a:r>
            <a:endParaRPr lang="es-ES" sz="4000">
              <a:latin typeface="Brush Script MT" pitchFamily="66" charset="0"/>
            </a:endParaRP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748463" y="4868863"/>
            <a:ext cx="1711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BE" sz="2000" b="1">
                <a:solidFill>
                  <a:schemeClr val="accent2"/>
                </a:solidFill>
              </a:rPr>
              <a:t>old-fashioned</a:t>
            </a:r>
            <a:r>
              <a:rPr lang="es-ES" sz="2000" b="1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Styles</a:t>
            </a:r>
            <a:endParaRPr lang="es-E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1700213"/>
            <a:ext cx="5184775" cy="4425950"/>
          </a:xfrm>
        </p:spPr>
        <p:txBody>
          <a:bodyPr/>
          <a:lstStyle/>
          <a:p>
            <a:pPr algn="r">
              <a:buFontTx/>
              <a:buNone/>
            </a:pPr>
            <a:r>
              <a:rPr lang="es-PE" dirty="0">
                <a:solidFill>
                  <a:srgbClr val="FF9933"/>
                </a:solidFill>
              </a:rPr>
              <a:t>Short- </a:t>
            </a:r>
            <a:r>
              <a:rPr lang="es-PE" dirty="0" err="1">
                <a:solidFill>
                  <a:srgbClr val="FF9933"/>
                </a:solidFill>
              </a:rPr>
              <a:t>sleeved</a:t>
            </a:r>
            <a:endParaRPr lang="es-PE" dirty="0">
              <a:solidFill>
                <a:srgbClr val="FF9933"/>
              </a:solidFill>
            </a:endParaRPr>
          </a:p>
          <a:p>
            <a:r>
              <a:rPr lang="es-PE" dirty="0">
                <a:solidFill>
                  <a:srgbClr val="FF0000"/>
                </a:solidFill>
              </a:rPr>
              <a:t>               </a:t>
            </a:r>
          </a:p>
          <a:p>
            <a:r>
              <a:rPr lang="es-PE" dirty="0">
                <a:solidFill>
                  <a:srgbClr val="FF0000"/>
                </a:solidFill>
              </a:rPr>
              <a:t>                      </a:t>
            </a:r>
            <a:r>
              <a:rPr lang="es-PE" dirty="0" err="1">
                <a:solidFill>
                  <a:srgbClr val="FF0000"/>
                </a:solidFill>
              </a:rPr>
              <a:t>Sleeveless</a:t>
            </a:r>
            <a:endParaRPr lang="es-PE" dirty="0">
              <a:solidFill>
                <a:srgbClr val="FF0000"/>
              </a:solidFill>
            </a:endParaRPr>
          </a:p>
          <a:p>
            <a:endParaRPr lang="es-PE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s-PE" dirty="0"/>
              <a:t>                      </a:t>
            </a:r>
          </a:p>
          <a:p>
            <a:pPr>
              <a:buFontTx/>
              <a:buNone/>
            </a:pPr>
            <a:endParaRPr lang="es-PE" dirty="0">
              <a:solidFill>
                <a:srgbClr val="CC00CC"/>
              </a:solidFill>
            </a:endParaRPr>
          </a:p>
          <a:p>
            <a:pPr>
              <a:buFontTx/>
              <a:buNone/>
            </a:pPr>
            <a:r>
              <a:rPr lang="es-PE" dirty="0" err="1">
                <a:solidFill>
                  <a:srgbClr val="CC00CC"/>
                </a:solidFill>
              </a:rPr>
              <a:t>Large</a:t>
            </a:r>
            <a:r>
              <a:rPr lang="es-PE" dirty="0">
                <a:solidFill>
                  <a:srgbClr val="CC00CC"/>
                </a:solidFill>
              </a:rPr>
              <a:t> -</a:t>
            </a:r>
            <a:r>
              <a:rPr lang="es-PE" dirty="0" err="1">
                <a:solidFill>
                  <a:srgbClr val="CC00CC"/>
                </a:solidFill>
              </a:rPr>
              <a:t>sleeved</a:t>
            </a:r>
            <a:endParaRPr lang="es-ES" dirty="0">
              <a:solidFill>
                <a:srgbClr val="CC00CC"/>
              </a:solidFill>
            </a:endParaRPr>
          </a:p>
        </p:txBody>
      </p:sp>
      <p:pic>
        <p:nvPicPr>
          <p:cNvPr id="7173" name="Picture 5" descr="ADS_shortslee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052513"/>
            <a:ext cx="2667000" cy="2667000"/>
          </a:xfrm>
          <a:prstGeom prst="rect">
            <a:avLst/>
          </a:prstGeom>
          <a:noFill/>
        </p:spPr>
      </p:pic>
      <p:pic>
        <p:nvPicPr>
          <p:cNvPr id="7175" name="Picture 7" descr="thumbnail_p93138_lar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3644900"/>
            <a:ext cx="2857500" cy="2857500"/>
          </a:xfrm>
          <a:prstGeom prst="rect">
            <a:avLst/>
          </a:prstGeom>
          <a:noFill/>
        </p:spPr>
      </p:pic>
      <p:pic>
        <p:nvPicPr>
          <p:cNvPr id="7180" name="Picture 12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2924944"/>
            <a:ext cx="1204913" cy="180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33265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LMS:  </a:t>
            </a:r>
            <a:r>
              <a:rPr lang="es-ES" dirty="0" err="1" smtClean="0"/>
              <a:t>Before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begin</a:t>
            </a:r>
            <a:r>
              <a:rPr lang="es-ES" dirty="0" smtClean="0"/>
              <a:t>, page 2:  Listen</a:t>
            </a:r>
            <a:endParaRPr lang="es-PE" dirty="0"/>
          </a:p>
        </p:txBody>
      </p:sp>
      <p:sp>
        <p:nvSpPr>
          <p:cNvPr id="3" name="2 Rectángulo"/>
          <p:cNvSpPr/>
          <p:nvPr/>
        </p:nvSpPr>
        <p:spPr>
          <a:xfrm>
            <a:off x="2483768" y="5877272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http://www.youtube.com/watch?v=kAUVXngifzE</a:t>
            </a:r>
            <a:endParaRPr lang="es-PE" dirty="0"/>
          </a:p>
        </p:txBody>
      </p:sp>
      <p:sp>
        <p:nvSpPr>
          <p:cNvPr id="5" name="4 Rectángulo"/>
          <p:cNvSpPr/>
          <p:nvPr/>
        </p:nvSpPr>
        <p:spPr>
          <a:xfrm>
            <a:off x="2483768" y="1484784"/>
            <a:ext cx="4196983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8800" b="1" cap="none" spc="0" dirty="0" err="1" smtClean="0">
                <a:ln/>
                <a:solidFill>
                  <a:schemeClr val="accent3">
                    <a:lumMod val="50000"/>
                  </a:schemeClr>
                </a:solidFill>
                <a:effectLst/>
                <a:latin typeface="Lucida Handwriting" pitchFamily="66" charset="0"/>
              </a:rPr>
              <a:t>Unit</a:t>
            </a:r>
            <a:r>
              <a:rPr lang="es-ES" sz="8800" b="1" cap="none" spc="0" dirty="0" smtClean="0">
                <a:ln/>
                <a:solidFill>
                  <a:schemeClr val="accent3">
                    <a:lumMod val="50000"/>
                  </a:schemeClr>
                </a:solidFill>
                <a:effectLst/>
                <a:latin typeface="Lucida Handwriting" pitchFamily="66" charset="0"/>
              </a:rPr>
              <a:t> 2</a:t>
            </a:r>
          </a:p>
          <a:p>
            <a:pPr algn="ctr"/>
            <a:r>
              <a:rPr lang="es-ES" sz="8800" b="1" dirty="0" smtClean="0">
                <a:ln/>
                <a:solidFill>
                  <a:schemeClr val="accent3">
                    <a:lumMod val="50000"/>
                  </a:schemeClr>
                </a:solidFill>
                <a:latin typeface="Lucida Handwriting" pitchFamily="66" charset="0"/>
              </a:rPr>
              <a:t>Tastes</a:t>
            </a:r>
            <a:endParaRPr lang="es-ES" sz="8800" b="1" cap="none" spc="0" dirty="0">
              <a:ln/>
              <a:solidFill>
                <a:schemeClr val="accent3">
                  <a:lumMod val="50000"/>
                </a:schemeClr>
              </a:solidFill>
              <a:effectLst/>
              <a:latin typeface="Lucida Handwriting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437112"/>
            <a:ext cx="1993570" cy="2225831"/>
          </a:xfrm>
          <a:prstGeom prst="rect">
            <a:avLst/>
          </a:prstGeom>
          <a:noFill/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267744" y="3717032"/>
            <a:ext cx="23050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dirty="0"/>
              <a:t>   </a:t>
            </a:r>
            <a:r>
              <a:rPr lang="es-PE" sz="3600" b="1" dirty="0"/>
              <a:t>v- </a:t>
            </a:r>
            <a:r>
              <a:rPr lang="es-PE" sz="3600" b="1" dirty="0" err="1"/>
              <a:t>neck</a:t>
            </a:r>
            <a:endParaRPr lang="es-ES" sz="3600" b="1" dirty="0"/>
          </a:p>
        </p:txBody>
      </p:sp>
      <p:pic>
        <p:nvPicPr>
          <p:cNvPr id="13320" name="Picture 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620688"/>
            <a:ext cx="1959971" cy="1944538"/>
          </a:xfrm>
          <a:prstGeom prst="rect">
            <a:avLst/>
          </a:prstGeom>
          <a:noFill/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755576" y="1844824"/>
            <a:ext cx="21605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dirty="0"/>
              <a:t>      </a:t>
            </a:r>
            <a:r>
              <a:rPr lang="es-PE" sz="3600" b="1" dirty="0" err="1" smtClean="0"/>
              <a:t>crewneck</a:t>
            </a:r>
            <a:endParaRPr lang="es-ES" sz="3600" b="1" dirty="0"/>
          </a:p>
        </p:txBody>
      </p:sp>
      <p:pic>
        <p:nvPicPr>
          <p:cNvPr id="13323" name="Picture 11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92" y="1340768"/>
            <a:ext cx="1661794" cy="2221210"/>
          </a:xfrm>
          <a:prstGeom prst="rect">
            <a:avLst/>
          </a:prstGeom>
          <a:noFill/>
        </p:spPr>
      </p:pic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067944" y="620688"/>
            <a:ext cx="25193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b="1" dirty="0" err="1"/>
              <a:t>turtleneck</a:t>
            </a:r>
            <a:endParaRPr lang="es-ES" sz="3600" b="1" dirty="0"/>
          </a:p>
        </p:txBody>
      </p:sp>
      <p:pic>
        <p:nvPicPr>
          <p:cNvPr id="13326" name="Picture 14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4168" y="4077072"/>
            <a:ext cx="2045196" cy="2045196"/>
          </a:xfrm>
          <a:prstGeom prst="rect">
            <a:avLst/>
          </a:prstGeom>
          <a:noFill/>
        </p:spPr>
      </p:pic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084168" y="3573016"/>
            <a:ext cx="24482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b="1" dirty="0"/>
              <a:t>round </a:t>
            </a:r>
            <a:r>
              <a:rPr lang="es-PE" sz="3600" b="1" dirty="0" err="1"/>
              <a:t>neck</a:t>
            </a:r>
            <a:endParaRPr lang="es-E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>
                <a:solidFill>
                  <a:schemeClr val="bg1"/>
                </a:solidFill>
              </a:rPr>
              <a:t>.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3575" y="1989138"/>
            <a:ext cx="2305050" cy="33115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s-PE" sz="3600" b="1" i="1" dirty="0" err="1"/>
              <a:t>Baggy</a:t>
            </a:r>
            <a:endParaRPr lang="es-PE" sz="3600" b="1" i="1" dirty="0"/>
          </a:p>
          <a:p>
            <a:pPr algn="r">
              <a:lnSpc>
                <a:spcPct val="80000"/>
              </a:lnSpc>
              <a:buFontTx/>
              <a:buNone/>
            </a:pPr>
            <a:endParaRPr lang="es-PE" sz="3600" b="1" i="1" dirty="0"/>
          </a:p>
          <a:p>
            <a:pPr algn="r">
              <a:lnSpc>
                <a:spcPct val="80000"/>
              </a:lnSpc>
              <a:buFontTx/>
              <a:buNone/>
            </a:pPr>
            <a:endParaRPr lang="es-PE" sz="3600" b="1" i="1" dirty="0"/>
          </a:p>
          <a:p>
            <a:pPr algn="r">
              <a:lnSpc>
                <a:spcPct val="80000"/>
              </a:lnSpc>
              <a:buFontTx/>
              <a:buNone/>
            </a:pPr>
            <a:endParaRPr lang="es-PE" sz="3600" b="1" i="1" dirty="0"/>
          </a:p>
          <a:p>
            <a:pPr algn="r">
              <a:lnSpc>
                <a:spcPct val="80000"/>
              </a:lnSpc>
              <a:buFontTx/>
              <a:buNone/>
            </a:pPr>
            <a:endParaRPr lang="es-PE" sz="3600" b="1" i="1" dirty="0"/>
          </a:p>
          <a:p>
            <a:pPr algn="r">
              <a:lnSpc>
                <a:spcPct val="80000"/>
              </a:lnSpc>
              <a:buFontTx/>
              <a:buNone/>
            </a:pPr>
            <a:endParaRPr lang="es-PE" sz="3600" b="1" i="1" dirty="0"/>
          </a:p>
          <a:p>
            <a:pPr algn="r">
              <a:lnSpc>
                <a:spcPct val="80000"/>
              </a:lnSpc>
              <a:buFontTx/>
              <a:buNone/>
            </a:pPr>
            <a:r>
              <a:rPr lang="es-PE" sz="3600" b="1" i="1" dirty="0" err="1"/>
              <a:t>Fitted</a:t>
            </a:r>
            <a:endParaRPr lang="es-ES" sz="3600" b="1" i="1" dirty="0"/>
          </a:p>
        </p:txBody>
      </p:sp>
      <p:pic>
        <p:nvPicPr>
          <p:cNvPr id="8197" name="Picture 5" descr="Baggy%2BPa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483" y="476673"/>
            <a:ext cx="2341717" cy="3955628"/>
          </a:xfrm>
          <a:prstGeom prst="rect">
            <a:avLst/>
          </a:prstGeom>
          <a:noFill/>
        </p:spPr>
      </p:pic>
      <p:pic>
        <p:nvPicPr>
          <p:cNvPr id="8199" name="Picture 7" descr="piperlime-17-3083232_juicy-couture-ponte-straight-leg-pant_orig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1" y="2132856"/>
            <a:ext cx="3116079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don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284984"/>
            <a:ext cx="1952625" cy="3028950"/>
          </a:xfrm>
          <a:prstGeom prst="rect">
            <a:avLst/>
          </a:prstGeom>
          <a:noFill/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23528" y="4365104"/>
            <a:ext cx="22323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b="1" dirty="0"/>
              <a:t>FLARED</a:t>
            </a:r>
            <a:endParaRPr lang="es-ES" sz="3600" b="1" dirty="0"/>
          </a:p>
        </p:txBody>
      </p:sp>
      <p:pic>
        <p:nvPicPr>
          <p:cNvPr id="11272" name="Picture 8" descr="navypa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66" y="980728"/>
            <a:ext cx="2984847" cy="2984847"/>
          </a:xfrm>
          <a:prstGeom prst="rect">
            <a:avLst/>
          </a:prstGeom>
          <a:noFill/>
        </p:spPr>
      </p:pic>
      <p:pic>
        <p:nvPicPr>
          <p:cNvPr id="11274" name="Picture 10" descr="bootcut-pants_3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2375" y="692150"/>
            <a:ext cx="3691625" cy="4393034"/>
          </a:xfrm>
          <a:prstGeom prst="rect">
            <a:avLst/>
          </a:prstGeom>
          <a:noFill/>
        </p:spPr>
      </p:pic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779838" y="1042988"/>
            <a:ext cx="2305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dirty="0"/>
              <a:t>                  </a:t>
            </a:r>
            <a:r>
              <a:rPr lang="es-PE" sz="3600" b="1" dirty="0"/>
              <a:t> </a:t>
            </a:r>
            <a:r>
              <a:rPr lang="es-PE" sz="3600" b="1" dirty="0" err="1"/>
              <a:t>boot-cut</a:t>
            </a:r>
            <a:endParaRPr lang="es-E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 descr="tightpants"/>
          <p:cNvPicPr>
            <a:picLocks noChangeAspect="1" noChangeArrowheads="1"/>
          </p:cNvPicPr>
          <p:nvPr/>
        </p:nvPicPr>
        <p:blipFill>
          <a:blip r:embed="rId2" cstate="print"/>
          <a:srcRect t="25751"/>
          <a:stretch>
            <a:fillRect/>
          </a:stretch>
        </p:blipFill>
        <p:spPr bwMode="auto">
          <a:xfrm>
            <a:off x="2267744" y="1412776"/>
            <a:ext cx="4162425" cy="4632325"/>
          </a:xfrm>
          <a:prstGeom prst="rect">
            <a:avLst/>
          </a:prstGeom>
          <a:noFill/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771800" y="620688"/>
            <a:ext cx="2881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b="1" i="1" dirty="0"/>
              <a:t>             </a:t>
            </a:r>
            <a:r>
              <a:rPr lang="es-PE" sz="3600" b="1" i="1" dirty="0" err="1"/>
              <a:t>Tight</a:t>
            </a:r>
            <a:r>
              <a:rPr lang="es-PE" sz="3600" b="1" i="1" dirty="0"/>
              <a:t>      </a:t>
            </a:r>
            <a:endParaRPr lang="es-ES" sz="3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Picture 19" descr="ultra%203%20shoes-thum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4221163"/>
            <a:ext cx="2592388" cy="2333625"/>
          </a:xfrm>
          <a:prstGeom prst="rect">
            <a:avLst/>
          </a:prstGeom>
          <a:noFill/>
        </p:spPr>
      </p:pic>
      <p:pic>
        <p:nvPicPr>
          <p:cNvPr id="10245" name="Picture 5" descr="4097wool_b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1268413"/>
            <a:ext cx="3017838" cy="2667000"/>
          </a:xfrm>
          <a:prstGeom prst="rect">
            <a:avLst/>
          </a:prstGeom>
          <a:noFill/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Material</a:t>
            </a:r>
            <a:endParaRPr lang="es-ES"/>
          </a:p>
        </p:txBody>
      </p:sp>
      <p:pic>
        <p:nvPicPr>
          <p:cNvPr id="10247" name="Picture 7" descr="produc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1268413"/>
            <a:ext cx="2233612" cy="2233612"/>
          </a:xfrm>
          <a:prstGeom prst="rect">
            <a:avLst/>
          </a:prstGeom>
          <a:noFill/>
        </p:spPr>
      </p:pic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979613" y="2997200"/>
            <a:ext cx="180022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/>
              <a:t>polyester</a:t>
            </a:r>
            <a:endParaRPr lang="es-E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219700" y="3429000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/>
              <a:t>wool</a:t>
            </a:r>
            <a:endParaRPr lang="es-ES"/>
          </a:p>
        </p:txBody>
      </p:sp>
      <p:pic>
        <p:nvPicPr>
          <p:cNvPr id="10251" name="Picture 11" descr=" Desktop Wallpapers · Gallery · 3D-Art &#10; Silk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7763" y="981075"/>
            <a:ext cx="2366962" cy="1774825"/>
          </a:xfrm>
          <a:prstGeom prst="rect">
            <a:avLst/>
          </a:prstGeom>
          <a:noFill/>
        </p:spPr>
      </p:pic>
      <p:pic>
        <p:nvPicPr>
          <p:cNvPr id="10255" name="Picture 15" descr="Leath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3716338"/>
            <a:ext cx="2160587" cy="2160587"/>
          </a:xfrm>
          <a:prstGeom prst="rect">
            <a:avLst/>
          </a:prstGeom>
          <a:noFill/>
        </p:spPr>
      </p:pic>
      <p:pic>
        <p:nvPicPr>
          <p:cNvPr id="10253" name="Picture 13" descr="deni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5825" y="2636838"/>
            <a:ext cx="2060575" cy="2060575"/>
          </a:xfrm>
          <a:prstGeom prst="rect">
            <a:avLst/>
          </a:prstGeom>
          <a:noFill/>
        </p:spPr>
      </p:pic>
      <p:pic>
        <p:nvPicPr>
          <p:cNvPr id="10257" name="Picture 17" descr="BelvoirTweedVclos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4075" y="4365625"/>
            <a:ext cx="2265363" cy="2265363"/>
          </a:xfrm>
          <a:prstGeom prst="rect">
            <a:avLst/>
          </a:prstGeom>
          <a:noFill/>
        </p:spPr>
      </p:pic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7380288" y="630872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/>
              <a:t>plastic</a:t>
            </a:r>
            <a:endParaRPr lang="es-ES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3635375" y="6157913"/>
            <a:ext cx="1296988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/>
              <a:t>tweed</a:t>
            </a:r>
            <a:endParaRPr lang="es-E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468313" y="5734050"/>
            <a:ext cx="10795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/>
              <a:t>leather</a:t>
            </a:r>
            <a:endParaRPr lang="es-E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8101013" y="1484313"/>
            <a:ext cx="115093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/>
              <a:t>silk</a:t>
            </a:r>
            <a:endParaRPr lang="es-E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6877050" y="3357563"/>
            <a:ext cx="865188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/>
              <a:t>denim</a:t>
            </a:r>
            <a:endParaRPr lang="es-ES"/>
          </a:p>
        </p:txBody>
      </p:sp>
      <p:pic>
        <p:nvPicPr>
          <p:cNvPr id="10266" name="Picture 26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1188" y="115888"/>
            <a:ext cx="1728787" cy="1081087"/>
          </a:xfrm>
          <a:prstGeom prst="rect">
            <a:avLst/>
          </a:prstGeom>
          <a:noFill/>
        </p:spPr>
      </p:pic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2195513" y="260350"/>
            <a:ext cx="129698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/>
              <a:t>velvet</a:t>
            </a:r>
            <a:endParaRPr lang="es-ES"/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4427538" y="4149725"/>
            <a:ext cx="136842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/>
              <a:t>satin</a:t>
            </a:r>
            <a:endParaRPr lang="es-ES"/>
          </a:p>
        </p:txBody>
      </p:sp>
      <p:pic>
        <p:nvPicPr>
          <p:cNvPr id="10272" name="Picture 32" descr="Fig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11413" y="3573463"/>
            <a:ext cx="2093912" cy="1570037"/>
          </a:xfrm>
          <a:prstGeom prst="rect">
            <a:avLst/>
          </a:prstGeom>
          <a:noFill/>
        </p:spPr>
      </p:pic>
      <p:pic>
        <p:nvPicPr>
          <p:cNvPr id="10274" name="Picture 34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24750" y="188913"/>
            <a:ext cx="1209675" cy="908050"/>
          </a:xfrm>
          <a:prstGeom prst="rect">
            <a:avLst/>
          </a:prstGeom>
          <a:noFill/>
        </p:spPr>
      </p:pic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6732588" y="538163"/>
            <a:ext cx="10795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/>
              <a:t>  suede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71600" y="692696"/>
            <a:ext cx="7200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 smtClean="0">
                <a:latin typeface="Lucida Sans" pitchFamily="34" charset="0"/>
              </a:rPr>
              <a:t>Pairs</a:t>
            </a:r>
            <a:r>
              <a:rPr lang="es-ES" sz="2400" i="1" dirty="0" smtClean="0">
                <a:latin typeface="Lucida Sans" pitchFamily="34" charset="0"/>
              </a:rPr>
              <a:t> </a:t>
            </a:r>
            <a:r>
              <a:rPr lang="es-ES" sz="2400" i="1" dirty="0" err="1" smtClean="0">
                <a:latin typeface="Lucida Sans" pitchFamily="34" charset="0"/>
              </a:rPr>
              <a:t>write</a:t>
            </a:r>
            <a:r>
              <a:rPr lang="es-ES" sz="2400" i="1" dirty="0" smtClean="0">
                <a:latin typeface="Lucida Sans" pitchFamily="34" charset="0"/>
              </a:rPr>
              <a:t> a </a:t>
            </a:r>
            <a:r>
              <a:rPr lang="es-ES" sz="2400" i="1" dirty="0" err="1" smtClean="0">
                <a:latin typeface="Lucida Sans" pitchFamily="34" charset="0"/>
              </a:rPr>
              <a:t>conversation</a:t>
            </a:r>
            <a:r>
              <a:rPr lang="es-ES" sz="2400" i="1" dirty="0" smtClean="0">
                <a:latin typeface="Lucida Sans" pitchFamily="34" charset="0"/>
              </a:rPr>
              <a:t> in </a:t>
            </a:r>
            <a:r>
              <a:rPr lang="es-ES" sz="2400" i="1" dirty="0" err="1" smtClean="0">
                <a:latin typeface="Lucida Sans" pitchFamily="34" charset="0"/>
              </a:rPr>
              <a:t>which</a:t>
            </a:r>
            <a:r>
              <a:rPr lang="es-ES" sz="2400" i="1" dirty="0" smtClean="0">
                <a:latin typeface="Lucida Sans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s-ES" sz="2400" i="1" dirty="0" smtClean="0">
                <a:latin typeface="Lucida Sans" pitchFamily="34" charset="0"/>
              </a:rPr>
              <a:t>a </a:t>
            </a:r>
            <a:r>
              <a:rPr lang="es-ES" sz="2400" i="1" dirty="0" err="1" smtClean="0">
                <a:latin typeface="Lucida Sans" pitchFamily="34" charset="0"/>
              </a:rPr>
              <a:t>mother</a:t>
            </a:r>
            <a:r>
              <a:rPr lang="es-ES" sz="2400" i="1" dirty="0" smtClean="0">
                <a:latin typeface="Lucida Sans" pitchFamily="34" charset="0"/>
              </a:rPr>
              <a:t> and a </a:t>
            </a:r>
            <a:r>
              <a:rPr lang="es-ES" sz="2400" i="1" dirty="0" err="1" smtClean="0">
                <a:latin typeface="Lucida Sans" pitchFamily="34" charset="0"/>
              </a:rPr>
              <a:t>daugher</a:t>
            </a:r>
            <a:endParaRPr lang="es-ES" sz="2400" i="1" dirty="0" smtClean="0">
              <a:latin typeface="Lucida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i="1" dirty="0">
                <a:latin typeface="Lucida Sans" pitchFamily="34" charset="0"/>
              </a:rPr>
              <a:t> </a:t>
            </a:r>
            <a:r>
              <a:rPr lang="es-ES" sz="2400" i="1" dirty="0" err="1" smtClean="0">
                <a:latin typeface="Lucida Sans" pitchFamily="34" charset="0"/>
              </a:rPr>
              <a:t>mother</a:t>
            </a:r>
            <a:r>
              <a:rPr lang="es-ES" sz="2400" i="1" dirty="0" smtClean="0">
                <a:latin typeface="Lucida Sans" pitchFamily="34" charset="0"/>
              </a:rPr>
              <a:t> and son</a:t>
            </a:r>
          </a:p>
          <a:p>
            <a:pPr>
              <a:buFont typeface="Arial" pitchFamily="34" charset="0"/>
              <a:buChar char="•"/>
            </a:pPr>
            <a:r>
              <a:rPr lang="es-ES" sz="2400" i="1" dirty="0" err="1" smtClean="0">
                <a:latin typeface="Lucida Sans" pitchFamily="34" charset="0"/>
              </a:rPr>
              <a:t>Boyfriend</a:t>
            </a:r>
            <a:r>
              <a:rPr lang="es-ES" sz="2400" i="1" dirty="0" smtClean="0">
                <a:latin typeface="Lucida Sans" pitchFamily="34" charset="0"/>
              </a:rPr>
              <a:t> and </a:t>
            </a:r>
            <a:r>
              <a:rPr lang="es-ES" sz="2400" i="1" dirty="0" err="1" smtClean="0">
                <a:latin typeface="Lucida Sans" pitchFamily="34" charset="0"/>
              </a:rPr>
              <a:t>girlfriend</a:t>
            </a:r>
            <a:endParaRPr lang="es-ES" sz="2400" i="1" dirty="0" smtClean="0">
              <a:latin typeface="Lucida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i="1" dirty="0">
                <a:latin typeface="Lucida Sans" pitchFamily="34" charset="0"/>
              </a:rPr>
              <a:t> </a:t>
            </a:r>
            <a:r>
              <a:rPr lang="es-ES" sz="2400" i="1" dirty="0" err="1" smtClean="0">
                <a:latin typeface="Lucida Sans" pitchFamily="34" charset="0"/>
              </a:rPr>
              <a:t>husband</a:t>
            </a:r>
            <a:r>
              <a:rPr lang="es-ES" sz="2400" i="1" dirty="0" smtClean="0">
                <a:latin typeface="Lucida Sans" pitchFamily="34" charset="0"/>
              </a:rPr>
              <a:t> and </a:t>
            </a:r>
            <a:r>
              <a:rPr lang="es-ES" sz="2400" i="1" dirty="0" err="1" smtClean="0">
                <a:latin typeface="Lucida Sans" pitchFamily="34" charset="0"/>
              </a:rPr>
              <a:t>wife</a:t>
            </a:r>
            <a:endParaRPr lang="es-ES" sz="2400" i="1" dirty="0" smtClean="0">
              <a:latin typeface="Lucida Sans" pitchFamily="34" charset="0"/>
            </a:endParaRPr>
          </a:p>
          <a:p>
            <a:endParaRPr lang="es-ES" sz="2400" i="1" dirty="0">
              <a:latin typeface="Lucida Sans" pitchFamily="34" charset="0"/>
            </a:endParaRPr>
          </a:p>
          <a:p>
            <a:r>
              <a:rPr lang="es-ES" sz="2400" i="1" dirty="0" smtClean="0">
                <a:latin typeface="Lucida Sans" pitchFamily="34" charset="0"/>
              </a:rPr>
              <a:t>Are shopping </a:t>
            </a:r>
            <a:r>
              <a:rPr lang="es-ES" sz="2400" i="1" dirty="0" err="1" smtClean="0">
                <a:latin typeface="Lucida Sans" pitchFamily="34" charset="0"/>
              </a:rPr>
              <a:t>for</a:t>
            </a:r>
            <a:r>
              <a:rPr lang="es-ES" sz="2400" i="1" dirty="0" smtClean="0">
                <a:latin typeface="Lucida Sans" pitchFamily="34" charset="0"/>
              </a:rPr>
              <a:t> </a:t>
            </a:r>
            <a:r>
              <a:rPr lang="es-ES" sz="2400" i="1" dirty="0" err="1" smtClean="0">
                <a:latin typeface="Lucida Sans" pitchFamily="34" charset="0"/>
              </a:rPr>
              <a:t>clothes</a:t>
            </a:r>
            <a:r>
              <a:rPr lang="es-ES" sz="2400" i="1" dirty="0" smtClean="0">
                <a:latin typeface="Lucida Sans" pitchFamily="34" charset="0"/>
              </a:rPr>
              <a:t>.  </a:t>
            </a:r>
            <a:r>
              <a:rPr lang="es-ES" sz="2400" i="1" dirty="0" err="1" smtClean="0">
                <a:latin typeface="Lucida Sans" pitchFamily="34" charset="0"/>
              </a:rPr>
              <a:t>They</a:t>
            </a:r>
            <a:r>
              <a:rPr lang="es-ES" sz="2400" i="1" dirty="0" smtClean="0">
                <a:latin typeface="Lucida Sans" pitchFamily="34" charset="0"/>
              </a:rPr>
              <a:t> </a:t>
            </a:r>
            <a:r>
              <a:rPr lang="es-ES" sz="2400" i="1" dirty="0" err="1" smtClean="0">
                <a:latin typeface="Lucida Sans" pitchFamily="34" charset="0"/>
              </a:rPr>
              <a:t>each</a:t>
            </a:r>
            <a:r>
              <a:rPr lang="es-ES" sz="2400" i="1" dirty="0" smtClean="0">
                <a:latin typeface="Lucida Sans" pitchFamily="34" charset="0"/>
              </a:rPr>
              <a:t> </a:t>
            </a:r>
            <a:r>
              <a:rPr lang="es-ES" sz="2400" i="1" dirty="0" err="1" smtClean="0">
                <a:latin typeface="Lucida Sans" pitchFamily="34" charset="0"/>
              </a:rPr>
              <a:t>choose</a:t>
            </a:r>
            <a:r>
              <a:rPr lang="es-ES" sz="2400" i="1" dirty="0" smtClean="0">
                <a:latin typeface="Lucida Sans" pitchFamily="34" charset="0"/>
              </a:rPr>
              <a:t> </a:t>
            </a:r>
            <a:r>
              <a:rPr lang="es-ES" sz="2400" i="1" dirty="0" err="1" smtClean="0">
                <a:latin typeface="Lucida Sans" pitchFamily="34" charset="0"/>
              </a:rPr>
              <a:t>an</a:t>
            </a:r>
            <a:r>
              <a:rPr lang="es-ES" sz="2400" i="1" dirty="0" smtClean="0">
                <a:latin typeface="Lucida Sans" pitchFamily="34" charset="0"/>
              </a:rPr>
              <a:t> </a:t>
            </a:r>
            <a:r>
              <a:rPr lang="es-ES" sz="2400" i="1" dirty="0" err="1" smtClean="0">
                <a:latin typeface="Lucida Sans" pitchFamily="34" charset="0"/>
              </a:rPr>
              <a:t>item</a:t>
            </a:r>
            <a:r>
              <a:rPr lang="es-ES" sz="2400" i="1" dirty="0" smtClean="0">
                <a:latin typeface="Lucida Sans" pitchFamily="34" charset="0"/>
              </a:rPr>
              <a:t> </a:t>
            </a:r>
            <a:r>
              <a:rPr lang="es-ES" sz="2400" i="1" dirty="0" err="1" smtClean="0">
                <a:latin typeface="Lucida Sans" pitchFamily="34" charset="0"/>
              </a:rPr>
              <a:t>that</a:t>
            </a:r>
            <a:r>
              <a:rPr lang="es-ES" sz="2400" i="1" dirty="0" smtClean="0">
                <a:latin typeface="Lucida Sans" pitchFamily="34" charset="0"/>
              </a:rPr>
              <a:t> </a:t>
            </a:r>
            <a:r>
              <a:rPr lang="es-ES" sz="2400" i="1" dirty="0" err="1" smtClean="0">
                <a:latin typeface="Lucida Sans" pitchFamily="34" charset="0"/>
              </a:rPr>
              <a:t>the</a:t>
            </a:r>
            <a:r>
              <a:rPr lang="es-ES" sz="2400" i="1" dirty="0" smtClean="0">
                <a:latin typeface="Lucida Sans" pitchFamily="34" charset="0"/>
              </a:rPr>
              <a:t> </a:t>
            </a:r>
            <a:r>
              <a:rPr lang="es-ES" sz="2400" i="1" dirty="0" err="1" smtClean="0">
                <a:latin typeface="Lucida Sans" pitchFamily="34" charset="0"/>
              </a:rPr>
              <a:t>other</a:t>
            </a:r>
            <a:r>
              <a:rPr lang="es-ES" sz="2400" i="1" dirty="0" smtClean="0">
                <a:latin typeface="Lucida Sans" pitchFamily="34" charset="0"/>
              </a:rPr>
              <a:t> </a:t>
            </a:r>
            <a:r>
              <a:rPr lang="es-ES" sz="2400" i="1" dirty="0" err="1" smtClean="0">
                <a:latin typeface="Lucida Sans" pitchFamily="34" charset="0"/>
              </a:rPr>
              <a:t>really</a:t>
            </a:r>
            <a:r>
              <a:rPr lang="es-ES" sz="2400" i="1" dirty="0" smtClean="0">
                <a:latin typeface="Lucida Sans" pitchFamily="34" charset="0"/>
              </a:rPr>
              <a:t> </a:t>
            </a:r>
            <a:r>
              <a:rPr lang="es-ES" sz="2400" i="1" dirty="0" err="1" smtClean="0">
                <a:latin typeface="Lucida Sans" pitchFamily="34" charset="0"/>
              </a:rPr>
              <a:t>dislikes</a:t>
            </a:r>
            <a:r>
              <a:rPr lang="es-ES" sz="2400" i="1" dirty="0" smtClean="0">
                <a:latin typeface="Lucida Sans" pitchFamily="34" charset="0"/>
              </a:rPr>
              <a:t>.</a:t>
            </a:r>
          </a:p>
          <a:p>
            <a:endParaRPr lang="es-ES" sz="2400" i="1" dirty="0">
              <a:latin typeface="Lucida Sans" pitchFamily="34" charset="0"/>
            </a:endParaRPr>
          </a:p>
          <a:p>
            <a:r>
              <a:rPr lang="es-ES" sz="2400" i="1" dirty="0" err="1" smtClean="0">
                <a:latin typeface="Lucida Sans" pitchFamily="34" charset="0"/>
              </a:rPr>
              <a:t>Remember</a:t>
            </a:r>
            <a:r>
              <a:rPr lang="es-ES" sz="2400" i="1" dirty="0" smtClean="0">
                <a:latin typeface="Lucida Sans" pitchFamily="34" charset="0"/>
              </a:rPr>
              <a:t> </a:t>
            </a:r>
            <a:r>
              <a:rPr lang="es-ES" sz="2400" i="1" dirty="0" err="1" smtClean="0">
                <a:latin typeface="Lucida Sans" pitchFamily="34" charset="0"/>
              </a:rPr>
              <a:t>to</a:t>
            </a:r>
            <a:r>
              <a:rPr lang="es-ES" sz="2400" i="1" dirty="0" smtClean="0">
                <a:latin typeface="Lucida Sans" pitchFamily="34" charset="0"/>
              </a:rPr>
              <a:t> use </a:t>
            </a:r>
            <a:r>
              <a:rPr lang="es-ES" sz="2400" i="1" dirty="0" err="1" smtClean="0">
                <a:latin typeface="Lucida Sans" pitchFamily="34" charset="0"/>
              </a:rPr>
              <a:t>negative</a:t>
            </a:r>
            <a:r>
              <a:rPr lang="es-ES" sz="2400" i="1" dirty="0" smtClean="0">
                <a:latin typeface="Lucida Sans" pitchFamily="34" charset="0"/>
              </a:rPr>
              <a:t> </a:t>
            </a:r>
            <a:r>
              <a:rPr lang="es-ES" sz="2400" i="1" dirty="0" err="1" smtClean="0">
                <a:latin typeface="Lucida Sans" pitchFamily="34" charset="0"/>
              </a:rPr>
              <a:t>questions</a:t>
            </a:r>
            <a:r>
              <a:rPr lang="es-ES" sz="2400" i="1" dirty="0" smtClean="0">
                <a:latin typeface="Lucida Sans" pitchFamily="34" charset="0"/>
              </a:rPr>
              <a:t> and as…as…</a:t>
            </a:r>
            <a:endParaRPr lang="es-PE" sz="2400" i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myjewelrybox.com/wp-content/uploads/2011/04/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640481"/>
            <a:ext cx="9113954" cy="6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4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692696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i="1" dirty="0" err="1" smtClean="0">
                <a:latin typeface="Lucida Sans" pitchFamily="34" charset="0"/>
              </a:rPr>
              <a:t>What</a:t>
            </a:r>
            <a:r>
              <a:rPr lang="es-ES" sz="3200" i="1" dirty="0" smtClean="0">
                <a:latin typeface="Lucida Sans" pitchFamily="34" charset="0"/>
              </a:rPr>
              <a:t> do </a:t>
            </a:r>
            <a:r>
              <a:rPr lang="es-ES" sz="3200" i="1" dirty="0" err="1" smtClean="0">
                <a:latin typeface="Lucida Sans" pitchFamily="34" charset="0"/>
              </a:rPr>
              <a:t>you</a:t>
            </a:r>
            <a:r>
              <a:rPr lang="es-ES" sz="3200" i="1" dirty="0" smtClean="0">
                <a:latin typeface="Lucida Sans" pitchFamily="34" charset="0"/>
              </a:rPr>
              <a:t> </a:t>
            </a:r>
            <a:r>
              <a:rPr lang="es-ES" sz="3200" i="1" dirty="0" err="1" smtClean="0">
                <a:latin typeface="Lucida Sans" pitchFamily="34" charset="0"/>
              </a:rPr>
              <a:t>think</a:t>
            </a:r>
            <a:r>
              <a:rPr lang="es-ES" sz="3200" i="1" dirty="0" smtClean="0">
                <a:latin typeface="Lucida Sans" pitchFamily="34" charset="0"/>
              </a:rPr>
              <a:t> </a:t>
            </a:r>
            <a:r>
              <a:rPr lang="es-ES" sz="3200" i="1" dirty="0" err="1" smtClean="0">
                <a:latin typeface="Lucida Sans" pitchFamily="34" charset="0"/>
              </a:rPr>
              <a:t>about</a:t>
            </a:r>
            <a:r>
              <a:rPr lang="es-ES" sz="3200" i="1" dirty="0" smtClean="0">
                <a:latin typeface="Lucida Sans" pitchFamily="34" charset="0"/>
              </a:rPr>
              <a:t> </a:t>
            </a:r>
            <a:r>
              <a:rPr lang="es-ES" sz="3200" i="1" dirty="0" err="1" smtClean="0">
                <a:latin typeface="Lucida Sans" pitchFamily="34" charset="0"/>
              </a:rPr>
              <a:t>this</a:t>
            </a:r>
            <a:r>
              <a:rPr lang="es-ES" sz="3200" i="1" dirty="0" smtClean="0">
                <a:latin typeface="Lucida Sans" pitchFamily="34" charset="0"/>
              </a:rPr>
              <a:t> </a:t>
            </a:r>
            <a:r>
              <a:rPr lang="es-ES" sz="3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Sans" pitchFamily="34" charset="0"/>
              </a:rPr>
              <a:t>makeover</a:t>
            </a:r>
            <a:r>
              <a:rPr lang="es-ES" sz="3200" i="1" dirty="0" smtClean="0">
                <a:latin typeface="Lucida Sans" pitchFamily="34" charset="0"/>
              </a:rPr>
              <a:t>?</a:t>
            </a:r>
            <a:endParaRPr lang="es-PE" sz="3200" i="1" dirty="0">
              <a:latin typeface="Lucida Sans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27584" y="56612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>
                <a:latin typeface="Lucida Sans" pitchFamily="34" charset="0"/>
              </a:rPr>
              <a:t>How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did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she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feel</a:t>
            </a:r>
            <a:r>
              <a:rPr lang="es-ES" i="1" dirty="0" smtClean="0">
                <a:latin typeface="Lucida Sans" pitchFamily="34" charset="0"/>
              </a:rPr>
              <a:t> at </a:t>
            </a:r>
            <a:r>
              <a:rPr lang="es-ES" i="1" dirty="0" err="1" smtClean="0">
                <a:latin typeface="Lucida Sans" pitchFamily="34" charset="0"/>
              </a:rPr>
              <a:t>the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beginning</a:t>
            </a:r>
            <a:r>
              <a:rPr lang="es-ES" i="1" dirty="0" smtClean="0">
                <a:latin typeface="Lucida Sans" pitchFamily="34" charset="0"/>
              </a:rPr>
              <a:t>?  </a:t>
            </a:r>
            <a:r>
              <a:rPr lang="es-ES" i="1" dirty="0" err="1" smtClean="0">
                <a:latin typeface="Lucida Sans" pitchFamily="34" charset="0"/>
              </a:rPr>
              <a:t>How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did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she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change</a:t>
            </a:r>
            <a:r>
              <a:rPr lang="es-ES" i="1" dirty="0" smtClean="0">
                <a:latin typeface="Lucida Sans" pitchFamily="34" charset="0"/>
              </a:rPr>
              <a:t>?</a:t>
            </a:r>
            <a:endParaRPr lang="es-PE" i="1" dirty="0">
              <a:latin typeface="Lucida Sans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72816"/>
            <a:ext cx="59626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58281" y="404664"/>
            <a:ext cx="20842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i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doni MT Black" pitchFamily="18" charset="0"/>
              </a:rPr>
              <a:t>Makeover</a:t>
            </a:r>
            <a:endParaRPr lang="es-ES" sz="2800" b="1" i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Bodoni MT Black" pitchFamily="18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27584" y="1268760"/>
            <a:ext cx="7056784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i="1" dirty="0" err="1" smtClean="0"/>
              <a:t>Have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you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ever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wanted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to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change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your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hairstyle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or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buy</a:t>
            </a:r>
            <a:r>
              <a:rPr lang="es-ES" sz="2400" i="1" dirty="0" smtClean="0"/>
              <a:t> new </a:t>
            </a:r>
            <a:r>
              <a:rPr lang="es-ES" sz="2400" i="1" dirty="0" err="1" smtClean="0"/>
              <a:t>clothes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to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better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suit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your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personality</a:t>
            </a:r>
            <a:r>
              <a:rPr lang="es-ES" sz="2400" i="1" dirty="0" smtClean="0"/>
              <a:t>?   </a:t>
            </a:r>
            <a:r>
              <a:rPr lang="es-ES" sz="2400" i="1" dirty="0" err="1" smtClean="0"/>
              <a:t>Would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you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let</a:t>
            </a:r>
            <a:r>
              <a:rPr lang="es-ES" sz="2400" i="1" dirty="0" smtClean="0"/>
              <a:t> a </a:t>
            </a:r>
            <a:r>
              <a:rPr lang="es-ES" sz="2400" i="1" dirty="0" err="1" smtClean="0"/>
              <a:t>friend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to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give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you</a:t>
            </a:r>
            <a:r>
              <a:rPr lang="es-ES" sz="2400" i="1" dirty="0" smtClean="0"/>
              <a:t> a </a:t>
            </a:r>
            <a:r>
              <a:rPr lang="es-ES" sz="2400" b="1" i="1" dirty="0" err="1" smtClean="0">
                <a:solidFill>
                  <a:srgbClr val="00B0F0"/>
                </a:solidFill>
              </a:rPr>
              <a:t>makeover</a:t>
            </a:r>
            <a:r>
              <a:rPr lang="es-ES" sz="2400" i="1" dirty="0" smtClean="0"/>
              <a:t>?  </a:t>
            </a:r>
            <a:endParaRPr lang="es-PE" sz="2400" i="1" dirty="0"/>
          </a:p>
        </p:txBody>
      </p:sp>
      <p:pic>
        <p:nvPicPr>
          <p:cNvPr id="3074" name="Picture 2" descr="http://50.56.202.193/articles/images/mandy.before.af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356992"/>
            <a:ext cx="3312368" cy="2484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889248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33975"/>
            <a:ext cx="889248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95536" y="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00B0F0"/>
                </a:solidFill>
                <a:latin typeface="Lucida Handwriting" pitchFamily="66" charset="0"/>
              </a:rPr>
              <a:t>Preview</a:t>
            </a:r>
            <a:r>
              <a:rPr lang="es-ES" dirty="0" smtClean="0">
                <a:solidFill>
                  <a:srgbClr val="00B0F0"/>
                </a:solidFill>
                <a:latin typeface="Lucida Handwriting" pitchFamily="66" charset="0"/>
              </a:rPr>
              <a:t>:  </a:t>
            </a:r>
            <a:r>
              <a:rPr lang="es-ES" dirty="0" err="1" smtClean="0">
                <a:solidFill>
                  <a:srgbClr val="00B0F0"/>
                </a:solidFill>
                <a:latin typeface="Lucida Handwriting" pitchFamily="66" charset="0"/>
              </a:rPr>
              <a:t>vocabulary</a:t>
            </a:r>
            <a:endParaRPr lang="es-PE" dirty="0">
              <a:solidFill>
                <a:srgbClr val="00B0F0"/>
              </a:solidFill>
              <a:latin typeface="Lucida Handwriting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429966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60648"/>
            <a:ext cx="1656184" cy="285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260648"/>
            <a:ext cx="2521446" cy="218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3212976"/>
            <a:ext cx="18954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212976"/>
            <a:ext cx="19335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23528" y="332656"/>
            <a:ext cx="37444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err="1" smtClean="0">
                <a:solidFill>
                  <a:srgbClr val="00B0F0"/>
                </a:solidFill>
                <a:latin typeface="Lucida Handwriting" pitchFamily="66" charset="0"/>
              </a:rPr>
              <a:t>She</a:t>
            </a:r>
            <a:r>
              <a:rPr lang="es-ES" sz="2200" b="1" dirty="0" smtClean="0">
                <a:solidFill>
                  <a:srgbClr val="00B0F0"/>
                </a:solidFill>
                <a:latin typeface="Lucida Handwriting" pitchFamily="66" charset="0"/>
              </a:rPr>
              <a:t> </a:t>
            </a:r>
            <a:r>
              <a:rPr lang="es-ES" sz="2200" b="1" dirty="0" err="1" smtClean="0">
                <a:solidFill>
                  <a:srgbClr val="00B0F0"/>
                </a:solidFill>
                <a:latin typeface="Lucida Handwriting" pitchFamily="66" charset="0"/>
              </a:rPr>
              <a:t>always</a:t>
            </a:r>
            <a:r>
              <a:rPr lang="es-ES" sz="2200" b="1" dirty="0" smtClean="0">
                <a:solidFill>
                  <a:srgbClr val="00B0F0"/>
                </a:solidFill>
                <a:latin typeface="Lucida Handwriting" pitchFamily="66" charset="0"/>
              </a:rPr>
              <a:t> looks </a:t>
            </a:r>
            <a:r>
              <a:rPr lang="es-ES" sz="2200" b="1" dirty="0" err="1" smtClean="0">
                <a:solidFill>
                  <a:srgbClr val="00B0F0"/>
                </a:solidFill>
                <a:latin typeface="Lucida Handwriting" pitchFamily="66" charset="0"/>
              </a:rPr>
              <a:t>good</a:t>
            </a:r>
            <a:endParaRPr lang="es-PE" sz="2200" b="1" dirty="0">
              <a:solidFill>
                <a:srgbClr val="00B0F0"/>
              </a:solidFill>
              <a:latin typeface="Lucida Handwriting" pitchFamily="66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47864" y="21328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BRIGHT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3275856" y="2780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MAKE UP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3275856" y="32849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SCRUFFY</a:t>
            </a:r>
            <a:endParaRPr lang="es-PE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275856" y="38610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PASTEL</a:t>
            </a:r>
            <a:endParaRPr lang="es-PE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419872" y="45091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SUEDE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419872" y="51571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STYLISH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47667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>
                <a:latin typeface="Lucida Sans" pitchFamily="34" charset="0"/>
              </a:rPr>
              <a:t>Now</a:t>
            </a:r>
            <a:r>
              <a:rPr lang="es-ES" i="1" dirty="0" smtClean="0">
                <a:latin typeface="Lucida Sans" pitchFamily="34" charset="0"/>
              </a:rPr>
              <a:t> look at </a:t>
            </a:r>
            <a:r>
              <a:rPr lang="es-ES" i="1" dirty="0" err="1" smtClean="0">
                <a:latin typeface="Lucida Sans" pitchFamily="34" charset="0"/>
              </a:rPr>
              <a:t>the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pictures</a:t>
            </a:r>
            <a:r>
              <a:rPr lang="es-ES" i="1" dirty="0" smtClean="0">
                <a:latin typeface="Lucida Sans" pitchFamily="34" charset="0"/>
              </a:rPr>
              <a:t> of </a:t>
            </a:r>
            <a:r>
              <a:rPr lang="es-ES" i="1" dirty="0" err="1" smtClean="0">
                <a:latin typeface="Lucida Sans" pitchFamily="34" charset="0"/>
              </a:rPr>
              <a:t>Cindy</a:t>
            </a:r>
            <a:r>
              <a:rPr lang="es-ES" i="1" dirty="0" smtClean="0">
                <a:latin typeface="Lucida Sans" pitchFamily="34" charset="0"/>
              </a:rPr>
              <a:t> and Ron </a:t>
            </a:r>
            <a:r>
              <a:rPr lang="es-ES" i="1" dirty="0" err="1" smtClean="0">
                <a:latin typeface="Lucida Sans" pitchFamily="34" charset="0"/>
              </a:rPr>
              <a:t>before</a:t>
            </a:r>
            <a:r>
              <a:rPr lang="es-ES" i="1" dirty="0" smtClean="0">
                <a:latin typeface="Lucida Sans" pitchFamily="34" charset="0"/>
              </a:rPr>
              <a:t> and </a:t>
            </a:r>
            <a:r>
              <a:rPr lang="es-ES" i="1" dirty="0" err="1" smtClean="0">
                <a:latin typeface="Lucida Sans" pitchFamily="34" charset="0"/>
              </a:rPr>
              <a:t>after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their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makeovers</a:t>
            </a:r>
            <a:r>
              <a:rPr lang="es-ES" i="1" dirty="0" smtClean="0">
                <a:latin typeface="Lucida Sans" pitchFamily="34" charset="0"/>
              </a:rPr>
              <a:t>.  Do </a:t>
            </a:r>
            <a:r>
              <a:rPr lang="es-ES" i="1" dirty="0" err="1" smtClean="0">
                <a:latin typeface="Lucida Sans" pitchFamily="34" charset="0"/>
              </a:rPr>
              <a:t>you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think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they</a:t>
            </a:r>
            <a:r>
              <a:rPr lang="es-ES" i="1" dirty="0" smtClean="0">
                <a:latin typeface="Lucida Sans" pitchFamily="34" charset="0"/>
              </a:rPr>
              <a:t> look </a:t>
            </a:r>
            <a:r>
              <a:rPr lang="es-ES" i="1" dirty="0" err="1" smtClean="0">
                <a:latin typeface="Lucida Sans" pitchFamily="34" charset="0"/>
              </a:rPr>
              <a:t>better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or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worse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with</a:t>
            </a:r>
            <a:r>
              <a:rPr lang="es-ES" i="1" dirty="0" smtClean="0">
                <a:latin typeface="Lucida Sans" pitchFamily="34" charset="0"/>
              </a:rPr>
              <a:t> </a:t>
            </a:r>
            <a:r>
              <a:rPr lang="es-ES" i="1" dirty="0" err="1" smtClean="0">
                <a:latin typeface="Lucida Sans" pitchFamily="34" charset="0"/>
              </a:rPr>
              <a:t>their</a:t>
            </a:r>
            <a:r>
              <a:rPr lang="es-ES" i="1" dirty="0" smtClean="0">
                <a:latin typeface="Lucida Sans" pitchFamily="34" charset="0"/>
              </a:rPr>
              <a:t> new looks?</a:t>
            </a:r>
            <a:endParaRPr lang="es-PE" i="1" dirty="0">
              <a:latin typeface="Lucida Sans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2"/>
            <a:ext cx="1631844" cy="264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700808"/>
            <a:ext cx="1447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140968"/>
            <a:ext cx="1656184" cy="263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2708920"/>
            <a:ext cx="14382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548680"/>
            <a:ext cx="828092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 smtClean="0">
                <a:latin typeface="Lucida Sans" pitchFamily="34" charset="0"/>
              </a:rPr>
              <a:t>You</a:t>
            </a:r>
            <a:r>
              <a:rPr lang="es-ES" sz="2400" i="1" dirty="0" smtClean="0">
                <a:latin typeface="Lucida Sans" pitchFamily="34" charset="0"/>
              </a:rPr>
              <a:t> can use:   </a:t>
            </a:r>
            <a:r>
              <a:rPr lang="es-ES" sz="2400" b="1" i="1" dirty="0" smtClean="0">
                <a:latin typeface="Lucida Sans" pitchFamily="34" charset="0"/>
              </a:rPr>
              <a:t>as …. as….  </a:t>
            </a:r>
            <a:r>
              <a:rPr lang="es-ES" sz="2400" b="1" i="1" dirty="0" err="1" smtClean="0">
                <a:latin typeface="Lucida Sans" pitchFamily="34" charset="0"/>
              </a:rPr>
              <a:t>to</a:t>
            </a:r>
            <a:r>
              <a:rPr lang="es-ES" sz="2400" b="1" i="1" dirty="0" smtClean="0">
                <a:latin typeface="Lucida Sans" pitchFamily="34" charset="0"/>
              </a:rPr>
              <a:t> </a:t>
            </a:r>
            <a:r>
              <a:rPr lang="es-ES" sz="2400" b="1" i="1" dirty="0" err="1" smtClean="0">
                <a:latin typeface="Lucida Sans" pitchFamily="34" charset="0"/>
              </a:rPr>
              <a:t>make</a:t>
            </a:r>
            <a:r>
              <a:rPr lang="es-ES" sz="2400" b="1" i="1" dirty="0" smtClean="0">
                <a:latin typeface="Lucida Sans" pitchFamily="34" charset="0"/>
              </a:rPr>
              <a:t> </a:t>
            </a:r>
            <a:r>
              <a:rPr lang="es-ES" sz="2400" b="1" i="1" dirty="0" err="1" smtClean="0">
                <a:latin typeface="Lucida Sans" pitchFamily="34" charset="0"/>
              </a:rPr>
              <a:t>comparisons</a:t>
            </a:r>
            <a:endParaRPr lang="es-ES" sz="2400" b="1" i="1" dirty="0" smtClean="0">
              <a:latin typeface="Lucida Sans" pitchFamily="34" charset="0"/>
            </a:endParaRPr>
          </a:p>
          <a:p>
            <a:endParaRPr lang="es-ES" i="1" dirty="0">
              <a:latin typeface="Lucida Sans" pitchFamily="34" charset="0"/>
            </a:endParaRPr>
          </a:p>
          <a:p>
            <a:pPr algn="ctr"/>
            <a:r>
              <a:rPr lang="es-ES" sz="4000" i="1" dirty="0" smtClean="0">
                <a:latin typeface="Lucida Sans" pitchFamily="34" charset="0"/>
              </a:rPr>
              <a:t>(</a:t>
            </a:r>
            <a:r>
              <a:rPr lang="es-ES" sz="4000" i="1" dirty="0" err="1" smtClean="0">
                <a:latin typeface="Lucida Sans" pitchFamily="34" charset="0"/>
              </a:rPr>
              <a:t>not</a:t>
            </a:r>
            <a:r>
              <a:rPr lang="es-ES" sz="4000" i="1" dirty="0" smtClean="0">
                <a:latin typeface="Lucida Sans" pitchFamily="34" charset="0"/>
              </a:rPr>
              <a:t>) </a:t>
            </a:r>
            <a:r>
              <a:rPr lang="es-ES" sz="4000" b="1" i="1" dirty="0" smtClean="0">
                <a:latin typeface="Lucida Sans" pitchFamily="34" charset="0"/>
              </a:rPr>
              <a:t>as</a:t>
            </a:r>
            <a:r>
              <a:rPr lang="es-ES" sz="4000" i="1" dirty="0" smtClean="0">
                <a:latin typeface="Lucida Sans" pitchFamily="34" charset="0"/>
              </a:rPr>
              <a:t> + </a:t>
            </a:r>
            <a:r>
              <a:rPr lang="es-ES" sz="4000" b="1" i="1" dirty="0" err="1" smtClean="0">
                <a:solidFill>
                  <a:srgbClr val="FF0000"/>
                </a:solidFill>
                <a:latin typeface="Lucida Sans" pitchFamily="34" charset="0"/>
              </a:rPr>
              <a:t>adjective</a:t>
            </a:r>
            <a:r>
              <a:rPr lang="es-ES" sz="4000" i="1" dirty="0" smtClean="0">
                <a:latin typeface="Lucida Sans" pitchFamily="34" charset="0"/>
              </a:rPr>
              <a:t> + </a:t>
            </a:r>
            <a:r>
              <a:rPr lang="es-ES" sz="4000" b="1" i="1" dirty="0" smtClean="0">
                <a:latin typeface="Lucida Sans" pitchFamily="34" charset="0"/>
              </a:rPr>
              <a:t>as…</a:t>
            </a:r>
          </a:p>
          <a:p>
            <a:endParaRPr lang="es-ES" sz="4000" i="1" dirty="0">
              <a:latin typeface="Lucida Sans" pitchFamily="34" charset="0"/>
            </a:endParaRPr>
          </a:p>
          <a:p>
            <a:r>
              <a:rPr lang="es-ES" sz="2800" i="1" dirty="0" err="1" smtClean="0">
                <a:latin typeface="Lucida Sans" pitchFamily="34" charset="0"/>
              </a:rPr>
              <a:t>The</a:t>
            </a:r>
            <a:r>
              <a:rPr lang="es-ES" sz="2800" i="1" dirty="0" smtClean="0">
                <a:latin typeface="Lucida Sans" pitchFamily="34" charset="0"/>
              </a:rPr>
              <a:t> BMW </a:t>
            </a:r>
            <a:r>
              <a:rPr lang="es-ES" sz="2800" i="1" dirty="0" err="1" smtClean="0">
                <a:latin typeface="Lucida Sans" pitchFamily="34" charset="0"/>
              </a:rPr>
              <a:t>is</a:t>
            </a:r>
            <a:r>
              <a:rPr lang="es-ES" sz="2800" i="1" dirty="0" smtClean="0">
                <a:latin typeface="Lucida Sans" pitchFamily="34" charset="0"/>
              </a:rPr>
              <a:t> as </a:t>
            </a:r>
            <a:r>
              <a:rPr lang="es-ES" sz="2800" i="1" dirty="0" err="1" smtClean="0">
                <a:solidFill>
                  <a:srgbClr val="FF0000"/>
                </a:solidFill>
                <a:latin typeface="Lucida Sans" pitchFamily="34" charset="0"/>
              </a:rPr>
              <a:t>expensive</a:t>
            </a:r>
            <a:r>
              <a:rPr lang="es-ES" sz="2800" i="1" dirty="0" smtClean="0">
                <a:latin typeface="Lucida Sans" pitchFamily="34" charset="0"/>
              </a:rPr>
              <a:t> as </a:t>
            </a:r>
            <a:r>
              <a:rPr lang="es-ES" sz="2800" i="1" dirty="0" err="1" smtClean="0">
                <a:latin typeface="Lucida Sans" pitchFamily="34" charset="0"/>
              </a:rPr>
              <a:t>the</a:t>
            </a:r>
            <a:r>
              <a:rPr lang="es-ES" sz="2800" i="1" dirty="0" smtClean="0">
                <a:latin typeface="Lucida Sans" pitchFamily="34" charset="0"/>
              </a:rPr>
              <a:t> </a:t>
            </a:r>
            <a:r>
              <a:rPr lang="es-ES" sz="2800" i="1" dirty="0" err="1" smtClean="0">
                <a:latin typeface="Lucida Sans" pitchFamily="34" charset="0"/>
              </a:rPr>
              <a:t>Audi</a:t>
            </a:r>
            <a:endParaRPr lang="es-ES" sz="2800" i="1" dirty="0" smtClean="0">
              <a:latin typeface="Lucida Sans" pitchFamily="34" charset="0"/>
            </a:endParaRPr>
          </a:p>
          <a:p>
            <a:endParaRPr lang="es-ES" sz="2800" i="1" dirty="0">
              <a:latin typeface="Lucida Sans" pitchFamily="34" charset="0"/>
            </a:endParaRPr>
          </a:p>
          <a:p>
            <a:endParaRPr lang="es-ES" sz="2800" i="1" dirty="0" smtClean="0">
              <a:latin typeface="Lucida Sans" pitchFamily="34" charset="0"/>
            </a:endParaRPr>
          </a:p>
          <a:p>
            <a:endParaRPr lang="es-PE" sz="4000" i="1" dirty="0">
              <a:latin typeface="Lucida Sans" pitchFamily="34" charset="0"/>
            </a:endParaRPr>
          </a:p>
        </p:txBody>
      </p:sp>
      <p:pic>
        <p:nvPicPr>
          <p:cNvPr id="1026" name="Picture 2" descr="http://3.bp.blogspot.com/-xePjlzCf2iI/UVfdxfQxAsI/AAAAAAAAALk/wCF5oktcwTE/s1600/bmw-official-bmw-m6-gran-coupe-image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140968"/>
            <a:ext cx="2806000" cy="1872208"/>
          </a:xfrm>
          <a:prstGeom prst="rect">
            <a:avLst/>
          </a:prstGeom>
          <a:noFill/>
        </p:spPr>
      </p:pic>
      <p:pic>
        <p:nvPicPr>
          <p:cNvPr id="1030" name="Picture 6" descr="http://static.onarocket.com/wp-content/uploads/2013/01/2014-audi-rs7-1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3501008"/>
            <a:ext cx="2304256" cy="1534907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827584" y="522920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$80,000                                                      $80,000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1052</Words>
  <Application>Microsoft Office PowerPoint</Application>
  <PresentationFormat>Presentación en pantalla (4:3)</PresentationFormat>
  <Paragraphs>273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Vocabulary on clothing</vt:lpstr>
      <vt:lpstr>Describing appearence</vt:lpstr>
      <vt:lpstr>Patterns</vt:lpstr>
      <vt:lpstr>Presentación de PowerPoint</vt:lpstr>
      <vt:lpstr>Styles</vt:lpstr>
      <vt:lpstr>Styles</vt:lpstr>
      <vt:lpstr>Presentación de PowerPoint</vt:lpstr>
      <vt:lpstr>.</vt:lpstr>
      <vt:lpstr>Presentación de PowerPoint</vt:lpstr>
      <vt:lpstr>Presentación de PowerPoint</vt:lpstr>
      <vt:lpstr>Material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</dc:creator>
  <cp:lastModifiedBy>Sistemas</cp:lastModifiedBy>
  <cp:revision>4</cp:revision>
  <dcterms:created xsi:type="dcterms:W3CDTF">2013-05-14T01:52:07Z</dcterms:created>
  <dcterms:modified xsi:type="dcterms:W3CDTF">2013-05-20T23:39:31Z</dcterms:modified>
</cp:coreProperties>
</file>