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324" r:id="rId3"/>
    <p:sldId id="342" r:id="rId4"/>
    <p:sldId id="352" r:id="rId5"/>
    <p:sldId id="343" r:id="rId6"/>
    <p:sldId id="344" r:id="rId7"/>
    <p:sldId id="354" r:id="rId8"/>
    <p:sldId id="355" r:id="rId9"/>
    <p:sldId id="356" r:id="rId10"/>
    <p:sldId id="319" r:id="rId11"/>
    <p:sldId id="320" r:id="rId12"/>
    <p:sldId id="316" r:id="rId13"/>
    <p:sldId id="308" r:id="rId14"/>
    <p:sldId id="357" r:id="rId15"/>
    <p:sldId id="260" r:id="rId16"/>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94622" autoAdjust="0"/>
  </p:normalViewPr>
  <p:slideViewPr>
    <p:cSldViewPr>
      <p:cViewPr varScale="1">
        <p:scale>
          <a:sx n="74" d="100"/>
          <a:sy n="74" d="100"/>
        </p:scale>
        <p:origin x="-99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B5E4CCE-D7D8-4C29-9D16-3CD7515A1ED2}" type="datetimeFigureOut">
              <a:rPr lang="es-PE"/>
              <a:pPr>
                <a:defRPr/>
              </a:pPr>
              <a:t>03/09/2012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4D10EA2-51F6-44EC-BD46-0D2B27FF1C74}" type="slidenum">
              <a:rPr lang="es-PE"/>
              <a:pPr>
                <a:defRPr/>
              </a:pPr>
              <a:t>‹Nº›</a:t>
            </a:fld>
            <a:endParaRPr lang="es-PE"/>
          </a:p>
        </p:txBody>
      </p:sp>
    </p:spTree>
    <p:extLst>
      <p:ext uri="{BB962C8B-B14F-4D97-AF65-F5344CB8AC3E}">
        <p14:creationId xmlns:p14="http://schemas.microsoft.com/office/powerpoint/2010/main" val="21159029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5602"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A1075F4A-AE41-476E-90E9-2C09629E5496}" type="slidenum">
              <a:rPr lang="es-PE" sz="1200">
                <a:latin typeface="+mn-lt"/>
              </a:rPr>
              <a:pPr algn="r">
                <a:defRPr/>
              </a:pPr>
              <a:t>10</a:t>
            </a:fld>
            <a:endParaRPr lang="es-PE"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765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23555"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8ABA9531-82D5-4595-ACFA-79CA088526FE}" type="slidenum">
              <a:rPr lang="es-PE" sz="1200">
                <a:latin typeface="+mn-lt"/>
              </a:rPr>
              <a:pPr algn="r">
                <a:defRPr/>
              </a:pPr>
              <a:t>11</a:t>
            </a:fld>
            <a:endParaRPr lang="es-PE"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D1B7D5D9-14B4-4E06-A030-70BFC7A1BDC2}" type="datetimeFigureOut">
              <a:rPr lang="es-PE"/>
              <a:pPr>
                <a:defRPr/>
              </a:pPr>
              <a:t>03/09/2012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02E3614C-794F-4BE6-BEC3-2EF59615B477}"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51582FFF-DD78-4618-83A4-16643A2DCD99}" type="datetimeFigureOut">
              <a:rPr lang="es-PE"/>
              <a:pPr>
                <a:defRPr/>
              </a:pPr>
              <a:t>03/09/2012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0DBEACA5-57AB-478D-9C12-E64C6EA47C09}"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4C030E05-B76A-4FBA-849A-55014C801D1F}" type="datetimeFigureOut">
              <a:rPr lang="es-PE"/>
              <a:pPr>
                <a:defRPr/>
              </a:pPr>
              <a:t>03/09/2012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7BF4092E-6322-47F0-9141-36552AA76FD5}"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2F7B13F-4EF3-4F4A-B93C-DE0D7EAD72E4}" type="datetimeFigureOut">
              <a:rPr lang="es-PE"/>
              <a:pPr>
                <a:defRPr/>
              </a:pPr>
              <a:t>03/09/2012</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ED8E243D-0E34-464B-99F8-CB96B57F8BC7}"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89AE4834-7DB8-4F4A-883A-21A45F30A3BC}" type="datetimeFigureOut">
              <a:rPr lang="es-PE"/>
              <a:pPr>
                <a:defRPr/>
              </a:pPr>
              <a:t>03/09/2012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E2712867-9FE5-4159-BBEC-D07797E5618E}"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938D019F-DB5A-4090-8886-D9DAE1F730D7}" type="datetimeFigureOut">
              <a:rPr lang="es-PE"/>
              <a:pPr>
                <a:defRPr/>
              </a:pPr>
              <a:t>03/09/2012</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6B904618-253C-43E0-ABAB-ADC1989616DF}"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31BD8B8D-CF9F-4A2D-9C5E-D0BB914E7F62}" type="datetimeFigureOut">
              <a:rPr lang="es-PE"/>
              <a:pPr>
                <a:defRPr/>
              </a:pPr>
              <a:t>03/09/2012</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12FCE2F3-2DBD-489B-96BD-76D0CAA71481}"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6B2C3385-7F78-4791-AE02-30A0ED49664C}" type="datetimeFigureOut">
              <a:rPr lang="es-PE"/>
              <a:pPr>
                <a:defRPr/>
              </a:pPr>
              <a:t>03/09/2012</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E437B9DB-1578-4527-8CB8-4FE4E61F5F27}"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9855CE1C-D33C-47D2-8D61-2063FB8CBC74}" type="datetimeFigureOut">
              <a:rPr lang="es-PE"/>
              <a:pPr>
                <a:defRPr/>
              </a:pPr>
              <a:t>03/09/2012</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9C6F3D1C-6A7F-4112-9A23-AE9A4F660364}"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4A1AA5D5-DACD-440C-8A74-58445F0E2D3F}" type="datetimeFigureOut">
              <a:rPr lang="es-PE"/>
              <a:pPr>
                <a:defRPr/>
              </a:pPr>
              <a:t>03/09/2012</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C62EFBC1-1FCD-414D-8EDD-31778FEE4966}"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522CF281-2CE3-41F5-B637-C94D8F5542E7}" type="datetimeFigureOut">
              <a:rPr lang="es-PE"/>
              <a:pPr>
                <a:defRPr/>
              </a:pPr>
              <a:t>03/09/2012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F34FC6EC-9F59-4508-BB1D-E0D7195C5F4D}"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9DABCF8C-805B-4109-8C57-4A14004F84C7}" type="datetimeFigureOut">
              <a:rPr lang="es-PE"/>
              <a:pPr>
                <a:defRPr/>
              </a:pPr>
              <a:t>03/09/2012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1A7F7479-7BCA-432D-A28E-14613364CA49}"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CC88DCC2-1309-4105-8694-9D7E06403927}" type="datetimeFigureOut">
              <a:rPr lang="es-PE"/>
              <a:pPr>
                <a:defRPr/>
              </a:pPr>
              <a:t>03/09/2012</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7A35D6BD-14A8-46BE-A165-A2E9F5CCC89B}"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692150"/>
            <a:ext cx="7772400" cy="1584325"/>
          </a:xfrm>
        </p:spPr>
        <p:txBody>
          <a:bodyPr/>
          <a:lstStyle/>
          <a:p>
            <a:pPr eaLnBrk="1" hangingPunct="1"/>
            <a:r>
              <a:rPr lang="es-PE" smtClean="0"/>
              <a:t>CONTRATOS DE CLIENTES</a:t>
            </a:r>
            <a:endParaRPr lang="es-PE" sz="3600" smtClean="0"/>
          </a:p>
        </p:txBody>
      </p:sp>
      <p:sp>
        <p:nvSpPr>
          <p:cNvPr id="15362" name="3 CuadroTexto"/>
          <p:cNvSpPr txBox="1">
            <a:spLocks noChangeArrowheads="1"/>
          </p:cNvSpPr>
          <p:nvPr/>
        </p:nvSpPr>
        <p:spPr bwMode="auto">
          <a:xfrm>
            <a:off x="2278063" y="3641725"/>
            <a:ext cx="6264275" cy="3046413"/>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latin typeface="Candara" pitchFamily="34" charset="0"/>
            </a:endParaRPr>
          </a:p>
          <a:p>
            <a:pPr algn="r"/>
            <a:endParaRPr lang="es-PE" sz="2400">
              <a:solidFill>
                <a:schemeClr val="bg1"/>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a:spLocks noGrp="1"/>
          </p:cNvSpPr>
          <p:nvPr>
            <p:ph type="title" idx="4294967295"/>
          </p:nvPr>
        </p:nvSpPr>
        <p:spPr/>
        <p:txBody>
          <a:bodyPr/>
          <a:lstStyle/>
          <a:p>
            <a:pPr eaLnBrk="1" hangingPunct="1"/>
            <a:r>
              <a:rPr lang="es-PE" smtClean="0"/>
              <a:t>REQUERIMIENTOS FUNCIONALES</a:t>
            </a:r>
          </a:p>
        </p:txBody>
      </p:sp>
      <p:graphicFrame>
        <p:nvGraphicFramePr>
          <p:cNvPr id="39956" name="Group 20"/>
          <p:cNvGraphicFramePr>
            <a:graphicFrameLocks noGrp="1"/>
          </p:cNvGraphicFramePr>
          <p:nvPr/>
        </p:nvGraphicFramePr>
        <p:xfrm>
          <a:off x="323850" y="2565400"/>
          <a:ext cx="8568630" cy="2163928"/>
        </p:xfrm>
        <a:graphic>
          <a:graphicData uri="http://schemas.openxmlformats.org/drawingml/2006/table">
            <a:tbl>
              <a:tblPr/>
              <a:tblGrid>
                <a:gridCol w="8568630"/>
              </a:tblGrid>
              <a:tr h="104706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CC_RF007_Actualizar_información_de_contratos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crear nuevos contratos, eliminar, modificar y consultar la información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116866">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CC_RF008_Actualizar_información_de_cierre_de_contratos</a:t>
                      </a:r>
                    </a:p>
                    <a:p>
                      <a:pPr marL="0" algn="just" defTabSz="914400" rtl="0" eaLnBrk="1" latinLnBrk="0" hangingPunct="1"/>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debe permitir registrar, eliminar, modificar y consultar la información de los cierres de los contratos.</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24586" name="3 CuadroTexto"/>
          <p:cNvSpPr txBox="1">
            <a:spLocks noChangeArrowheads="1"/>
          </p:cNvSpPr>
          <p:nvPr/>
        </p:nvSpPr>
        <p:spPr bwMode="auto">
          <a:xfrm>
            <a:off x="250825" y="1844675"/>
            <a:ext cx="8642350" cy="708025"/>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i="1">
                <a:solidFill>
                  <a:schemeClr val="tx2"/>
                </a:solidFill>
                <a:latin typeface="Candara" pitchFamily="34" charset="0"/>
              </a:rPr>
              <a:t>: </a:t>
            </a:r>
          </a:p>
          <a:p>
            <a:r>
              <a:rPr lang="es-PE" sz="2000" i="1">
                <a:solidFill>
                  <a:schemeClr val="tx2"/>
                </a:solidFill>
                <a:latin typeface="Candara" pitchFamily="34" charset="0"/>
              </a:rPr>
              <a:t>Encapsular los siguientes requerimientos funcionales en uno solo.</a:t>
            </a:r>
          </a:p>
        </p:txBody>
      </p:sp>
      <p:sp>
        <p:nvSpPr>
          <p:cNvPr id="24587" name="4 CuadroTexto"/>
          <p:cNvSpPr txBox="1">
            <a:spLocks noChangeArrowheads="1"/>
          </p:cNvSpPr>
          <p:nvPr/>
        </p:nvSpPr>
        <p:spPr bwMode="auto">
          <a:xfrm>
            <a:off x="250825" y="5013325"/>
            <a:ext cx="8642350" cy="1692275"/>
          </a:xfrm>
          <a:prstGeom prst="rect">
            <a:avLst/>
          </a:prstGeom>
          <a:noFill/>
          <a:ln w="9525">
            <a:noFill/>
            <a:miter lim="800000"/>
            <a:headEnd/>
            <a:tailEnd/>
          </a:ln>
        </p:spPr>
        <p:txBody>
          <a:bodyPr>
            <a:spAutoFit/>
          </a:bodyPr>
          <a:lstStyle/>
          <a:p>
            <a:r>
              <a:rPr lang="es-PE" sz="2000" b="1" i="1" u="sng" dirty="0">
                <a:solidFill>
                  <a:srgbClr val="0070C0"/>
                </a:solidFill>
                <a:latin typeface="Candara" pitchFamily="34" charset="0"/>
              </a:rPr>
              <a:t>CORRECCIÓN</a:t>
            </a:r>
            <a:r>
              <a:rPr lang="es-PE" sz="2000" i="1" dirty="0">
                <a:solidFill>
                  <a:srgbClr val="0070C0"/>
                </a:solidFill>
                <a:latin typeface="Candara" pitchFamily="34" charset="0"/>
              </a:rPr>
              <a:t>:</a:t>
            </a:r>
          </a:p>
          <a:p>
            <a:r>
              <a:rPr lang="en-US" sz="2000" i="1" dirty="0">
                <a:solidFill>
                  <a:srgbClr val="0070C0"/>
                </a:solidFill>
                <a:latin typeface="Candara" pitchFamily="34" charset="0"/>
              </a:rPr>
              <a:t>Se </a:t>
            </a:r>
            <a:r>
              <a:rPr lang="en-US" sz="2000" i="1" dirty="0" err="1">
                <a:solidFill>
                  <a:srgbClr val="0070C0"/>
                </a:solidFill>
                <a:latin typeface="Candara" pitchFamily="34" charset="0"/>
              </a:rPr>
              <a:t>encapsuló</a:t>
            </a:r>
            <a:r>
              <a:rPr lang="en-US" sz="2000" i="1" dirty="0">
                <a:solidFill>
                  <a:srgbClr val="0070C0"/>
                </a:solidFill>
                <a:latin typeface="Candara" pitchFamily="34" charset="0"/>
              </a:rPr>
              <a:t> en un solo </a:t>
            </a:r>
            <a:r>
              <a:rPr lang="en-US" sz="2000" i="1" dirty="0" err="1">
                <a:solidFill>
                  <a:srgbClr val="0070C0"/>
                </a:solidFill>
                <a:latin typeface="Candara" pitchFamily="34" charset="0"/>
              </a:rPr>
              <a:t>requerimiento</a:t>
            </a:r>
            <a:r>
              <a:rPr lang="en-US" sz="2000" i="1" dirty="0">
                <a:solidFill>
                  <a:srgbClr val="0070C0"/>
                </a:solidFill>
                <a:latin typeface="Candara" pitchFamily="34" charset="0"/>
              </a:rPr>
              <a:t> </a:t>
            </a:r>
            <a:r>
              <a:rPr lang="en-US" sz="2000" i="1" dirty="0" err="1">
                <a:solidFill>
                  <a:srgbClr val="0070C0"/>
                </a:solidFill>
                <a:latin typeface="Candara" pitchFamily="34" charset="0"/>
              </a:rPr>
              <a:t>funcional</a:t>
            </a:r>
            <a:r>
              <a:rPr lang="en-US" sz="2000" i="1" dirty="0">
                <a:solidFill>
                  <a:srgbClr val="0070C0"/>
                </a:solidFill>
                <a:latin typeface="Candara" pitchFamily="34" charset="0"/>
              </a:rPr>
              <a:t>:</a:t>
            </a:r>
            <a:endParaRPr lang="es-PE" sz="2000" i="1" dirty="0">
              <a:solidFill>
                <a:srgbClr val="0070C0"/>
              </a:solidFill>
              <a:latin typeface="Candara" pitchFamily="34" charset="0"/>
            </a:endParaRPr>
          </a:p>
          <a:p>
            <a:pPr eaLnBrk="0" hangingPunct="0">
              <a:spcBef>
                <a:spcPct val="20000"/>
              </a:spcBef>
              <a:buClr>
                <a:schemeClr val="accent1"/>
              </a:buClr>
              <a:buSzPct val="100000"/>
            </a:pPr>
            <a:r>
              <a:rPr lang="es-PE" sz="2000" b="1" i="1" dirty="0">
                <a:solidFill>
                  <a:srgbClr val="0070C0"/>
                </a:solidFill>
                <a:latin typeface="Candara" pitchFamily="34" charset="0"/>
              </a:rPr>
              <a:t>CC_RF007_Actualizar_información_de_contratos</a:t>
            </a:r>
          </a:p>
          <a:p>
            <a:pPr algn="just"/>
            <a:r>
              <a:rPr lang="es-PE" sz="2000" i="1" dirty="0">
                <a:solidFill>
                  <a:srgbClr val="0070C0"/>
                </a:solidFill>
                <a:latin typeface="Candara" pitchFamily="34" charset="0"/>
              </a:rPr>
              <a:t>El sistema debe permitir crear nuevos contratos, eliminar, modificar y consultar la información de los contratos.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p:txBody>
          <a:bodyPr rtlCol="0">
            <a:normAutofit fontScale="90000"/>
          </a:bodyPr>
          <a:lstStyle/>
          <a:p>
            <a:pPr eaLnBrk="1" fontAlgn="auto" hangingPunct="1">
              <a:spcAft>
                <a:spcPts val="0"/>
              </a:spcAft>
              <a:defRPr/>
            </a:pPr>
            <a:r>
              <a:rPr lang="es-PE" dirty="0"/>
              <a:t>REQUERIMIENTOS </a:t>
            </a:r>
            <a:r>
              <a:rPr lang="es-PE" dirty="0" smtClean="0"/>
              <a:t>NO FUNCIONALES</a:t>
            </a:r>
            <a:endParaRPr lang="es-PE" dirty="0"/>
          </a:p>
        </p:txBody>
      </p:sp>
      <p:graphicFrame>
        <p:nvGraphicFramePr>
          <p:cNvPr id="39956" name="Group 20"/>
          <p:cNvGraphicFramePr>
            <a:graphicFrameLocks noGrp="1"/>
          </p:cNvGraphicFramePr>
          <p:nvPr/>
        </p:nvGraphicFramePr>
        <p:xfrm>
          <a:off x="323850" y="2565400"/>
          <a:ext cx="8568630" cy="2029976"/>
        </p:xfrm>
        <a:graphic>
          <a:graphicData uri="http://schemas.openxmlformats.org/drawingml/2006/table">
            <a:tbl>
              <a:tblPr/>
              <a:tblGrid>
                <a:gridCol w="8568630"/>
              </a:tblGrid>
              <a:tr h="719336">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RNF_004_Disponibilidad_del_sistema</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estará disponible al 97% entre las 8:00 am y las 8:00 pm.</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1008112">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2000" b="1" i="1" u="none" strike="noStrike" kern="1200" cap="none" normalizeH="0" baseline="0" dirty="0" smtClean="0">
                          <a:ln>
                            <a:noFill/>
                          </a:ln>
                          <a:solidFill>
                            <a:schemeClr val="tx2"/>
                          </a:solidFill>
                          <a:effectLst/>
                          <a:latin typeface="Candara" pitchFamily="34" charset="0"/>
                          <a:ea typeface="+mn-ea"/>
                          <a:cs typeface="+mn-cs"/>
                        </a:rPr>
                        <a:t>RNF_011_Log_de_auditoría</a:t>
                      </a:r>
                      <a:r>
                        <a:rPr kumimoji="0" lang="es-PE" sz="2000" b="0" i="1" u="none" strike="noStrike" kern="1200" cap="none" normalizeH="0" baseline="0" dirty="0" smtClean="0">
                          <a:ln>
                            <a:noFill/>
                          </a:ln>
                          <a:solidFill>
                            <a:schemeClr val="tx2"/>
                          </a:solidFill>
                          <a:effectLst/>
                          <a:latin typeface="Candara" pitchFamily="34" charset="0"/>
                          <a:ea typeface="+mn-ea"/>
                          <a:cs typeface="+mn-cs"/>
                        </a:rPr>
                        <a:t> (Definido como RNF de Soporte)</a:t>
                      </a:r>
                    </a:p>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s-PE" sz="2000" b="0" i="1" u="none" strike="noStrike" kern="1200" cap="none" normalizeH="0" baseline="0" dirty="0" smtClean="0">
                          <a:ln>
                            <a:noFill/>
                          </a:ln>
                          <a:solidFill>
                            <a:schemeClr val="tx2"/>
                          </a:solidFill>
                          <a:effectLst/>
                          <a:latin typeface="Candara" pitchFamily="34" charset="0"/>
                          <a:ea typeface="+mn-ea"/>
                          <a:cs typeface="+mn-cs"/>
                        </a:rPr>
                        <a:t>El sistema registrará en archivo de log los cambios realizados, detallando el módulo, el tipo de movimiento, los valores del registro antes del cambio, el usuario que ejecutó la transacción, así como la fecha y hora.</a:t>
                      </a:r>
                      <a:endParaRPr kumimoji="0" lang="es-PE" sz="2000" b="0" i="1" u="none" strike="noStrike" kern="1200" cap="none" normalizeH="0" baseline="0" dirty="0">
                        <a:ln>
                          <a:noFill/>
                        </a:ln>
                        <a:solidFill>
                          <a:schemeClr val="tx2"/>
                        </a:solidFill>
                        <a:effectLst/>
                        <a:latin typeface="Candara" pitchFamily="34" charset="0"/>
                        <a:ea typeface="+mn-ea"/>
                        <a:cs typeface="+mn-cs"/>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
        <p:nvSpPr>
          <p:cNvPr id="26634" name="3 CuadroTexto"/>
          <p:cNvSpPr txBox="1">
            <a:spLocks noChangeArrowheads="1"/>
          </p:cNvSpPr>
          <p:nvPr/>
        </p:nvSpPr>
        <p:spPr bwMode="auto">
          <a:xfrm>
            <a:off x="250825" y="1844675"/>
            <a:ext cx="8642350" cy="708025"/>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i="1">
                <a:solidFill>
                  <a:schemeClr val="tx2"/>
                </a:solidFill>
                <a:latin typeface="Candara" pitchFamily="34" charset="0"/>
              </a:rPr>
              <a:t>: </a:t>
            </a:r>
          </a:p>
          <a:p>
            <a:r>
              <a:rPr lang="es-PE" sz="2000" i="1">
                <a:solidFill>
                  <a:schemeClr val="tx2"/>
                </a:solidFill>
                <a:latin typeface="Candara" pitchFamily="34" charset="0"/>
              </a:rPr>
              <a:t>Verificar los siguientes requerimientos no funcionales:</a:t>
            </a:r>
          </a:p>
        </p:txBody>
      </p:sp>
      <p:sp>
        <p:nvSpPr>
          <p:cNvPr id="26635" name="4 CuadroTexto"/>
          <p:cNvSpPr txBox="1">
            <a:spLocks noChangeArrowheads="1"/>
          </p:cNvSpPr>
          <p:nvPr/>
        </p:nvSpPr>
        <p:spPr bwMode="auto">
          <a:xfrm>
            <a:off x="250825" y="4797425"/>
            <a:ext cx="8642350" cy="1816100"/>
          </a:xfrm>
          <a:prstGeom prst="rect">
            <a:avLst/>
          </a:prstGeom>
          <a:noFill/>
          <a:ln w="9525">
            <a:noFill/>
            <a:miter lim="800000"/>
            <a:headEnd/>
            <a:tailEnd/>
          </a:ln>
        </p:spPr>
        <p:txBody>
          <a:bodyPr>
            <a:spAutoFit/>
          </a:bodyPr>
          <a:lstStyle/>
          <a:p>
            <a:r>
              <a:rPr lang="es-PE" sz="2000" b="1" i="1" u="sng" dirty="0">
                <a:solidFill>
                  <a:srgbClr val="0070C0"/>
                </a:solidFill>
                <a:latin typeface="Candara" pitchFamily="34" charset="0"/>
              </a:rPr>
              <a:t>CORRECCIÓN</a:t>
            </a:r>
            <a:r>
              <a:rPr lang="es-PE" sz="2000" i="1" dirty="0">
                <a:solidFill>
                  <a:srgbClr val="0070C0"/>
                </a:solidFill>
                <a:latin typeface="Candara" pitchFamily="34" charset="0"/>
              </a:rPr>
              <a:t>:</a:t>
            </a:r>
          </a:p>
          <a:p>
            <a:pPr eaLnBrk="0" hangingPunct="0">
              <a:spcBef>
                <a:spcPct val="20000"/>
              </a:spcBef>
              <a:buClr>
                <a:schemeClr val="accent1"/>
              </a:buClr>
              <a:buSzPct val="100000"/>
            </a:pPr>
            <a:r>
              <a:rPr lang="es-PE" sz="2000" b="1" i="1" dirty="0">
                <a:solidFill>
                  <a:srgbClr val="0070C0"/>
                </a:solidFill>
                <a:latin typeface="Candara" pitchFamily="34" charset="0"/>
              </a:rPr>
              <a:t>RNF_004_Disponibilidad_del_sistema</a:t>
            </a:r>
          </a:p>
          <a:p>
            <a:pPr marL="0" lvl="1" algn="just"/>
            <a:r>
              <a:rPr lang="es-PE" sz="2000" i="1" dirty="0">
                <a:solidFill>
                  <a:srgbClr val="0070C0"/>
                </a:solidFill>
                <a:latin typeface="Candara" pitchFamily="34" charset="0"/>
              </a:rPr>
              <a:t>El sistema estará disponible al 99% entre las 9:00 am y las 6:00 pm</a:t>
            </a:r>
          </a:p>
          <a:p>
            <a:pPr eaLnBrk="0" hangingPunct="0">
              <a:spcBef>
                <a:spcPct val="20000"/>
              </a:spcBef>
              <a:buClr>
                <a:schemeClr val="accent1"/>
              </a:buClr>
              <a:buSzPct val="100000"/>
            </a:pPr>
            <a:r>
              <a:rPr lang="es-PE" sz="2000" b="1" i="1" dirty="0">
                <a:solidFill>
                  <a:srgbClr val="0070C0"/>
                </a:solidFill>
                <a:latin typeface="Candara" pitchFamily="34" charset="0"/>
              </a:rPr>
              <a:t>RNF_011_Log_de_auditoría</a:t>
            </a:r>
          </a:p>
          <a:p>
            <a:pPr eaLnBrk="0" hangingPunct="0">
              <a:spcBef>
                <a:spcPct val="20000"/>
              </a:spcBef>
              <a:buClr>
                <a:schemeClr val="accent1"/>
              </a:buClr>
              <a:buSzPct val="100000"/>
            </a:pPr>
            <a:r>
              <a:rPr lang="en-US" sz="2000" i="1" dirty="0">
                <a:solidFill>
                  <a:srgbClr val="0070C0"/>
                </a:solidFill>
                <a:latin typeface="Candara" pitchFamily="34" charset="0"/>
              </a:rPr>
              <a:t>Este </a:t>
            </a:r>
            <a:r>
              <a:rPr lang="en-US" sz="2000" i="1" dirty="0" err="1">
                <a:solidFill>
                  <a:srgbClr val="0070C0"/>
                </a:solidFill>
                <a:latin typeface="Candara" pitchFamily="34" charset="0"/>
              </a:rPr>
              <a:t>es</a:t>
            </a:r>
            <a:r>
              <a:rPr lang="en-US" sz="2000" i="1" dirty="0">
                <a:solidFill>
                  <a:srgbClr val="0070C0"/>
                </a:solidFill>
                <a:latin typeface="Candara" pitchFamily="34" charset="0"/>
              </a:rPr>
              <a:t> un </a:t>
            </a:r>
            <a:r>
              <a:rPr lang="en-US" sz="2000" i="1" dirty="0" err="1">
                <a:solidFill>
                  <a:srgbClr val="0070C0"/>
                </a:solidFill>
                <a:latin typeface="Candara" pitchFamily="34" charset="0"/>
              </a:rPr>
              <a:t>requerimiento</a:t>
            </a:r>
            <a:r>
              <a:rPr lang="en-US" sz="2000" i="1" dirty="0">
                <a:solidFill>
                  <a:srgbClr val="0070C0"/>
                </a:solidFill>
                <a:latin typeface="Candara" pitchFamily="34" charset="0"/>
              </a:rPr>
              <a:t> no </a:t>
            </a:r>
            <a:r>
              <a:rPr lang="en-US" sz="2000" i="1" dirty="0" err="1">
                <a:solidFill>
                  <a:srgbClr val="0070C0"/>
                </a:solidFill>
                <a:latin typeface="Candara" pitchFamily="34" charset="0"/>
              </a:rPr>
              <a:t>funcional</a:t>
            </a:r>
            <a:r>
              <a:rPr lang="en-US" sz="2000" i="1" dirty="0">
                <a:solidFill>
                  <a:srgbClr val="0070C0"/>
                </a:solidFill>
                <a:latin typeface="Candara" pitchFamily="34" charset="0"/>
              </a:rPr>
              <a:t> de </a:t>
            </a:r>
            <a:r>
              <a:rPr lang="en-US" sz="2000" i="1" dirty="0" err="1">
                <a:solidFill>
                  <a:srgbClr val="0070C0"/>
                </a:solidFill>
                <a:latin typeface="Candara" pitchFamily="34" charset="0"/>
              </a:rPr>
              <a:t>Rendimiento</a:t>
            </a:r>
            <a:r>
              <a:rPr lang="en-US" sz="2000" i="1" dirty="0">
                <a:solidFill>
                  <a:srgbClr val="0070C0"/>
                </a:solidFill>
                <a:latin typeface="Candara" pitchFamily="34" charset="0"/>
              </a:rPr>
              <a:t>.</a:t>
            </a:r>
            <a:endParaRPr lang="es-PE" sz="2000" i="1" dirty="0">
              <a:solidFill>
                <a:srgbClr val="0070C0"/>
              </a:solidFill>
              <a:latin typeface="Candar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0000" lnSpcReduction="10000"/>
          </a:bodyPr>
          <a:lst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fontAlgn="auto" hangingPunct="1">
              <a:spcAft>
                <a:spcPts val="0"/>
              </a:spcAft>
              <a:defRPr/>
            </a:pPr>
            <a:r>
              <a:rPr lang="es-PE" dirty="0" smtClean="0"/>
              <a:t>DIAGRAMA DE PAQUETES DEL SISTEMA</a:t>
            </a:r>
            <a:endParaRPr lang="es-PE" dirty="0"/>
          </a:p>
        </p:txBody>
      </p:sp>
      <p:sp>
        <p:nvSpPr>
          <p:cNvPr id="28674" name="5 CuadroTexto"/>
          <p:cNvSpPr txBox="1">
            <a:spLocks noChangeArrowheads="1"/>
          </p:cNvSpPr>
          <p:nvPr/>
        </p:nvSpPr>
        <p:spPr bwMode="auto">
          <a:xfrm>
            <a:off x="250825" y="1844675"/>
            <a:ext cx="8642350" cy="1631950"/>
          </a:xfrm>
          <a:prstGeom prst="rect">
            <a:avLst/>
          </a:prstGeom>
          <a:noFill/>
          <a:ln w="9525">
            <a:noFill/>
            <a:miter lim="800000"/>
            <a:headEnd/>
            <a:tailEnd/>
          </a:ln>
        </p:spPr>
        <p:txBody>
          <a:bodyPr>
            <a:spAutoFit/>
          </a:bodyPr>
          <a:lstStyle/>
          <a:p>
            <a:r>
              <a:rPr lang="es-PE" sz="2000" b="1" i="1" u="sng" dirty="0">
                <a:solidFill>
                  <a:schemeClr val="tx2"/>
                </a:solidFill>
                <a:latin typeface="Candara" pitchFamily="34" charset="0"/>
              </a:rPr>
              <a:t>OBSERVACIÓN</a:t>
            </a:r>
            <a:r>
              <a:rPr lang="es-PE" sz="2000" i="1" dirty="0">
                <a:solidFill>
                  <a:schemeClr val="tx2"/>
                </a:solidFill>
                <a:latin typeface="Candara" pitchFamily="34" charset="0"/>
              </a:rPr>
              <a:t>: </a:t>
            </a:r>
          </a:p>
          <a:p>
            <a:r>
              <a:rPr lang="es-PE" sz="2000" i="1" dirty="0">
                <a:solidFill>
                  <a:schemeClr val="tx2"/>
                </a:solidFill>
                <a:latin typeface="Candara" pitchFamily="34" charset="0"/>
              </a:rPr>
              <a:t>Unir los paquetes </a:t>
            </a:r>
            <a:r>
              <a:rPr lang="es-PE" sz="2000" b="1" i="1" dirty="0">
                <a:solidFill>
                  <a:schemeClr val="tx2"/>
                </a:solidFill>
                <a:latin typeface="Candara" pitchFamily="34" charset="0"/>
              </a:rPr>
              <a:t>Solicitud de Contrato</a:t>
            </a:r>
            <a:r>
              <a:rPr lang="es-PE" sz="2000" i="1" dirty="0">
                <a:solidFill>
                  <a:schemeClr val="tx2"/>
                </a:solidFill>
                <a:latin typeface="Candara" pitchFamily="34" charset="0"/>
              </a:rPr>
              <a:t> y </a:t>
            </a:r>
            <a:r>
              <a:rPr lang="es-PE" sz="2000" b="1" i="1" dirty="0">
                <a:solidFill>
                  <a:schemeClr val="tx2"/>
                </a:solidFill>
                <a:latin typeface="Candara" pitchFamily="34" charset="0"/>
              </a:rPr>
              <a:t>Evaluación de Contrato.</a:t>
            </a:r>
          </a:p>
          <a:p>
            <a:endParaRPr lang="en-US" sz="2000" b="1" i="1" u="sng" dirty="0">
              <a:solidFill>
                <a:srgbClr val="0070C0"/>
              </a:solidFill>
              <a:latin typeface="Candara" pitchFamily="34" charset="0"/>
            </a:endParaRPr>
          </a:p>
          <a:p>
            <a:r>
              <a:rPr lang="en-US" sz="2000" b="1" i="1" u="sng" dirty="0">
                <a:solidFill>
                  <a:srgbClr val="0070C0"/>
                </a:solidFill>
                <a:latin typeface="Candara" pitchFamily="34" charset="0"/>
              </a:rPr>
              <a:t>CORRECCIÓN</a:t>
            </a:r>
            <a:r>
              <a:rPr lang="en-US" sz="2000" i="1" dirty="0">
                <a:solidFill>
                  <a:srgbClr val="0070C0"/>
                </a:solidFill>
                <a:latin typeface="Candara" pitchFamily="34" charset="0"/>
              </a:rPr>
              <a:t>:</a:t>
            </a:r>
          </a:p>
          <a:p>
            <a:r>
              <a:rPr lang="en-US" sz="2000" i="1" dirty="0">
                <a:solidFill>
                  <a:srgbClr val="0070C0"/>
                </a:solidFill>
                <a:latin typeface="Candara" pitchFamily="34" charset="0"/>
              </a:rPr>
              <a:t>Se </a:t>
            </a:r>
            <a:r>
              <a:rPr lang="es-PE" sz="2000" i="1" dirty="0">
                <a:solidFill>
                  <a:srgbClr val="0070C0"/>
                </a:solidFill>
                <a:latin typeface="Candara" pitchFamily="34" charset="0"/>
              </a:rPr>
              <a:t>unieron</a:t>
            </a:r>
            <a:r>
              <a:rPr lang="en-US" sz="2000" i="1" dirty="0">
                <a:solidFill>
                  <a:srgbClr val="0070C0"/>
                </a:solidFill>
                <a:latin typeface="Candara" pitchFamily="34" charset="0"/>
              </a:rPr>
              <a:t> en un solo </a:t>
            </a:r>
            <a:r>
              <a:rPr lang="en-US" sz="2000" i="1" dirty="0" err="1">
                <a:solidFill>
                  <a:srgbClr val="0070C0"/>
                </a:solidFill>
                <a:latin typeface="Candara" pitchFamily="34" charset="0"/>
              </a:rPr>
              <a:t>paquete</a:t>
            </a:r>
            <a:r>
              <a:rPr lang="en-US" sz="2000" b="1" i="1" dirty="0">
                <a:solidFill>
                  <a:srgbClr val="0070C0"/>
                </a:solidFill>
                <a:latin typeface="Candara" pitchFamily="34" charset="0"/>
              </a:rPr>
              <a:t> </a:t>
            </a:r>
            <a:r>
              <a:rPr lang="en-US" sz="2000" b="1" i="1" dirty="0" err="1">
                <a:solidFill>
                  <a:srgbClr val="0070C0"/>
                </a:solidFill>
                <a:latin typeface="Candara" pitchFamily="34" charset="0"/>
              </a:rPr>
              <a:t>Solicitud</a:t>
            </a:r>
            <a:r>
              <a:rPr lang="en-US" sz="2000" b="1" i="1" dirty="0">
                <a:solidFill>
                  <a:srgbClr val="0070C0"/>
                </a:solidFill>
                <a:latin typeface="Candara" pitchFamily="34" charset="0"/>
              </a:rPr>
              <a:t> de </a:t>
            </a:r>
            <a:r>
              <a:rPr lang="en-US" sz="2000" b="1" i="1" dirty="0" err="1">
                <a:solidFill>
                  <a:srgbClr val="0070C0"/>
                </a:solidFill>
                <a:latin typeface="Candara" pitchFamily="34" charset="0"/>
              </a:rPr>
              <a:t>Contrato</a:t>
            </a:r>
            <a:r>
              <a:rPr lang="en-US" sz="2000" b="1" i="1" dirty="0">
                <a:solidFill>
                  <a:srgbClr val="0070C0"/>
                </a:solidFill>
                <a:latin typeface="Candara" pitchFamily="34" charset="0"/>
              </a:rPr>
              <a:t>.</a:t>
            </a:r>
          </a:p>
        </p:txBody>
      </p:sp>
      <p:pic>
        <p:nvPicPr>
          <p:cNvPr id="28675" name="Picture 1"/>
          <p:cNvPicPr>
            <a:picLocks noChangeAspect="1" noChangeArrowheads="1"/>
          </p:cNvPicPr>
          <p:nvPr/>
        </p:nvPicPr>
        <p:blipFill>
          <a:blip r:embed="rId2"/>
          <a:srcRect/>
          <a:stretch>
            <a:fillRect/>
          </a:stretch>
        </p:blipFill>
        <p:spPr bwMode="auto">
          <a:xfrm>
            <a:off x="2484438" y="3640138"/>
            <a:ext cx="4319587" cy="288448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2 Título"/>
          <p:cNvSpPr>
            <a:spLocks noGrp="1"/>
          </p:cNvSpPr>
          <p:nvPr>
            <p:ph type="title" idx="4294967295"/>
          </p:nvPr>
        </p:nvSpPr>
        <p:spPr/>
        <p:txBody>
          <a:bodyPr/>
          <a:lstStyle/>
          <a:p>
            <a:pPr eaLnBrk="1" hangingPunct="1"/>
            <a:r>
              <a:rPr lang="es-PE" sz="4000" smtClean="0"/>
              <a:t>DIAGRAMA DE CASOS DE USO DEL SISTEMA POR PAQUETE</a:t>
            </a:r>
          </a:p>
        </p:txBody>
      </p:sp>
      <p:sp>
        <p:nvSpPr>
          <p:cNvPr id="29698" name="3 CuadroTexto"/>
          <p:cNvSpPr txBox="1">
            <a:spLocks noChangeArrowheads="1"/>
          </p:cNvSpPr>
          <p:nvPr/>
        </p:nvSpPr>
        <p:spPr bwMode="auto">
          <a:xfrm>
            <a:off x="250825" y="2693988"/>
            <a:ext cx="4176713" cy="2967037"/>
          </a:xfrm>
          <a:prstGeom prst="rect">
            <a:avLst/>
          </a:prstGeom>
          <a:noFill/>
          <a:ln w="9525">
            <a:noFill/>
            <a:miter lim="800000"/>
            <a:headEnd/>
            <a:tailEnd/>
          </a:ln>
        </p:spPr>
        <p:txBody>
          <a:bodyPr>
            <a:spAutoFit/>
          </a:bodyPr>
          <a:lstStyle/>
          <a:p>
            <a:r>
              <a:rPr lang="es-PE" sz="2000" b="1" i="1" u="sng" dirty="0">
                <a:solidFill>
                  <a:schemeClr val="tx2"/>
                </a:solidFill>
                <a:latin typeface="Candara" pitchFamily="34" charset="0"/>
              </a:rPr>
              <a:t>OBSERVACIÓN: </a:t>
            </a:r>
          </a:p>
          <a:p>
            <a:r>
              <a:rPr lang="es-PE" sz="2000" i="1" dirty="0">
                <a:solidFill>
                  <a:schemeClr val="tx2"/>
                </a:solidFill>
                <a:latin typeface="Candara" pitchFamily="34" charset="0"/>
              </a:rPr>
              <a:t>Unir los CUS </a:t>
            </a:r>
            <a:r>
              <a:rPr lang="es-PE" sz="2000" b="1" i="1" dirty="0">
                <a:solidFill>
                  <a:schemeClr val="tx2"/>
                </a:solidFill>
                <a:latin typeface="Candara" pitchFamily="34" charset="0"/>
              </a:rPr>
              <a:t>CC_CUS003_Consultar_informacion_solicitudes_contrato, CC_CUS004_Actualizar_informacion_contrato y CC_CUS005_Actualizar_informacion_adendas.</a:t>
            </a:r>
          </a:p>
          <a:p>
            <a:endParaRPr lang="en-US" sz="2000" b="1" i="1" u="sng" dirty="0">
              <a:solidFill>
                <a:srgbClr val="0070C0"/>
              </a:solidFill>
              <a:latin typeface="Candara" pitchFamily="34" charset="0"/>
            </a:endParaRPr>
          </a:p>
        </p:txBody>
      </p:sp>
      <p:pic>
        <p:nvPicPr>
          <p:cNvPr id="29699" name="Picture 2"/>
          <p:cNvPicPr>
            <a:picLocks noChangeAspect="1" noChangeArrowheads="1"/>
          </p:cNvPicPr>
          <p:nvPr/>
        </p:nvPicPr>
        <p:blipFill>
          <a:blip r:embed="rId2"/>
          <a:srcRect/>
          <a:stretch>
            <a:fillRect/>
          </a:stretch>
        </p:blipFill>
        <p:spPr bwMode="auto">
          <a:xfrm>
            <a:off x="4787900" y="1825625"/>
            <a:ext cx="4079875" cy="4389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2 Título"/>
          <p:cNvSpPr>
            <a:spLocks noGrp="1"/>
          </p:cNvSpPr>
          <p:nvPr>
            <p:ph type="title" idx="4294967295"/>
          </p:nvPr>
        </p:nvSpPr>
        <p:spPr/>
        <p:txBody>
          <a:bodyPr/>
          <a:lstStyle/>
          <a:p>
            <a:pPr eaLnBrk="1" hangingPunct="1"/>
            <a:r>
              <a:rPr lang="es-PE" sz="4000" smtClean="0"/>
              <a:t>DIAGRAMA DE CASOS DE USO DEL SISTEMA POR PAQUETE</a:t>
            </a:r>
          </a:p>
        </p:txBody>
      </p:sp>
      <p:sp>
        <p:nvSpPr>
          <p:cNvPr id="30722" name="3 CuadroTexto"/>
          <p:cNvSpPr txBox="1">
            <a:spLocks noChangeArrowheads="1"/>
          </p:cNvSpPr>
          <p:nvPr/>
        </p:nvSpPr>
        <p:spPr bwMode="auto">
          <a:xfrm>
            <a:off x="250825" y="2897113"/>
            <a:ext cx="3600450" cy="1323975"/>
          </a:xfrm>
          <a:prstGeom prst="rect">
            <a:avLst/>
          </a:prstGeom>
          <a:noFill/>
          <a:ln w="9525">
            <a:noFill/>
            <a:miter lim="800000"/>
            <a:headEnd/>
            <a:tailEnd/>
          </a:ln>
        </p:spPr>
        <p:txBody>
          <a:bodyPr>
            <a:spAutoFit/>
          </a:bodyPr>
          <a:lstStyle/>
          <a:p>
            <a:r>
              <a:rPr lang="en-US" sz="2000" b="1" i="1" u="sng" dirty="0">
                <a:solidFill>
                  <a:srgbClr val="0070C0"/>
                </a:solidFill>
                <a:latin typeface="Candara" pitchFamily="34" charset="0"/>
              </a:rPr>
              <a:t>CORRECCIÓN</a:t>
            </a:r>
            <a:r>
              <a:rPr lang="en-US" sz="2000" i="1" dirty="0">
                <a:solidFill>
                  <a:srgbClr val="0070C0"/>
                </a:solidFill>
                <a:latin typeface="Candara" pitchFamily="34" charset="0"/>
              </a:rPr>
              <a:t>:</a:t>
            </a:r>
          </a:p>
          <a:p>
            <a:r>
              <a:rPr lang="en-US" sz="2000" i="1" dirty="0">
                <a:solidFill>
                  <a:srgbClr val="0070C0"/>
                </a:solidFill>
                <a:latin typeface="Candara" pitchFamily="34" charset="0"/>
              </a:rPr>
              <a:t>Se </a:t>
            </a:r>
            <a:r>
              <a:rPr lang="en-US" sz="2000" i="1" dirty="0" err="1">
                <a:solidFill>
                  <a:srgbClr val="0070C0"/>
                </a:solidFill>
                <a:latin typeface="Candara" pitchFamily="34" charset="0"/>
              </a:rPr>
              <a:t>unieron</a:t>
            </a:r>
            <a:r>
              <a:rPr lang="en-US" sz="2000" i="1" dirty="0">
                <a:solidFill>
                  <a:srgbClr val="0070C0"/>
                </a:solidFill>
                <a:latin typeface="Candara" pitchFamily="34" charset="0"/>
              </a:rPr>
              <a:t> en un solo CUS </a:t>
            </a:r>
            <a:r>
              <a:rPr lang="es-PE" sz="2000" b="1" i="1" dirty="0">
                <a:solidFill>
                  <a:srgbClr val="0070C0"/>
                </a:solidFill>
                <a:latin typeface="Candara" pitchFamily="34" charset="0"/>
              </a:rPr>
              <a:t>CC_CUS003_Actualizar_informacion_contrato</a:t>
            </a:r>
            <a:r>
              <a:rPr lang="en-US" sz="2000" b="1" i="1" dirty="0">
                <a:solidFill>
                  <a:srgbClr val="0070C0"/>
                </a:solidFill>
                <a:latin typeface="Candara" pitchFamily="34" charset="0"/>
              </a:rPr>
              <a:t>.</a:t>
            </a:r>
          </a:p>
        </p:txBody>
      </p:sp>
      <p:pic>
        <p:nvPicPr>
          <p:cNvPr id="30723" name="Picture 3"/>
          <p:cNvPicPr>
            <a:picLocks noChangeAspect="1" noChangeArrowheads="1"/>
          </p:cNvPicPr>
          <p:nvPr/>
        </p:nvPicPr>
        <p:blipFill>
          <a:blip r:embed="rId2"/>
          <a:srcRect/>
          <a:stretch>
            <a:fillRect/>
          </a:stretch>
        </p:blipFill>
        <p:spPr bwMode="auto">
          <a:xfrm>
            <a:off x="4679950" y="2425700"/>
            <a:ext cx="4038600" cy="3390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Título"/>
          <p:cNvSpPr>
            <a:spLocks noGrp="1"/>
          </p:cNvSpPr>
          <p:nvPr>
            <p:ph type="ctrTitle"/>
          </p:nvPr>
        </p:nvSpPr>
        <p:spPr>
          <a:xfrm>
            <a:off x="390525" y="476250"/>
            <a:ext cx="8280400" cy="1584325"/>
          </a:xfrm>
        </p:spPr>
        <p:txBody>
          <a:bodyPr/>
          <a:lstStyle/>
          <a:p>
            <a:pPr eaLnBrk="1" hangingPunct="1"/>
            <a:r>
              <a:rPr lang="es-PE" smtClean="0"/>
              <a:t>CONTRATOS DE CLIENTES</a:t>
            </a:r>
            <a:endParaRPr lang="es-PE" sz="3600" smtClean="0"/>
          </a:p>
        </p:txBody>
      </p:sp>
      <p:sp>
        <p:nvSpPr>
          <p:cNvPr id="31746" name="3 CuadroTexto"/>
          <p:cNvSpPr txBox="1">
            <a:spLocks noChangeArrowheads="1"/>
          </p:cNvSpPr>
          <p:nvPr/>
        </p:nvSpPr>
        <p:spPr bwMode="auto">
          <a:xfrm>
            <a:off x="4458502" y="3573016"/>
            <a:ext cx="4186238" cy="2678112"/>
          </a:xfrm>
          <a:prstGeom prst="rect">
            <a:avLst/>
          </a:prstGeom>
          <a:noFill/>
          <a:ln w="9525">
            <a:noFill/>
            <a:miter lim="800000"/>
            <a:headEnd/>
            <a:tailEnd/>
          </a:ln>
        </p:spPr>
        <p:txBody>
          <a:bodyPr>
            <a:spAutoFit/>
          </a:bodyPr>
          <a:lstStyle/>
          <a:p>
            <a:pPr algn="r"/>
            <a:r>
              <a:rPr lang="es-PE" sz="2400" dirty="0">
                <a:latin typeface="Candara" pitchFamily="34" charset="0"/>
              </a:rPr>
              <a:t>Orlando </a:t>
            </a:r>
            <a:r>
              <a:rPr lang="es-PE" sz="2400" dirty="0" err="1">
                <a:latin typeface="Candara" pitchFamily="34" charset="0"/>
              </a:rPr>
              <a:t>Sedamano</a:t>
            </a:r>
            <a:r>
              <a:rPr lang="es-PE" sz="2400" dirty="0">
                <a:latin typeface="Candara" pitchFamily="34" charset="0"/>
              </a:rPr>
              <a:t> Cornejo</a:t>
            </a:r>
          </a:p>
          <a:p>
            <a:pPr algn="r"/>
            <a:r>
              <a:rPr lang="es-PE" sz="2400" dirty="0">
                <a:latin typeface="Candara" pitchFamily="34" charset="0"/>
              </a:rPr>
              <a:t>Marco </a:t>
            </a:r>
            <a:r>
              <a:rPr lang="es-PE" sz="2400" dirty="0" err="1">
                <a:latin typeface="Candara" pitchFamily="34" charset="0"/>
              </a:rPr>
              <a:t>Bustinza</a:t>
            </a:r>
            <a:r>
              <a:rPr lang="es-PE" sz="2400" dirty="0">
                <a:latin typeface="Candara" pitchFamily="34" charset="0"/>
              </a:rPr>
              <a:t> </a:t>
            </a:r>
          </a:p>
          <a:p>
            <a:pPr algn="r"/>
            <a:r>
              <a:rPr lang="es-PE" sz="2400" dirty="0">
                <a:latin typeface="Candara" pitchFamily="34" charset="0"/>
              </a:rPr>
              <a:t>Néstor Robles Cacha</a:t>
            </a:r>
          </a:p>
          <a:p>
            <a:pPr algn="r"/>
            <a:r>
              <a:rPr lang="es-PE" sz="2400" dirty="0">
                <a:latin typeface="Candara" pitchFamily="34" charset="0"/>
              </a:rPr>
              <a:t>Gabriela Rojas </a:t>
            </a:r>
            <a:r>
              <a:rPr lang="es-PE" sz="2400" dirty="0" err="1">
                <a:latin typeface="Candara" pitchFamily="34" charset="0"/>
              </a:rPr>
              <a:t>Munive</a:t>
            </a:r>
            <a:r>
              <a:rPr lang="es-PE" sz="2400" dirty="0">
                <a:latin typeface="Candara" pitchFamily="34" charset="0"/>
              </a:rPr>
              <a:t> </a:t>
            </a:r>
          </a:p>
          <a:p>
            <a:pPr algn="r"/>
            <a:r>
              <a:rPr lang="es-PE" sz="2400" dirty="0">
                <a:latin typeface="Candara" pitchFamily="34" charset="0"/>
              </a:rPr>
              <a:t>Paola Rojas </a:t>
            </a:r>
            <a:r>
              <a:rPr lang="es-PE" sz="2400" dirty="0" err="1">
                <a:latin typeface="Candara" pitchFamily="34" charset="0"/>
              </a:rPr>
              <a:t>Chicoma</a:t>
            </a:r>
            <a:endParaRPr lang="es-PE" sz="2400" dirty="0">
              <a:latin typeface="Candara" pitchFamily="34" charset="0"/>
            </a:endParaRPr>
          </a:p>
          <a:p>
            <a:pPr algn="r"/>
            <a:r>
              <a:rPr lang="es-PE" sz="2400" dirty="0">
                <a:latin typeface="Candara" pitchFamily="34" charset="0"/>
              </a:rPr>
              <a:t>Augusto Suárez Gutiérrez</a:t>
            </a:r>
          </a:p>
          <a:p>
            <a:pPr algn="r"/>
            <a:endParaRPr lang="es-PE" sz="2400" dirty="0">
              <a:solidFill>
                <a:schemeClr val="bg1"/>
              </a:solidFill>
              <a:latin typeface="Candara" pitchFamily="34" charset="0"/>
            </a:endParaRPr>
          </a:p>
        </p:txBody>
      </p:sp>
      <p:sp>
        <p:nvSpPr>
          <p:cNvPr id="31747"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CORRECCIONES AL ENTREGABLE ANTERIOR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CuadroTexto"/>
          <p:cNvSpPr txBox="1">
            <a:spLocks noChangeArrowheads="1"/>
          </p:cNvSpPr>
          <p:nvPr/>
        </p:nvSpPr>
        <p:spPr bwMode="auto">
          <a:xfrm>
            <a:off x="250825" y="2636912"/>
            <a:ext cx="8642350" cy="1938337"/>
          </a:xfrm>
          <a:prstGeom prst="rect">
            <a:avLst/>
          </a:prstGeom>
          <a:noFill/>
          <a:ln w="9525">
            <a:noFill/>
            <a:miter lim="800000"/>
            <a:headEnd/>
            <a:tailEnd/>
          </a:ln>
        </p:spPr>
        <p:txBody>
          <a:bodyPr>
            <a:spAutoFit/>
          </a:bodyPr>
          <a:lstStyle/>
          <a:p>
            <a:r>
              <a:rPr lang="es-PE" sz="2000" b="1" i="1" u="sng" dirty="0">
                <a:solidFill>
                  <a:schemeClr val="tx2"/>
                </a:solidFill>
                <a:latin typeface="Candara" pitchFamily="34" charset="0"/>
              </a:rPr>
              <a:t>OBSERVACIÓN</a:t>
            </a:r>
            <a:r>
              <a:rPr lang="es-PE" sz="2000" i="1" dirty="0">
                <a:solidFill>
                  <a:schemeClr val="tx2"/>
                </a:solidFill>
                <a:latin typeface="Candara" pitchFamily="34" charset="0"/>
              </a:rPr>
              <a:t>: Las reglas de negocio </a:t>
            </a:r>
            <a:r>
              <a:rPr lang="es-PE" sz="2000" b="1" i="1" dirty="0">
                <a:solidFill>
                  <a:schemeClr val="tx2"/>
                </a:solidFill>
                <a:latin typeface="Candara" pitchFamily="34" charset="0"/>
              </a:rPr>
              <a:t>CC_RN002_Categoria_de_Tipos_de_Cliente </a:t>
            </a:r>
            <a:r>
              <a:rPr lang="es-PE" sz="2000" i="1" dirty="0">
                <a:solidFill>
                  <a:schemeClr val="tx2"/>
                </a:solidFill>
                <a:latin typeface="Candara" pitchFamily="34" charset="0"/>
              </a:rPr>
              <a:t>y</a:t>
            </a:r>
            <a:r>
              <a:rPr lang="es-PE" sz="2000" b="1" i="1" dirty="0">
                <a:solidFill>
                  <a:schemeClr val="tx2"/>
                </a:solidFill>
                <a:latin typeface="Candara" pitchFamily="34" charset="0"/>
              </a:rPr>
              <a:t> CC_RN003_Tipos_de_Servicio</a:t>
            </a:r>
            <a:r>
              <a:rPr lang="es-PE" sz="2000" i="1" dirty="0">
                <a:solidFill>
                  <a:schemeClr val="tx2"/>
                </a:solidFill>
                <a:latin typeface="Candara" pitchFamily="34" charset="0"/>
              </a:rPr>
              <a:t> no son reglas de negocio</a:t>
            </a:r>
          </a:p>
          <a:p>
            <a:endParaRPr lang="es-PE" sz="2000" i="1" dirty="0">
              <a:solidFill>
                <a:schemeClr val="tx2"/>
              </a:solidFill>
              <a:latin typeface="Candara" pitchFamily="34" charset="0"/>
            </a:endParaRPr>
          </a:p>
          <a:p>
            <a:r>
              <a:rPr lang="en-US" sz="2000" b="1" i="1" u="sng" dirty="0">
                <a:solidFill>
                  <a:srgbClr val="0070C0"/>
                </a:solidFill>
                <a:latin typeface="Candara" pitchFamily="34" charset="0"/>
              </a:rPr>
              <a:t>CORRECCIÓN</a:t>
            </a:r>
            <a:r>
              <a:rPr lang="en-US" sz="2000" i="1" dirty="0">
                <a:solidFill>
                  <a:srgbClr val="0070C0"/>
                </a:solidFill>
                <a:latin typeface="Candara" pitchFamily="34" charset="0"/>
              </a:rPr>
              <a:t>: </a:t>
            </a:r>
            <a:r>
              <a:rPr lang="en-US" sz="2000" i="1" dirty="0" err="1">
                <a:solidFill>
                  <a:srgbClr val="0070C0"/>
                </a:solidFill>
                <a:latin typeface="Candara" pitchFamily="34" charset="0"/>
              </a:rPr>
              <a:t>Ya</a:t>
            </a:r>
            <a:r>
              <a:rPr lang="en-US" sz="2000" i="1" dirty="0">
                <a:solidFill>
                  <a:srgbClr val="0070C0"/>
                </a:solidFill>
                <a:latin typeface="Candara" pitchFamily="34" charset="0"/>
              </a:rPr>
              <a:t> no </a:t>
            </a:r>
            <a:r>
              <a:rPr lang="en-US" sz="2000" i="1" dirty="0" err="1">
                <a:solidFill>
                  <a:srgbClr val="0070C0"/>
                </a:solidFill>
                <a:latin typeface="Candara" pitchFamily="34" charset="0"/>
              </a:rPr>
              <a:t>serán</a:t>
            </a:r>
            <a:r>
              <a:rPr lang="en-US" sz="2000" i="1" dirty="0">
                <a:solidFill>
                  <a:srgbClr val="0070C0"/>
                </a:solidFill>
                <a:latin typeface="Candara" pitchFamily="34" charset="0"/>
              </a:rPr>
              <a:t> </a:t>
            </a:r>
            <a:r>
              <a:rPr lang="en-US" sz="2000" i="1" dirty="0" err="1">
                <a:solidFill>
                  <a:srgbClr val="0070C0"/>
                </a:solidFill>
                <a:latin typeface="Candara" pitchFamily="34" charset="0"/>
              </a:rPr>
              <a:t>reglas</a:t>
            </a:r>
            <a:r>
              <a:rPr lang="en-US" sz="2000" i="1" dirty="0">
                <a:solidFill>
                  <a:srgbClr val="0070C0"/>
                </a:solidFill>
                <a:latin typeface="Candara" pitchFamily="34" charset="0"/>
              </a:rPr>
              <a:t> de </a:t>
            </a:r>
            <a:r>
              <a:rPr lang="en-US" sz="2000" i="1" dirty="0" err="1">
                <a:solidFill>
                  <a:srgbClr val="0070C0"/>
                </a:solidFill>
                <a:latin typeface="Candara" pitchFamily="34" charset="0"/>
              </a:rPr>
              <a:t>negocio</a:t>
            </a:r>
            <a:r>
              <a:rPr lang="en-US" sz="2000" i="1" dirty="0">
                <a:solidFill>
                  <a:srgbClr val="0070C0"/>
                </a:solidFill>
                <a:latin typeface="Candara" pitchFamily="34" charset="0"/>
              </a:rPr>
              <a:t>.</a:t>
            </a:r>
            <a:endParaRPr lang="en-US" sz="2000" b="1" i="1" dirty="0">
              <a:solidFill>
                <a:srgbClr val="0070C0"/>
              </a:solidFill>
              <a:latin typeface="Candara" pitchFamily="34" charset="0"/>
            </a:endParaRPr>
          </a:p>
          <a:p>
            <a:endParaRPr lang="es-PE" sz="2000" i="1" dirty="0">
              <a:solidFill>
                <a:schemeClr val="tx2"/>
              </a:solidFill>
              <a:latin typeface="Candara" pitchFamily="34" charset="0"/>
            </a:endParaRPr>
          </a:p>
          <a:p>
            <a:endParaRPr lang="en-US" sz="2000" b="1" i="1" dirty="0">
              <a:solidFill>
                <a:schemeClr val="tx2"/>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7500"/>
          </a:bodyPr>
          <a:lstStyle/>
          <a:p>
            <a:pPr algn="ctr" fontAlgn="auto">
              <a:spcAft>
                <a:spcPts val="0"/>
              </a:spcAft>
              <a:defRPr/>
            </a:pPr>
            <a:r>
              <a:rPr lang="en-US" sz="4400" dirty="0">
                <a:solidFill>
                  <a:srgbClr val="FFFFFF"/>
                </a:solidFill>
                <a:latin typeface="+mj-lt"/>
                <a:ea typeface="+mj-ea"/>
                <a:cs typeface="+mj-cs"/>
              </a:rPr>
              <a:t>REGLAS DEL NEGOCIO</a:t>
            </a:r>
            <a:endParaRPr lang="es-PE" sz="4400" dirty="0">
              <a:solidFill>
                <a:srgbClr val="FFFFFF"/>
              </a:solidFill>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CuadroTexto"/>
          <p:cNvSpPr txBox="1">
            <a:spLocks noChangeArrowheads="1"/>
          </p:cNvSpPr>
          <p:nvPr/>
        </p:nvSpPr>
        <p:spPr bwMode="auto">
          <a:xfrm>
            <a:off x="250825" y="2550840"/>
            <a:ext cx="8642350" cy="2246312"/>
          </a:xfrm>
          <a:prstGeom prst="rect">
            <a:avLst/>
          </a:prstGeom>
          <a:noFill/>
          <a:ln w="9525">
            <a:noFill/>
            <a:miter lim="800000"/>
            <a:headEnd/>
            <a:tailEnd/>
          </a:ln>
        </p:spPr>
        <p:txBody>
          <a:bodyPr>
            <a:spAutoFit/>
          </a:bodyPr>
          <a:lstStyle/>
          <a:p>
            <a:r>
              <a:rPr lang="es-PE" sz="2000" b="1" i="1" u="sng" dirty="0">
                <a:solidFill>
                  <a:schemeClr val="tx2"/>
                </a:solidFill>
                <a:latin typeface="Candara" pitchFamily="34" charset="0"/>
              </a:rPr>
              <a:t>OBSERVACIÓN</a:t>
            </a:r>
            <a:r>
              <a:rPr lang="es-PE" sz="2000" b="1" i="1" dirty="0">
                <a:solidFill>
                  <a:schemeClr val="tx2"/>
                </a:solidFill>
                <a:latin typeface="Candara" pitchFamily="34" charset="0"/>
              </a:rPr>
              <a:t>: No se han analizados los actores</a:t>
            </a:r>
            <a:r>
              <a:rPr lang="es-PE" sz="2000" b="1" dirty="0"/>
              <a:t> </a:t>
            </a:r>
            <a:r>
              <a:rPr lang="es-PE" sz="2000" b="1" i="1" dirty="0">
                <a:solidFill>
                  <a:schemeClr val="tx2"/>
                </a:solidFill>
                <a:latin typeface="Candara" pitchFamily="34" charset="0"/>
              </a:rPr>
              <a:t>CC_AN001_Gestor_Requerimiento</a:t>
            </a:r>
            <a:r>
              <a:rPr lang="es-PE" sz="2000" b="1" dirty="0"/>
              <a:t> </a:t>
            </a:r>
            <a:r>
              <a:rPr lang="en-US" sz="2000" b="1" i="1" dirty="0">
                <a:solidFill>
                  <a:schemeClr val="tx2"/>
                </a:solidFill>
                <a:latin typeface="Candara" pitchFamily="34" charset="0"/>
              </a:rPr>
              <a:t>y </a:t>
            </a:r>
            <a:r>
              <a:rPr lang="es-PE" sz="2000" b="1" i="1" dirty="0">
                <a:solidFill>
                  <a:schemeClr val="tx2"/>
                </a:solidFill>
                <a:latin typeface="Candara" pitchFamily="34" charset="0"/>
              </a:rPr>
              <a:t>CC_AN002_Gestor_Cambio</a:t>
            </a:r>
          </a:p>
          <a:p>
            <a:endParaRPr lang="es-PE" sz="2000" b="1" i="1" dirty="0">
              <a:solidFill>
                <a:schemeClr val="tx2"/>
              </a:solidFill>
              <a:latin typeface="Candara" pitchFamily="34" charset="0"/>
            </a:endParaRPr>
          </a:p>
          <a:p>
            <a:pPr algn="just"/>
            <a:r>
              <a:rPr lang="en-US" sz="2000" b="1" i="1" u="sng" dirty="0">
                <a:solidFill>
                  <a:srgbClr val="0070C0"/>
                </a:solidFill>
                <a:latin typeface="Candara" pitchFamily="34" charset="0"/>
              </a:rPr>
              <a:t>COMENTARIO</a:t>
            </a:r>
            <a:r>
              <a:rPr lang="en-US" sz="2000" b="1" i="1" dirty="0">
                <a:solidFill>
                  <a:srgbClr val="0070C0"/>
                </a:solidFill>
                <a:latin typeface="Candara" pitchFamily="34" charset="0"/>
              </a:rPr>
              <a:t>:</a:t>
            </a:r>
            <a:r>
              <a:rPr lang="en-US" sz="2000" i="1" dirty="0">
                <a:solidFill>
                  <a:srgbClr val="0070C0"/>
                </a:solidFill>
                <a:latin typeface="Candara" pitchFamily="34" charset="0"/>
              </a:rPr>
              <a:t> </a:t>
            </a:r>
            <a:r>
              <a:rPr lang="en-US" sz="2000" i="1" dirty="0" err="1">
                <a:solidFill>
                  <a:srgbClr val="0070C0"/>
                </a:solidFill>
                <a:latin typeface="Candara" pitchFamily="34" charset="0"/>
              </a:rPr>
              <a:t>Estos</a:t>
            </a:r>
            <a:r>
              <a:rPr lang="en-US" sz="2000" i="1" dirty="0">
                <a:solidFill>
                  <a:srgbClr val="0070C0"/>
                </a:solidFill>
                <a:latin typeface="Candara" pitchFamily="34" charset="0"/>
              </a:rPr>
              <a:t> </a:t>
            </a:r>
            <a:r>
              <a:rPr lang="en-US" sz="2000" i="1" dirty="0" err="1">
                <a:solidFill>
                  <a:srgbClr val="0070C0"/>
                </a:solidFill>
                <a:latin typeface="Candara" pitchFamily="34" charset="0"/>
              </a:rPr>
              <a:t>actores</a:t>
            </a:r>
            <a:r>
              <a:rPr lang="en-US" sz="2000" i="1" dirty="0">
                <a:solidFill>
                  <a:srgbClr val="0070C0"/>
                </a:solidFill>
                <a:latin typeface="Candara" pitchFamily="34" charset="0"/>
              </a:rPr>
              <a:t> </a:t>
            </a:r>
            <a:r>
              <a:rPr lang="en-US" sz="2000" i="1" dirty="0" err="1">
                <a:solidFill>
                  <a:srgbClr val="0070C0"/>
                </a:solidFill>
                <a:latin typeface="Candara" pitchFamily="34" charset="0"/>
              </a:rPr>
              <a:t>provienen</a:t>
            </a:r>
            <a:r>
              <a:rPr lang="en-US" sz="2000" i="1" dirty="0">
                <a:solidFill>
                  <a:srgbClr val="0070C0"/>
                </a:solidFill>
                <a:latin typeface="Candara" pitchFamily="34" charset="0"/>
              </a:rPr>
              <a:t> del modulo de </a:t>
            </a:r>
            <a:r>
              <a:rPr lang="en-US" sz="2000" i="1" dirty="0" err="1">
                <a:solidFill>
                  <a:srgbClr val="0070C0"/>
                </a:solidFill>
                <a:latin typeface="Candara" pitchFamily="34" charset="0"/>
              </a:rPr>
              <a:t>Gestión</a:t>
            </a:r>
            <a:r>
              <a:rPr lang="en-US" sz="2000" i="1" dirty="0">
                <a:solidFill>
                  <a:srgbClr val="0070C0"/>
                </a:solidFill>
                <a:latin typeface="Candara" pitchFamily="34" charset="0"/>
              </a:rPr>
              <a:t> de </a:t>
            </a:r>
            <a:r>
              <a:rPr lang="en-US" sz="2000" i="1" dirty="0" err="1">
                <a:solidFill>
                  <a:srgbClr val="0070C0"/>
                </a:solidFill>
                <a:latin typeface="Candara" pitchFamily="34" charset="0"/>
              </a:rPr>
              <a:t>Requerimientos</a:t>
            </a:r>
            <a:r>
              <a:rPr lang="en-US" sz="2000" i="1" dirty="0">
                <a:solidFill>
                  <a:srgbClr val="0070C0"/>
                </a:solidFill>
                <a:latin typeface="Candara" pitchFamily="34" charset="0"/>
              </a:rPr>
              <a:t> y </a:t>
            </a:r>
            <a:r>
              <a:rPr lang="en-US" sz="2000" i="1" dirty="0" err="1">
                <a:solidFill>
                  <a:srgbClr val="0070C0"/>
                </a:solidFill>
                <a:latin typeface="Candara" pitchFamily="34" charset="0"/>
              </a:rPr>
              <a:t>Gestión</a:t>
            </a:r>
            <a:r>
              <a:rPr lang="en-US" sz="2000" i="1" dirty="0">
                <a:solidFill>
                  <a:srgbClr val="0070C0"/>
                </a:solidFill>
                <a:latin typeface="Candara" pitchFamily="34" charset="0"/>
              </a:rPr>
              <a:t> de </a:t>
            </a:r>
            <a:r>
              <a:rPr lang="es-PE" sz="2000" i="1" dirty="0">
                <a:solidFill>
                  <a:srgbClr val="0070C0"/>
                </a:solidFill>
                <a:latin typeface="Candara" pitchFamily="34" charset="0"/>
              </a:rPr>
              <a:t>Cambios</a:t>
            </a:r>
            <a:r>
              <a:rPr lang="en-US" sz="2000" i="1" dirty="0">
                <a:solidFill>
                  <a:srgbClr val="0070C0"/>
                </a:solidFill>
                <a:latin typeface="Candara" pitchFamily="34" charset="0"/>
              </a:rPr>
              <a:t>, los </a:t>
            </a:r>
            <a:r>
              <a:rPr lang="es-PE" sz="2000" i="1" dirty="0">
                <a:solidFill>
                  <a:srgbClr val="0070C0"/>
                </a:solidFill>
                <a:latin typeface="Candara" pitchFamily="34" charset="0"/>
              </a:rPr>
              <a:t>cuales</a:t>
            </a:r>
            <a:r>
              <a:rPr lang="en-US" sz="2000" i="1" dirty="0">
                <a:solidFill>
                  <a:srgbClr val="0070C0"/>
                </a:solidFill>
                <a:latin typeface="Candara" pitchFamily="34" charset="0"/>
              </a:rPr>
              <a:t> </a:t>
            </a:r>
            <a:r>
              <a:rPr lang="en-US" sz="2000" i="1" dirty="0" err="1">
                <a:solidFill>
                  <a:srgbClr val="0070C0"/>
                </a:solidFill>
                <a:latin typeface="Candara" pitchFamily="34" charset="0"/>
              </a:rPr>
              <a:t>envian</a:t>
            </a:r>
            <a:r>
              <a:rPr lang="en-US" sz="2000" i="1" dirty="0">
                <a:solidFill>
                  <a:srgbClr val="0070C0"/>
                </a:solidFill>
                <a:latin typeface="Candara" pitchFamily="34" charset="0"/>
              </a:rPr>
              <a:t> </a:t>
            </a:r>
            <a:r>
              <a:rPr lang="en-US" sz="2000" i="1" dirty="0" err="1">
                <a:solidFill>
                  <a:srgbClr val="0070C0"/>
                </a:solidFill>
                <a:latin typeface="Candara" pitchFamily="34" charset="0"/>
              </a:rPr>
              <a:t>las</a:t>
            </a:r>
            <a:r>
              <a:rPr lang="en-US" sz="2000" i="1" dirty="0">
                <a:solidFill>
                  <a:srgbClr val="0070C0"/>
                </a:solidFill>
                <a:latin typeface="Candara" pitchFamily="34" charset="0"/>
              </a:rPr>
              <a:t> solicitudes de </a:t>
            </a:r>
            <a:r>
              <a:rPr lang="en-US" sz="2000" i="1" dirty="0" err="1">
                <a:solidFill>
                  <a:srgbClr val="0070C0"/>
                </a:solidFill>
                <a:latin typeface="Candara" pitchFamily="34" charset="0"/>
              </a:rPr>
              <a:t>requerimientos</a:t>
            </a:r>
            <a:r>
              <a:rPr lang="en-US" sz="2000" i="1" dirty="0">
                <a:solidFill>
                  <a:srgbClr val="0070C0"/>
                </a:solidFill>
                <a:latin typeface="Candara" pitchFamily="34" charset="0"/>
              </a:rPr>
              <a:t> y </a:t>
            </a:r>
            <a:r>
              <a:rPr lang="en-US" sz="2000" i="1" dirty="0" err="1">
                <a:solidFill>
                  <a:srgbClr val="0070C0"/>
                </a:solidFill>
                <a:latin typeface="Candara" pitchFamily="34" charset="0"/>
              </a:rPr>
              <a:t>cambios</a:t>
            </a:r>
            <a:r>
              <a:rPr lang="en-US" sz="2000" i="1" dirty="0">
                <a:solidFill>
                  <a:srgbClr val="0070C0"/>
                </a:solidFill>
                <a:latin typeface="Candara" pitchFamily="34" charset="0"/>
              </a:rPr>
              <a:t> </a:t>
            </a:r>
            <a:r>
              <a:rPr lang="en-US" sz="2000" i="1" dirty="0" err="1">
                <a:solidFill>
                  <a:srgbClr val="0070C0"/>
                </a:solidFill>
                <a:latin typeface="Candara" pitchFamily="34" charset="0"/>
              </a:rPr>
              <a:t>respectivamente</a:t>
            </a:r>
            <a:r>
              <a:rPr lang="en-US" sz="2000" i="1" dirty="0">
                <a:solidFill>
                  <a:srgbClr val="0070C0"/>
                </a:solidFill>
                <a:latin typeface="Candara" pitchFamily="34" charset="0"/>
              </a:rPr>
              <a:t>.</a:t>
            </a:r>
          </a:p>
          <a:p>
            <a:endParaRPr lang="en-US" sz="2000" b="1" i="1" dirty="0">
              <a:solidFill>
                <a:schemeClr val="tx2"/>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7500"/>
          </a:bodyPr>
          <a:lstStyle/>
          <a:p>
            <a:pPr algn="ctr" fontAlgn="auto">
              <a:spcAft>
                <a:spcPts val="0"/>
              </a:spcAft>
              <a:defRPr/>
            </a:pPr>
            <a:r>
              <a:rPr lang="en-US" sz="4400" dirty="0">
                <a:solidFill>
                  <a:srgbClr val="FFFFFF"/>
                </a:solidFill>
                <a:latin typeface="+mj-lt"/>
                <a:ea typeface="+mj-ea"/>
                <a:cs typeface="+mj-cs"/>
              </a:rPr>
              <a:t>ACTORES DEL NEGOCIO</a:t>
            </a:r>
            <a:endParaRPr lang="es-PE" sz="4400" dirty="0">
              <a:solidFill>
                <a:srgbClr val="FFFFFF"/>
              </a:solidFill>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1 CuadroTexto"/>
          <p:cNvSpPr txBox="1">
            <a:spLocks noChangeArrowheads="1"/>
          </p:cNvSpPr>
          <p:nvPr/>
        </p:nvSpPr>
        <p:spPr bwMode="auto">
          <a:xfrm>
            <a:off x="250825" y="2420938"/>
            <a:ext cx="8642350" cy="1016000"/>
          </a:xfrm>
          <a:prstGeom prst="rect">
            <a:avLst/>
          </a:prstGeom>
          <a:noFill/>
          <a:ln w="9525">
            <a:noFill/>
            <a:miter lim="800000"/>
            <a:headEnd/>
            <a:tailEnd/>
          </a:ln>
        </p:spPr>
        <p:txBody>
          <a:bodyPr>
            <a:spAutoFit/>
          </a:bodyPr>
          <a:lstStyle/>
          <a:p>
            <a:r>
              <a:rPr lang="es-PE" sz="2000" b="1" i="1" u="sng">
                <a:solidFill>
                  <a:schemeClr val="tx2"/>
                </a:solidFill>
                <a:latin typeface="Candara" pitchFamily="34" charset="0"/>
              </a:rPr>
              <a:t>OBSERVACIÓN</a:t>
            </a:r>
            <a:r>
              <a:rPr lang="es-PE" sz="2000" b="1" i="1">
                <a:solidFill>
                  <a:schemeClr val="tx2"/>
                </a:solidFill>
                <a:latin typeface="Candara" pitchFamily="34" charset="0"/>
              </a:rPr>
              <a:t>: </a:t>
            </a:r>
            <a:r>
              <a:rPr lang="es-PE" sz="2000" i="1">
                <a:solidFill>
                  <a:schemeClr val="tx2"/>
                </a:solidFill>
                <a:latin typeface="Candara" pitchFamily="34" charset="0"/>
              </a:rPr>
              <a:t>Agregar la generalización a CC_AN003_Gestor_Contratos</a:t>
            </a:r>
          </a:p>
          <a:p>
            <a:endParaRPr lang="es-PE" sz="2000" i="1">
              <a:solidFill>
                <a:schemeClr val="tx2"/>
              </a:solidFill>
              <a:latin typeface="Candara" pitchFamily="34" charset="0"/>
            </a:endParaRPr>
          </a:p>
          <a:p>
            <a:r>
              <a:rPr lang="es-PE" sz="2000" b="1" i="1" u="sng">
                <a:solidFill>
                  <a:srgbClr val="0070C0"/>
                </a:solidFill>
                <a:latin typeface="Candara" pitchFamily="34" charset="0"/>
              </a:rPr>
              <a:t>CORRECCIÓN</a:t>
            </a:r>
            <a:r>
              <a:rPr lang="es-PE" sz="2000" b="1" i="1">
                <a:solidFill>
                  <a:srgbClr val="0070C0"/>
                </a:solidFill>
                <a:latin typeface="Candara" pitchFamily="34" charset="0"/>
              </a:rPr>
              <a:t>: </a:t>
            </a:r>
            <a:r>
              <a:rPr lang="es-PE" sz="2000" i="1">
                <a:solidFill>
                  <a:srgbClr val="0070C0"/>
                </a:solidFill>
                <a:latin typeface="Candara" pitchFamily="34" charset="0"/>
              </a:rPr>
              <a:t>Se agrego el gráfico de generalización.</a:t>
            </a:r>
            <a:endParaRPr lang="es-PE" sz="2000" b="1" i="1">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0000" lnSpcReduction="10000"/>
          </a:bodyPr>
          <a:lstStyle/>
          <a:p>
            <a:pPr algn="ctr" fontAlgn="auto">
              <a:spcAft>
                <a:spcPts val="0"/>
              </a:spcAft>
              <a:defRPr/>
            </a:pPr>
            <a:r>
              <a:rPr lang="en-US" sz="4400" dirty="0">
                <a:solidFill>
                  <a:srgbClr val="FFFFFF"/>
                </a:solidFill>
                <a:latin typeface="+mj-lt"/>
                <a:ea typeface="+mj-ea"/>
                <a:cs typeface="+mj-cs"/>
              </a:rPr>
              <a:t>DIAGRAMA DE CASOS DE USO DEL NEGOCIO</a:t>
            </a:r>
            <a:endParaRPr lang="es-PE" sz="4400" dirty="0">
              <a:solidFill>
                <a:srgbClr val="FFFFFF"/>
              </a:solidFill>
              <a:latin typeface="+mj-lt"/>
              <a:ea typeface="+mj-ea"/>
              <a:cs typeface="+mj-cs"/>
            </a:endParaRPr>
          </a:p>
        </p:txBody>
      </p:sp>
      <p:pic>
        <p:nvPicPr>
          <p:cNvPr id="19459" name="Picture 3"/>
          <p:cNvPicPr>
            <a:picLocks noChangeAspect="1" noChangeArrowheads="1"/>
          </p:cNvPicPr>
          <p:nvPr/>
        </p:nvPicPr>
        <p:blipFill>
          <a:blip r:embed="rId2"/>
          <a:srcRect/>
          <a:stretch>
            <a:fillRect/>
          </a:stretch>
        </p:blipFill>
        <p:spPr bwMode="auto">
          <a:xfrm>
            <a:off x="3059113" y="3789363"/>
            <a:ext cx="2660650" cy="22796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CuadroTexto"/>
          <p:cNvSpPr txBox="1">
            <a:spLocks noChangeArrowheads="1"/>
          </p:cNvSpPr>
          <p:nvPr/>
        </p:nvSpPr>
        <p:spPr bwMode="auto">
          <a:xfrm>
            <a:off x="250825" y="2276872"/>
            <a:ext cx="8642350" cy="4359275"/>
          </a:xfrm>
          <a:prstGeom prst="rect">
            <a:avLst/>
          </a:prstGeom>
          <a:noFill/>
          <a:ln w="9525">
            <a:solidFill>
              <a:schemeClr val="accent1"/>
            </a:solidFill>
            <a:miter lim="800000"/>
            <a:headEnd/>
            <a:tailEnd/>
          </a:ln>
        </p:spPr>
        <p:txBody>
          <a:bodyPr>
            <a:spAutoFit/>
          </a:bodyPr>
          <a:lstStyle/>
          <a:p>
            <a:r>
              <a:rPr lang="es-PE" sz="2000" b="1" i="1" u="sng" dirty="0">
                <a:solidFill>
                  <a:schemeClr val="tx2"/>
                </a:solidFill>
                <a:latin typeface="Candara" pitchFamily="34" charset="0"/>
              </a:rPr>
              <a:t>OBSERVACIÓN</a:t>
            </a:r>
            <a:r>
              <a:rPr lang="es-PE" sz="2000" b="1" i="1" dirty="0">
                <a:solidFill>
                  <a:schemeClr val="tx2"/>
                </a:solidFill>
                <a:latin typeface="Candara" pitchFamily="34" charset="0"/>
              </a:rPr>
              <a:t>: </a:t>
            </a:r>
            <a:r>
              <a:rPr lang="es-PE" sz="2000" i="1" dirty="0">
                <a:solidFill>
                  <a:schemeClr val="tx2"/>
                </a:solidFill>
                <a:latin typeface="Candara" pitchFamily="34" charset="0"/>
              </a:rPr>
              <a:t>Las entidades de negocio </a:t>
            </a:r>
            <a:r>
              <a:rPr lang="es-PE" sz="2000" b="1" i="1" dirty="0">
                <a:solidFill>
                  <a:schemeClr val="tx2"/>
                </a:solidFill>
                <a:latin typeface="Candara" pitchFamily="34" charset="0"/>
              </a:rPr>
              <a:t>CC_EN002_Adenda, CC_EN003_Cliente </a:t>
            </a:r>
            <a:r>
              <a:rPr lang="es-PE" sz="2000" i="1" dirty="0">
                <a:solidFill>
                  <a:schemeClr val="tx2"/>
                </a:solidFill>
                <a:latin typeface="Candara" pitchFamily="34" charset="0"/>
              </a:rPr>
              <a:t>parecen ser pensadas como sistema.</a:t>
            </a:r>
            <a:endParaRPr lang="en-US" sz="2000" i="1" dirty="0">
              <a:solidFill>
                <a:schemeClr val="tx2"/>
              </a:solidFill>
              <a:latin typeface="Candara" pitchFamily="34" charset="0"/>
            </a:endParaRPr>
          </a:p>
          <a:p>
            <a:endParaRPr lang="es-PE" sz="2000" i="1" dirty="0">
              <a:solidFill>
                <a:schemeClr val="tx2"/>
              </a:solidFill>
              <a:latin typeface="Candara" pitchFamily="34" charset="0"/>
            </a:endParaRPr>
          </a:p>
          <a:p>
            <a:pPr algn="just"/>
            <a:r>
              <a:rPr lang="en-US" sz="2000" b="1" i="1" u="sng" dirty="0">
                <a:solidFill>
                  <a:srgbClr val="0070C0"/>
                </a:solidFill>
                <a:latin typeface="Candara" pitchFamily="34" charset="0"/>
              </a:rPr>
              <a:t>COMENTARIO</a:t>
            </a:r>
            <a:r>
              <a:rPr lang="en-US" sz="2000" b="1" i="1" dirty="0">
                <a:solidFill>
                  <a:srgbClr val="0070C0"/>
                </a:solidFill>
                <a:latin typeface="Candara" pitchFamily="34" charset="0"/>
              </a:rPr>
              <a:t>: </a:t>
            </a:r>
            <a:r>
              <a:rPr lang="en-US" sz="2000" i="1" dirty="0">
                <a:solidFill>
                  <a:srgbClr val="0070C0"/>
                </a:solidFill>
                <a:latin typeface="Candara" pitchFamily="34" charset="0"/>
              </a:rPr>
              <a:t>La </a:t>
            </a:r>
            <a:r>
              <a:rPr lang="en-US" sz="2000" i="1" dirty="0" err="1">
                <a:solidFill>
                  <a:srgbClr val="0070C0"/>
                </a:solidFill>
                <a:latin typeface="Candara" pitchFamily="34" charset="0"/>
              </a:rPr>
              <a:t>Adenda</a:t>
            </a:r>
            <a:r>
              <a:rPr lang="en-US" sz="2000" i="1" dirty="0">
                <a:solidFill>
                  <a:srgbClr val="0070C0"/>
                </a:solidFill>
                <a:latin typeface="Candara" pitchFamily="34" charset="0"/>
              </a:rPr>
              <a:t> </a:t>
            </a:r>
            <a:r>
              <a:rPr lang="en-US" sz="2000" i="1" dirty="0" err="1">
                <a:solidFill>
                  <a:srgbClr val="0070C0"/>
                </a:solidFill>
                <a:latin typeface="Candara" pitchFamily="34" charset="0"/>
              </a:rPr>
              <a:t>representa</a:t>
            </a:r>
            <a:r>
              <a:rPr lang="en-US" sz="2000" i="1" dirty="0">
                <a:solidFill>
                  <a:srgbClr val="0070C0"/>
                </a:solidFill>
                <a:latin typeface="Candara" pitchFamily="34" charset="0"/>
              </a:rPr>
              <a:t> un </a:t>
            </a:r>
            <a:r>
              <a:rPr lang="en-US" sz="2000" i="1" dirty="0" err="1">
                <a:solidFill>
                  <a:srgbClr val="0070C0"/>
                </a:solidFill>
                <a:latin typeface="Candara" pitchFamily="34" charset="0"/>
              </a:rPr>
              <a:t>documento</a:t>
            </a:r>
            <a:r>
              <a:rPr lang="en-US" sz="2000" i="1" dirty="0">
                <a:solidFill>
                  <a:srgbClr val="0070C0"/>
                </a:solidFill>
                <a:latin typeface="Candara" pitchFamily="34" charset="0"/>
              </a:rPr>
              <a:t> </a:t>
            </a:r>
            <a:r>
              <a:rPr lang="en-US" sz="2000" i="1" dirty="0" err="1">
                <a:solidFill>
                  <a:srgbClr val="0070C0"/>
                </a:solidFill>
                <a:latin typeface="Candara" pitchFamily="34" charset="0"/>
              </a:rPr>
              <a:t>que</a:t>
            </a:r>
            <a:r>
              <a:rPr lang="en-US" sz="2000" i="1" dirty="0">
                <a:solidFill>
                  <a:srgbClr val="0070C0"/>
                </a:solidFill>
                <a:latin typeface="Candara" pitchFamily="34" charset="0"/>
              </a:rPr>
              <a:t> </a:t>
            </a:r>
            <a:r>
              <a:rPr lang="en-US" sz="2000" i="1" dirty="0" err="1">
                <a:solidFill>
                  <a:srgbClr val="0070C0"/>
                </a:solidFill>
                <a:latin typeface="Candara" pitchFamily="34" charset="0"/>
              </a:rPr>
              <a:t>modifica</a:t>
            </a:r>
            <a:r>
              <a:rPr lang="en-US" sz="2000" i="1" dirty="0">
                <a:solidFill>
                  <a:srgbClr val="0070C0"/>
                </a:solidFill>
                <a:latin typeface="Candara" pitchFamily="34" charset="0"/>
              </a:rPr>
              <a:t> a un </a:t>
            </a:r>
            <a:r>
              <a:rPr lang="en-US" sz="2000" i="1" dirty="0" err="1">
                <a:solidFill>
                  <a:srgbClr val="0070C0"/>
                </a:solidFill>
                <a:latin typeface="Candara" pitchFamily="34" charset="0"/>
              </a:rPr>
              <a:t>contrato</a:t>
            </a:r>
            <a:r>
              <a:rPr lang="en-US" sz="2000" b="1" i="1" dirty="0">
                <a:solidFill>
                  <a:srgbClr val="0070C0"/>
                </a:solidFill>
                <a:latin typeface="Candara" pitchFamily="34" charset="0"/>
              </a:rPr>
              <a:t>. </a:t>
            </a:r>
            <a:r>
              <a:rPr lang="en-US" sz="2000" i="1" dirty="0">
                <a:solidFill>
                  <a:srgbClr val="0070C0"/>
                </a:solidFill>
                <a:latin typeface="Candara" pitchFamily="34" charset="0"/>
              </a:rPr>
              <a:t>El </a:t>
            </a:r>
            <a:r>
              <a:rPr lang="en-US" sz="2000" i="1" dirty="0" err="1">
                <a:solidFill>
                  <a:srgbClr val="0070C0"/>
                </a:solidFill>
                <a:latin typeface="Candara" pitchFamily="34" charset="0"/>
              </a:rPr>
              <a:t>cliente</a:t>
            </a:r>
            <a:r>
              <a:rPr lang="en-US" sz="2000" i="1" dirty="0">
                <a:solidFill>
                  <a:srgbClr val="0070C0"/>
                </a:solidFill>
                <a:latin typeface="Candara" pitchFamily="34" charset="0"/>
              </a:rPr>
              <a:t> </a:t>
            </a:r>
            <a:r>
              <a:rPr lang="en-US" sz="2000" i="1" dirty="0" err="1">
                <a:solidFill>
                  <a:srgbClr val="0070C0"/>
                </a:solidFill>
                <a:latin typeface="Candara" pitchFamily="34" charset="0"/>
              </a:rPr>
              <a:t>representa</a:t>
            </a:r>
            <a:r>
              <a:rPr lang="en-US" sz="2000" i="1" dirty="0">
                <a:solidFill>
                  <a:srgbClr val="0070C0"/>
                </a:solidFill>
                <a:latin typeface="Candara" pitchFamily="34" charset="0"/>
              </a:rPr>
              <a:t> la </a:t>
            </a:r>
            <a:r>
              <a:rPr lang="en-US" sz="2000" i="1" dirty="0" err="1">
                <a:solidFill>
                  <a:srgbClr val="0070C0"/>
                </a:solidFill>
                <a:latin typeface="Candara" pitchFamily="34" charset="0"/>
              </a:rPr>
              <a:t>institución</a:t>
            </a:r>
            <a:r>
              <a:rPr lang="en-US" sz="2000" i="1" dirty="0">
                <a:solidFill>
                  <a:srgbClr val="0070C0"/>
                </a:solidFill>
                <a:latin typeface="Candara" pitchFamily="34" charset="0"/>
              </a:rPr>
              <a:t> o </a:t>
            </a:r>
            <a:r>
              <a:rPr lang="en-US" sz="2000" i="1" dirty="0" err="1">
                <a:solidFill>
                  <a:srgbClr val="0070C0"/>
                </a:solidFill>
                <a:latin typeface="Candara" pitchFamily="34" charset="0"/>
              </a:rPr>
              <a:t>empresa</a:t>
            </a:r>
            <a:r>
              <a:rPr lang="en-US" sz="2000" i="1" dirty="0">
                <a:solidFill>
                  <a:srgbClr val="0070C0"/>
                </a:solidFill>
                <a:latin typeface="Candara" pitchFamily="34" charset="0"/>
              </a:rPr>
              <a:t> con la </a:t>
            </a:r>
            <a:r>
              <a:rPr lang="en-US" sz="2000" i="1" dirty="0" err="1">
                <a:solidFill>
                  <a:srgbClr val="0070C0"/>
                </a:solidFill>
                <a:latin typeface="Candara" pitchFamily="34" charset="0"/>
              </a:rPr>
              <a:t>cual</a:t>
            </a:r>
            <a:r>
              <a:rPr lang="en-US" sz="2000" i="1" dirty="0">
                <a:solidFill>
                  <a:srgbClr val="0070C0"/>
                </a:solidFill>
                <a:latin typeface="Candara" pitchFamily="34" charset="0"/>
              </a:rPr>
              <a:t> se </a:t>
            </a:r>
            <a:r>
              <a:rPr lang="en-US" sz="2000" i="1" dirty="0" err="1">
                <a:solidFill>
                  <a:srgbClr val="0070C0"/>
                </a:solidFill>
                <a:latin typeface="Candara" pitchFamily="34" charset="0"/>
              </a:rPr>
              <a:t>realiza</a:t>
            </a:r>
            <a:r>
              <a:rPr lang="en-US" sz="2000" i="1" dirty="0">
                <a:solidFill>
                  <a:srgbClr val="0070C0"/>
                </a:solidFill>
                <a:latin typeface="Candara" pitchFamily="34" charset="0"/>
              </a:rPr>
              <a:t> un </a:t>
            </a:r>
            <a:r>
              <a:rPr lang="en-US" sz="2000" i="1" dirty="0" err="1">
                <a:solidFill>
                  <a:srgbClr val="0070C0"/>
                </a:solidFill>
                <a:latin typeface="Candara" pitchFamily="34" charset="0"/>
              </a:rPr>
              <a:t>contrato</a:t>
            </a:r>
            <a:r>
              <a:rPr lang="en-US" sz="2000" b="1" i="1" dirty="0">
                <a:solidFill>
                  <a:srgbClr val="0070C0"/>
                </a:solidFill>
                <a:latin typeface="Candara" pitchFamily="34" charset="0"/>
              </a:rPr>
              <a:t>. </a:t>
            </a:r>
            <a:r>
              <a:rPr lang="en-US" sz="2000" i="1" dirty="0" err="1">
                <a:solidFill>
                  <a:srgbClr val="0070C0"/>
                </a:solidFill>
                <a:latin typeface="Candara" pitchFamily="34" charset="0"/>
              </a:rPr>
              <a:t>Basándonos</a:t>
            </a:r>
            <a:r>
              <a:rPr lang="en-US" sz="2000" i="1" dirty="0">
                <a:solidFill>
                  <a:srgbClr val="0070C0"/>
                </a:solidFill>
                <a:latin typeface="Candara" pitchFamily="34" charset="0"/>
              </a:rPr>
              <a:t> en la </a:t>
            </a:r>
            <a:r>
              <a:rPr lang="en-US" sz="2000" i="1" dirty="0" err="1">
                <a:solidFill>
                  <a:srgbClr val="0070C0"/>
                </a:solidFill>
                <a:latin typeface="Candara" pitchFamily="34" charset="0"/>
              </a:rPr>
              <a:t>sgte</a:t>
            </a:r>
            <a:r>
              <a:rPr lang="en-US" sz="2000" i="1" dirty="0">
                <a:solidFill>
                  <a:srgbClr val="0070C0"/>
                </a:solidFill>
                <a:latin typeface="Candara" pitchFamily="34" charset="0"/>
              </a:rPr>
              <a:t> </a:t>
            </a:r>
            <a:r>
              <a:rPr lang="en-US" sz="2000" i="1" dirty="0" err="1">
                <a:solidFill>
                  <a:srgbClr val="0070C0"/>
                </a:solidFill>
                <a:latin typeface="Candara" pitchFamily="34" charset="0"/>
              </a:rPr>
              <a:t>definición</a:t>
            </a:r>
            <a:r>
              <a:rPr lang="en-US" sz="2000" i="1" dirty="0">
                <a:solidFill>
                  <a:srgbClr val="0070C0"/>
                </a:solidFill>
                <a:latin typeface="Candara" pitchFamily="34" charset="0"/>
              </a:rPr>
              <a:t>: </a:t>
            </a:r>
            <a:r>
              <a:rPr lang="es-ES" sz="2000" i="1" dirty="0">
                <a:solidFill>
                  <a:srgbClr val="0070C0"/>
                </a:solidFill>
                <a:latin typeface="Candara" pitchFamily="34" charset="0"/>
              </a:rPr>
              <a:t>Este artefacto representa una pieza de información significativa que es manipulada por los actores y trabajadores del negocio. </a:t>
            </a:r>
            <a:endParaRPr lang="en-US" sz="2000" i="1" dirty="0">
              <a:solidFill>
                <a:srgbClr val="0070C0"/>
              </a:solidFill>
              <a:latin typeface="Candara" pitchFamily="34" charset="0"/>
            </a:endParaRPr>
          </a:p>
          <a:p>
            <a:endParaRPr lang="es-PE" sz="2000" b="1" i="1" u="sng" dirty="0">
              <a:solidFill>
                <a:schemeClr val="tx2"/>
              </a:solidFill>
              <a:latin typeface="Candara" pitchFamily="34" charset="0"/>
            </a:endParaRPr>
          </a:p>
          <a:p>
            <a:r>
              <a:rPr lang="es-PE" sz="2000" b="1" i="1" u="sng" dirty="0">
                <a:solidFill>
                  <a:schemeClr val="tx2"/>
                </a:solidFill>
                <a:latin typeface="Candara" pitchFamily="34" charset="0"/>
              </a:rPr>
              <a:t>OBSERVACIÓN</a:t>
            </a:r>
            <a:r>
              <a:rPr lang="es-PE" sz="2000" b="1" i="1" dirty="0">
                <a:solidFill>
                  <a:schemeClr val="tx2"/>
                </a:solidFill>
                <a:latin typeface="Candara" pitchFamily="34" charset="0"/>
              </a:rPr>
              <a:t>: </a:t>
            </a:r>
            <a:r>
              <a:rPr lang="es-PE" sz="2000" i="1" dirty="0">
                <a:solidFill>
                  <a:schemeClr val="tx2"/>
                </a:solidFill>
                <a:latin typeface="Candara" pitchFamily="34" charset="0"/>
              </a:rPr>
              <a:t>La entidad de negocio </a:t>
            </a:r>
            <a:r>
              <a:rPr lang="es-PE" sz="2000" b="1" i="1" dirty="0">
                <a:solidFill>
                  <a:schemeClr val="tx2"/>
                </a:solidFill>
                <a:latin typeface="Candara" pitchFamily="34" charset="0"/>
              </a:rPr>
              <a:t>CC_EN004_SLA</a:t>
            </a:r>
            <a:r>
              <a:rPr lang="es-PE" sz="2000" b="1" dirty="0"/>
              <a:t> </a:t>
            </a:r>
            <a:r>
              <a:rPr lang="es-PE" sz="2000" i="1" dirty="0">
                <a:solidFill>
                  <a:schemeClr val="tx2"/>
                </a:solidFill>
                <a:latin typeface="Candara" pitchFamily="34" charset="0"/>
              </a:rPr>
              <a:t>No se ha corregido </a:t>
            </a:r>
            <a:endParaRPr lang="en-US" sz="2000" i="1" dirty="0">
              <a:solidFill>
                <a:schemeClr val="tx2"/>
              </a:solidFill>
              <a:latin typeface="Candara" pitchFamily="34" charset="0"/>
            </a:endParaRPr>
          </a:p>
          <a:p>
            <a:endParaRPr lang="es-PE" sz="2000" b="1" u="sng" dirty="0"/>
          </a:p>
          <a:p>
            <a:pPr algn="just"/>
            <a:r>
              <a:rPr lang="en-US" sz="2000" b="1" i="1" u="sng" dirty="0">
                <a:solidFill>
                  <a:srgbClr val="0070C0"/>
                </a:solidFill>
                <a:latin typeface="Candara" pitchFamily="34" charset="0"/>
              </a:rPr>
              <a:t>COMENTARIO</a:t>
            </a:r>
            <a:r>
              <a:rPr lang="en-US" sz="2000" b="1" i="1" dirty="0">
                <a:solidFill>
                  <a:srgbClr val="0070C0"/>
                </a:solidFill>
                <a:latin typeface="Candara" pitchFamily="34" charset="0"/>
              </a:rPr>
              <a:t>: </a:t>
            </a:r>
            <a:r>
              <a:rPr lang="en-US" sz="2000" i="1" dirty="0" err="1">
                <a:solidFill>
                  <a:srgbClr val="0070C0"/>
                </a:solidFill>
                <a:latin typeface="Candara" pitchFamily="34" charset="0"/>
              </a:rPr>
              <a:t>Esta</a:t>
            </a:r>
            <a:r>
              <a:rPr lang="en-US" sz="2000" i="1" dirty="0">
                <a:solidFill>
                  <a:srgbClr val="0070C0"/>
                </a:solidFill>
                <a:latin typeface="Candara" pitchFamily="34" charset="0"/>
              </a:rPr>
              <a:t> </a:t>
            </a:r>
            <a:r>
              <a:rPr lang="en-US" sz="2000" i="1" dirty="0" err="1">
                <a:solidFill>
                  <a:srgbClr val="0070C0"/>
                </a:solidFill>
                <a:latin typeface="Candara" pitchFamily="34" charset="0"/>
              </a:rPr>
              <a:t>entidad</a:t>
            </a:r>
            <a:r>
              <a:rPr lang="en-US" sz="2000" i="1" dirty="0">
                <a:solidFill>
                  <a:srgbClr val="0070C0"/>
                </a:solidFill>
                <a:latin typeface="Candara" pitchFamily="34" charset="0"/>
              </a:rPr>
              <a:t> </a:t>
            </a:r>
            <a:r>
              <a:rPr lang="en-US" sz="2000" i="1" dirty="0" err="1">
                <a:solidFill>
                  <a:srgbClr val="0070C0"/>
                </a:solidFill>
                <a:latin typeface="Candara" pitchFamily="34" charset="0"/>
              </a:rPr>
              <a:t>fue</a:t>
            </a:r>
            <a:r>
              <a:rPr lang="en-US" sz="2000" i="1" dirty="0">
                <a:solidFill>
                  <a:srgbClr val="0070C0"/>
                </a:solidFill>
                <a:latin typeface="Candara" pitchFamily="34" charset="0"/>
              </a:rPr>
              <a:t> </a:t>
            </a:r>
            <a:r>
              <a:rPr lang="en-US" sz="2000" i="1" dirty="0" err="1">
                <a:solidFill>
                  <a:srgbClr val="0070C0"/>
                </a:solidFill>
                <a:latin typeface="Candara" pitchFamily="34" charset="0"/>
              </a:rPr>
              <a:t>agregada</a:t>
            </a:r>
            <a:r>
              <a:rPr lang="en-US" sz="2000" i="1" dirty="0">
                <a:solidFill>
                  <a:srgbClr val="0070C0"/>
                </a:solidFill>
                <a:latin typeface="Candara" pitchFamily="34" charset="0"/>
              </a:rPr>
              <a:t> </a:t>
            </a:r>
            <a:r>
              <a:rPr lang="en-US" sz="2000" i="1" dirty="0" err="1">
                <a:solidFill>
                  <a:srgbClr val="0070C0"/>
                </a:solidFill>
                <a:latin typeface="Candara" pitchFamily="34" charset="0"/>
              </a:rPr>
              <a:t>por</a:t>
            </a:r>
            <a:r>
              <a:rPr lang="en-US" sz="2000" i="1" dirty="0">
                <a:solidFill>
                  <a:srgbClr val="0070C0"/>
                </a:solidFill>
                <a:latin typeface="Candara" pitchFamily="34" charset="0"/>
              </a:rPr>
              <a:t> </a:t>
            </a:r>
            <a:r>
              <a:rPr lang="es-PE" sz="2000" i="1" dirty="0">
                <a:solidFill>
                  <a:srgbClr val="0070C0"/>
                </a:solidFill>
                <a:latin typeface="Candara" pitchFamily="34" charset="0"/>
              </a:rPr>
              <a:t>acuerdo </a:t>
            </a:r>
            <a:r>
              <a:rPr lang="en-US" sz="2000" i="1" dirty="0">
                <a:solidFill>
                  <a:srgbClr val="0070C0"/>
                </a:solidFill>
                <a:latin typeface="Candara" pitchFamily="34" charset="0"/>
              </a:rPr>
              <a:t>con los </a:t>
            </a:r>
            <a:r>
              <a:rPr lang="en-US" sz="2000" i="1" dirty="0" err="1">
                <a:solidFill>
                  <a:srgbClr val="0070C0"/>
                </a:solidFill>
                <a:latin typeface="Candara" pitchFamily="34" charset="0"/>
              </a:rPr>
              <a:t>demás</a:t>
            </a:r>
            <a:r>
              <a:rPr lang="en-US" sz="2000" i="1" dirty="0">
                <a:solidFill>
                  <a:srgbClr val="0070C0"/>
                </a:solidFill>
                <a:latin typeface="Candara" pitchFamily="34" charset="0"/>
              </a:rPr>
              <a:t> </a:t>
            </a:r>
            <a:r>
              <a:rPr lang="en-US" sz="2000" i="1" dirty="0" err="1">
                <a:solidFill>
                  <a:srgbClr val="0070C0"/>
                </a:solidFill>
                <a:latin typeface="Candara" pitchFamily="34" charset="0"/>
              </a:rPr>
              <a:t>grupos</a:t>
            </a:r>
            <a:r>
              <a:rPr lang="en-US" sz="2000" i="1" dirty="0">
                <a:solidFill>
                  <a:srgbClr val="0070C0"/>
                </a:solidFill>
                <a:latin typeface="Candara" pitchFamily="34" charset="0"/>
              </a:rPr>
              <a:t> </a:t>
            </a:r>
            <a:r>
              <a:rPr lang="en-US" sz="2000" i="1" dirty="0" err="1">
                <a:solidFill>
                  <a:srgbClr val="0070C0"/>
                </a:solidFill>
                <a:latin typeface="Candara" pitchFamily="34" charset="0"/>
              </a:rPr>
              <a:t>ya</a:t>
            </a:r>
            <a:r>
              <a:rPr lang="en-US" sz="2000" i="1" dirty="0">
                <a:solidFill>
                  <a:srgbClr val="0070C0"/>
                </a:solidFill>
                <a:latin typeface="Candara" pitchFamily="34" charset="0"/>
              </a:rPr>
              <a:t> </a:t>
            </a:r>
            <a:r>
              <a:rPr lang="en-US" sz="2000" i="1" dirty="0" err="1">
                <a:solidFill>
                  <a:srgbClr val="0070C0"/>
                </a:solidFill>
                <a:latin typeface="Candara" pitchFamily="34" charset="0"/>
              </a:rPr>
              <a:t>que</a:t>
            </a:r>
            <a:r>
              <a:rPr lang="en-US" sz="2000" i="1" dirty="0">
                <a:solidFill>
                  <a:srgbClr val="0070C0"/>
                </a:solidFill>
                <a:latin typeface="Candara" pitchFamily="34" charset="0"/>
              </a:rPr>
              <a:t> </a:t>
            </a:r>
            <a:r>
              <a:rPr lang="en-US" sz="2000" i="1" dirty="0" err="1">
                <a:solidFill>
                  <a:srgbClr val="0070C0"/>
                </a:solidFill>
                <a:latin typeface="Candara" pitchFamily="34" charset="0"/>
              </a:rPr>
              <a:t>otros</a:t>
            </a:r>
            <a:r>
              <a:rPr lang="en-US" sz="2000" i="1" dirty="0">
                <a:solidFill>
                  <a:srgbClr val="0070C0"/>
                </a:solidFill>
                <a:latin typeface="Candara" pitchFamily="34" charset="0"/>
              </a:rPr>
              <a:t> </a:t>
            </a:r>
            <a:r>
              <a:rPr lang="en-US" sz="2000" i="1" dirty="0" err="1">
                <a:solidFill>
                  <a:srgbClr val="0070C0"/>
                </a:solidFill>
                <a:latin typeface="Candara" pitchFamily="34" charset="0"/>
              </a:rPr>
              <a:t>Procesos</a:t>
            </a:r>
            <a:r>
              <a:rPr lang="en-US" sz="2000" i="1" dirty="0">
                <a:solidFill>
                  <a:srgbClr val="0070C0"/>
                </a:solidFill>
                <a:latin typeface="Candara" pitchFamily="34" charset="0"/>
              </a:rPr>
              <a:t> </a:t>
            </a:r>
            <a:r>
              <a:rPr lang="en-US" sz="2000" i="1" dirty="0" err="1">
                <a:solidFill>
                  <a:srgbClr val="0070C0"/>
                </a:solidFill>
                <a:latin typeface="Candara" pitchFamily="34" charset="0"/>
              </a:rPr>
              <a:t>referenciaban</a:t>
            </a:r>
            <a:r>
              <a:rPr lang="en-US" sz="2000" i="1" dirty="0">
                <a:solidFill>
                  <a:srgbClr val="0070C0"/>
                </a:solidFill>
                <a:latin typeface="Candara" pitchFamily="34" charset="0"/>
              </a:rPr>
              <a:t> a </a:t>
            </a:r>
            <a:r>
              <a:rPr lang="en-US" sz="2000" i="1" dirty="0" err="1">
                <a:solidFill>
                  <a:srgbClr val="0070C0"/>
                </a:solidFill>
                <a:latin typeface="Candara" pitchFamily="34" charset="0"/>
              </a:rPr>
              <a:t>dicha</a:t>
            </a:r>
            <a:r>
              <a:rPr lang="en-US" sz="2000" i="1" dirty="0">
                <a:solidFill>
                  <a:srgbClr val="0070C0"/>
                </a:solidFill>
                <a:latin typeface="Candara" pitchFamily="34" charset="0"/>
              </a:rPr>
              <a:t> </a:t>
            </a:r>
            <a:r>
              <a:rPr lang="en-US" sz="2000" i="1" dirty="0" err="1">
                <a:solidFill>
                  <a:srgbClr val="0070C0"/>
                </a:solidFill>
                <a:latin typeface="Candara" pitchFamily="34" charset="0"/>
              </a:rPr>
              <a:t>Entidad</a:t>
            </a:r>
            <a:r>
              <a:rPr lang="en-US" sz="2000" i="1" dirty="0">
                <a:solidFill>
                  <a:srgbClr val="0070C0"/>
                </a:solidFill>
                <a:latin typeface="Candara" pitchFamily="34" charset="0"/>
              </a:rPr>
              <a:t> y se </a:t>
            </a:r>
            <a:r>
              <a:rPr lang="en-US" sz="2000" i="1" dirty="0" err="1">
                <a:solidFill>
                  <a:srgbClr val="0070C0"/>
                </a:solidFill>
                <a:latin typeface="Candara" pitchFamily="34" charset="0"/>
              </a:rPr>
              <a:t>determinó</a:t>
            </a:r>
            <a:r>
              <a:rPr lang="en-US" sz="2000" i="1" dirty="0">
                <a:solidFill>
                  <a:srgbClr val="0070C0"/>
                </a:solidFill>
                <a:latin typeface="Candara" pitchFamily="34" charset="0"/>
              </a:rPr>
              <a:t> </a:t>
            </a:r>
            <a:r>
              <a:rPr lang="en-US" sz="2000" i="1" dirty="0" err="1">
                <a:solidFill>
                  <a:srgbClr val="0070C0"/>
                </a:solidFill>
                <a:latin typeface="Candara" pitchFamily="34" charset="0"/>
              </a:rPr>
              <a:t>que</a:t>
            </a:r>
            <a:r>
              <a:rPr lang="en-US" sz="2000" i="1" dirty="0">
                <a:solidFill>
                  <a:srgbClr val="0070C0"/>
                </a:solidFill>
                <a:latin typeface="Candara" pitchFamily="34" charset="0"/>
              </a:rPr>
              <a:t> </a:t>
            </a:r>
            <a:r>
              <a:rPr lang="en-US" sz="2000" i="1" dirty="0" err="1">
                <a:solidFill>
                  <a:srgbClr val="0070C0"/>
                </a:solidFill>
                <a:latin typeface="Candara" pitchFamily="34" charset="0"/>
              </a:rPr>
              <a:t>Gestión</a:t>
            </a:r>
            <a:r>
              <a:rPr lang="en-US" sz="2000" i="1" dirty="0">
                <a:solidFill>
                  <a:srgbClr val="0070C0"/>
                </a:solidFill>
                <a:latin typeface="Candara" pitchFamily="34" charset="0"/>
              </a:rPr>
              <a:t> de </a:t>
            </a:r>
            <a:r>
              <a:rPr lang="en-US" sz="2000" i="1" dirty="0" err="1">
                <a:solidFill>
                  <a:srgbClr val="0070C0"/>
                </a:solidFill>
                <a:latin typeface="Candara" pitchFamily="34" charset="0"/>
              </a:rPr>
              <a:t>Contratos</a:t>
            </a:r>
            <a:r>
              <a:rPr lang="en-US" sz="2000" i="1" dirty="0">
                <a:solidFill>
                  <a:srgbClr val="0070C0"/>
                </a:solidFill>
                <a:latin typeface="Candara" pitchFamily="34" charset="0"/>
              </a:rPr>
              <a:t> </a:t>
            </a:r>
            <a:r>
              <a:rPr lang="en-US" sz="2000" i="1" dirty="0" err="1">
                <a:solidFill>
                  <a:srgbClr val="0070C0"/>
                </a:solidFill>
                <a:latin typeface="Candara" pitchFamily="34" charset="0"/>
              </a:rPr>
              <a:t>sería</a:t>
            </a:r>
            <a:r>
              <a:rPr lang="en-US" sz="2000" i="1" dirty="0">
                <a:solidFill>
                  <a:srgbClr val="0070C0"/>
                </a:solidFill>
                <a:latin typeface="Candara" pitchFamily="34" charset="0"/>
              </a:rPr>
              <a:t> el </a:t>
            </a:r>
            <a:r>
              <a:rPr lang="en-US" sz="2000" i="1" dirty="0" err="1">
                <a:solidFill>
                  <a:srgbClr val="0070C0"/>
                </a:solidFill>
                <a:latin typeface="Candara" pitchFamily="34" charset="0"/>
              </a:rPr>
              <a:t>Dueño</a:t>
            </a:r>
            <a:r>
              <a:rPr lang="en-US" sz="2000" i="1" dirty="0">
                <a:solidFill>
                  <a:srgbClr val="0070C0"/>
                </a:solidFill>
                <a:latin typeface="Candara" pitchFamily="34" charset="0"/>
              </a:rPr>
              <a:t> de la </a:t>
            </a:r>
            <a:r>
              <a:rPr lang="en-US" sz="2000" i="1" dirty="0" err="1">
                <a:solidFill>
                  <a:srgbClr val="0070C0"/>
                </a:solidFill>
                <a:latin typeface="Candara" pitchFamily="34" charset="0"/>
              </a:rPr>
              <a:t>Entidad</a:t>
            </a:r>
            <a:r>
              <a:rPr lang="en-US" sz="2000" i="1" dirty="0">
                <a:solidFill>
                  <a:srgbClr val="0070C0"/>
                </a:solidFill>
                <a:latin typeface="Candara" pitchFamily="34" charset="0"/>
              </a:rPr>
              <a:t> </a:t>
            </a:r>
            <a:r>
              <a:rPr lang="es-PE" b="1" i="1" dirty="0">
                <a:solidFill>
                  <a:schemeClr val="tx2"/>
                </a:solidFill>
              </a:rPr>
              <a:t>CC_EN004_SLA</a:t>
            </a:r>
            <a:r>
              <a:rPr lang="en-US" sz="2000" i="1" dirty="0">
                <a:solidFill>
                  <a:srgbClr val="0070C0"/>
                </a:solidFill>
                <a:latin typeface="Candara" pitchFamily="34" charset="0"/>
              </a:rPr>
              <a:t>.</a:t>
            </a: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7500"/>
          </a:bodyPr>
          <a:lstStyle/>
          <a:p>
            <a:pPr algn="ctr" fontAlgn="auto">
              <a:spcAft>
                <a:spcPts val="0"/>
              </a:spcAft>
              <a:defRPr/>
            </a:pPr>
            <a:r>
              <a:rPr lang="en-US" sz="4400" dirty="0">
                <a:solidFill>
                  <a:srgbClr val="FFFFFF"/>
                </a:solidFill>
                <a:latin typeface="+mj-lt"/>
                <a:ea typeface="+mj-ea"/>
                <a:cs typeface="+mj-cs"/>
              </a:rPr>
              <a:t>ENTIDAD DE NEGOCIO</a:t>
            </a:r>
            <a:endParaRPr lang="es-PE" sz="4400" dirty="0">
              <a:solidFill>
                <a:srgbClr val="FFFFFF"/>
              </a:solidFill>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CuadroTexto"/>
          <p:cNvSpPr txBox="1">
            <a:spLocks noChangeArrowheads="1"/>
          </p:cNvSpPr>
          <p:nvPr/>
        </p:nvSpPr>
        <p:spPr bwMode="auto">
          <a:xfrm>
            <a:off x="250825" y="2430463"/>
            <a:ext cx="8642350" cy="1920875"/>
          </a:xfrm>
          <a:prstGeom prst="rect">
            <a:avLst/>
          </a:prstGeom>
          <a:noFill/>
          <a:ln w="9525">
            <a:noFill/>
            <a:miter lim="800000"/>
            <a:headEnd/>
            <a:tailEnd/>
          </a:ln>
        </p:spPr>
        <p:txBody>
          <a:bodyPr>
            <a:spAutoFit/>
          </a:bodyPr>
          <a:lstStyle/>
          <a:p>
            <a:pPr algn="just"/>
            <a:r>
              <a:rPr lang="es-PE" sz="2000" b="1" i="1" u="sng" dirty="0">
                <a:solidFill>
                  <a:schemeClr val="tx2"/>
                </a:solidFill>
                <a:latin typeface="Candara" pitchFamily="34" charset="0"/>
              </a:rPr>
              <a:t>OBSERVACIÓN: </a:t>
            </a:r>
            <a:r>
              <a:rPr lang="en-US" sz="2000" i="1" dirty="0">
                <a:solidFill>
                  <a:schemeClr val="tx2"/>
                </a:solidFill>
                <a:latin typeface="Candara" pitchFamily="34" charset="0"/>
              </a:rPr>
              <a:t>En el </a:t>
            </a:r>
            <a:r>
              <a:rPr lang="en-US" sz="2000" i="1" dirty="0" err="1">
                <a:solidFill>
                  <a:schemeClr val="tx2"/>
                </a:solidFill>
                <a:latin typeface="Candara" pitchFamily="34" charset="0"/>
              </a:rPr>
              <a:t>flujo</a:t>
            </a:r>
            <a:r>
              <a:rPr lang="en-US" sz="2000" i="1" dirty="0">
                <a:solidFill>
                  <a:schemeClr val="tx2"/>
                </a:solidFill>
                <a:latin typeface="Candara" pitchFamily="34" charset="0"/>
              </a:rPr>
              <a:t> </a:t>
            </a:r>
            <a:r>
              <a:rPr lang="en-US" sz="2000" i="1" dirty="0" err="1">
                <a:solidFill>
                  <a:schemeClr val="tx2"/>
                </a:solidFill>
                <a:latin typeface="Candara" pitchFamily="34" charset="0"/>
              </a:rPr>
              <a:t>básico</a:t>
            </a:r>
            <a:r>
              <a:rPr lang="en-US" sz="2000" i="1" dirty="0">
                <a:solidFill>
                  <a:schemeClr val="tx2"/>
                </a:solidFill>
                <a:latin typeface="Candara" pitchFamily="34" charset="0"/>
              </a:rPr>
              <a:t> de </a:t>
            </a:r>
            <a:r>
              <a:rPr lang="en-US" sz="2000" i="1" dirty="0" err="1">
                <a:solidFill>
                  <a:schemeClr val="tx2"/>
                </a:solidFill>
                <a:latin typeface="Candara" pitchFamily="34" charset="0"/>
              </a:rPr>
              <a:t>cada</a:t>
            </a:r>
            <a:r>
              <a:rPr lang="en-US" sz="2000" i="1" dirty="0">
                <a:solidFill>
                  <a:schemeClr val="tx2"/>
                </a:solidFill>
                <a:latin typeface="Candara" pitchFamily="34" charset="0"/>
              </a:rPr>
              <a:t>  </a:t>
            </a:r>
            <a:r>
              <a:rPr lang="en-US" sz="2000" i="1" dirty="0" err="1">
                <a:solidFill>
                  <a:schemeClr val="tx2"/>
                </a:solidFill>
                <a:latin typeface="Candara" pitchFamily="34" charset="0"/>
              </a:rPr>
              <a:t>caso</a:t>
            </a:r>
            <a:r>
              <a:rPr lang="en-US" sz="2000" i="1" dirty="0">
                <a:solidFill>
                  <a:schemeClr val="tx2"/>
                </a:solidFill>
                <a:latin typeface="Candara" pitchFamily="34" charset="0"/>
              </a:rPr>
              <a:t> de </a:t>
            </a:r>
            <a:r>
              <a:rPr lang="en-US" sz="2000" i="1" dirty="0" err="1">
                <a:solidFill>
                  <a:schemeClr val="tx2"/>
                </a:solidFill>
                <a:latin typeface="Candara" pitchFamily="34" charset="0"/>
              </a:rPr>
              <a:t>uso</a:t>
            </a:r>
            <a:r>
              <a:rPr lang="en-US" sz="2000" i="1" dirty="0">
                <a:solidFill>
                  <a:schemeClr val="tx2"/>
                </a:solidFill>
                <a:latin typeface="Candara" pitchFamily="34" charset="0"/>
              </a:rPr>
              <a:t> no se </a:t>
            </a:r>
            <a:r>
              <a:rPr lang="en-US" sz="2000" i="1" dirty="0" err="1">
                <a:solidFill>
                  <a:schemeClr val="tx2"/>
                </a:solidFill>
                <a:latin typeface="Candara" pitchFamily="34" charset="0"/>
              </a:rPr>
              <a:t>indica</a:t>
            </a:r>
            <a:r>
              <a:rPr lang="en-US" sz="2000" i="1" dirty="0">
                <a:solidFill>
                  <a:schemeClr val="tx2"/>
                </a:solidFill>
                <a:latin typeface="Candara" pitchFamily="34" charset="0"/>
              </a:rPr>
              <a:t> </a:t>
            </a:r>
            <a:r>
              <a:rPr lang="en-US" sz="2000" i="1" dirty="0" err="1">
                <a:solidFill>
                  <a:schemeClr val="tx2"/>
                </a:solidFill>
                <a:latin typeface="Candara" pitchFamily="34" charset="0"/>
              </a:rPr>
              <a:t>donde</a:t>
            </a:r>
            <a:r>
              <a:rPr lang="en-US" sz="2000" i="1" dirty="0">
                <a:solidFill>
                  <a:schemeClr val="tx2"/>
                </a:solidFill>
                <a:latin typeface="Candara" pitchFamily="34" charset="0"/>
              </a:rPr>
              <a:t> se </a:t>
            </a:r>
            <a:r>
              <a:rPr lang="en-US" sz="2000" i="1" dirty="0" err="1">
                <a:solidFill>
                  <a:schemeClr val="tx2"/>
                </a:solidFill>
                <a:latin typeface="Candara" pitchFamily="34" charset="0"/>
              </a:rPr>
              <a:t>aplican</a:t>
            </a:r>
            <a:r>
              <a:rPr lang="en-US" sz="2000" i="1" dirty="0">
                <a:solidFill>
                  <a:schemeClr val="tx2"/>
                </a:solidFill>
                <a:latin typeface="Candara" pitchFamily="34" charset="0"/>
              </a:rPr>
              <a:t> los </a:t>
            </a:r>
            <a:r>
              <a:rPr lang="en-US" sz="2000" i="1" dirty="0" err="1">
                <a:solidFill>
                  <a:schemeClr val="tx2"/>
                </a:solidFill>
                <a:latin typeface="Candara" pitchFamily="34" charset="0"/>
              </a:rPr>
              <a:t>reglas</a:t>
            </a:r>
            <a:r>
              <a:rPr lang="en-US" sz="2000" i="1" dirty="0">
                <a:solidFill>
                  <a:schemeClr val="tx2"/>
                </a:solidFill>
                <a:latin typeface="Candara" pitchFamily="34" charset="0"/>
              </a:rPr>
              <a:t> de </a:t>
            </a:r>
            <a:r>
              <a:rPr lang="en-US" sz="2000" i="1" dirty="0" err="1">
                <a:solidFill>
                  <a:schemeClr val="tx2"/>
                </a:solidFill>
                <a:latin typeface="Candara" pitchFamily="34" charset="0"/>
              </a:rPr>
              <a:t>negocio</a:t>
            </a:r>
            <a:r>
              <a:rPr lang="en-US" sz="2000" i="1" dirty="0">
                <a:solidFill>
                  <a:schemeClr val="tx2"/>
                </a:solidFill>
                <a:latin typeface="Candara" pitchFamily="34" charset="0"/>
              </a:rPr>
              <a:t>.</a:t>
            </a:r>
          </a:p>
          <a:p>
            <a:pPr algn="just"/>
            <a:endParaRPr lang="en-US" sz="2000" i="1" dirty="0">
              <a:solidFill>
                <a:schemeClr val="tx2"/>
              </a:solidFill>
              <a:latin typeface="Candara" pitchFamily="34" charset="0"/>
            </a:endParaRPr>
          </a:p>
          <a:p>
            <a:pPr algn="just"/>
            <a:r>
              <a:rPr lang="en-US" sz="2000" b="1" i="1" u="sng" dirty="0">
                <a:solidFill>
                  <a:srgbClr val="0070C0"/>
                </a:solidFill>
                <a:latin typeface="Candara" pitchFamily="34" charset="0"/>
              </a:rPr>
              <a:t>CORRECCION</a:t>
            </a:r>
            <a:r>
              <a:rPr lang="en-US" sz="2000" b="1" i="1" dirty="0">
                <a:solidFill>
                  <a:srgbClr val="0070C0"/>
                </a:solidFill>
                <a:latin typeface="Candara" pitchFamily="34" charset="0"/>
              </a:rPr>
              <a:t>: </a:t>
            </a:r>
            <a:r>
              <a:rPr lang="en-US" sz="2000" i="1" dirty="0">
                <a:solidFill>
                  <a:srgbClr val="0070C0"/>
                </a:solidFill>
                <a:latin typeface="Candara" pitchFamily="34" charset="0"/>
              </a:rPr>
              <a:t>Se </a:t>
            </a:r>
            <a:r>
              <a:rPr lang="en-US" sz="2000" i="1" dirty="0" err="1">
                <a:solidFill>
                  <a:srgbClr val="0070C0"/>
                </a:solidFill>
                <a:latin typeface="Candara" pitchFamily="34" charset="0"/>
              </a:rPr>
              <a:t>agrego</a:t>
            </a:r>
            <a:r>
              <a:rPr lang="en-US" sz="2000" i="1" dirty="0">
                <a:solidFill>
                  <a:srgbClr val="0070C0"/>
                </a:solidFill>
                <a:latin typeface="Candara" pitchFamily="34" charset="0"/>
              </a:rPr>
              <a:t> a los </a:t>
            </a:r>
            <a:r>
              <a:rPr lang="en-US" sz="2000" i="1" dirty="0" err="1">
                <a:solidFill>
                  <a:srgbClr val="0070C0"/>
                </a:solidFill>
                <a:latin typeface="Candara" pitchFamily="34" charset="0"/>
              </a:rPr>
              <a:t>flujos</a:t>
            </a:r>
            <a:r>
              <a:rPr lang="en-US" sz="2000" i="1" dirty="0">
                <a:solidFill>
                  <a:srgbClr val="0070C0"/>
                </a:solidFill>
                <a:latin typeface="Candara" pitchFamily="34" charset="0"/>
              </a:rPr>
              <a:t> </a:t>
            </a:r>
            <a:r>
              <a:rPr lang="en-US" sz="2000" i="1" dirty="0" err="1">
                <a:solidFill>
                  <a:srgbClr val="0070C0"/>
                </a:solidFill>
                <a:latin typeface="Candara" pitchFamily="34" charset="0"/>
              </a:rPr>
              <a:t>básicos</a:t>
            </a:r>
            <a:r>
              <a:rPr lang="en-US" sz="2000" i="1" dirty="0">
                <a:solidFill>
                  <a:srgbClr val="0070C0"/>
                </a:solidFill>
                <a:latin typeface="Candara" pitchFamily="34" charset="0"/>
              </a:rPr>
              <a:t>, la(s) </a:t>
            </a:r>
            <a:r>
              <a:rPr lang="en-US" sz="2000" i="1" dirty="0" err="1">
                <a:solidFill>
                  <a:srgbClr val="0070C0"/>
                </a:solidFill>
                <a:latin typeface="Candara" pitchFamily="34" charset="0"/>
              </a:rPr>
              <a:t>regla</a:t>
            </a:r>
            <a:r>
              <a:rPr lang="en-US" sz="2000" i="1" dirty="0">
                <a:solidFill>
                  <a:srgbClr val="0070C0"/>
                </a:solidFill>
                <a:latin typeface="Candara" pitchFamily="34" charset="0"/>
              </a:rPr>
              <a:t>(s) de </a:t>
            </a:r>
            <a:r>
              <a:rPr lang="en-US" sz="2000" i="1" dirty="0" err="1">
                <a:solidFill>
                  <a:srgbClr val="0070C0"/>
                </a:solidFill>
                <a:latin typeface="Candara" pitchFamily="34" charset="0"/>
              </a:rPr>
              <a:t>negocio</a:t>
            </a:r>
            <a:r>
              <a:rPr lang="en-US" sz="2000" i="1" dirty="0">
                <a:solidFill>
                  <a:srgbClr val="0070C0"/>
                </a:solidFill>
                <a:latin typeface="Candara" pitchFamily="34" charset="0"/>
              </a:rPr>
              <a:t> entre </a:t>
            </a:r>
            <a:r>
              <a:rPr lang="en-US" sz="2000" i="1" dirty="0" err="1">
                <a:solidFill>
                  <a:srgbClr val="0070C0"/>
                </a:solidFill>
                <a:latin typeface="Candara" pitchFamily="34" charset="0"/>
              </a:rPr>
              <a:t>corchetes</a:t>
            </a:r>
            <a:r>
              <a:rPr lang="en-US" sz="2000" i="1" dirty="0">
                <a:solidFill>
                  <a:srgbClr val="0070C0"/>
                </a:solidFill>
                <a:latin typeface="Candara" pitchFamily="34" charset="0"/>
              </a:rPr>
              <a:t> (De </a:t>
            </a:r>
            <a:r>
              <a:rPr lang="en-US" sz="2000" i="1" dirty="0" err="1">
                <a:solidFill>
                  <a:srgbClr val="0070C0"/>
                </a:solidFill>
                <a:latin typeface="Candara" pitchFamily="34" charset="0"/>
              </a:rPr>
              <a:t>acuerdo</a:t>
            </a:r>
            <a:r>
              <a:rPr lang="en-US" sz="2000" i="1" dirty="0">
                <a:solidFill>
                  <a:srgbClr val="0070C0"/>
                </a:solidFill>
                <a:latin typeface="Candara" pitchFamily="34" charset="0"/>
              </a:rPr>
              <a:t> a </a:t>
            </a:r>
            <a:r>
              <a:rPr lang="en-US" sz="2000" i="1" dirty="0" err="1">
                <a:solidFill>
                  <a:srgbClr val="0070C0"/>
                </a:solidFill>
                <a:latin typeface="Candara" pitchFamily="34" charset="0"/>
              </a:rPr>
              <a:t>reglas</a:t>
            </a:r>
            <a:r>
              <a:rPr lang="en-US" sz="2000" i="1" dirty="0">
                <a:solidFill>
                  <a:srgbClr val="0070C0"/>
                </a:solidFill>
                <a:latin typeface="Candara" pitchFamily="34" charset="0"/>
              </a:rPr>
              <a:t> </a:t>
            </a:r>
            <a:r>
              <a:rPr lang="en-US" sz="2000" i="1" dirty="0" err="1">
                <a:solidFill>
                  <a:srgbClr val="0070C0"/>
                </a:solidFill>
                <a:latin typeface="Candara" pitchFamily="34" charset="0"/>
              </a:rPr>
              <a:t>notacionales</a:t>
            </a:r>
            <a:r>
              <a:rPr lang="en-US" sz="2000" i="1" dirty="0">
                <a:solidFill>
                  <a:srgbClr val="0070C0"/>
                </a:solidFill>
                <a:latin typeface="Candara" pitchFamily="34" charset="0"/>
              </a:rPr>
              <a:t> de UML) </a:t>
            </a:r>
            <a:r>
              <a:rPr lang="en-US" sz="2000" i="1" dirty="0" err="1">
                <a:solidFill>
                  <a:srgbClr val="0070C0"/>
                </a:solidFill>
                <a:latin typeface="Candara" pitchFamily="34" charset="0"/>
              </a:rPr>
              <a:t>según</a:t>
            </a:r>
            <a:r>
              <a:rPr lang="en-US" sz="2000" i="1" dirty="0">
                <a:solidFill>
                  <a:srgbClr val="0070C0"/>
                </a:solidFill>
                <a:latin typeface="Candara" pitchFamily="34" charset="0"/>
              </a:rPr>
              <a:t> sea </a:t>
            </a:r>
            <a:r>
              <a:rPr lang="en-US" sz="2000" i="1" dirty="0" err="1">
                <a:solidFill>
                  <a:srgbClr val="0070C0"/>
                </a:solidFill>
                <a:latin typeface="Candara" pitchFamily="34" charset="0"/>
              </a:rPr>
              <a:t>caso</a:t>
            </a:r>
            <a:r>
              <a:rPr lang="en-US" sz="2000" i="1" dirty="0">
                <a:solidFill>
                  <a:srgbClr val="0070C0"/>
                </a:solidFill>
                <a:latin typeface="Candara" pitchFamily="34" charset="0"/>
              </a:rPr>
              <a:t>.</a:t>
            </a:r>
            <a:endParaRPr lang="en-US" sz="2000" b="1" i="1" dirty="0">
              <a:solidFill>
                <a:srgbClr val="0070C0"/>
              </a:solidFill>
              <a:latin typeface="Candara" pitchFamily="34" charset="0"/>
            </a:endParaRPr>
          </a:p>
          <a:p>
            <a:endParaRPr lang="en-US" sz="2000" b="1" i="1" dirty="0">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0000" lnSpcReduction="10000"/>
          </a:bodyPr>
          <a:lstStyle/>
          <a:p>
            <a:pPr algn="ctr" fontAlgn="auto">
              <a:spcAft>
                <a:spcPts val="0"/>
              </a:spcAft>
              <a:defRPr/>
            </a:pPr>
            <a:r>
              <a:rPr lang="en-US" sz="4400" dirty="0">
                <a:solidFill>
                  <a:srgbClr val="FFFFFF"/>
                </a:solidFill>
                <a:latin typeface="+mj-lt"/>
                <a:ea typeface="+mj-ea"/>
                <a:cs typeface="+mj-cs"/>
              </a:rPr>
              <a:t>REALIZACION DE LOS CASOS DE USO DEL NEGOCIO</a:t>
            </a:r>
            <a:endParaRPr lang="es-PE" sz="4400" dirty="0">
              <a:solidFill>
                <a:srgbClr val="FFFFFF"/>
              </a:solidFill>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CuadroTexto"/>
          <p:cNvSpPr txBox="1">
            <a:spLocks noChangeArrowheads="1"/>
          </p:cNvSpPr>
          <p:nvPr/>
        </p:nvSpPr>
        <p:spPr bwMode="auto">
          <a:xfrm>
            <a:off x="250825" y="2430463"/>
            <a:ext cx="8642350" cy="1630362"/>
          </a:xfrm>
          <a:prstGeom prst="rect">
            <a:avLst/>
          </a:prstGeom>
          <a:noFill/>
          <a:ln w="9525">
            <a:noFill/>
            <a:miter lim="800000"/>
            <a:headEnd/>
            <a:tailEnd/>
          </a:ln>
        </p:spPr>
        <p:txBody>
          <a:bodyPr>
            <a:spAutoFit/>
          </a:bodyPr>
          <a:lstStyle/>
          <a:p>
            <a:pPr algn="just"/>
            <a:r>
              <a:rPr lang="es-PE" sz="2000" b="1" i="1" u="sng" dirty="0">
                <a:solidFill>
                  <a:schemeClr val="tx2"/>
                </a:solidFill>
                <a:latin typeface="Candara" pitchFamily="34" charset="0"/>
              </a:rPr>
              <a:t>OBSERVACIÓN: </a:t>
            </a:r>
            <a:r>
              <a:rPr lang="en-US" sz="2000" i="1" dirty="0" err="1">
                <a:solidFill>
                  <a:schemeClr val="tx2"/>
                </a:solidFill>
                <a:latin typeface="Candara" pitchFamily="34" charset="0"/>
              </a:rPr>
              <a:t>Quitar</a:t>
            </a:r>
            <a:r>
              <a:rPr lang="en-US" sz="2000" i="1" dirty="0">
                <a:solidFill>
                  <a:schemeClr val="tx2"/>
                </a:solidFill>
                <a:latin typeface="Candara" pitchFamily="34" charset="0"/>
              </a:rPr>
              <a:t> la </a:t>
            </a:r>
            <a:r>
              <a:rPr lang="en-US" sz="2000" i="1" dirty="0" err="1">
                <a:solidFill>
                  <a:schemeClr val="tx2"/>
                </a:solidFill>
                <a:latin typeface="Candara" pitchFamily="34" charset="0"/>
              </a:rPr>
              <a:t>relación</a:t>
            </a:r>
            <a:r>
              <a:rPr lang="en-US" sz="2000" i="1" dirty="0">
                <a:solidFill>
                  <a:schemeClr val="tx2"/>
                </a:solidFill>
                <a:latin typeface="Candara" pitchFamily="34" charset="0"/>
              </a:rPr>
              <a:t> entre </a:t>
            </a:r>
            <a:r>
              <a:rPr lang="en-US" sz="2000" i="1" dirty="0" err="1">
                <a:solidFill>
                  <a:schemeClr val="tx2"/>
                </a:solidFill>
                <a:latin typeface="Candara" pitchFamily="34" charset="0"/>
              </a:rPr>
              <a:t>Entidades</a:t>
            </a:r>
            <a:endParaRPr lang="en-US" sz="2000" i="1" dirty="0">
              <a:solidFill>
                <a:schemeClr val="tx2"/>
              </a:solidFill>
              <a:latin typeface="Candara" pitchFamily="34" charset="0"/>
            </a:endParaRPr>
          </a:p>
          <a:p>
            <a:pPr algn="just"/>
            <a:endParaRPr lang="en-US" sz="2000" i="1" dirty="0">
              <a:solidFill>
                <a:schemeClr val="tx2"/>
              </a:solidFill>
              <a:latin typeface="Candara" pitchFamily="34" charset="0"/>
            </a:endParaRPr>
          </a:p>
          <a:p>
            <a:pPr algn="just"/>
            <a:endParaRPr lang="en-US" sz="2000" i="1" dirty="0">
              <a:solidFill>
                <a:schemeClr val="tx2"/>
              </a:solidFill>
              <a:latin typeface="Candara" pitchFamily="34" charset="0"/>
            </a:endParaRPr>
          </a:p>
          <a:p>
            <a:pPr algn="just"/>
            <a:endParaRPr lang="en-US" sz="2000" i="1" dirty="0">
              <a:solidFill>
                <a:schemeClr val="tx2"/>
              </a:solidFill>
              <a:latin typeface="Candara" pitchFamily="34" charset="0"/>
            </a:endParaRPr>
          </a:p>
          <a:p>
            <a:endParaRPr lang="en-US" sz="2000" b="1" i="1" dirty="0">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0000"/>
          </a:bodyPr>
          <a:lstStyle/>
          <a:p>
            <a:pPr algn="ctr" fontAlgn="auto">
              <a:spcAft>
                <a:spcPts val="0"/>
              </a:spcAft>
              <a:defRPr/>
            </a:pPr>
            <a:r>
              <a:rPr lang="en-US" sz="4400" dirty="0">
                <a:solidFill>
                  <a:srgbClr val="FFFFFF"/>
                </a:solidFill>
                <a:latin typeface="+mj-lt"/>
                <a:ea typeface="+mj-ea"/>
                <a:cs typeface="+mj-cs"/>
              </a:rPr>
              <a:t>DIAGRAMA DE CLASES DEL NEGOCIO</a:t>
            </a:r>
            <a:endParaRPr lang="es-PE" sz="4400" dirty="0">
              <a:solidFill>
                <a:srgbClr val="FFFFFF"/>
              </a:solidFill>
              <a:latin typeface="+mj-lt"/>
              <a:ea typeface="+mj-ea"/>
              <a:cs typeface="+mj-cs"/>
            </a:endParaRPr>
          </a:p>
        </p:txBody>
      </p:sp>
      <p:pic>
        <p:nvPicPr>
          <p:cNvPr id="22531" name="Picture 2"/>
          <p:cNvPicPr>
            <a:picLocks noChangeAspect="1" noChangeArrowheads="1"/>
          </p:cNvPicPr>
          <p:nvPr/>
        </p:nvPicPr>
        <p:blipFill>
          <a:blip r:embed="rId2"/>
          <a:srcRect/>
          <a:stretch>
            <a:fillRect/>
          </a:stretch>
        </p:blipFill>
        <p:spPr bwMode="auto">
          <a:xfrm>
            <a:off x="2339975" y="2924175"/>
            <a:ext cx="4017963" cy="36607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CuadroTexto"/>
          <p:cNvSpPr txBox="1">
            <a:spLocks noChangeArrowheads="1"/>
          </p:cNvSpPr>
          <p:nvPr/>
        </p:nvSpPr>
        <p:spPr bwMode="auto">
          <a:xfrm>
            <a:off x="250825" y="2413000"/>
            <a:ext cx="8642350" cy="400050"/>
          </a:xfrm>
          <a:prstGeom prst="rect">
            <a:avLst/>
          </a:prstGeom>
          <a:noFill/>
          <a:ln w="9525">
            <a:noFill/>
            <a:miter lim="800000"/>
            <a:headEnd/>
            <a:tailEnd/>
          </a:ln>
        </p:spPr>
        <p:txBody>
          <a:bodyPr>
            <a:spAutoFit/>
          </a:bodyPr>
          <a:lstStyle/>
          <a:p>
            <a:r>
              <a:rPr lang="en-US" sz="2000" b="1" i="1" u="sng">
                <a:solidFill>
                  <a:srgbClr val="0070C0"/>
                </a:solidFill>
                <a:latin typeface="Candara" pitchFamily="34" charset="0"/>
              </a:rPr>
              <a:t>CORRECCION</a:t>
            </a:r>
            <a:r>
              <a:rPr lang="en-US" sz="2000" b="1" i="1">
                <a:solidFill>
                  <a:srgbClr val="0070C0"/>
                </a:solidFill>
                <a:latin typeface="Candara" pitchFamily="34" charset="0"/>
              </a:rPr>
              <a:t>: </a:t>
            </a:r>
            <a:r>
              <a:rPr lang="en-US" sz="2000" i="1">
                <a:solidFill>
                  <a:srgbClr val="0070C0"/>
                </a:solidFill>
                <a:latin typeface="Candara" pitchFamily="34" charset="0"/>
              </a:rPr>
              <a:t>Se </a:t>
            </a:r>
            <a:r>
              <a:rPr lang="es-PE" sz="2000" i="1">
                <a:solidFill>
                  <a:srgbClr val="0070C0"/>
                </a:solidFill>
                <a:latin typeface="Candara" pitchFamily="34" charset="0"/>
              </a:rPr>
              <a:t>corrigió</a:t>
            </a:r>
            <a:r>
              <a:rPr lang="en-US" sz="2000" i="1">
                <a:solidFill>
                  <a:srgbClr val="0070C0"/>
                </a:solidFill>
                <a:latin typeface="Candara" pitchFamily="34" charset="0"/>
              </a:rPr>
              <a:t> los </a:t>
            </a:r>
            <a:r>
              <a:rPr lang="es-PE" sz="2000" i="1">
                <a:solidFill>
                  <a:srgbClr val="0070C0"/>
                </a:solidFill>
                <a:latin typeface="Candara" pitchFamily="34" charset="0"/>
              </a:rPr>
              <a:t>diagramas</a:t>
            </a:r>
            <a:endParaRPr lang="es-PE" sz="2000" b="1" i="1">
              <a:solidFill>
                <a:srgbClr val="0070C0"/>
              </a:solidFill>
              <a:latin typeface="Candara" pitchFamily="34" charset="0"/>
            </a:endParaRPr>
          </a:p>
        </p:txBody>
      </p:sp>
      <p:sp>
        <p:nvSpPr>
          <p:cNvPr id="3" name="2 Título"/>
          <p:cNvSpPr txBox="1">
            <a:spLocks/>
          </p:cNvSpPr>
          <p:nvPr/>
        </p:nvSpPr>
        <p:spPr bwMode="auto">
          <a:xfrm>
            <a:off x="457200" y="338138"/>
            <a:ext cx="8229600" cy="1252537"/>
          </a:xfrm>
          <a:prstGeom prst="rect">
            <a:avLst/>
          </a:prstGeom>
          <a:noFill/>
          <a:ln w="9525">
            <a:noFill/>
            <a:miter lim="800000"/>
            <a:headEnd/>
            <a:tailEnd/>
          </a:ln>
        </p:spPr>
        <p:txBody>
          <a:bodyPr anchor="ctr">
            <a:normAutofit fontScale="90000"/>
          </a:bodyPr>
          <a:lstStyle/>
          <a:p>
            <a:pPr algn="ctr" fontAlgn="auto">
              <a:spcAft>
                <a:spcPts val="0"/>
              </a:spcAft>
              <a:defRPr/>
            </a:pPr>
            <a:r>
              <a:rPr lang="en-US" sz="4400" dirty="0">
                <a:solidFill>
                  <a:srgbClr val="FFFFFF"/>
                </a:solidFill>
                <a:latin typeface="+mj-lt"/>
                <a:ea typeface="+mj-ea"/>
                <a:cs typeface="+mj-cs"/>
              </a:rPr>
              <a:t>DIAGRAMA DE CLASES DEL NEGOCIO</a:t>
            </a:r>
            <a:endParaRPr lang="es-PE" sz="4400" dirty="0">
              <a:solidFill>
                <a:srgbClr val="FFFFFF"/>
              </a:solidFill>
              <a:latin typeface="+mj-lt"/>
              <a:ea typeface="+mj-ea"/>
              <a:cs typeface="+mj-cs"/>
            </a:endParaRPr>
          </a:p>
        </p:txBody>
      </p:sp>
      <p:pic>
        <p:nvPicPr>
          <p:cNvPr id="23555" name="Picture 2"/>
          <p:cNvPicPr>
            <a:picLocks noChangeAspect="1" noChangeArrowheads="1"/>
          </p:cNvPicPr>
          <p:nvPr/>
        </p:nvPicPr>
        <p:blipFill>
          <a:blip r:embed="rId2"/>
          <a:srcRect/>
          <a:stretch>
            <a:fillRect/>
          </a:stretch>
        </p:blipFill>
        <p:spPr bwMode="auto">
          <a:xfrm>
            <a:off x="2124075" y="3019425"/>
            <a:ext cx="4689475" cy="357822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1214</TotalTime>
  <Words>598</Words>
  <Application>Microsoft Office PowerPoint</Application>
  <PresentationFormat>Presentación en pantalla (4:3)</PresentationFormat>
  <Paragraphs>83</Paragraphs>
  <Slides>15</Slides>
  <Notes>2</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Forma de onda</vt:lpstr>
      <vt:lpstr>CONTRATOS DE CLIENTES</vt:lpstr>
      <vt:lpstr>CORRECCIONES AL ENTREGABLE ANTERIOR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REQUERIMIENTOS FUNCIONALES</vt:lpstr>
      <vt:lpstr>REQUERIMIENTOS NO FUNCIONALES</vt:lpstr>
      <vt:lpstr>Presentación de PowerPoint</vt:lpstr>
      <vt:lpstr>DIAGRAMA DE CASOS DE USO DEL SISTEMA POR PAQUETE</vt:lpstr>
      <vt:lpstr>DIAGRAMA DE CASOS DE USO DEL SISTEMA POR PAQUETE</vt:lpstr>
      <vt:lpstr>CONTRATOS DE CLIENTES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Orly</cp:lastModifiedBy>
  <cp:revision>146</cp:revision>
  <dcterms:created xsi:type="dcterms:W3CDTF">2012-05-06T17:51:32Z</dcterms:created>
  <dcterms:modified xsi:type="dcterms:W3CDTF">2012-09-03T21:56:08Z</dcterms:modified>
</cp:coreProperties>
</file>