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1"/>
  </p:sldMasterIdLst>
  <p:notesMasterIdLst>
    <p:notesMasterId r:id="rId28"/>
  </p:notesMasterIdLst>
  <p:sldIdLst>
    <p:sldId id="256" r:id="rId2"/>
    <p:sldId id="324" r:id="rId3"/>
    <p:sldId id="335" r:id="rId4"/>
    <p:sldId id="342" r:id="rId5"/>
    <p:sldId id="343" r:id="rId6"/>
    <p:sldId id="344" r:id="rId7"/>
    <p:sldId id="347" r:id="rId8"/>
    <p:sldId id="345" r:id="rId9"/>
    <p:sldId id="346" r:id="rId10"/>
    <p:sldId id="336" r:id="rId11"/>
    <p:sldId id="348" r:id="rId12"/>
    <p:sldId id="325" r:id="rId13"/>
    <p:sldId id="349" r:id="rId14"/>
    <p:sldId id="337" r:id="rId15"/>
    <p:sldId id="350" r:id="rId16"/>
    <p:sldId id="338" r:id="rId17"/>
    <p:sldId id="351" r:id="rId18"/>
    <p:sldId id="339" r:id="rId19"/>
    <p:sldId id="319" r:id="rId20"/>
    <p:sldId id="340" r:id="rId21"/>
    <p:sldId id="320" r:id="rId22"/>
    <p:sldId id="294" r:id="rId23"/>
    <p:sldId id="316" r:id="rId24"/>
    <p:sldId id="297" r:id="rId25"/>
    <p:sldId id="308" r:id="rId26"/>
    <p:sldId id="260" r:id="rId27"/>
  </p:sldIdLst>
  <p:sldSz cx="9144000" cy="6858000" type="screen4x3"/>
  <p:notesSz cx="6858000" cy="9144000"/>
  <p:defaultTextStyle>
    <a:defPPr>
      <a:defRPr lang="es-P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2902"/>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11" autoAdjust="0"/>
    <p:restoredTop sz="94622" autoAdjust="0"/>
  </p:normalViewPr>
  <p:slideViewPr>
    <p:cSldViewPr>
      <p:cViewPr varScale="1">
        <p:scale>
          <a:sx n="73" d="100"/>
          <a:sy n="73" d="100"/>
        </p:scale>
        <p:origin x="-1020"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21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811DC0D2-5658-42B4-85C0-0F9EFCC9245D}" type="datetimeFigureOut">
              <a:rPr lang="es-PE"/>
              <a:pPr>
                <a:defRPr/>
              </a:pPr>
              <a:t>02/09/2012</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PE"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PE"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619100C4-FE96-4DD8-A39B-FD1970437A74}" type="slidenum">
              <a:rPr lang="es-PE"/>
              <a:pPr>
                <a:defRPr/>
              </a:pPr>
              <a:t>‹Nº›</a:t>
            </a:fld>
            <a:endParaRPr lang="es-P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4578"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23555"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6FE8572-14FB-4E97-983D-AA79736D8356}" type="slidenum">
              <a:rPr lang="es-PE" sz="1200">
                <a:latin typeface="+mn-lt"/>
              </a:rPr>
              <a:pPr algn="r">
                <a:defRPr/>
              </a:pPr>
              <a:t>19</a:t>
            </a:fld>
            <a:endParaRPr lang="es-PE" sz="1200">
              <a:latin typeface="+mn-l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9698"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23555"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52410A19-F163-4030-A585-8D5DC6E69E8D}" type="slidenum">
              <a:rPr lang="es-PE" sz="1200">
                <a:latin typeface="+mn-lt"/>
              </a:rPr>
              <a:pPr algn="r">
                <a:defRPr/>
              </a:pPr>
              <a:t>21</a:t>
            </a:fld>
            <a:endParaRPr lang="es-PE" sz="1200">
              <a:latin typeface="+mn-l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ounded Rectangle 15"/>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9"/>
          <p:cNvGrpSpPr>
            <a:grpSpLocks noChangeAspect="1"/>
          </p:cNvGrpSpPr>
          <p:nvPr/>
        </p:nvGrpSpPr>
        <p:grpSpPr bwMode="auto">
          <a:xfrm>
            <a:off x="211138" y="5354638"/>
            <a:ext cx="8723312" cy="1330325"/>
            <a:chOff x="-3905250" y="4294188"/>
            <a:chExt cx="13011150" cy="1892300"/>
          </a:xfrm>
        </p:grpSpPr>
        <p:sp>
          <p:nvSpPr>
            <p:cNvPr id="6"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1" name="Date Placeholder 3"/>
          <p:cNvSpPr>
            <a:spLocks noGrp="1"/>
          </p:cNvSpPr>
          <p:nvPr>
            <p:ph type="dt" sz="half" idx="10"/>
          </p:nvPr>
        </p:nvSpPr>
        <p:spPr/>
        <p:txBody>
          <a:bodyPr/>
          <a:lstStyle>
            <a:lvl1pPr>
              <a:defRPr/>
            </a:lvl1pPr>
          </a:lstStyle>
          <a:p>
            <a:pPr>
              <a:defRPr/>
            </a:pPr>
            <a:fld id="{8367A9E3-BD6D-4E11-BD39-FB9D59BEC527}" type="datetimeFigureOut">
              <a:rPr lang="es-PE"/>
              <a:pPr>
                <a:defRPr/>
              </a:pPr>
              <a:t>02/09/2012</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B909DE6A-D2D0-4257-B5BF-66331D85DB6C}" type="slidenum">
              <a:rPr lang="es-PE"/>
              <a:pPr>
                <a:defRPr/>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lvl1pPr>
              <a:defRPr/>
            </a:lvl1pPr>
          </a:lstStyle>
          <a:p>
            <a:pPr>
              <a:defRPr/>
            </a:pPr>
            <a:fld id="{5C0F92D6-2392-4BDB-9D0A-AC74DBF17B0B}" type="datetimeFigureOut">
              <a:rPr lang="es-PE"/>
              <a:pPr>
                <a:defRPr/>
              </a:pPr>
              <a:t>02/09/2012</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C6142725-E735-413E-A3A7-6AA076A91702}" type="slidenum">
              <a:rPr lang="es-PE"/>
              <a:pPr>
                <a:defRPr/>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4" name="Rounded Rectangle 20"/>
          <p:cNvSpPr/>
          <p:nvPr/>
        </p:nvSpPr>
        <p:spPr bwMode="hidden">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4"/>
          <p:cNvGrpSpPr>
            <a:grpSpLocks noChangeAspect="1"/>
          </p:cNvGrpSpPr>
          <p:nvPr/>
        </p:nvGrpSpPr>
        <p:grpSpPr bwMode="auto">
          <a:xfrm>
            <a:off x="211138" y="714375"/>
            <a:ext cx="8723312" cy="1331913"/>
            <a:chOff x="-3905250" y="4294188"/>
            <a:chExt cx="13011150" cy="1892300"/>
          </a:xfrm>
        </p:grpSpPr>
        <p:sp>
          <p:nvSpPr>
            <p:cNvPr id="6"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Date Placeholder 3"/>
          <p:cNvSpPr>
            <a:spLocks noGrp="1"/>
          </p:cNvSpPr>
          <p:nvPr>
            <p:ph type="dt" sz="half" idx="10"/>
          </p:nvPr>
        </p:nvSpPr>
        <p:spPr/>
        <p:txBody>
          <a:bodyPr/>
          <a:lstStyle>
            <a:lvl1pPr>
              <a:defRPr/>
            </a:lvl1pPr>
          </a:lstStyle>
          <a:p>
            <a:pPr>
              <a:defRPr/>
            </a:pPr>
            <a:fld id="{D0A037F1-4913-4633-ADE3-B54161645B47}" type="datetimeFigureOut">
              <a:rPr lang="es-PE"/>
              <a:pPr>
                <a:defRPr/>
              </a:pPr>
              <a:t>02/09/2012</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26B7D584-549B-4990-BE9D-6A99FDB07482}" type="slidenum">
              <a:rPr lang="es-PE"/>
              <a:pPr>
                <a:defRPr/>
              </a:pPr>
              <a:t>‹Nº›</a:t>
            </a:fld>
            <a:endParaRPr lang="es-P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4BB48F2-1E57-443C-BA99-860540815444}" type="datetimeFigureOut">
              <a:rPr lang="es-PE"/>
              <a:pPr>
                <a:defRPr/>
              </a:pPr>
              <a:t>02/09/2012</a:t>
            </a:fld>
            <a:endParaRPr lang="es-PE"/>
          </a:p>
        </p:txBody>
      </p:sp>
      <p:sp>
        <p:nvSpPr>
          <p:cNvPr id="3" name="Footer Placeholder 4"/>
          <p:cNvSpPr>
            <a:spLocks noGrp="1"/>
          </p:cNvSpPr>
          <p:nvPr>
            <p:ph type="ftr" sz="quarter" idx="11"/>
          </p:nvPr>
        </p:nvSpPr>
        <p:spPr/>
        <p:txBody>
          <a:bodyPr/>
          <a:lstStyle>
            <a:lvl1pPr>
              <a:defRPr/>
            </a:lvl1pPr>
          </a:lstStyle>
          <a:p>
            <a:pPr>
              <a:defRPr/>
            </a:pPr>
            <a:endParaRPr lang="es-PE"/>
          </a:p>
        </p:txBody>
      </p:sp>
      <p:sp>
        <p:nvSpPr>
          <p:cNvPr id="4" name="Slide Number Placeholder 5"/>
          <p:cNvSpPr>
            <a:spLocks noGrp="1"/>
          </p:cNvSpPr>
          <p:nvPr>
            <p:ph type="sldNum" sz="quarter" idx="12"/>
          </p:nvPr>
        </p:nvSpPr>
        <p:spPr/>
        <p:txBody>
          <a:bodyPr/>
          <a:lstStyle>
            <a:lvl1pPr>
              <a:defRPr/>
            </a:lvl1pPr>
          </a:lstStyle>
          <a:p>
            <a:pPr>
              <a:defRPr/>
            </a:pPr>
            <a:fld id="{43175E5E-5E17-4EF1-8F63-96EB98CDFE39}" type="slidenum">
              <a:rPr lang="es-PE"/>
              <a:pPr>
                <a:defRPr/>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
        <p:nvSpPr>
          <p:cNvPr id="4" name="Date Placeholder 3"/>
          <p:cNvSpPr>
            <a:spLocks noGrp="1"/>
          </p:cNvSpPr>
          <p:nvPr>
            <p:ph type="dt" sz="half" idx="10"/>
          </p:nvPr>
        </p:nvSpPr>
        <p:spPr/>
        <p:txBody>
          <a:bodyPr/>
          <a:lstStyle>
            <a:lvl1pPr>
              <a:defRPr/>
            </a:lvl1pPr>
          </a:lstStyle>
          <a:p>
            <a:pPr>
              <a:defRPr/>
            </a:pPr>
            <a:fld id="{A1381F07-65BB-492F-AFB0-8DD09C51F6E0}" type="datetimeFigureOut">
              <a:rPr lang="es-PE"/>
              <a:pPr>
                <a:defRPr/>
              </a:pPr>
              <a:t>02/09/2012</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FA07D73F-892A-4FEE-8F20-E5B71C30A7CE}" type="slidenum">
              <a:rPr lang="es-PE"/>
              <a:pPr>
                <a:defRPr/>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4" name="Rounded Rectangle 13"/>
          <p:cNvSpPr/>
          <p:nvPr/>
        </p:nvSpPr>
        <p:spPr>
          <a:xfrm>
            <a:off x="228600" y="228600"/>
            <a:ext cx="8696325"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Freeform 14"/>
          <p:cNvSpPr>
            <a:spLocks/>
          </p:cNvSpPr>
          <p:nvPr/>
        </p:nvSpPr>
        <p:spPr bwMode="hidden">
          <a:xfrm>
            <a:off x="6046788" y="4203700"/>
            <a:ext cx="2876550" cy="714375"/>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18"/>
          <p:cNvSpPr>
            <a:spLocks/>
          </p:cNvSpPr>
          <p:nvPr/>
        </p:nvSpPr>
        <p:spPr bwMode="hidden">
          <a:xfrm>
            <a:off x="2619375" y="4075113"/>
            <a:ext cx="5545138" cy="850900"/>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22"/>
          <p:cNvSpPr>
            <a:spLocks/>
          </p:cNvSpPr>
          <p:nvPr/>
        </p:nvSpPr>
        <p:spPr bwMode="hidden">
          <a:xfrm>
            <a:off x="2828925" y="4087813"/>
            <a:ext cx="5467350" cy="77470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8" name="Freeform 26"/>
          <p:cNvSpPr>
            <a:spLocks/>
          </p:cNvSpPr>
          <p:nvPr/>
        </p:nvSpPr>
        <p:spPr bwMode="hidden">
          <a:xfrm>
            <a:off x="5610225" y="4073525"/>
            <a:ext cx="3306763" cy="652463"/>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9" name="Freeform 10"/>
          <p:cNvSpPr>
            <a:spLocks/>
          </p:cNvSpPr>
          <p:nvPr/>
        </p:nvSpPr>
        <p:spPr bwMode="hidden">
          <a:xfrm>
            <a:off x="211138" y="4059238"/>
            <a:ext cx="8723312" cy="1328737"/>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10" name="Date Placeholder 3"/>
          <p:cNvSpPr>
            <a:spLocks noGrp="1"/>
          </p:cNvSpPr>
          <p:nvPr>
            <p:ph type="dt" sz="half" idx="10"/>
          </p:nvPr>
        </p:nvSpPr>
        <p:spPr/>
        <p:txBody>
          <a:bodyPr/>
          <a:lstStyle>
            <a:lvl1pPr>
              <a:defRPr/>
            </a:lvl1pPr>
          </a:lstStyle>
          <a:p>
            <a:pPr>
              <a:defRPr/>
            </a:pPr>
            <a:fld id="{B9F87C86-83B4-44A9-B8C0-A641AF19DB07}" type="datetimeFigureOut">
              <a:rPr lang="es-PE"/>
              <a:pPr>
                <a:defRPr/>
              </a:pPr>
              <a:t>02/09/2012</a:t>
            </a:fld>
            <a:endParaRPr lang="es-PE"/>
          </a:p>
        </p:txBody>
      </p:sp>
      <p:sp>
        <p:nvSpPr>
          <p:cNvPr id="11" name="Footer Placeholder 4"/>
          <p:cNvSpPr>
            <a:spLocks noGrp="1"/>
          </p:cNvSpPr>
          <p:nvPr>
            <p:ph type="ftr" sz="quarter" idx="11"/>
          </p:nvPr>
        </p:nvSpPr>
        <p:spPr/>
        <p:txBody>
          <a:bodyPr/>
          <a:lstStyle>
            <a:lvl1pPr>
              <a:defRPr/>
            </a:lvl1pPr>
          </a:lstStyle>
          <a:p>
            <a:pPr>
              <a:defRPr/>
            </a:pPr>
            <a:endParaRPr lang="es-PE"/>
          </a:p>
        </p:txBody>
      </p:sp>
      <p:sp>
        <p:nvSpPr>
          <p:cNvPr id="12" name="Slide Number Placeholder 5"/>
          <p:cNvSpPr>
            <a:spLocks noGrp="1"/>
          </p:cNvSpPr>
          <p:nvPr>
            <p:ph type="sldNum" sz="quarter" idx="12"/>
          </p:nvPr>
        </p:nvSpPr>
        <p:spPr/>
        <p:txBody>
          <a:bodyPr/>
          <a:lstStyle>
            <a:lvl1pPr>
              <a:defRPr/>
            </a:lvl1pPr>
          </a:lstStyle>
          <a:p>
            <a:pPr>
              <a:defRPr/>
            </a:pPr>
            <a:fld id="{3B0EEEB0-6243-4A49-A375-2295202BF3A5}" type="slidenum">
              <a:rPr lang="es-PE"/>
              <a:pPr>
                <a:defRPr/>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3"/>
          <p:cNvSpPr>
            <a:spLocks noGrp="1"/>
          </p:cNvSpPr>
          <p:nvPr>
            <p:ph type="dt" sz="half" idx="15"/>
          </p:nvPr>
        </p:nvSpPr>
        <p:spPr/>
        <p:txBody>
          <a:bodyPr/>
          <a:lstStyle>
            <a:lvl1pPr>
              <a:defRPr/>
            </a:lvl1pPr>
          </a:lstStyle>
          <a:p>
            <a:pPr>
              <a:defRPr/>
            </a:pPr>
            <a:fld id="{3DF3E2B1-6FC6-4652-BE43-EF8B71C2676C}" type="datetimeFigureOut">
              <a:rPr lang="es-PE"/>
              <a:pPr>
                <a:defRPr/>
              </a:pPr>
              <a:t>02/09/2012</a:t>
            </a:fld>
            <a:endParaRPr lang="es-PE"/>
          </a:p>
        </p:txBody>
      </p:sp>
      <p:sp>
        <p:nvSpPr>
          <p:cNvPr id="6" name="Footer Placeholder 4"/>
          <p:cNvSpPr>
            <a:spLocks noGrp="1"/>
          </p:cNvSpPr>
          <p:nvPr>
            <p:ph type="ftr" sz="quarter" idx="16"/>
          </p:nvPr>
        </p:nvSpPr>
        <p:spPr/>
        <p:txBody>
          <a:bodyPr/>
          <a:lstStyle>
            <a:lvl1pPr>
              <a:defRPr/>
            </a:lvl1pPr>
          </a:lstStyle>
          <a:p>
            <a:pPr>
              <a:defRPr/>
            </a:pPr>
            <a:endParaRPr lang="es-PE"/>
          </a:p>
        </p:txBody>
      </p:sp>
      <p:sp>
        <p:nvSpPr>
          <p:cNvPr id="7" name="Slide Number Placeholder 5"/>
          <p:cNvSpPr>
            <a:spLocks noGrp="1"/>
          </p:cNvSpPr>
          <p:nvPr>
            <p:ph type="sldNum" sz="quarter" idx="17"/>
          </p:nvPr>
        </p:nvSpPr>
        <p:spPr/>
        <p:txBody>
          <a:bodyPr/>
          <a:lstStyle>
            <a:lvl1pPr>
              <a:defRPr/>
            </a:lvl1pPr>
          </a:lstStyle>
          <a:p>
            <a:pPr>
              <a:defRPr/>
            </a:pPr>
            <a:fld id="{F1F00322-2340-4C34-BB1A-56D386CF2736}" type="slidenum">
              <a:rPr lang="es-PE"/>
              <a:pPr>
                <a:defRPr/>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lvl1pPr>
              <a:defRPr/>
            </a:lvl1pPr>
          </a:lstStyle>
          <a:p>
            <a:pPr>
              <a:defRPr/>
            </a:pPr>
            <a:fld id="{DD32581A-B990-468D-BBE0-BD1AAA496AF2}" type="datetimeFigureOut">
              <a:rPr lang="es-PE"/>
              <a:pPr>
                <a:defRPr/>
              </a:pPr>
              <a:t>02/09/2012</a:t>
            </a:fld>
            <a:endParaRPr lang="es-PE"/>
          </a:p>
        </p:txBody>
      </p:sp>
      <p:sp>
        <p:nvSpPr>
          <p:cNvPr id="8" name="Footer Placeholder 4"/>
          <p:cNvSpPr>
            <a:spLocks noGrp="1"/>
          </p:cNvSpPr>
          <p:nvPr>
            <p:ph type="ftr" sz="quarter" idx="11"/>
          </p:nvPr>
        </p:nvSpPr>
        <p:spPr/>
        <p:txBody>
          <a:bodyPr/>
          <a:lstStyle>
            <a:lvl1pPr>
              <a:defRPr/>
            </a:lvl1pPr>
          </a:lstStyle>
          <a:p>
            <a:pPr>
              <a:defRPr/>
            </a:pPr>
            <a:endParaRPr lang="es-PE"/>
          </a:p>
        </p:txBody>
      </p:sp>
      <p:sp>
        <p:nvSpPr>
          <p:cNvPr id="9" name="Slide Number Placeholder 5"/>
          <p:cNvSpPr>
            <a:spLocks noGrp="1"/>
          </p:cNvSpPr>
          <p:nvPr>
            <p:ph type="sldNum" sz="quarter" idx="12"/>
          </p:nvPr>
        </p:nvSpPr>
        <p:spPr/>
        <p:txBody>
          <a:bodyPr/>
          <a:lstStyle>
            <a:lvl1pPr>
              <a:defRPr/>
            </a:lvl1pPr>
          </a:lstStyle>
          <a:p>
            <a:pPr>
              <a:defRPr/>
            </a:pPr>
            <a:fld id="{527CD021-2D8D-4CE3-93F9-1501456D1A00}" type="slidenum">
              <a:rPr lang="es-PE"/>
              <a:pPr>
                <a:defRPr/>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3"/>
          <p:cNvSpPr>
            <a:spLocks noGrp="1"/>
          </p:cNvSpPr>
          <p:nvPr>
            <p:ph type="dt" sz="half" idx="10"/>
          </p:nvPr>
        </p:nvSpPr>
        <p:spPr/>
        <p:txBody>
          <a:bodyPr/>
          <a:lstStyle>
            <a:lvl1pPr>
              <a:defRPr/>
            </a:lvl1pPr>
          </a:lstStyle>
          <a:p>
            <a:pPr>
              <a:defRPr/>
            </a:pPr>
            <a:fld id="{041C1FCA-7EC1-4A25-A6CC-F638B530E440}" type="datetimeFigureOut">
              <a:rPr lang="es-PE"/>
              <a:pPr>
                <a:defRPr/>
              </a:pPr>
              <a:t>02/09/2012</a:t>
            </a:fld>
            <a:endParaRPr lang="es-PE"/>
          </a:p>
        </p:txBody>
      </p:sp>
      <p:sp>
        <p:nvSpPr>
          <p:cNvPr id="4" name="Footer Placeholder 4"/>
          <p:cNvSpPr>
            <a:spLocks noGrp="1"/>
          </p:cNvSpPr>
          <p:nvPr>
            <p:ph type="ftr" sz="quarter" idx="11"/>
          </p:nvPr>
        </p:nvSpPr>
        <p:spPr/>
        <p:txBody>
          <a:bodyPr/>
          <a:lstStyle>
            <a:lvl1pPr>
              <a:defRPr/>
            </a:lvl1pPr>
          </a:lstStyle>
          <a:p>
            <a:pPr>
              <a:defRPr/>
            </a:pPr>
            <a:endParaRPr lang="es-PE"/>
          </a:p>
        </p:txBody>
      </p:sp>
      <p:sp>
        <p:nvSpPr>
          <p:cNvPr id="5" name="Slide Number Placeholder 5"/>
          <p:cNvSpPr>
            <a:spLocks noGrp="1"/>
          </p:cNvSpPr>
          <p:nvPr>
            <p:ph type="sldNum" sz="quarter" idx="12"/>
          </p:nvPr>
        </p:nvSpPr>
        <p:spPr/>
        <p:txBody>
          <a:bodyPr/>
          <a:lstStyle>
            <a:lvl1pPr>
              <a:defRPr/>
            </a:lvl1pPr>
          </a:lstStyle>
          <a:p>
            <a:pPr>
              <a:defRPr/>
            </a:pPr>
            <a:fld id="{BB2493C2-71C8-475A-8C23-72DA34897327}" type="slidenum">
              <a:rPr lang="es-PE"/>
              <a:pPr>
                <a:defRPr/>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Rounded Rectangle 11"/>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 name="Group 5"/>
          <p:cNvGrpSpPr>
            <a:grpSpLocks noChangeAspect="1"/>
          </p:cNvGrpSpPr>
          <p:nvPr/>
        </p:nvGrpSpPr>
        <p:grpSpPr bwMode="auto">
          <a:xfrm>
            <a:off x="211138" y="714375"/>
            <a:ext cx="8723312" cy="1330325"/>
            <a:chOff x="-3905251" y="4294188"/>
            <a:chExt cx="13027839" cy="1892300"/>
          </a:xfrm>
        </p:grpSpPr>
        <p:sp>
          <p:nvSpPr>
            <p:cNvPr id="4"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5"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7"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8"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9" name="Date Placeholder 1"/>
          <p:cNvSpPr>
            <a:spLocks noGrp="1"/>
          </p:cNvSpPr>
          <p:nvPr>
            <p:ph type="dt" sz="half" idx="10"/>
          </p:nvPr>
        </p:nvSpPr>
        <p:spPr/>
        <p:txBody>
          <a:bodyPr/>
          <a:lstStyle>
            <a:lvl1pPr>
              <a:defRPr/>
            </a:lvl1pPr>
          </a:lstStyle>
          <a:p>
            <a:pPr>
              <a:defRPr/>
            </a:pPr>
            <a:fld id="{4321A8E6-DB35-4E5A-8616-4BB9FEBFBF46}" type="datetimeFigureOut">
              <a:rPr lang="es-PE"/>
              <a:pPr>
                <a:defRPr/>
              </a:pPr>
              <a:t>02/09/2012</a:t>
            </a:fld>
            <a:endParaRPr lang="es-PE"/>
          </a:p>
        </p:txBody>
      </p:sp>
      <p:sp>
        <p:nvSpPr>
          <p:cNvPr id="10" name="Footer Placeholder 2"/>
          <p:cNvSpPr>
            <a:spLocks noGrp="1"/>
          </p:cNvSpPr>
          <p:nvPr>
            <p:ph type="ftr" sz="quarter" idx="11"/>
          </p:nvPr>
        </p:nvSpPr>
        <p:spPr/>
        <p:txBody>
          <a:bodyPr/>
          <a:lstStyle>
            <a:lvl1pPr>
              <a:defRPr/>
            </a:lvl1pPr>
          </a:lstStyle>
          <a:p>
            <a:pPr>
              <a:defRPr/>
            </a:pPr>
            <a:endParaRPr lang="es-PE"/>
          </a:p>
        </p:txBody>
      </p:sp>
      <p:sp>
        <p:nvSpPr>
          <p:cNvPr id="11" name="Slide Number Placeholder 3"/>
          <p:cNvSpPr>
            <a:spLocks noGrp="1"/>
          </p:cNvSpPr>
          <p:nvPr>
            <p:ph type="sldNum" sz="quarter" idx="12"/>
          </p:nvPr>
        </p:nvSpPr>
        <p:spPr/>
        <p:txBody>
          <a:bodyPr/>
          <a:lstStyle>
            <a:lvl1pPr>
              <a:defRPr/>
            </a:lvl1pPr>
          </a:lstStyle>
          <a:p>
            <a:pPr>
              <a:defRPr/>
            </a:pPr>
            <a:fld id="{8E85D2D3-1C5B-4EE1-BC99-56DC7263EB8B}" type="slidenum">
              <a:rPr lang="es-PE"/>
              <a:pPr>
                <a:defRPr/>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23"/>
          <p:cNvGrpSpPr>
            <a:grpSpLocks noChangeAspect="1"/>
          </p:cNvGrpSpPr>
          <p:nvPr/>
        </p:nvGrpSpPr>
        <p:grpSpPr bwMode="auto">
          <a:xfrm>
            <a:off x="211138" y="714375"/>
            <a:ext cx="8723312" cy="1331913"/>
            <a:chOff x="-3905250" y="4294188"/>
            <a:chExt cx="13011150" cy="1892300"/>
          </a:xfrm>
        </p:grpSpPr>
        <p:sp>
          <p:nvSpPr>
            <p:cNvPr id="7"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2" name="Date Placeholder 4"/>
          <p:cNvSpPr>
            <a:spLocks noGrp="1"/>
          </p:cNvSpPr>
          <p:nvPr>
            <p:ph type="dt" sz="half" idx="10"/>
          </p:nvPr>
        </p:nvSpPr>
        <p:spPr/>
        <p:txBody>
          <a:bodyPr/>
          <a:lstStyle>
            <a:lvl1pPr>
              <a:defRPr/>
            </a:lvl1pPr>
          </a:lstStyle>
          <a:p>
            <a:pPr>
              <a:defRPr/>
            </a:pPr>
            <a:fld id="{3ECC800C-1235-4EA2-B8E6-B6A2E027E892}" type="datetimeFigureOut">
              <a:rPr lang="es-PE"/>
              <a:pPr>
                <a:defRPr/>
              </a:pPr>
              <a:t>02/09/2012</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A7A88101-DFB2-4B79-B7E1-FCBCDE2AF45A}" type="slidenum">
              <a:rPr lang="es-PE"/>
              <a:pPr>
                <a:defRPr/>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8"/>
          <p:cNvGrpSpPr>
            <a:grpSpLocks noChangeAspect="1"/>
          </p:cNvGrpSpPr>
          <p:nvPr/>
        </p:nvGrpSpPr>
        <p:grpSpPr bwMode="auto">
          <a:xfrm>
            <a:off x="211138" y="5354638"/>
            <a:ext cx="8723312" cy="1330325"/>
            <a:chOff x="-3905250" y="4294188"/>
            <a:chExt cx="13011150" cy="1892300"/>
          </a:xfrm>
        </p:grpSpPr>
        <p:sp>
          <p:nvSpPr>
            <p:cNvPr id="7"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dirty="0"/>
          </a:p>
        </p:txBody>
      </p:sp>
      <p:sp>
        <p:nvSpPr>
          <p:cNvPr id="12" name="Date Placeholder 4"/>
          <p:cNvSpPr>
            <a:spLocks noGrp="1"/>
          </p:cNvSpPr>
          <p:nvPr>
            <p:ph type="dt" sz="half" idx="10"/>
          </p:nvPr>
        </p:nvSpPr>
        <p:spPr/>
        <p:txBody>
          <a:bodyPr/>
          <a:lstStyle>
            <a:lvl1pPr>
              <a:defRPr/>
            </a:lvl1pPr>
          </a:lstStyle>
          <a:p>
            <a:pPr>
              <a:defRPr/>
            </a:pPr>
            <a:fld id="{CCDABCFD-D0F1-478B-A434-44041E704B73}" type="datetimeFigureOut">
              <a:rPr lang="es-PE"/>
              <a:pPr>
                <a:defRPr/>
              </a:pPr>
              <a:t>02/09/2012</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2E947133-27C9-4C5A-8C4C-2F8F90308810}" type="slidenum">
              <a:rPr lang="es-PE"/>
              <a:pPr>
                <a:defRPr/>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6325"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27" name="Group 15"/>
          <p:cNvGrpSpPr>
            <a:grpSpLocks noChangeAspect="1"/>
          </p:cNvGrpSpPr>
          <p:nvPr/>
        </p:nvGrpSpPr>
        <p:grpSpPr bwMode="auto">
          <a:xfrm>
            <a:off x="211138" y="1679575"/>
            <a:ext cx="8723312" cy="1330325"/>
            <a:chOff x="-3905251" y="4294188"/>
            <a:chExt cx="13027839" cy="1892300"/>
          </a:xfrm>
        </p:grpSpPr>
        <p:sp>
          <p:nvSpPr>
            <p:cNvPr id="17"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8"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9"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20"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1028" name="Title Placeholder 1"/>
          <p:cNvSpPr>
            <a:spLocks noGrp="1"/>
          </p:cNvSpPr>
          <p:nvPr>
            <p:ph type="title"/>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4" name="Date Placeholder 3"/>
          <p:cNvSpPr>
            <a:spLocks noGrp="1"/>
          </p:cNvSpPr>
          <p:nvPr>
            <p:ph type="dt" sz="half" idx="2"/>
          </p:nvPr>
        </p:nvSpPr>
        <p:spPr>
          <a:xfrm>
            <a:off x="5164138" y="6249988"/>
            <a:ext cx="3786187" cy="365125"/>
          </a:xfrm>
          <a:prstGeom prst="rect">
            <a:avLst/>
          </a:prstGeom>
        </p:spPr>
        <p:txBody>
          <a:bodyPr vert="horz" lIns="91440" tIns="45720" rIns="91440" bIns="45720" rtlCol="0" anchor="ctr"/>
          <a:lstStyle>
            <a:lvl1pPr algn="r" fontAlgn="auto">
              <a:spcBef>
                <a:spcPts val="0"/>
              </a:spcBef>
              <a:spcAft>
                <a:spcPts val="0"/>
              </a:spcAft>
              <a:defRPr sz="1000">
                <a:solidFill>
                  <a:schemeClr val="tx2"/>
                </a:solidFill>
                <a:latin typeface="+mn-lt"/>
              </a:defRPr>
            </a:lvl1pPr>
          </a:lstStyle>
          <a:p>
            <a:pPr>
              <a:defRPr/>
            </a:pPr>
            <a:fld id="{40A03DA6-5B48-4017-8481-CE314B820F88}" type="datetimeFigureOut">
              <a:rPr lang="es-PE"/>
              <a:pPr>
                <a:defRPr/>
              </a:pPr>
              <a:t>02/09/2012</a:t>
            </a:fld>
            <a:endParaRPr lang="es-PE"/>
          </a:p>
        </p:txBody>
      </p:sp>
      <p:sp>
        <p:nvSpPr>
          <p:cNvPr id="5" name="Footer Placeholder 4"/>
          <p:cNvSpPr>
            <a:spLocks noGrp="1"/>
          </p:cNvSpPr>
          <p:nvPr>
            <p:ph type="ftr" sz="quarter" idx="3"/>
          </p:nvPr>
        </p:nvSpPr>
        <p:spPr>
          <a:xfrm>
            <a:off x="193675" y="6249988"/>
            <a:ext cx="3786188" cy="365125"/>
          </a:xfrm>
          <a:prstGeom prst="rect">
            <a:avLst/>
          </a:prstGeom>
        </p:spPr>
        <p:txBody>
          <a:bodyPr vert="horz" lIns="91440" tIns="45720" rIns="91440" bIns="45720" rtlCol="0" anchor="ctr"/>
          <a:lstStyle>
            <a:lvl1pPr algn="l" fontAlgn="auto">
              <a:spcBef>
                <a:spcPts val="0"/>
              </a:spcBef>
              <a:spcAft>
                <a:spcPts val="0"/>
              </a:spcAft>
              <a:defRPr sz="1000">
                <a:solidFill>
                  <a:schemeClr val="tx2"/>
                </a:solidFill>
                <a:latin typeface="+mn-lt"/>
              </a:defRPr>
            </a:lvl1pPr>
          </a:lstStyle>
          <a:p>
            <a:pPr>
              <a:defRPr/>
            </a:pPr>
            <a:endParaRPr lang="es-PE"/>
          </a:p>
        </p:txBody>
      </p:sp>
      <p:sp>
        <p:nvSpPr>
          <p:cNvPr id="6" name="Slide Number Placeholder 5"/>
          <p:cNvSpPr>
            <a:spLocks noGrp="1"/>
          </p:cNvSpPr>
          <p:nvPr>
            <p:ph type="sldNum" sz="quarter" idx="4"/>
          </p:nvPr>
        </p:nvSpPr>
        <p:spPr>
          <a:xfrm>
            <a:off x="3990975" y="6249988"/>
            <a:ext cx="1162050" cy="365125"/>
          </a:xfrm>
          <a:prstGeom prst="rect">
            <a:avLst/>
          </a:prstGeom>
        </p:spPr>
        <p:txBody>
          <a:bodyPr vert="horz" lIns="91440" tIns="45720" rIns="91440" bIns="45720" rtlCol="0" anchor="ctr"/>
          <a:lstStyle>
            <a:lvl1pPr algn="ctr" fontAlgn="auto">
              <a:spcBef>
                <a:spcPts val="0"/>
              </a:spcBef>
              <a:spcAft>
                <a:spcPts val="0"/>
              </a:spcAft>
              <a:defRPr sz="1000">
                <a:solidFill>
                  <a:schemeClr val="tx2"/>
                </a:solidFill>
                <a:latin typeface="+mn-lt"/>
              </a:defRPr>
            </a:lvl1pPr>
          </a:lstStyle>
          <a:p>
            <a:pPr>
              <a:defRPr/>
            </a:pPr>
            <a:fld id="{66957034-D55C-4346-B74B-9EE42A8DCB59}" type="slidenum">
              <a:rPr lang="es-PE"/>
              <a:pPr>
                <a:defRPr/>
              </a:pPr>
              <a:t>‹Nº›</a:t>
            </a:fld>
            <a:endParaRPr lang="es-PE"/>
          </a:p>
        </p:txBody>
      </p:sp>
      <p:sp>
        <p:nvSpPr>
          <p:cNvPr id="1032" name="Text Placeholder 2"/>
          <p:cNvSpPr>
            <a:spLocks noGrp="1"/>
          </p:cNvSpPr>
          <p:nvPr>
            <p:ph type="body" idx="1"/>
          </p:nvPr>
        </p:nvSpPr>
        <p:spPr bwMode="auto">
          <a:xfrm>
            <a:off x="871538" y="2674938"/>
            <a:ext cx="7408862" cy="3451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Tree>
  </p:cSld>
  <p:clrMap bg1="lt1" tx1="dk1" bg2="lt2" tx2="dk2" accent1="accent1" accent2="accent2" accent3="accent3" accent4="accent4" accent5="accent5" accent6="accent6" hlink="hlink" folHlink="folHlink"/>
  <p:sldLayoutIdLst>
    <p:sldLayoutId id="2147483673" r:id="rId1"/>
    <p:sldLayoutId id="2147483672" r:id="rId2"/>
    <p:sldLayoutId id="2147483674" r:id="rId3"/>
    <p:sldLayoutId id="2147483671" r:id="rId4"/>
    <p:sldLayoutId id="2147483670" r:id="rId5"/>
    <p:sldLayoutId id="2147483669" r:id="rId6"/>
    <p:sldLayoutId id="2147483675" r:id="rId7"/>
    <p:sldLayoutId id="2147483676" r:id="rId8"/>
    <p:sldLayoutId id="2147483677" r:id="rId9"/>
    <p:sldLayoutId id="2147483668" r:id="rId10"/>
    <p:sldLayoutId id="2147483678" r:id="rId11"/>
    <p:sldLayoutId id="2147483667" r:id="rId12"/>
  </p:sldLayoutIdLst>
  <p:txStyles>
    <p:title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itchFamily="18" charset="2"/>
        <a:buChar char=""/>
        <a:defRPr sz="2400" kern="1200">
          <a:solidFill>
            <a:schemeClr val="tx2"/>
          </a:solidFill>
          <a:latin typeface="+mn-lt"/>
          <a:ea typeface="+mn-ea"/>
          <a:cs typeface="+mn-cs"/>
        </a:defRPr>
      </a:lvl1pPr>
      <a:lvl2pPr marL="576263" indent="-273050" algn="l" rtl="0" eaLnBrk="0" fontAlgn="base" hangingPunct="0">
        <a:spcBef>
          <a:spcPct val="20000"/>
        </a:spcBef>
        <a:spcAft>
          <a:spcPct val="0"/>
        </a:spcAft>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itchFamily="18" charset="2"/>
        <a:buChar char=""/>
        <a:defRPr kern="1200">
          <a:solidFill>
            <a:schemeClr val="tx2"/>
          </a:solidFill>
          <a:latin typeface="+mn-lt"/>
          <a:ea typeface="+mn-ea"/>
          <a:cs typeface="+mn-cs"/>
        </a:defRPr>
      </a:lvl4pPr>
      <a:lvl5pPr marL="1462088" indent="-228600" algn="l" rtl="0" eaLnBrk="0" fontAlgn="base" hangingPunct="0">
        <a:spcBef>
          <a:spcPct val="20000"/>
        </a:spcBef>
        <a:spcAft>
          <a:spcPct val="0"/>
        </a:spcAft>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p:cNvSpPr>
            <a:spLocks noGrp="1"/>
          </p:cNvSpPr>
          <p:nvPr>
            <p:ph type="ctrTitle"/>
          </p:nvPr>
        </p:nvSpPr>
        <p:spPr>
          <a:xfrm>
            <a:off x="684213" y="692150"/>
            <a:ext cx="7772400" cy="1584325"/>
          </a:xfrm>
        </p:spPr>
        <p:txBody>
          <a:bodyPr/>
          <a:lstStyle/>
          <a:p>
            <a:pPr eaLnBrk="1" hangingPunct="1"/>
            <a:r>
              <a:rPr lang="es-PE" smtClean="0"/>
              <a:t>CONTRATOS DE CLIENTES</a:t>
            </a:r>
            <a:endParaRPr lang="es-PE" sz="3600" smtClean="0"/>
          </a:p>
        </p:txBody>
      </p:sp>
      <p:sp>
        <p:nvSpPr>
          <p:cNvPr id="15362" name="3 CuadroTexto"/>
          <p:cNvSpPr txBox="1">
            <a:spLocks noChangeArrowheads="1"/>
          </p:cNvSpPr>
          <p:nvPr/>
        </p:nvSpPr>
        <p:spPr bwMode="auto">
          <a:xfrm>
            <a:off x="2278063" y="3641725"/>
            <a:ext cx="6264275" cy="3046988"/>
          </a:xfrm>
          <a:prstGeom prst="rect">
            <a:avLst/>
          </a:prstGeom>
          <a:noFill/>
          <a:ln w="9525">
            <a:noFill/>
            <a:miter lim="800000"/>
            <a:headEnd/>
            <a:tailEnd/>
          </a:ln>
        </p:spPr>
        <p:txBody>
          <a:bodyPr>
            <a:spAutoFit/>
          </a:bodyPr>
          <a:lstStyle/>
          <a:p>
            <a:pPr algn="r"/>
            <a:r>
              <a:rPr lang="es-PE" sz="2400" dirty="0" smtClean="0">
                <a:latin typeface="Candara" pitchFamily="34" charset="0"/>
              </a:rPr>
              <a:t>Orlando </a:t>
            </a:r>
            <a:r>
              <a:rPr lang="es-PE" sz="2400" dirty="0" err="1" smtClean="0">
                <a:latin typeface="Candara" pitchFamily="34" charset="0"/>
              </a:rPr>
              <a:t>Sedamano</a:t>
            </a:r>
            <a:r>
              <a:rPr lang="es-PE" sz="2400" dirty="0" smtClean="0">
                <a:latin typeface="Candara" pitchFamily="34" charset="0"/>
              </a:rPr>
              <a:t> </a:t>
            </a:r>
            <a:r>
              <a:rPr lang="es-PE" sz="2400" dirty="0" smtClean="0">
                <a:latin typeface="Candara" pitchFamily="34" charset="0"/>
              </a:rPr>
              <a:t>Cornejo</a:t>
            </a:r>
          </a:p>
          <a:p>
            <a:pPr algn="r"/>
            <a:r>
              <a:rPr lang="es-PE" sz="2400" dirty="0" smtClean="0">
                <a:latin typeface="Candara" pitchFamily="34" charset="0"/>
              </a:rPr>
              <a:t>Marco </a:t>
            </a:r>
            <a:r>
              <a:rPr lang="es-PE" sz="2400" dirty="0" err="1" smtClean="0">
                <a:latin typeface="Candara" pitchFamily="34" charset="0"/>
              </a:rPr>
              <a:t>Bustinza</a:t>
            </a:r>
            <a:r>
              <a:rPr lang="es-PE" sz="2400" dirty="0" smtClean="0">
                <a:latin typeface="Candara" pitchFamily="34" charset="0"/>
              </a:rPr>
              <a:t> </a:t>
            </a:r>
            <a:endParaRPr lang="es-PE" sz="2400" dirty="0" smtClean="0">
              <a:latin typeface="Candara" pitchFamily="34" charset="0"/>
            </a:endParaRPr>
          </a:p>
          <a:p>
            <a:pPr algn="r"/>
            <a:r>
              <a:rPr lang="es-PE" sz="2400" dirty="0" smtClean="0">
                <a:latin typeface="Candara" pitchFamily="34" charset="0"/>
              </a:rPr>
              <a:t>Néstor </a:t>
            </a:r>
            <a:r>
              <a:rPr lang="es-PE" sz="2400" dirty="0" smtClean="0">
                <a:latin typeface="Candara" pitchFamily="34" charset="0"/>
              </a:rPr>
              <a:t>Robles Cacha</a:t>
            </a:r>
          </a:p>
          <a:p>
            <a:pPr algn="r"/>
            <a:r>
              <a:rPr lang="es-PE" sz="2400" dirty="0" smtClean="0">
                <a:latin typeface="Candara" pitchFamily="34" charset="0"/>
              </a:rPr>
              <a:t>Gabriela Rojas </a:t>
            </a:r>
            <a:r>
              <a:rPr lang="es-PE" sz="2400" dirty="0" err="1" smtClean="0">
                <a:latin typeface="Candara" pitchFamily="34" charset="0"/>
              </a:rPr>
              <a:t>Munive</a:t>
            </a:r>
            <a:r>
              <a:rPr lang="es-PE" sz="2400" dirty="0" smtClean="0">
                <a:latin typeface="Candara" pitchFamily="34" charset="0"/>
              </a:rPr>
              <a:t> </a:t>
            </a:r>
          </a:p>
          <a:p>
            <a:pPr algn="r"/>
            <a:r>
              <a:rPr lang="es-PE" sz="2400" dirty="0" smtClean="0">
                <a:latin typeface="Candara" pitchFamily="34" charset="0"/>
              </a:rPr>
              <a:t>Paola </a:t>
            </a:r>
            <a:r>
              <a:rPr lang="es-PE" sz="2400" dirty="0">
                <a:latin typeface="Candara" pitchFamily="34" charset="0"/>
              </a:rPr>
              <a:t>Rojas </a:t>
            </a:r>
            <a:r>
              <a:rPr lang="es-PE" sz="2400" dirty="0" err="1" smtClean="0">
                <a:latin typeface="Candara" pitchFamily="34" charset="0"/>
              </a:rPr>
              <a:t>Chicoma</a:t>
            </a:r>
            <a:endParaRPr lang="es-PE" sz="2400" dirty="0">
              <a:latin typeface="Candara" pitchFamily="34" charset="0"/>
            </a:endParaRPr>
          </a:p>
          <a:p>
            <a:pPr algn="r"/>
            <a:r>
              <a:rPr lang="es-PE" sz="2400" dirty="0">
                <a:latin typeface="Candara" pitchFamily="34" charset="0"/>
              </a:rPr>
              <a:t>Augusto </a:t>
            </a:r>
            <a:r>
              <a:rPr lang="es-PE" sz="2400" dirty="0" smtClean="0">
                <a:latin typeface="Candara" pitchFamily="34" charset="0"/>
              </a:rPr>
              <a:t>Suárez Gutiérrez</a:t>
            </a:r>
            <a:endParaRPr lang="es-PE" sz="2400" dirty="0">
              <a:latin typeface="Candara" pitchFamily="34" charset="0"/>
            </a:endParaRPr>
          </a:p>
          <a:p>
            <a:pPr algn="r"/>
            <a:endParaRPr lang="es-PE" sz="2400" dirty="0">
              <a:latin typeface="Candara" pitchFamily="34" charset="0"/>
            </a:endParaRPr>
          </a:p>
          <a:p>
            <a:pPr algn="r"/>
            <a:endParaRPr lang="es-PE" sz="2400" dirty="0">
              <a:solidFill>
                <a:schemeClr val="bg1"/>
              </a:solidFill>
              <a:latin typeface="Candar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2 Título"/>
          <p:cNvSpPr>
            <a:spLocks noGrp="1"/>
          </p:cNvSpPr>
          <p:nvPr>
            <p:ph type="title" idx="4294967295"/>
          </p:nvPr>
        </p:nvSpPr>
        <p:spPr>
          <a:xfrm>
            <a:off x="611188" y="2852738"/>
            <a:ext cx="8229600" cy="1252537"/>
          </a:xfrm>
        </p:spPr>
        <p:txBody>
          <a:bodyPr/>
          <a:lstStyle/>
          <a:p>
            <a:pPr eaLnBrk="1" hangingPunct="1"/>
            <a:r>
              <a:rPr lang="es-PE" b="1" dirty="0" smtClean="0">
                <a:solidFill>
                  <a:schemeClr val="tx2"/>
                </a:solidFill>
              </a:rPr>
              <a:t>CASOS DE USO DEL NEGOCIO</a:t>
            </a:r>
            <a:endParaRPr lang="es-PE" b="1" dirty="0" smtClean="0">
              <a:solidFill>
                <a:schemeClr val="tx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51520" y="2420888"/>
            <a:ext cx="8640960" cy="1015663"/>
          </a:xfrm>
          <a:prstGeom prst="rect">
            <a:avLst/>
          </a:prstGeom>
          <a:noFill/>
        </p:spPr>
        <p:txBody>
          <a:bodyPr wrap="square" rtlCol="0">
            <a:spAutoFit/>
          </a:bodyPr>
          <a:lstStyle/>
          <a:p>
            <a:r>
              <a:rPr lang="es-PE" sz="2000" b="1" i="1" u="sng" dirty="0" smtClean="0">
                <a:solidFill>
                  <a:schemeClr val="tx2"/>
                </a:solidFill>
                <a:latin typeface="Candara" pitchFamily="34" charset="0"/>
              </a:rPr>
              <a:t>OBSERVACIÓN</a:t>
            </a:r>
            <a:r>
              <a:rPr lang="es-PE" sz="2000" i="1" dirty="0" smtClean="0">
                <a:solidFill>
                  <a:schemeClr val="tx2"/>
                </a:solidFill>
                <a:latin typeface="Candara" pitchFamily="34" charset="0"/>
              </a:rPr>
              <a:t>: </a:t>
            </a:r>
            <a:r>
              <a:rPr lang="es-PE" sz="2000" i="1" dirty="0" smtClean="0">
                <a:solidFill>
                  <a:schemeClr val="tx2"/>
                </a:solidFill>
                <a:latin typeface="Candara" pitchFamily="34" charset="0"/>
              </a:rPr>
              <a:t>Representar la generalización del Gestor de Contratos</a:t>
            </a:r>
            <a:r>
              <a:rPr lang="es-PE" sz="2000" i="1" dirty="0" smtClean="0">
                <a:solidFill>
                  <a:schemeClr val="tx2"/>
                </a:solidFill>
                <a:latin typeface="Candara" pitchFamily="34" charset="0"/>
              </a:rPr>
              <a:t>.</a:t>
            </a:r>
            <a:endParaRPr lang="es-PE" sz="2000" i="1" dirty="0" smtClean="0">
              <a:solidFill>
                <a:schemeClr val="tx2"/>
              </a:solidFill>
              <a:latin typeface="Candara" pitchFamily="34" charset="0"/>
            </a:endParaRPr>
          </a:p>
          <a:p>
            <a:endParaRPr lang="en-US" sz="2000" b="1" i="1" u="sng" dirty="0" smtClean="0">
              <a:solidFill>
                <a:srgbClr val="0070C0"/>
              </a:solidFill>
              <a:latin typeface="Candara" pitchFamily="34" charset="0"/>
            </a:endParaRPr>
          </a:p>
          <a:p>
            <a:r>
              <a:rPr lang="en-US" sz="2000" b="1" i="1" u="sng" dirty="0" smtClean="0">
                <a:solidFill>
                  <a:srgbClr val="0070C0"/>
                </a:solidFill>
                <a:latin typeface="Candara" pitchFamily="34" charset="0"/>
              </a:rPr>
              <a:t>CORRECCIÓN</a:t>
            </a:r>
            <a:r>
              <a:rPr lang="en-US" sz="2000" i="1" dirty="0" smtClean="0">
                <a:solidFill>
                  <a:srgbClr val="0070C0"/>
                </a:solidFill>
                <a:latin typeface="Candara" pitchFamily="34" charset="0"/>
              </a:rPr>
              <a:t>:</a:t>
            </a:r>
            <a:endParaRPr lang="en-US" sz="2000" b="1" i="1" dirty="0" smtClean="0">
              <a:solidFill>
                <a:srgbClr val="0070C0"/>
              </a:solidFill>
              <a:latin typeface="Candara" pitchFamily="34" charset="0"/>
            </a:endParaRPr>
          </a:p>
        </p:txBody>
      </p:sp>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FFFFFF"/>
                </a:solidFill>
                <a:latin typeface="+mj-lt"/>
                <a:ea typeface="+mj-ea"/>
                <a:cs typeface="+mj-cs"/>
              </a:rPr>
              <a:t>CASOS DE USO DEL NEGOCIO</a:t>
            </a:r>
            <a:endParaRPr kumimoji="0" lang="es-PE" sz="4400" b="0" i="0" u="none" strike="noStrike" kern="1200" cap="none" spc="0" normalizeH="0" baseline="0" noProof="0" dirty="0">
              <a:ln>
                <a:noFill/>
              </a:ln>
              <a:solidFill>
                <a:srgbClr val="FFFFFF"/>
              </a:solidFill>
              <a:effectLst/>
              <a:uLnTx/>
              <a:uFillTx/>
              <a:latin typeface="+mj-lt"/>
              <a:ea typeface="+mj-ea"/>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2 Título"/>
          <p:cNvSpPr>
            <a:spLocks noGrp="1"/>
          </p:cNvSpPr>
          <p:nvPr>
            <p:ph type="title" idx="4294967295"/>
          </p:nvPr>
        </p:nvSpPr>
        <p:spPr>
          <a:xfrm>
            <a:off x="611188" y="2852738"/>
            <a:ext cx="8229600" cy="1252537"/>
          </a:xfrm>
        </p:spPr>
        <p:txBody>
          <a:bodyPr/>
          <a:lstStyle/>
          <a:p>
            <a:pPr eaLnBrk="1" hangingPunct="1"/>
            <a:r>
              <a:rPr lang="en-US" b="1" dirty="0" smtClean="0">
                <a:solidFill>
                  <a:schemeClr val="tx2"/>
                </a:solidFill>
              </a:rPr>
              <a:t>ENTIDADES DEL NEGOCIO</a:t>
            </a:r>
            <a:endParaRPr lang="es-PE" b="1" dirty="0" smtClean="0">
              <a:solidFill>
                <a:schemeClr val="tx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51520" y="2420888"/>
            <a:ext cx="8640960" cy="1323439"/>
          </a:xfrm>
          <a:prstGeom prst="rect">
            <a:avLst/>
          </a:prstGeom>
          <a:noFill/>
        </p:spPr>
        <p:txBody>
          <a:bodyPr wrap="square" rtlCol="0">
            <a:spAutoFit/>
          </a:bodyPr>
          <a:lstStyle/>
          <a:p>
            <a:r>
              <a:rPr lang="es-PE" sz="2000" b="1" i="1" u="sng" dirty="0" smtClean="0">
                <a:solidFill>
                  <a:schemeClr val="tx2"/>
                </a:solidFill>
                <a:latin typeface="Candara" pitchFamily="34" charset="0"/>
              </a:rPr>
              <a:t>OBSERVACIÓN</a:t>
            </a:r>
            <a:r>
              <a:rPr lang="es-PE" sz="2000" i="1" dirty="0" smtClean="0">
                <a:solidFill>
                  <a:schemeClr val="tx2"/>
                </a:solidFill>
                <a:latin typeface="Candara" pitchFamily="34" charset="0"/>
              </a:rPr>
              <a:t>: </a:t>
            </a:r>
            <a:r>
              <a:rPr lang="es-PE" sz="2000" i="1" dirty="0" smtClean="0">
                <a:solidFill>
                  <a:schemeClr val="tx2"/>
                </a:solidFill>
                <a:latin typeface="Candara" pitchFamily="34" charset="0"/>
              </a:rPr>
              <a:t>Verificar las entidades de negocio </a:t>
            </a:r>
            <a:r>
              <a:rPr lang="es-PE" sz="2000" b="1" i="1" dirty="0" smtClean="0">
                <a:solidFill>
                  <a:schemeClr val="tx2"/>
                </a:solidFill>
                <a:latin typeface="Candara" pitchFamily="34" charset="0"/>
              </a:rPr>
              <a:t>CC_EN002_Adenda</a:t>
            </a:r>
            <a:r>
              <a:rPr lang="es-PE" sz="2000" i="1" dirty="0" smtClean="0">
                <a:solidFill>
                  <a:schemeClr val="tx2"/>
                </a:solidFill>
                <a:latin typeface="Candara" pitchFamily="34" charset="0"/>
              </a:rPr>
              <a:t>, </a:t>
            </a:r>
            <a:r>
              <a:rPr lang="es-PE" sz="2000" b="1" i="1" dirty="0" smtClean="0">
                <a:solidFill>
                  <a:schemeClr val="tx2"/>
                </a:solidFill>
                <a:latin typeface="Candara" pitchFamily="34" charset="0"/>
              </a:rPr>
              <a:t>CC_EN003_Cliente</a:t>
            </a:r>
            <a:r>
              <a:rPr lang="es-PE" sz="2000" dirty="0" smtClean="0"/>
              <a:t> </a:t>
            </a:r>
            <a:r>
              <a:rPr lang="es-PE" sz="2000" i="1" dirty="0" smtClean="0">
                <a:solidFill>
                  <a:schemeClr val="tx2"/>
                </a:solidFill>
                <a:latin typeface="Candara" pitchFamily="34" charset="0"/>
              </a:rPr>
              <a:t>y </a:t>
            </a:r>
            <a:r>
              <a:rPr lang="es-PE" sz="2000" b="1" i="1" dirty="0" smtClean="0">
                <a:solidFill>
                  <a:schemeClr val="tx2"/>
                </a:solidFill>
                <a:latin typeface="Candara" pitchFamily="34" charset="0"/>
              </a:rPr>
              <a:t>CC_EN004_SLA</a:t>
            </a:r>
            <a:r>
              <a:rPr lang="es-PE" sz="2000" i="1" dirty="0" smtClean="0">
                <a:solidFill>
                  <a:schemeClr val="tx2"/>
                </a:solidFill>
                <a:latin typeface="Candara" pitchFamily="34" charset="0"/>
              </a:rPr>
              <a:t>.</a:t>
            </a:r>
            <a:endParaRPr lang="es-PE" sz="2000" i="1" dirty="0" smtClean="0">
              <a:solidFill>
                <a:schemeClr val="tx2"/>
              </a:solidFill>
              <a:latin typeface="Candara" pitchFamily="34" charset="0"/>
            </a:endParaRPr>
          </a:p>
          <a:p>
            <a:endParaRPr lang="en-US" sz="2000" b="1" i="1" u="sng" dirty="0" smtClean="0">
              <a:solidFill>
                <a:srgbClr val="0070C0"/>
              </a:solidFill>
              <a:latin typeface="Candara" pitchFamily="34" charset="0"/>
            </a:endParaRPr>
          </a:p>
          <a:p>
            <a:r>
              <a:rPr lang="en-US" sz="2000" b="1" i="1" u="sng" dirty="0" smtClean="0">
                <a:solidFill>
                  <a:srgbClr val="0070C0"/>
                </a:solidFill>
                <a:latin typeface="Candara" pitchFamily="34" charset="0"/>
              </a:rPr>
              <a:t>CORRECCIÓN</a:t>
            </a:r>
            <a:r>
              <a:rPr lang="en-US" sz="2000" i="1" dirty="0" smtClean="0">
                <a:solidFill>
                  <a:srgbClr val="0070C0"/>
                </a:solidFill>
                <a:latin typeface="Candara" pitchFamily="34" charset="0"/>
              </a:rPr>
              <a:t>:</a:t>
            </a:r>
            <a:endParaRPr lang="en-US" sz="2000" b="1" i="1" dirty="0" smtClean="0">
              <a:solidFill>
                <a:srgbClr val="0070C0"/>
              </a:solidFill>
              <a:latin typeface="Candara" pitchFamily="34" charset="0"/>
            </a:endParaRPr>
          </a:p>
        </p:txBody>
      </p:sp>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FFFFFF"/>
                </a:solidFill>
                <a:latin typeface="+mj-lt"/>
                <a:ea typeface="+mj-ea"/>
                <a:cs typeface="+mj-cs"/>
              </a:rPr>
              <a:t>ENTIDADES DEL NEGOCIO</a:t>
            </a:r>
            <a:endParaRPr kumimoji="0" lang="es-PE" sz="4400" b="0" i="0" u="none" strike="noStrike" kern="1200" cap="none" spc="0" normalizeH="0" baseline="0" noProof="0" dirty="0">
              <a:ln>
                <a:noFill/>
              </a:ln>
              <a:solidFill>
                <a:srgbClr val="FFFFFF"/>
              </a:solidFill>
              <a:effectLst/>
              <a:uLnTx/>
              <a:uFillTx/>
              <a:latin typeface="+mj-lt"/>
              <a:ea typeface="+mj-ea"/>
              <a:cs typeface="+mj-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2 Título"/>
          <p:cNvSpPr>
            <a:spLocks noGrp="1"/>
          </p:cNvSpPr>
          <p:nvPr>
            <p:ph type="title" idx="4294967295"/>
          </p:nvPr>
        </p:nvSpPr>
        <p:spPr>
          <a:xfrm>
            <a:off x="611188" y="2852738"/>
            <a:ext cx="8229600" cy="1252537"/>
          </a:xfrm>
        </p:spPr>
        <p:txBody>
          <a:bodyPr/>
          <a:lstStyle/>
          <a:p>
            <a:pPr eaLnBrk="1" hangingPunct="1"/>
            <a:r>
              <a:rPr lang="es-PE" b="1" dirty="0" smtClean="0">
                <a:solidFill>
                  <a:schemeClr val="tx2"/>
                </a:solidFill>
              </a:rPr>
              <a:t>REALIZACION DE LOS CASOS DE USO DEL NEGOCIO</a:t>
            </a:r>
            <a:endParaRPr lang="es-PE" b="1" dirty="0" smtClean="0">
              <a:solidFill>
                <a:schemeClr val="tx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51520" y="2420888"/>
            <a:ext cx="8640960" cy="1323439"/>
          </a:xfrm>
          <a:prstGeom prst="rect">
            <a:avLst/>
          </a:prstGeom>
          <a:noFill/>
        </p:spPr>
        <p:txBody>
          <a:bodyPr wrap="square" rtlCol="0">
            <a:spAutoFit/>
          </a:bodyPr>
          <a:lstStyle/>
          <a:p>
            <a:r>
              <a:rPr lang="es-PE" sz="2000" b="1" i="1" u="sng" dirty="0" smtClean="0">
                <a:solidFill>
                  <a:schemeClr val="tx2"/>
                </a:solidFill>
                <a:latin typeface="Candara" pitchFamily="34" charset="0"/>
              </a:rPr>
              <a:t>OBSERVACIÓN</a:t>
            </a:r>
            <a:r>
              <a:rPr lang="es-PE" sz="2000" i="1" dirty="0" smtClean="0">
                <a:solidFill>
                  <a:schemeClr val="tx2"/>
                </a:solidFill>
                <a:latin typeface="Candara" pitchFamily="34" charset="0"/>
              </a:rPr>
              <a:t>: </a:t>
            </a:r>
            <a:r>
              <a:rPr lang="es-PE" sz="2000" i="1" dirty="0" smtClean="0">
                <a:solidFill>
                  <a:schemeClr val="tx2"/>
                </a:solidFill>
                <a:latin typeface="Candara" pitchFamily="34" charset="0"/>
              </a:rPr>
              <a:t>Verificar las entidades de negocio </a:t>
            </a:r>
            <a:r>
              <a:rPr lang="es-PE" sz="2000" b="1" i="1" dirty="0" smtClean="0">
                <a:solidFill>
                  <a:schemeClr val="tx2"/>
                </a:solidFill>
                <a:latin typeface="Candara" pitchFamily="34" charset="0"/>
              </a:rPr>
              <a:t>CC_EN002_Adenda</a:t>
            </a:r>
            <a:r>
              <a:rPr lang="es-PE" sz="2000" i="1" dirty="0" smtClean="0">
                <a:solidFill>
                  <a:schemeClr val="tx2"/>
                </a:solidFill>
                <a:latin typeface="Candara" pitchFamily="34" charset="0"/>
              </a:rPr>
              <a:t>, </a:t>
            </a:r>
            <a:r>
              <a:rPr lang="es-PE" sz="2000" b="1" i="1" dirty="0" smtClean="0">
                <a:solidFill>
                  <a:schemeClr val="tx2"/>
                </a:solidFill>
                <a:latin typeface="Candara" pitchFamily="34" charset="0"/>
              </a:rPr>
              <a:t>CC_EN003_Cliente</a:t>
            </a:r>
            <a:r>
              <a:rPr lang="es-PE" sz="2000" dirty="0" smtClean="0"/>
              <a:t> </a:t>
            </a:r>
            <a:r>
              <a:rPr lang="es-PE" sz="2000" i="1" dirty="0" smtClean="0">
                <a:solidFill>
                  <a:schemeClr val="tx2"/>
                </a:solidFill>
                <a:latin typeface="Candara" pitchFamily="34" charset="0"/>
              </a:rPr>
              <a:t>y </a:t>
            </a:r>
            <a:r>
              <a:rPr lang="es-PE" sz="2000" b="1" i="1" dirty="0" smtClean="0">
                <a:solidFill>
                  <a:schemeClr val="tx2"/>
                </a:solidFill>
                <a:latin typeface="Candara" pitchFamily="34" charset="0"/>
              </a:rPr>
              <a:t>CC_EN004_SLA</a:t>
            </a:r>
            <a:r>
              <a:rPr lang="es-PE" sz="2000" i="1" dirty="0" smtClean="0">
                <a:solidFill>
                  <a:schemeClr val="tx2"/>
                </a:solidFill>
                <a:latin typeface="Candara" pitchFamily="34" charset="0"/>
              </a:rPr>
              <a:t>.</a:t>
            </a:r>
            <a:endParaRPr lang="es-PE" sz="2000" i="1" dirty="0" smtClean="0">
              <a:solidFill>
                <a:schemeClr val="tx2"/>
              </a:solidFill>
              <a:latin typeface="Candara" pitchFamily="34" charset="0"/>
            </a:endParaRPr>
          </a:p>
          <a:p>
            <a:endParaRPr lang="en-US" sz="2000" b="1" i="1" u="sng" dirty="0" smtClean="0">
              <a:solidFill>
                <a:srgbClr val="0070C0"/>
              </a:solidFill>
              <a:latin typeface="Candara" pitchFamily="34" charset="0"/>
            </a:endParaRPr>
          </a:p>
          <a:p>
            <a:r>
              <a:rPr lang="en-US" sz="2000" b="1" i="1" u="sng" dirty="0" smtClean="0">
                <a:solidFill>
                  <a:srgbClr val="0070C0"/>
                </a:solidFill>
                <a:latin typeface="Candara" pitchFamily="34" charset="0"/>
              </a:rPr>
              <a:t>CORRECCIÓN</a:t>
            </a:r>
            <a:r>
              <a:rPr lang="en-US" sz="2000" i="1" dirty="0" smtClean="0">
                <a:solidFill>
                  <a:srgbClr val="0070C0"/>
                </a:solidFill>
                <a:latin typeface="Candara" pitchFamily="34" charset="0"/>
              </a:rPr>
              <a:t>:</a:t>
            </a:r>
            <a:endParaRPr lang="en-US" sz="2000" b="1" i="1" dirty="0" smtClean="0">
              <a:solidFill>
                <a:srgbClr val="0070C0"/>
              </a:solidFill>
              <a:latin typeface="Candara" pitchFamily="34" charset="0"/>
            </a:endParaRPr>
          </a:p>
        </p:txBody>
      </p:sp>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FFFFFF"/>
                </a:solidFill>
                <a:latin typeface="+mj-lt"/>
                <a:ea typeface="+mj-ea"/>
                <a:cs typeface="+mj-cs"/>
              </a:rPr>
              <a:t>ENTIDADES DEL NEGOCIO</a:t>
            </a:r>
            <a:endParaRPr kumimoji="0" lang="es-PE" sz="4400" b="0" i="0" u="none" strike="noStrike" kern="1200" cap="none" spc="0" normalizeH="0" baseline="0" noProof="0" dirty="0">
              <a:ln>
                <a:noFill/>
              </a:ln>
              <a:solidFill>
                <a:srgbClr val="FFFFFF"/>
              </a:solidFill>
              <a:effectLst/>
              <a:uLnTx/>
              <a:uFillTx/>
              <a:latin typeface="+mj-lt"/>
              <a:ea typeface="+mj-ea"/>
              <a:cs typeface="+mj-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2 Título"/>
          <p:cNvSpPr>
            <a:spLocks noGrp="1"/>
          </p:cNvSpPr>
          <p:nvPr>
            <p:ph type="title" idx="4294967295"/>
          </p:nvPr>
        </p:nvSpPr>
        <p:spPr>
          <a:xfrm>
            <a:off x="611188" y="2852738"/>
            <a:ext cx="8229600" cy="1252537"/>
          </a:xfrm>
        </p:spPr>
        <p:txBody>
          <a:bodyPr/>
          <a:lstStyle/>
          <a:p>
            <a:pPr eaLnBrk="1" hangingPunct="1"/>
            <a:r>
              <a:rPr lang="en-US" b="1" dirty="0" smtClean="0">
                <a:solidFill>
                  <a:schemeClr val="tx2"/>
                </a:solidFill>
              </a:rPr>
              <a:t>DIAGRAMA DE CLASES DEL NEGOCIO</a:t>
            </a:r>
            <a:endParaRPr lang="es-PE" b="1" dirty="0" smtClean="0">
              <a:solidFill>
                <a:schemeClr val="tx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51520" y="1844824"/>
            <a:ext cx="8640960" cy="1938992"/>
          </a:xfrm>
          <a:prstGeom prst="rect">
            <a:avLst/>
          </a:prstGeom>
          <a:noFill/>
        </p:spPr>
        <p:txBody>
          <a:bodyPr wrap="square" rtlCol="0">
            <a:spAutoFit/>
          </a:bodyPr>
          <a:lstStyle/>
          <a:p>
            <a:pPr lvl="0"/>
            <a:r>
              <a:rPr lang="es-PE" sz="2000" b="1" i="1" u="sng" dirty="0" smtClean="0">
                <a:solidFill>
                  <a:schemeClr val="tx2"/>
                </a:solidFill>
                <a:latin typeface="Candara" pitchFamily="34" charset="0"/>
              </a:rPr>
              <a:t>OBSERVACIÓN</a:t>
            </a:r>
            <a:r>
              <a:rPr lang="es-PE" sz="2000" i="1" dirty="0" smtClean="0">
                <a:solidFill>
                  <a:schemeClr val="tx2"/>
                </a:solidFill>
                <a:latin typeface="Candara" pitchFamily="34" charset="0"/>
              </a:rPr>
              <a:t>: </a:t>
            </a:r>
            <a:endParaRPr lang="es-PE" sz="2000" i="1" dirty="0" smtClean="0">
              <a:solidFill>
                <a:schemeClr val="tx2"/>
              </a:solidFill>
              <a:latin typeface="Candara" pitchFamily="34" charset="0"/>
            </a:endParaRPr>
          </a:p>
          <a:p>
            <a:pPr lvl="0"/>
            <a:r>
              <a:rPr lang="es-PE" sz="2000" i="1" dirty="0" smtClean="0">
                <a:solidFill>
                  <a:schemeClr val="tx2"/>
                </a:solidFill>
                <a:latin typeface="Candara" pitchFamily="34" charset="0"/>
              </a:rPr>
              <a:t>La </a:t>
            </a:r>
            <a:r>
              <a:rPr lang="es-PE" sz="2000" i="1" dirty="0" smtClean="0">
                <a:solidFill>
                  <a:schemeClr val="tx2"/>
                </a:solidFill>
                <a:latin typeface="Candara" pitchFamily="34" charset="0"/>
              </a:rPr>
              <a:t>entidades de negocio </a:t>
            </a:r>
            <a:r>
              <a:rPr lang="es-PE" sz="2000" i="1" dirty="0" smtClean="0">
                <a:solidFill>
                  <a:schemeClr val="tx2"/>
                </a:solidFill>
                <a:latin typeface="Candara" pitchFamily="34" charset="0"/>
              </a:rPr>
              <a:t>no deben relacionarse entre si.</a:t>
            </a:r>
            <a:endParaRPr lang="es-PE" sz="2000" i="1" dirty="0" smtClean="0">
              <a:solidFill>
                <a:schemeClr val="tx2"/>
              </a:solidFill>
              <a:latin typeface="Candara" pitchFamily="34" charset="0"/>
            </a:endParaRPr>
          </a:p>
          <a:p>
            <a:pPr lvl="0"/>
            <a:r>
              <a:rPr lang="es-PE" sz="2000" b="1" i="1" dirty="0" smtClean="0">
                <a:solidFill>
                  <a:schemeClr val="tx2"/>
                </a:solidFill>
                <a:latin typeface="Candara" pitchFamily="34" charset="0"/>
              </a:rPr>
              <a:t>CC_EN005_Línea_Servicio</a:t>
            </a:r>
            <a:r>
              <a:rPr lang="es-PE" sz="2000" i="1" dirty="0" smtClean="0">
                <a:solidFill>
                  <a:schemeClr val="tx2"/>
                </a:solidFill>
                <a:latin typeface="Candara" pitchFamily="34" charset="0"/>
              </a:rPr>
              <a:t> </a:t>
            </a:r>
            <a:r>
              <a:rPr lang="es-PE" sz="2000" i="1" dirty="0" smtClean="0">
                <a:solidFill>
                  <a:schemeClr val="tx2"/>
                </a:solidFill>
                <a:latin typeface="Candara" pitchFamily="34" charset="0"/>
              </a:rPr>
              <a:t>y </a:t>
            </a:r>
            <a:r>
              <a:rPr lang="es-PE" sz="2000" b="1" i="1" dirty="0" smtClean="0">
                <a:solidFill>
                  <a:schemeClr val="tx2"/>
                </a:solidFill>
                <a:latin typeface="Candara" pitchFamily="34" charset="0"/>
              </a:rPr>
              <a:t>CC_EN010_Servicio</a:t>
            </a:r>
            <a:r>
              <a:rPr lang="es-PE" sz="2000" i="1" dirty="0" smtClean="0">
                <a:solidFill>
                  <a:schemeClr val="tx2"/>
                </a:solidFill>
                <a:latin typeface="Candara" pitchFamily="34" charset="0"/>
              </a:rPr>
              <a:t> </a:t>
            </a:r>
            <a:r>
              <a:rPr lang="es-PE" sz="2000" i="1" dirty="0" smtClean="0">
                <a:solidFill>
                  <a:schemeClr val="tx2"/>
                </a:solidFill>
                <a:latin typeface="Candara" pitchFamily="34" charset="0"/>
              </a:rPr>
              <a:t>deben apuntar </a:t>
            </a:r>
            <a:r>
              <a:rPr lang="es-PE" sz="2000" i="1" dirty="0" smtClean="0">
                <a:solidFill>
                  <a:schemeClr val="tx2"/>
                </a:solidFill>
                <a:latin typeface="Candara" pitchFamily="34" charset="0"/>
              </a:rPr>
              <a:t>al </a:t>
            </a:r>
            <a:r>
              <a:rPr lang="es-PE" sz="2000" b="1" i="1" dirty="0" smtClean="0">
                <a:solidFill>
                  <a:schemeClr val="tx2"/>
                </a:solidFill>
                <a:latin typeface="Candara" pitchFamily="34" charset="0"/>
              </a:rPr>
              <a:t>CC_TN001_Jefe_Comercial</a:t>
            </a:r>
            <a:r>
              <a:rPr lang="es-PE" sz="2000" i="1" dirty="0" smtClean="0">
                <a:solidFill>
                  <a:schemeClr val="tx2"/>
                </a:solidFill>
                <a:latin typeface="Candara" pitchFamily="34" charset="0"/>
              </a:rPr>
              <a:t>.</a:t>
            </a:r>
          </a:p>
          <a:p>
            <a:pPr lvl="0"/>
            <a:endParaRPr lang="en-US" sz="2000" b="1" i="1" u="sng" dirty="0" smtClean="0">
              <a:solidFill>
                <a:srgbClr val="0070C0"/>
              </a:solidFill>
              <a:latin typeface="Candara" pitchFamily="34" charset="0"/>
            </a:endParaRPr>
          </a:p>
          <a:p>
            <a:r>
              <a:rPr lang="en-US" sz="2000" b="1" i="1" u="sng" dirty="0" smtClean="0">
                <a:solidFill>
                  <a:srgbClr val="0070C0"/>
                </a:solidFill>
                <a:latin typeface="Candara" pitchFamily="34" charset="0"/>
              </a:rPr>
              <a:t>CORRECCIÓN</a:t>
            </a:r>
            <a:r>
              <a:rPr lang="en-US" sz="2000" i="1" dirty="0" smtClean="0">
                <a:solidFill>
                  <a:srgbClr val="0070C0"/>
                </a:solidFill>
                <a:latin typeface="Candara" pitchFamily="34" charset="0"/>
              </a:rPr>
              <a:t>:</a:t>
            </a:r>
            <a:endParaRPr lang="en-US" sz="2000" b="1" i="1" dirty="0" smtClean="0">
              <a:solidFill>
                <a:srgbClr val="0070C0"/>
              </a:solidFill>
              <a:latin typeface="Candara" pitchFamily="34" charset="0"/>
            </a:endParaRPr>
          </a:p>
        </p:txBody>
      </p:sp>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FFFFFF"/>
                </a:solidFill>
                <a:latin typeface="+mj-lt"/>
                <a:ea typeface="+mj-ea"/>
                <a:cs typeface="+mj-cs"/>
              </a:rPr>
              <a:t>DIAGRAMA DE CLASES DEL NEGOCIO</a:t>
            </a:r>
            <a:endParaRPr kumimoji="0" lang="es-PE" sz="4400" b="0" i="0" u="none" strike="noStrike" kern="1200" cap="none" spc="0" normalizeH="0" baseline="0" noProof="0" dirty="0">
              <a:ln>
                <a:noFill/>
              </a:ln>
              <a:solidFill>
                <a:srgbClr val="FFFFFF"/>
              </a:solidFill>
              <a:effectLst/>
              <a:uLnTx/>
              <a:uFillTx/>
              <a:latin typeface="+mj-lt"/>
              <a:ea typeface="+mj-ea"/>
              <a:cs typeface="+mj-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2 Título"/>
          <p:cNvSpPr>
            <a:spLocks noGrp="1"/>
          </p:cNvSpPr>
          <p:nvPr>
            <p:ph type="title" idx="4294967295"/>
          </p:nvPr>
        </p:nvSpPr>
        <p:spPr>
          <a:xfrm>
            <a:off x="611188" y="2852738"/>
            <a:ext cx="8229600" cy="1252537"/>
          </a:xfrm>
        </p:spPr>
        <p:txBody>
          <a:bodyPr/>
          <a:lstStyle/>
          <a:p>
            <a:pPr eaLnBrk="1" hangingPunct="1"/>
            <a:r>
              <a:rPr lang="es-PE" b="1" smtClean="0">
                <a:solidFill>
                  <a:schemeClr val="tx2"/>
                </a:solidFill>
              </a:rPr>
              <a:t>REQUERIMIENTOS FUNCIONALES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2 Título"/>
          <p:cNvSpPr>
            <a:spLocks noGrp="1"/>
          </p:cNvSpPr>
          <p:nvPr>
            <p:ph type="title" idx="4294967295"/>
          </p:nvPr>
        </p:nvSpPr>
        <p:spPr/>
        <p:txBody>
          <a:bodyPr/>
          <a:lstStyle/>
          <a:p>
            <a:pPr eaLnBrk="1" hangingPunct="1"/>
            <a:r>
              <a:rPr lang="es-PE" dirty="0" smtClean="0"/>
              <a:t>REQUERIMIENTOS FUNCIONALES</a:t>
            </a:r>
          </a:p>
        </p:txBody>
      </p:sp>
      <p:graphicFrame>
        <p:nvGraphicFramePr>
          <p:cNvPr id="39956" name="Group 20"/>
          <p:cNvGraphicFramePr>
            <a:graphicFrameLocks noGrp="1"/>
          </p:cNvGraphicFramePr>
          <p:nvPr/>
        </p:nvGraphicFramePr>
        <p:xfrm>
          <a:off x="323850" y="2564904"/>
          <a:ext cx="8568630" cy="2163928"/>
        </p:xfrm>
        <a:graphic>
          <a:graphicData uri="http://schemas.openxmlformats.org/drawingml/2006/table">
            <a:tbl>
              <a:tblPr/>
              <a:tblGrid>
                <a:gridCol w="8568630"/>
              </a:tblGrid>
              <a:tr h="1047062">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CC_RF007_Actualizar_información_de_contratos</a:t>
                      </a:r>
                    </a:p>
                    <a:p>
                      <a:pPr marL="0" algn="just"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debe permitir crear nuevos contratos, eliminar, modificar y consultar la información de los contratos.</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1116866">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CC_RF008_Actualizar_información_de_cierre_de_contratos</a:t>
                      </a:r>
                    </a:p>
                    <a:p>
                      <a:pPr marL="0" algn="just"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debe permitir registrar, eliminar, modificar y consultar la información de los cierres de los contratos.</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
        <p:nvSpPr>
          <p:cNvPr id="4" name="3 CuadroTexto"/>
          <p:cNvSpPr txBox="1"/>
          <p:nvPr/>
        </p:nvSpPr>
        <p:spPr>
          <a:xfrm>
            <a:off x="251520" y="1844824"/>
            <a:ext cx="8640960" cy="707886"/>
          </a:xfrm>
          <a:prstGeom prst="rect">
            <a:avLst/>
          </a:prstGeom>
          <a:noFill/>
        </p:spPr>
        <p:txBody>
          <a:bodyPr wrap="square" rtlCol="0">
            <a:spAutoFit/>
          </a:bodyPr>
          <a:lstStyle/>
          <a:p>
            <a:pPr lvl="0"/>
            <a:r>
              <a:rPr lang="es-PE" sz="2000" b="1" i="1" u="sng" dirty="0" smtClean="0">
                <a:solidFill>
                  <a:schemeClr val="tx2"/>
                </a:solidFill>
                <a:latin typeface="Candara" pitchFamily="34" charset="0"/>
              </a:rPr>
              <a:t>OBSERVACIÓN</a:t>
            </a:r>
            <a:r>
              <a:rPr lang="es-PE" sz="2000" i="1" dirty="0" smtClean="0">
                <a:solidFill>
                  <a:schemeClr val="tx2"/>
                </a:solidFill>
                <a:latin typeface="Candara" pitchFamily="34" charset="0"/>
              </a:rPr>
              <a:t>: </a:t>
            </a:r>
            <a:endParaRPr lang="es-PE" sz="2000" i="1" dirty="0" smtClean="0">
              <a:solidFill>
                <a:schemeClr val="tx2"/>
              </a:solidFill>
              <a:latin typeface="Candara" pitchFamily="34" charset="0"/>
            </a:endParaRPr>
          </a:p>
          <a:p>
            <a:pPr lvl="0"/>
            <a:r>
              <a:rPr lang="es-PE" sz="2000" i="1" dirty="0" smtClean="0">
                <a:solidFill>
                  <a:schemeClr val="tx2"/>
                </a:solidFill>
                <a:latin typeface="Candara" pitchFamily="34" charset="0"/>
              </a:rPr>
              <a:t>Encapsular los siguientes requerimientos funcionales en uno solo.</a:t>
            </a:r>
          </a:p>
        </p:txBody>
      </p:sp>
      <p:sp>
        <p:nvSpPr>
          <p:cNvPr id="5" name="4 CuadroTexto"/>
          <p:cNvSpPr txBox="1"/>
          <p:nvPr/>
        </p:nvSpPr>
        <p:spPr>
          <a:xfrm>
            <a:off x="251520" y="5013176"/>
            <a:ext cx="8640960" cy="1692771"/>
          </a:xfrm>
          <a:prstGeom prst="rect">
            <a:avLst/>
          </a:prstGeom>
          <a:noFill/>
        </p:spPr>
        <p:txBody>
          <a:bodyPr wrap="square" rtlCol="0">
            <a:spAutoFit/>
          </a:bodyPr>
          <a:lstStyle/>
          <a:p>
            <a:pPr lvl="0"/>
            <a:r>
              <a:rPr lang="es-PE" sz="2000" b="1" i="1" u="sng" dirty="0" smtClean="0">
                <a:solidFill>
                  <a:srgbClr val="0070C0"/>
                </a:solidFill>
                <a:latin typeface="Candara" pitchFamily="34" charset="0"/>
              </a:rPr>
              <a:t>CORRECCIÓN</a:t>
            </a:r>
            <a:r>
              <a:rPr lang="es-PE" sz="2000" i="1" dirty="0" smtClean="0">
                <a:solidFill>
                  <a:srgbClr val="0070C0"/>
                </a:solidFill>
                <a:latin typeface="Candara" pitchFamily="34" charset="0"/>
              </a:rPr>
              <a:t>:</a:t>
            </a:r>
          </a:p>
          <a:p>
            <a:pPr lvl="0"/>
            <a:r>
              <a:rPr lang="en-US" sz="2000" i="1" dirty="0" smtClean="0">
                <a:solidFill>
                  <a:srgbClr val="0070C0"/>
                </a:solidFill>
                <a:latin typeface="Candara" pitchFamily="34" charset="0"/>
              </a:rPr>
              <a:t>Se </a:t>
            </a:r>
            <a:r>
              <a:rPr lang="en-US" sz="2000" i="1" dirty="0" err="1" smtClean="0">
                <a:solidFill>
                  <a:srgbClr val="0070C0"/>
                </a:solidFill>
                <a:latin typeface="Candara" pitchFamily="34" charset="0"/>
              </a:rPr>
              <a:t>encapsuló</a:t>
            </a:r>
            <a:r>
              <a:rPr lang="en-US" sz="2000" i="1" dirty="0" smtClean="0">
                <a:solidFill>
                  <a:srgbClr val="0070C0"/>
                </a:solidFill>
                <a:latin typeface="Candara" pitchFamily="34" charset="0"/>
              </a:rPr>
              <a:t> en un solo </a:t>
            </a:r>
            <a:r>
              <a:rPr lang="en-US" sz="2000" i="1" dirty="0" err="1" smtClean="0">
                <a:solidFill>
                  <a:srgbClr val="0070C0"/>
                </a:solidFill>
                <a:latin typeface="Candara" pitchFamily="34" charset="0"/>
              </a:rPr>
              <a:t>requerimiento</a:t>
            </a:r>
            <a:r>
              <a:rPr lang="en-US" sz="2000" i="1" dirty="0" smtClean="0">
                <a:solidFill>
                  <a:srgbClr val="0070C0"/>
                </a:solidFill>
                <a:latin typeface="Candara" pitchFamily="34" charset="0"/>
              </a:rPr>
              <a:t> </a:t>
            </a:r>
            <a:r>
              <a:rPr lang="en-US" sz="2000" i="1" dirty="0" err="1" smtClean="0">
                <a:solidFill>
                  <a:srgbClr val="0070C0"/>
                </a:solidFill>
                <a:latin typeface="Candara" pitchFamily="34" charset="0"/>
              </a:rPr>
              <a:t>funcional</a:t>
            </a:r>
            <a:r>
              <a:rPr lang="en-US" sz="2000" i="1" dirty="0" smtClean="0">
                <a:solidFill>
                  <a:srgbClr val="0070C0"/>
                </a:solidFill>
                <a:latin typeface="Candara" pitchFamily="34" charset="0"/>
              </a:rPr>
              <a:t>:</a:t>
            </a:r>
            <a:endParaRPr lang="es-PE" sz="2000" i="1" dirty="0" smtClean="0">
              <a:solidFill>
                <a:srgbClr val="0070C0"/>
              </a:solidFill>
              <a:latin typeface="Candara" pitchFamily="34" charset="0"/>
            </a:endParaRPr>
          </a:p>
          <a:p>
            <a:pPr lvl="0" eaLnBrk="0" hangingPunct="0">
              <a:spcBef>
                <a:spcPct val="20000"/>
              </a:spcBef>
              <a:buClr>
                <a:schemeClr val="accent1"/>
              </a:buClr>
              <a:buSzPct val="100000"/>
            </a:pPr>
            <a:r>
              <a:rPr lang="es-PE" sz="2000" b="1" i="1" dirty="0" smtClean="0">
                <a:solidFill>
                  <a:srgbClr val="0070C0"/>
                </a:solidFill>
                <a:latin typeface="Candara" pitchFamily="34" charset="0"/>
              </a:rPr>
              <a:t>CC_RF007_Actualizar_información_de_contratos</a:t>
            </a:r>
          </a:p>
          <a:p>
            <a:pPr algn="just"/>
            <a:r>
              <a:rPr lang="es-PE" sz="2000" i="1" dirty="0" smtClean="0">
                <a:solidFill>
                  <a:srgbClr val="0070C0"/>
                </a:solidFill>
                <a:latin typeface="Candara" pitchFamily="34" charset="0"/>
              </a:rPr>
              <a:t>El sistema debe permitir crear nuevos contratos, eliminar, modificar y consultar la información de los contratos</a:t>
            </a:r>
            <a:r>
              <a:rPr lang="es-PE" sz="2000" i="1" dirty="0" smtClean="0">
                <a:solidFill>
                  <a:srgbClr val="0070C0"/>
                </a:solidFill>
                <a:latin typeface="Candara" pitchFamily="34" charset="0"/>
              </a:rPr>
              <a:t>.</a:t>
            </a:r>
            <a:endParaRPr lang="es-PE" sz="2000" i="1" dirty="0" smtClean="0">
              <a:solidFill>
                <a:srgbClr val="0070C0"/>
              </a:solidFill>
              <a:latin typeface="Candara"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2 Título"/>
          <p:cNvSpPr>
            <a:spLocks noGrp="1"/>
          </p:cNvSpPr>
          <p:nvPr>
            <p:ph type="title" idx="4294967295"/>
          </p:nvPr>
        </p:nvSpPr>
        <p:spPr>
          <a:xfrm>
            <a:off x="611188" y="2852738"/>
            <a:ext cx="8229600" cy="1252537"/>
          </a:xfrm>
        </p:spPr>
        <p:txBody>
          <a:bodyPr/>
          <a:lstStyle/>
          <a:p>
            <a:pPr eaLnBrk="1" hangingPunct="1"/>
            <a:r>
              <a:rPr lang="es-PE" b="1" dirty="0" smtClean="0">
                <a:solidFill>
                  <a:schemeClr val="tx2"/>
                </a:solidFill>
              </a:rPr>
              <a:t>CORRECCIONES </a:t>
            </a:r>
            <a:r>
              <a:rPr lang="es-PE" b="1" dirty="0" smtClean="0">
                <a:solidFill>
                  <a:schemeClr val="tx2"/>
                </a:solidFill>
              </a:rPr>
              <a:t>AL ENTREGABLE ANTERIOR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2 Título"/>
          <p:cNvSpPr>
            <a:spLocks noGrp="1"/>
          </p:cNvSpPr>
          <p:nvPr>
            <p:ph type="title" idx="4294967295"/>
          </p:nvPr>
        </p:nvSpPr>
        <p:spPr>
          <a:xfrm>
            <a:off x="611188" y="2852738"/>
            <a:ext cx="8229600" cy="1252537"/>
          </a:xfrm>
        </p:spPr>
        <p:txBody>
          <a:bodyPr/>
          <a:lstStyle/>
          <a:p>
            <a:pPr eaLnBrk="1" hangingPunct="1"/>
            <a:r>
              <a:rPr lang="es-PE" b="1" dirty="0" smtClean="0">
                <a:solidFill>
                  <a:schemeClr val="tx2"/>
                </a:solidFill>
              </a:rPr>
              <a:t>REQUERIMIENTOS </a:t>
            </a:r>
            <a:r>
              <a:rPr lang="es-PE" b="1" dirty="0" smtClean="0">
                <a:solidFill>
                  <a:schemeClr val="tx2"/>
                </a:solidFill>
              </a:rPr>
              <a:t>NO FUNCIONALES</a:t>
            </a:r>
            <a:endParaRPr lang="es-PE" b="1" dirty="0" smtClean="0">
              <a:solidFill>
                <a:schemeClr val="tx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idx="4294967295"/>
          </p:nvPr>
        </p:nvSpPr>
        <p:spPr/>
        <p:txBody>
          <a:bodyPr rtlCol="0">
            <a:normAutofit fontScale="90000"/>
          </a:bodyPr>
          <a:lstStyle/>
          <a:p>
            <a:pPr eaLnBrk="1" fontAlgn="auto" hangingPunct="1">
              <a:spcAft>
                <a:spcPts val="0"/>
              </a:spcAft>
              <a:defRPr/>
            </a:pPr>
            <a:r>
              <a:rPr lang="es-PE" dirty="0"/>
              <a:t>REQUERIMIENTOS </a:t>
            </a:r>
            <a:r>
              <a:rPr lang="es-PE" dirty="0" smtClean="0"/>
              <a:t>NO FUNCIONALES</a:t>
            </a:r>
            <a:endParaRPr lang="es-PE" dirty="0"/>
          </a:p>
        </p:txBody>
      </p:sp>
      <p:graphicFrame>
        <p:nvGraphicFramePr>
          <p:cNvPr id="39956" name="Group 20"/>
          <p:cNvGraphicFramePr>
            <a:graphicFrameLocks noGrp="1"/>
          </p:cNvGraphicFramePr>
          <p:nvPr/>
        </p:nvGraphicFramePr>
        <p:xfrm>
          <a:off x="323850" y="2564904"/>
          <a:ext cx="8568630" cy="2029976"/>
        </p:xfrm>
        <a:graphic>
          <a:graphicData uri="http://schemas.openxmlformats.org/drawingml/2006/table">
            <a:tbl>
              <a:tblPr/>
              <a:tblGrid>
                <a:gridCol w="8568630"/>
              </a:tblGrid>
              <a:tr h="719336">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RNF_004_Disponibilidad_del_sistema</a:t>
                      </a:r>
                      <a:endParaRPr kumimoji="0" lang="es-PE" sz="2000" b="1" i="1" u="none" strike="noStrike" kern="1200" cap="none" normalizeH="0" baseline="0" dirty="0" smtClean="0">
                        <a:ln>
                          <a:noFill/>
                        </a:ln>
                        <a:solidFill>
                          <a:schemeClr val="tx2"/>
                        </a:solidFill>
                        <a:effectLst/>
                        <a:latin typeface="Candara" pitchFamily="34" charset="0"/>
                        <a:ea typeface="+mn-ea"/>
                        <a:cs typeface="+mn-cs"/>
                      </a:endParaRPr>
                    </a:p>
                    <a:p>
                      <a:pPr marL="0" marR="0" lvl="1" indent="0" algn="just" defTabSz="914400" rtl="0" eaLnBrk="1" fontAlgn="auto" latinLnBrk="0" hangingPunct="1">
                        <a:lnSpc>
                          <a:spcPct val="100000"/>
                        </a:lnSpc>
                        <a:spcBef>
                          <a:spcPts val="0"/>
                        </a:spcBef>
                        <a:spcAft>
                          <a:spcPts val="0"/>
                        </a:spcAft>
                        <a:buClrTx/>
                        <a:buSzTx/>
                        <a:buFontTx/>
                        <a:buNone/>
                        <a:tabLst/>
                        <a:defRPr/>
                      </a:pPr>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estará disponible al 97% entre las 8:00 am y las 8:00 pm.</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1008112">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RNF_011_Log_de_auditoría</a:t>
                      </a:r>
                      <a:r>
                        <a:rPr kumimoji="0" lang="es-PE" sz="2000" b="0" i="1" u="none" strike="noStrike" kern="1200" cap="none" normalizeH="0" baseline="0" dirty="0" smtClean="0">
                          <a:ln>
                            <a:noFill/>
                          </a:ln>
                          <a:solidFill>
                            <a:schemeClr val="tx2"/>
                          </a:solidFill>
                          <a:effectLst/>
                          <a:latin typeface="Candara" pitchFamily="34" charset="0"/>
                          <a:ea typeface="+mn-ea"/>
                          <a:cs typeface="+mn-cs"/>
                        </a:rPr>
                        <a:t> (Definido como RNF de Soporte)</a:t>
                      </a:r>
                    </a:p>
                    <a:p>
                      <a:pPr marL="0" marR="0" lvl="1" indent="0" algn="just" defTabSz="914400" rtl="0" eaLnBrk="1" fontAlgn="auto" latinLnBrk="0" hangingPunct="1">
                        <a:lnSpc>
                          <a:spcPct val="100000"/>
                        </a:lnSpc>
                        <a:spcBef>
                          <a:spcPts val="0"/>
                        </a:spcBef>
                        <a:spcAft>
                          <a:spcPts val="0"/>
                        </a:spcAft>
                        <a:buClrTx/>
                        <a:buSzTx/>
                        <a:buFontTx/>
                        <a:buNone/>
                        <a:tabLst/>
                        <a:defRPr/>
                      </a:pPr>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registrará en archivo de log los cambios realizados, detallando el módulo, el tipo de movimiento, los valores del registro antes del cambio, el usuario que ejecutó la transacción, así como la fecha y hora.</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
        <p:nvSpPr>
          <p:cNvPr id="4" name="3 CuadroTexto"/>
          <p:cNvSpPr txBox="1"/>
          <p:nvPr/>
        </p:nvSpPr>
        <p:spPr>
          <a:xfrm>
            <a:off x="251520" y="1844824"/>
            <a:ext cx="8640960" cy="707886"/>
          </a:xfrm>
          <a:prstGeom prst="rect">
            <a:avLst/>
          </a:prstGeom>
          <a:noFill/>
        </p:spPr>
        <p:txBody>
          <a:bodyPr wrap="square" rtlCol="0">
            <a:spAutoFit/>
          </a:bodyPr>
          <a:lstStyle/>
          <a:p>
            <a:pPr lvl="0"/>
            <a:r>
              <a:rPr lang="es-PE" sz="2000" b="1" i="1" u="sng" dirty="0" smtClean="0">
                <a:solidFill>
                  <a:schemeClr val="tx2"/>
                </a:solidFill>
                <a:latin typeface="Candara" pitchFamily="34" charset="0"/>
              </a:rPr>
              <a:t>OBSERVACIÓN</a:t>
            </a:r>
            <a:r>
              <a:rPr lang="es-PE" sz="2000" i="1" dirty="0" smtClean="0">
                <a:solidFill>
                  <a:schemeClr val="tx2"/>
                </a:solidFill>
                <a:latin typeface="Candara" pitchFamily="34" charset="0"/>
              </a:rPr>
              <a:t>: </a:t>
            </a:r>
            <a:endParaRPr lang="es-PE" sz="2000" i="1" dirty="0" smtClean="0">
              <a:solidFill>
                <a:schemeClr val="tx2"/>
              </a:solidFill>
              <a:latin typeface="Candara" pitchFamily="34" charset="0"/>
            </a:endParaRPr>
          </a:p>
          <a:p>
            <a:pPr lvl="0"/>
            <a:r>
              <a:rPr lang="es-PE" sz="2000" i="1" dirty="0" smtClean="0">
                <a:solidFill>
                  <a:schemeClr val="tx2"/>
                </a:solidFill>
                <a:latin typeface="Candara" pitchFamily="34" charset="0"/>
              </a:rPr>
              <a:t>Verificar los siguientes requerimientos no funcionales:</a:t>
            </a:r>
          </a:p>
        </p:txBody>
      </p:sp>
      <p:sp>
        <p:nvSpPr>
          <p:cNvPr id="5" name="4 CuadroTexto"/>
          <p:cNvSpPr txBox="1"/>
          <p:nvPr/>
        </p:nvSpPr>
        <p:spPr>
          <a:xfrm>
            <a:off x="251520" y="4797152"/>
            <a:ext cx="8640960" cy="1815882"/>
          </a:xfrm>
          <a:prstGeom prst="rect">
            <a:avLst/>
          </a:prstGeom>
          <a:noFill/>
        </p:spPr>
        <p:txBody>
          <a:bodyPr wrap="square" rtlCol="0">
            <a:spAutoFit/>
          </a:bodyPr>
          <a:lstStyle/>
          <a:p>
            <a:pPr lvl="0"/>
            <a:r>
              <a:rPr lang="es-PE" sz="2000" b="1" i="1" u="sng" dirty="0" smtClean="0">
                <a:solidFill>
                  <a:srgbClr val="0070C0"/>
                </a:solidFill>
                <a:latin typeface="Candara" pitchFamily="34" charset="0"/>
              </a:rPr>
              <a:t>CORRECCIÓN</a:t>
            </a:r>
            <a:r>
              <a:rPr lang="es-PE" sz="2000" i="1" dirty="0" smtClean="0">
                <a:solidFill>
                  <a:srgbClr val="0070C0"/>
                </a:solidFill>
                <a:latin typeface="Candara" pitchFamily="34" charset="0"/>
              </a:rPr>
              <a:t>:</a:t>
            </a:r>
          </a:p>
          <a:p>
            <a:pPr lvl="0" eaLnBrk="0" hangingPunct="0">
              <a:spcBef>
                <a:spcPct val="20000"/>
              </a:spcBef>
              <a:buClr>
                <a:schemeClr val="accent1"/>
              </a:buClr>
              <a:buSzPct val="100000"/>
            </a:pPr>
            <a:r>
              <a:rPr lang="es-PE" sz="2000" b="1" i="1" dirty="0" smtClean="0">
                <a:solidFill>
                  <a:srgbClr val="0070C0"/>
                </a:solidFill>
                <a:latin typeface="Candara" pitchFamily="34" charset="0"/>
              </a:rPr>
              <a:t>RNF_004_Disponibilidad_del_sistema</a:t>
            </a:r>
          </a:p>
          <a:p>
            <a:pPr marL="0" lvl="1" algn="just" fontAlgn="auto">
              <a:spcBef>
                <a:spcPts val="0"/>
              </a:spcBef>
              <a:spcAft>
                <a:spcPts val="0"/>
              </a:spcAft>
              <a:defRPr/>
            </a:pPr>
            <a:r>
              <a:rPr lang="es-PE" sz="2000" i="1" dirty="0" smtClean="0">
                <a:solidFill>
                  <a:srgbClr val="0070C0"/>
                </a:solidFill>
                <a:latin typeface="Candara" pitchFamily="34" charset="0"/>
              </a:rPr>
              <a:t>El sistema estará disponible al </a:t>
            </a:r>
            <a:r>
              <a:rPr lang="es-PE" sz="2000" i="1" dirty="0" smtClean="0">
                <a:solidFill>
                  <a:srgbClr val="0070C0"/>
                </a:solidFill>
                <a:latin typeface="Candara" pitchFamily="34" charset="0"/>
              </a:rPr>
              <a:t>99% </a:t>
            </a:r>
            <a:r>
              <a:rPr lang="es-PE" sz="2000" i="1" dirty="0" smtClean="0">
                <a:solidFill>
                  <a:srgbClr val="0070C0"/>
                </a:solidFill>
                <a:latin typeface="Candara" pitchFamily="34" charset="0"/>
              </a:rPr>
              <a:t>entre las </a:t>
            </a:r>
            <a:r>
              <a:rPr lang="es-PE" sz="2000" i="1" dirty="0" smtClean="0">
                <a:solidFill>
                  <a:srgbClr val="0070C0"/>
                </a:solidFill>
                <a:latin typeface="Candara" pitchFamily="34" charset="0"/>
              </a:rPr>
              <a:t>9:00 </a:t>
            </a:r>
            <a:r>
              <a:rPr lang="es-PE" sz="2000" i="1" dirty="0" smtClean="0">
                <a:solidFill>
                  <a:srgbClr val="0070C0"/>
                </a:solidFill>
                <a:latin typeface="Candara" pitchFamily="34" charset="0"/>
              </a:rPr>
              <a:t>am y las </a:t>
            </a:r>
            <a:r>
              <a:rPr lang="es-PE" sz="2000" i="1" dirty="0" smtClean="0">
                <a:solidFill>
                  <a:srgbClr val="0070C0"/>
                </a:solidFill>
                <a:latin typeface="Candara" pitchFamily="34" charset="0"/>
              </a:rPr>
              <a:t>6:00 pm</a:t>
            </a:r>
          </a:p>
          <a:p>
            <a:pPr lvl="0" eaLnBrk="0" hangingPunct="0">
              <a:spcBef>
                <a:spcPct val="20000"/>
              </a:spcBef>
              <a:buClr>
                <a:schemeClr val="accent1"/>
              </a:buClr>
              <a:buSzPct val="100000"/>
            </a:pPr>
            <a:r>
              <a:rPr lang="es-PE" sz="2000" b="1" i="1" dirty="0" smtClean="0">
                <a:solidFill>
                  <a:srgbClr val="0070C0"/>
                </a:solidFill>
                <a:latin typeface="Candara" pitchFamily="34" charset="0"/>
              </a:rPr>
              <a:t>RNF_011_Log_de_auditoría</a:t>
            </a:r>
          </a:p>
          <a:p>
            <a:pPr lvl="0" eaLnBrk="0" hangingPunct="0">
              <a:spcBef>
                <a:spcPct val="20000"/>
              </a:spcBef>
              <a:buClr>
                <a:schemeClr val="accent1"/>
              </a:buClr>
              <a:buSzPct val="100000"/>
            </a:pPr>
            <a:r>
              <a:rPr lang="en-US" sz="2000" i="1" dirty="0" smtClean="0">
                <a:solidFill>
                  <a:srgbClr val="0070C0"/>
                </a:solidFill>
                <a:latin typeface="Candara" pitchFamily="34" charset="0"/>
              </a:rPr>
              <a:t>Este </a:t>
            </a:r>
            <a:r>
              <a:rPr lang="en-US" sz="2000" i="1" dirty="0" err="1" smtClean="0">
                <a:solidFill>
                  <a:srgbClr val="0070C0"/>
                </a:solidFill>
                <a:latin typeface="Candara" pitchFamily="34" charset="0"/>
              </a:rPr>
              <a:t>es</a:t>
            </a:r>
            <a:r>
              <a:rPr lang="en-US" sz="2000" i="1" dirty="0" smtClean="0">
                <a:solidFill>
                  <a:srgbClr val="0070C0"/>
                </a:solidFill>
                <a:latin typeface="Candara" pitchFamily="34" charset="0"/>
              </a:rPr>
              <a:t> un </a:t>
            </a:r>
            <a:r>
              <a:rPr lang="en-US" sz="2000" i="1" dirty="0" err="1" smtClean="0">
                <a:solidFill>
                  <a:srgbClr val="0070C0"/>
                </a:solidFill>
                <a:latin typeface="Candara" pitchFamily="34" charset="0"/>
              </a:rPr>
              <a:t>requerimiento</a:t>
            </a:r>
            <a:r>
              <a:rPr lang="en-US" sz="2000" i="1" dirty="0" smtClean="0">
                <a:solidFill>
                  <a:srgbClr val="0070C0"/>
                </a:solidFill>
                <a:latin typeface="Candara" pitchFamily="34" charset="0"/>
              </a:rPr>
              <a:t> no </a:t>
            </a:r>
            <a:r>
              <a:rPr lang="en-US" sz="2000" i="1" dirty="0" err="1" smtClean="0">
                <a:solidFill>
                  <a:srgbClr val="0070C0"/>
                </a:solidFill>
                <a:latin typeface="Candara" pitchFamily="34" charset="0"/>
              </a:rPr>
              <a:t>funcional</a:t>
            </a:r>
            <a:r>
              <a:rPr lang="en-US" sz="2000" i="1" dirty="0" smtClean="0">
                <a:solidFill>
                  <a:srgbClr val="0070C0"/>
                </a:solidFill>
                <a:latin typeface="Candara" pitchFamily="34" charset="0"/>
              </a:rPr>
              <a:t> de </a:t>
            </a:r>
            <a:r>
              <a:rPr lang="en-US" sz="2000" i="1" dirty="0" err="1" smtClean="0">
                <a:solidFill>
                  <a:srgbClr val="0070C0"/>
                </a:solidFill>
                <a:latin typeface="Candara" pitchFamily="34" charset="0"/>
              </a:rPr>
              <a:t>Rendimiento</a:t>
            </a:r>
            <a:r>
              <a:rPr lang="en-US" sz="2000" i="1" dirty="0" smtClean="0">
                <a:solidFill>
                  <a:srgbClr val="0070C0"/>
                </a:solidFill>
                <a:latin typeface="Candara" pitchFamily="34" charset="0"/>
              </a:rPr>
              <a:t>.</a:t>
            </a:r>
            <a:endParaRPr lang="es-PE" sz="2000" i="1" dirty="0" smtClean="0">
              <a:solidFill>
                <a:srgbClr val="0070C0"/>
              </a:solidFill>
              <a:latin typeface="Candara"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2 Título"/>
          <p:cNvSpPr>
            <a:spLocks noGrp="1"/>
          </p:cNvSpPr>
          <p:nvPr>
            <p:ph type="title" idx="4294967295"/>
          </p:nvPr>
        </p:nvSpPr>
        <p:spPr>
          <a:xfrm>
            <a:off x="611188" y="2852738"/>
            <a:ext cx="8229600" cy="1252537"/>
          </a:xfrm>
        </p:spPr>
        <p:txBody>
          <a:bodyPr/>
          <a:lstStyle/>
          <a:p>
            <a:pPr eaLnBrk="1" hangingPunct="1"/>
            <a:r>
              <a:rPr lang="es-PE" sz="4000" b="1" smtClean="0">
                <a:solidFill>
                  <a:schemeClr val="tx2"/>
                </a:solidFill>
              </a:rPr>
              <a:t>DIAGRAMA DE PAQUETES DEL SISTEMA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fontScale="90000" lnSpcReduction="10000"/>
          </a:bodyPr>
          <a:lst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fontAlgn="auto" hangingPunct="1">
              <a:spcAft>
                <a:spcPts val="0"/>
              </a:spcAft>
              <a:defRPr/>
            </a:pPr>
            <a:r>
              <a:rPr lang="es-PE" dirty="0" smtClean="0"/>
              <a:t>DIAGRAMA DE PAQUETES DEL SISTEMA</a:t>
            </a:r>
            <a:endParaRPr lang="es-PE" dirty="0"/>
          </a:p>
        </p:txBody>
      </p:sp>
      <p:sp>
        <p:nvSpPr>
          <p:cNvPr id="6" name="5 CuadroTexto"/>
          <p:cNvSpPr txBox="1"/>
          <p:nvPr/>
        </p:nvSpPr>
        <p:spPr>
          <a:xfrm>
            <a:off x="251520" y="1844824"/>
            <a:ext cx="8640960" cy="1631216"/>
          </a:xfrm>
          <a:prstGeom prst="rect">
            <a:avLst/>
          </a:prstGeom>
          <a:noFill/>
        </p:spPr>
        <p:txBody>
          <a:bodyPr wrap="square" rtlCol="0">
            <a:spAutoFit/>
          </a:bodyPr>
          <a:lstStyle/>
          <a:p>
            <a:pPr lvl="0"/>
            <a:r>
              <a:rPr lang="es-PE" sz="2000" b="1" i="1" u="sng" dirty="0" smtClean="0">
                <a:solidFill>
                  <a:schemeClr val="tx2"/>
                </a:solidFill>
                <a:latin typeface="Candara" pitchFamily="34" charset="0"/>
              </a:rPr>
              <a:t>OBSERVACIÓN</a:t>
            </a:r>
            <a:r>
              <a:rPr lang="es-PE" sz="2000" i="1" dirty="0" smtClean="0">
                <a:solidFill>
                  <a:schemeClr val="tx2"/>
                </a:solidFill>
                <a:latin typeface="Candara" pitchFamily="34" charset="0"/>
              </a:rPr>
              <a:t>: </a:t>
            </a:r>
            <a:endParaRPr lang="es-PE" sz="2000" i="1" dirty="0" smtClean="0">
              <a:solidFill>
                <a:schemeClr val="tx2"/>
              </a:solidFill>
              <a:latin typeface="Candara" pitchFamily="34" charset="0"/>
            </a:endParaRPr>
          </a:p>
          <a:p>
            <a:pPr lvl="0"/>
            <a:r>
              <a:rPr lang="es-PE" sz="2000" i="1" dirty="0" smtClean="0">
                <a:solidFill>
                  <a:schemeClr val="tx2"/>
                </a:solidFill>
                <a:latin typeface="Candara" pitchFamily="34" charset="0"/>
              </a:rPr>
              <a:t>Unir los paquetes </a:t>
            </a:r>
            <a:r>
              <a:rPr lang="es-PE" sz="2000" b="1" i="1" dirty="0" smtClean="0">
                <a:solidFill>
                  <a:schemeClr val="tx2"/>
                </a:solidFill>
                <a:latin typeface="Candara" pitchFamily="34" charset="0"/>
              </a:rPr>
              <a:t>Solicitud de Contrato</a:t>
            </a:r>
            <a:r>
              <a:rPr lang="es-PE" sz="2000" i="1" dirty="0" smtClean="0">
                <a:solidFill>
                  <a:schemeClr val="tx2"/>
                </a:solidFill>
                <a:latin typeface="Candara" pitchFamily="34" charset="0"/>
              </a:rPr>
              <a:t> y </a:t>
            </a:r>
            <a:r>
              <a:rPr lang="es-PE" sz="2000" b="1" i="1" dirty="0" smtClean="0">
                <a:solidFill>
                  <a:schemeClr val="tx2"/>
                </a:solidFill>
                <a:latin typeface="Candara" pitchFamily="34" charset="0"/>
              </a:rPr>
              <a:t>Evaluación de Contrato.</a:t>
            </a:r>
          </a:p>
          <a:p>
            <a:endParaRPr lang="en-US" sz="2000" b="1" i="1" u="sng" dirty="0" smtClean="0">
              <a:solidFill>
                <a:srgbClr val="0070C0"/>
              </a:solidFill>
              <a:latin typeface="Candara" pitchFamily="34" charset="0"/>
            </a:endParaRPr>
          </a:p>
          <a:p>
            <a:r>
              <a:rPr lang="en-US" sz="2000" b="1" i="1" u="sng" dirty="0" smtClean="0">
                <a:solidFill>
                  <a:srgbClr val="0070C0"/>
                </a:solidFill>
                <a:latin typeface="Candara" pitchFamily="34" charset="0"/>
              </a:rPr>
              <a:t>CORRECCIÓN</a:t>
            </a:r>
            <a:r>
              <a:rPr lang="en-US" sz="2000" i="1" dirty="0" smtClean="0">
                <a:solidFill>
                  <a:srgbClr val="0070C0"/>
                </a:solidFill>
                <a:latin typeface="Candara" pitchFamily="34" charset="0"/>
              </a:rPr>
              <a:t>:</a:t>
            </a:r>
          </a:p>
          <a:p>
            <a:r>
              <a:rPr lang="en-US" sz="2000" i="1" dirty="0" smtClean="0">
                <a:solidFill>
                  <a:srgbClr val="0070C0"/>
                </a:solidFill>
                <a:latin typeface="Candara" pitchFamily="34" charset="0"/>
              </a:rPr>
              <a:t>Se </a:t>
            </a:r>
            <a:r>
              <a:rPr lang="en-US" sz="2000" i="1" dirty="0" err="1" smtClean="0">
                <a:solidFill>
                  <a:srgbClr val="0070C0"/>
                </a:solidFill>
                <a:latin typeface="Candara" pitchFamily="34" charset="0"/>
              </a:rPr>
              <a:t>unieron</a:t>
            </a:r>
            <a:r>
              <a:rPr lang="en-US" sz="2000" i="1" dirty="0" smtClean="0">
                <a:solidFill>
                  <a:srgbClr val="0070C0"/>
                </a:solidFill>
                <a:latin typeface="Candara" pitchFamily="34" charset="0"/>
              </a:rPr>
              <a:t> en un solo </a:t>
            </a:r>
            <a:r>
              <a:rPr lang="en-US" sz="2000" i="1" dirty="0" err="1" smtClean="0">
                <a:solidFill>
                  <a:srgbClr val="0070C0"/>
                </a:solidFill>
                <a:latin typeface="Candara" pitchFamily="34" charset="0"/>
              </a:rPr>
              <a:t>paquete</a:t>
            </a:r>
            <a:r>
              <a:rPr lang="en-US" sz="2000" b="1" i="1" dirty="0" smtClean="0">
                <a:solidFill>
                  <a:srgbClr val="0070C0"/>
                </a:solidFill>
                <a:latin typeface="Candara" pitchFamily="34" charset="0"/>
              </a:rPr>
              <a:t> </a:t>
            </a:r>
            <a:r>
              <a:rPr lang="en-US" sz="2000" b="1" i="1" dirty="0" err="1" smtClean="0">
                <a:solidFill>
                  <a:srgbClr val="0070C0"/>
                </a:solidFill>
                <a:latin typeface="Candara" pitchFamily="34" charset="0"/>
              </a:rPr>
              <a:t>Solicitud</a:t>
            </a:r>
            <a:r>
              <a:rPr lang="en-US" sz="2000" b="1" i="1" dirty="0" smtClean="0">
                <a:solidFill>
                  <a:srgbClr val="0070C0"/>
                </a:solidFill>
                <a:latin typeface="Candara" pitchFamily="34" charset="0"/>
              </a:rPr>
              <a:t> de </a:t>
            </a:r>
            <a:r>
              <a:rPr lang="en-US" sz="2000" b="1" i="1" dirty="0" err="1" smtClean="0">
                <a:solidFill>
                  <a:srgbClr val="0070C0"/>
                </a:solidFill>
                <a:latin typeface="Candara" pitchFamily="34" charset="0"/>
              </a:rPr>
              <a:t>Contrato</a:t>
            </a:r>
            <a:r>
              <a:rPr lang="en-US" sz="2000" b="1" i="1" dirty="0" smtClean="0">
                <a:solidFill>
                  <a:srgbClr val="0070C0"/>
                </a:solidFill>
                <a:latin typeface="Candara" pitchFamily="34" charset="0"/>
              </a:rPr>
              <a:t>.</a:t>
            </a:r>
            <a:endParaRPr lang="en-US" sz="2000" b="1" i="1" dirty="0" smtClean="0">
              <a:solidFill>
                <a:srgbClr val="0070C0"/>
              </a:solidFill>
              <a:latin typeface="Candara" pitchFamily="34" charset="0"/>
            </a:endParaRPr>
          </a:p>
        </p:txBody>
      </p:sp>
      <p:pic>
        <p:nvPicPr>
          <p:cNvPr id="24577" name="Picture 1"/>
          <p:cNvPicPr>
            <a:picLocks noChangeAspect="1" noChangeArrowheads="1"/>
          </p:cNvPicPr>
          <p:nvPr/>
        </p:nvPicPr>
        <p:blipFill>
          <a:blip r:embed="rId2" cstate="print"/>
          <a:srcRect/>
          <a:stretch>
            <a:fillRect/>
          </a:stretch>
        </p:blipFill>
        <p:spPr bwMode="auto">
          <a:xfrm>
            <a:off x="2483768" y="3640142"/>
            <a:ext cx="4320480" cy="2885202"/>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2 Título"/>
          <p:cNvSpPr>
            <a:spLocks noGrp="1"/>
          </p:cNvSpPr>
          <p:nvPr>
            <p:ph type="title" idx="4294967295"/>
          </p:nvPr>
        </p:nvSpPr>
        <p:spPr>
          <a:xfrm>
            <a:off x="611188" y="2852738"/>
            <a:ext cx="8229600" cy="1252537"/>
          </a:xfrm>
        </p:spPr>
        <p:txBody>
          <a:bodyPr/>
          <a:lstStyle/>
          <a:p>
            <a:pPr eaLnBrk="1" hangingPunct="1"/>
            <a:r>
              <a:rPr lang="es-PE" sz="4000" b="1" dirty="0" smtClean="0">
                <a:solidFill>
                  <a:schemeClr val="tx2"/>
                </a:solidFill>
              </a:rPr>
              <a:t>DIAGRAMA DE CASOS DE USO DEL SISTEMA POR PAQUETE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idx="4294967295"/>
          </p:nvPr>
        </p:nvSpPr>
        <p:spPr/>
        <p:txBody>
          <a:bodyPr rtlCol="0">
            <a:noAutofit/>
          </a:bodyPr>
          <a:lstStyle/>
          <a:p>
            <a:pPr eaLnBrk="1" fontAlgn="auto" hangingPunct="1">
              <a:spcAft>
                <a:spcPts val="0"/>
              </a:spcAft>
              <a:defRPr/>
            </a:pPr>
            <a:r>
              <a:rPr lang="es-PE" sz="4000" dirty="0" smtClean="0"/>
              <a:t>DIAGRAMA DE CASOS DE USO DEL SISTEMA POR PAQUETE</a:t>
            </a:r>
            <a:endParaRPr lang="es-PE" sz="4000" dirty="0"/>
          </a:p>
        </p:txBody>
      </p:sp>
      <p:sp>
        <p:nvSpPr>
          <p:cNvPr id="4" name="3 CuadroTexto"/>
          <p:cNvSpPr txBox="1"/>
          <p:nvPr/>
        </p:nvSpPr>
        <p:spPr>
          <a:xfrm>
            <a:off x="251520" y="2694399"/>
            <a:ext cx="8640960" cy="2246769"/>
          </a:xfrm>
          <a:prstGeom prst="rect">
            <a:avLst/>
          </a:prstGeom>
          <a:noFill/>
        </p:spPr>
        <p:txBody>
          <a:bodyPr wrap="square" rtlCol="0">
            <a:spAutoFit/>
          </a:bodyPr>
          <a:lstStyle/>
          <a:p>
            <a:pPr lvl="0"/>
            <a:r>
              <a:rPr lang="es-PE" sz="2000" b="1" i="1" u="sng" dirty="0" smtClean="0">
                <a:solidFill>
                  <a:schemeClr val="tx2"/>
                </a:solidFill>
                <a:latin typeface="Candara" pitchFamily="34" charset="0"/>
              </a:rPr>
              <a:t>OBSERVACIÓN</a:t>
            </a:r>
            <a:r>
              <a:rPr lang="es-PE" sz="2000" i="1" dirty="0" smtClean="0">
                <a:solidFill>
                  <a:schemeClr val="tx2"/>
                </a:solidFill>
                <a:latin typeface="Candara" pitchFamily="34" charset="0"/>
              </a:rPr>
              <a:t>: </a:t>
            </a:r>
            <a:endParaRPr lang="es-PE" sz="2000" i="1" dirty="0" smtClean="0">
              <a:solidFill>
                <a:schemeClr val="tx2"/>
              </a:solidFill>
              <a:latin typeface="Candara" pitchFamily="34" charset="0"/>
            </a:endParaRPr>
          </a:p>
          <a:p>
            <a:pPr lvl="0"/>
            <a:r>
              <a:rPr lang="es-PE" sz="2000" i="1" dirty="0" smtClean="0">
                <a:solidFill>
                  <a:schemeClr val="tx2"/>
                </a:solidFill>
                <a:latin typeface="Candara" pitchFamily="34" charset="0"/>
              </a:rPr>
              <a:t>Unir los </a:t>
            </a:r>
            <a:r>
              <a:rPr lang="es-PE" sz="2000" i="1" dirty="0" smtClean="0">
                <a:solidFill>
                  <a:schemeClr val="tx2"/>
                </a:solidFill>
                <a:latin typeface="Candara" pitchFamily="34" charset="0"/>
              </a:rPr>
              <a:t>CUS </a:t>
            </a:r>
            <a:r>
              <a:rPr lang="es-PE" sz="2000" b="1" i="1" dirty="0" smtClean="0">
                <a:solidFill>
                  <a:schemeClr val="tx2"/>
                </a:solidFill>
                <a:latin typeface="Candara" pitchFamily="34" charset="0"/>
              </a:rPr>
              <a:t>CC_CUS003_Consultar_informacion_solicitudes_contrato</a:t>
            </a:r>
            <a:r>
              <a:rPr lang="es-PE" sz="2000" i="1" dirty="0" smtClean="0">
                <a:solidFill>
                  <a:schemeClr val="tx2"/>
                </a:solidFill>
                <a:latin typeface="Candara" pitchFamily="34" charset="0"/>
              </a:rPr>
              <a:t>, </a:t>
            </a:r>
            <a:r>
              <a:rPr lang="es-PE" sz="2000" b="1" i="1" dirty="0" smtClean="0">
                <a:solidFill>
                  <a:schemeClr val="tx2"/>
                </a:solidFill>
                <a:latin typeface="Candara" pitchFamily="34" charset="0"/>
              </a:rPr>
              <a:t>CC_CUS004_Actualizar_informacion_contrato</a:t>
            </a:r>
            <a:r>
              <a:rPr lang="es-PE" sz="2000" i="1" dirty="0" smtClean="0">
                <a:solidFill>
                  <a:schemeClr val="tx2"/>
                </a:solidFill>
                <a:latin typeface="Candara" pitchFamily="34" charset="0"/>
              </a:rPr>
              <a:t> y </a:t>
            </a:r>
            <a:r>
              <a:rPr lang="es-PE" sz="2000" b="1" i="1" dirty="0" smtClean="0">
                <a:solidFill>
                  <a:schemeClr val="tx2"/>
                </a:solidFill>
                <a:latin typeface="Candara" pitchFamily="34" charset="0"/>
              </a:rPr>
              <a:t>CC_CUS005_Actualizar_informacion_adendas</a:t>
            </a:r>
            <a:r>
              <a:rPr lang="es-PE" sz="2000" i="1" dirty="0" smtClean="0">
                <a:solidFill>
                  <a:schemeClr val="tx2"/>
                </a:solidFill>
                <a:latin typeface="Candara" pitchFamily="34" charset="0"/>
              </a:rPr>
              <a:t>.</a:t>
            </a:r>
          </a:p>
          <a:p>
            <a:endParaRPr lang="en-US" sz="2000" b="1" i="1" u="sng" dirty="0" smtClean="0">
              <a:solidFill>
                <a:srgbClr val="0070C0"/>
              </a:solidFill>
              <a:latin typeface="Candara" pitchFamily="34" charset="0"/>
            </a:endParaRPr>
          </a:p>
          <a:p>
            <a:r>
              <a:rPr lang="en-US" sz="2000" b="1" i="1" u="sng" dirty="0" smtClean="0">
                <a:solidFill>
                  <a:srgbClr val="0070C0"/>
                </a:solidFill>
                <a:latin typeface="Candara" pitchFamily="34" charset="0"/>
              </a:rPr>
              <a:t>CORRECCIÓN</a:t>
            </a:r>
            <a:r>
              <a:rPr lang="en-US" sz="2000" i="1" dirty="0" smtClean="0">
                <a:solidFill>
                  <a:srgbClr val="0070C0"/>
                </a:solidFill>
                <a:latin typeface="Candara" pitchFamily="34" charset="0"/>
              </a:rPr>
              <a:t>:</a:t>
            </a:r>
          </a:p>
          <a:p>
            <a:r>
              <a:rPr lang="en-US" sz="2000" i="1" dirty="0" smtClean="0">
                <a:solidFill>
                  <a:srgbClr val="0070C0"/>
                </a:solidFill>
                <a:latin typeface="Candara" pitchFamily="34" charset="0"/>
              </a:rPr>
              <a:t>Se </a:t>
            </a:r>
            <a:r>
              <a:rPr lang="en-US" sz="2000" i="1" dirty="0" err="1" smtClean="0">
                <a:solidFill>
                  <a:srgbClr val="0070C0"/>
                </a:solidFill>
                <a:latin typeface="Candara" pitchFamily="34" charset="0"/>
              </a:rPr>
              <a:t>unieron</a:t>
            </a:r>
            <a:r>
              <a:rPr lang="en-US" sz="2000" i="1" dirty="0" smtClean="0">
                <a:solidFill>
                  <a:srgbClr val="0070C0"/>
                </a:solidFill>
                <a:latin typeface="Candara" pitchFamily="34" charset="0"/>
              </a:rPr>
              <a:t> en un solo CUS </a:t>
            </a:r>
            <a:r>
              <a:rPr lang="es-PE" sz="2000" b="1" i="1" dirty="0" smtClean="0">
                <a:solidFill>
                  <a:srgbClr val="0070C0"/>
                </a:solidFill>
                <a:latin typeface="Candara" pitchFamily="34" charset="0"/>
              </a:rPr>
              <a:t>CC_CUS004_Actualizar_informacion_contrato</a:t>
            </a:r>
            <a:r>
              <a:rPr lang="en-US" sz="2000" i="1" dirty="0" smtClean="0">
                <a:solidFill>
                  <a:srgbClr val="0070C0"/>
                </a:solidFill>
                <a:latin typeface="Candara" pitchFamily="34" charset="0"/>
              </a:rPr>
              <a:t>.</a:t>
            </a:r>
          </a:p>
        </p:txBody>
      </p:sp>
      <p:pic>
        <p:nvPicPr>
          <p:cNvPr id="22529" name="Picture 1"/>
          <p:cNvPicPr>
            <a:picLocks noChangeAspect="1" noChangeArrowheads="1"/>
          </p:cNvPicPr>
          <p:nvPr/>
        </p:nvPicPr>
        <p:blipFill>
          <a:blip r:embed="rId2" cstate="print"/>
          <a:srcRect/>
          <a:stretch>
            <a:fillRect/>
          </a:stretch>
        </p:blipFill>
        <p:spPr bwMode="auto">
          <a:xfrm>
            <a:off x="2771800" y="5120647"/>
            <a:ext cx="3168352" cy="12606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1 Título"/>
          <p:cNvSpPr>
            <a:spLocks noGrp="1"/>
          </p:cNvSpPr>
          <p:nvPr>
            <p:ph type="ctrTitle"/>
          </p:nvPr>
        </p:nvSpPr>
        <p:spPr>
          <a:xfrm>
            <a:off x="390525" y="476250"/>
            <a:ext cx="8280400" cy="1584325"/>
          </a:xfrm>
        </p:spPr>
        <p:txBody>
          <a:bodyPr/>
          <a:lstStyle/>
          <a:p>
            <a:pPr eaLnBrk="1" hangingPunct="1"/>
            <a:r>
              <a:rPr lang="es-PE" smtClean="0"/>
              <a:t>CONTRATOS DE CLIENTES</a:t>
            </a:r>
            <a:endParaRPr lang="es-PE" sz="3600" smtClean="0"/>
          </a:p>
        </p:txBody>
      </p:sp>
      <p:sp>
        <p:nvSpPr>
          <p:cNvPr id="52226" name="2 Subtítulo"/>
          <p:cNvSpPr>
            <a:spLocks noGrp="1"/>
          </p:cNvSpPr>
          <p:nvPr>
            <p:ph type="subTitle" idx="1"/>
          </p:nvPr>
        </p:nvSpPr>
        <p:spPr>
          <a:xfrm>
            <a:off x="1289050" y="2276475"/>
            <a:ext cx="6400800" cy="520700"/>
          </a:xfrm>
        </p:spPr>
        <p:txBody>
          <a:bodyPr/>
          <a:lstStyle/>
          <a:p>
            <a:pPr eaLnBrk="1" hangingPunct="1"/>
            <a:endParaRPr lang="es-PE" sz="2800" dirty="0" smtClean="0"/>
          </a:p>
        </p:txBody>
      </p:sp>
      <p:sp>
        <p:nvSpPr>
          <p:cNvPr id="52227" name="3 CuadroTexto"/>
          <p:cNvSpPr txBox="1">
            <a:spLocks noChangeArrowheads="1"/>
          </p:cNvSpPr>
          <p:nvPr/>
        </p:nvSpPr>
        <p:spPr bwMode="auto">
          <a:xfrm>
            <a:off x="4489450" y="3713163"/>
            <a:ext cx="4186238" cy="2677656"/>
          </a:xfrm>
          <a:prstGeom prst="rect">
            <a:avLst/>
          </a:prstGeom>
          <a:noFill/>
          <a:ln w="9525">
            <a:noFill/>
            <a:miter lim="800000"/>
            <a:headEnd/>
            <a:tailEnd/>
          </a:ln>
        </p:spPr>
        <p:txBody>
          <a:bodyPr>
            <a:spAutoFit/>
          </a:bodyPr>
          <a:lstStyle/>
          <a:p>
            <a:pPr algn="r"/>
            <a:r>
              <a:rPr lang="es-PE" sz="2400" dirty="0" smtClean="0">
                <a:latin typeface="Candara" pitchFamily="34" charset="0"/>
              </a:rPr>
              <a:t>Orlando </a:t>
            </a:r>
            <a:r>
              <a:rPr lang="es-PE" sz="2400" dirty="0" err="1" smtClean="0">
                <a:latin typeface="Candara" pitchFamily="34" charset="0"/>
              </a:rPr>
              <a:t>Sedamano</a:t>
            </a:r>
            <a:r>
              <a:rPr lang="es-PE" sz="2400" dirty="0" smtClean="0">
                <a:latin typeface="Candara" pitchFamily="34" charset="0"/>
              </a:rPr>
              <a:t> Cornejo</a:t>
            </a:r>
          </a:p>
          <a:p>
            <a:pPr algn="r"/>
            <a:r>
              <a:rPr lang="es-PE" sz="2400" dirty="0" smtClean="0">
                <a:latin typeface="Candara" pitchFamily="34" charset="0"/>
              </a:rPr>
              <a:t>Marco </a:t>
            </a:r>
            <a:r>
              <a:rPr lang="es-PE" sz="2400" dirty="0" err="1" smtClean="0">
                <a:latin typeface="Candara" pitchFamily="34" charset="0"/>
              </a:rPr>
              <a:t>Bustinza</a:t>
            </a:r>
            <a:r>
              <a:rPr lang="es-PE" sz="2400" dirty="0" smtClean="0">
                <a:latin typeface="Candara" pitchFamily="34" charset="0"/>
              </a:rPr>
              <a:t> </a:t>
            </a:r>
          </a:p>
          <a:p>
            <a:pPr algn="r"/>
            <a:r>
              <a:rPr lang="es-PE" sz="2400" dirty="0" smtClean="0">
                <a:latin typeface="Candara" pitchFamily="34" charset="0"/>
              </a:rPr>
              <a:t>Néstor Robles Cacha</a:t>
            </a:r>
          </a:p>
          <a:p>
            <a:pPr algn="r"/>
            <a:r>
              <a:rPr lang="es-PE" sz="2400" dirty="0" smtClean="0">
                <a:latin typeface="Candara" pitchFamily="34" charset="0"/>
              </a:rPr>
              <a:t>Gabriela Rojas </a:t>
            </a:r>
            <a:r>
              <a:rPr lang="es-PE" sz="2400" dirty="0" err="1" smtClean="0">
                <a:latin typeface="Candara" pitchFamily="34" charset="0"/>
              </a:rPr>
              <a:t>Munive</a:t>
            </a:r>
            <a:r>
              <a:rPr lang="es-PE" sz="2400" dirty="0" smtClean="0">
                <a:latin typeface="Candara" pitchFamily="34" charset="0"/>
              </a:rPr>
              <a:t> </a:t>
            </a:r>
          </a:p>
          <a:p>
            <a:pPr algn="r"/>
            <a:r>
              <a:rPr lang="es-PE" sz="2400" dirty="0" smtClean="0">
                <a:latin typeface="Candara" pitchFamily="34" charset="0"/>
              </a:rPr>
              <a:t>Paola Rojas </a:t>
            </a:r>
            <a:r>
              <a:rPr lang="es-PE" sz="2400" dirty="0" err="1" smtClean="0">
                <a:latin typeface="Candara" pitchFamily="34" charset="0"/>
              </a:rPr>
              <a:t>Chicoma</a:t>
            </a:r>
            <a:endParaRPr lang="es-PE" sz="2400" dirty="0" smtClean="0">
              <a:latin typeface="Candara" pitchFamily="34" charset="0"/>
            </a:endParaRPr>
          </a:p>
          <a:p>
            <a:pPr algn="r"/>
            <a:r>
              <a:rPr lang="es-PE" sz="2400" dirty="0" smtClean="0">
                <a:latin typeface="Candara" pitchFamily="34" charset="0"/>
              </a:rPr>
              <a:t>Augusto </a:t>
            </a:r>
            <a:r>
              <a:rPr lang="es-PE" sz="2400" dirty="0" smtClean="0">
                <a:latin typeface="Candara" pitchFamily="34" charset="0"/>
              </a:rPr>
              <a:t>Suárez </a:t>
            </a:r>
            <a:r>
              <a:rPr lang="es-PE" sz="2400" dirty="0" smtClean="0">
                <a:latin typeface="Candara" pitchFamily="34" charset="0"/>
              </a:rPr>
              <a:t>Gutiérrez</a:t>
            </a:r>
          </a:p>
          <a:p>
            <a:pPr algn="r"/>
            <a:endParaRPr lang="es-PE" sz="2400" dirty="0">
              <a:solidFill>
                <a:schemeClr val="bg1"/>
              </a:solidFill>
              <a:latin typeface="Candara" pitchFamily="34" charset="0"/>
            </a:endParaRPr>
          </a:p>
        </p:txBody>
      </p:sp>
      <p:sp>
        <p:nvSpPr>
          <p:cNvPr id="52228" name="4 CuadroTexto"/>
          <p:cNvSpPr txBox="1">
            <a:spLocks noChangeArrowheads="1"/>
          </p:cNvSpPr>
          <p:nvPr/>
        </p:nvSpPr>
        <p:spPr bwMode="auto">
          <a:xfrm>
            <a:off x="468313" y="4292600"/>
            <a:ext cx="3455987" cy="923925"/>
          </a:xfrm>
          <a:prstGeom prst="rect">
            <a:avLst/>
          </a:prstGeom>
          <a:noFill/>
          <a:ln w="9525">
            <a:noFill/>
            <a:miter lim="800000"/>
            <a:headEnd/>
            <a:tailEnd/>
          </a:ln>
        </p:spPr>
        <p:txBody>
          <a:bodyPr>
            <a:spAutoFit/>
          </a:bodyPr>
          <a:lstStyle/>
          <a:p>
            <a:r>
              <a:rPr lang="es-PE" sz="5400">
                <a:solidFill>
                  <a:schemeClr val="bg1"/>
                </a:solidFill>
                <a:latin typeface="Candara" pitchFamily="34" charset="0"/>
              </a:rPr>
              <a:t>GRACIAS </a:t>
            </a:r>
            <a:r>
              <a:rPr lang="es-PE" sz="4800">
                <a:solidFill>
                  <a:schemeClr val="bg1"/>
                </a:solidFill>
                <a:latin typeface="Candara" pitchFamily="34"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2 Título"/>
          <p:cNvSpPr>
            <a:spLocks noGrp="1"/>
          </p:cNvSpPr>
          <p:nvPr>
            <p:ph type="title" idx="4294967295"/>
          </p:nvPr>
        </p:nvSpPr>
        <p:spPr>
          <a:xfrm>
            <a:off x="611188" y="2852738"/>
            <a:ext cx="8229600" cy="1252537"/>
          </a:xfrm>
        </p:spPr>
        <p:txBody>
          <a:bodyPr/>
          <a:lstStyle/>
          <a:p>
            <a:pPr eaLnBrk="1" hangingPunct="1"/>
            <a:r>
              <a:rPr lang="es-PE" b="1" dirty="0" smtClean="0">
                <a:solidFill>
                  <a:schemeClr val="tx2"/>
                </a:solidFill>
              </a:rPr>
              <a:t>REGLAS DEL NEGOCIO</a:t>
            </a:r>
            <a:endParaRPr lang="es-PE" b="1" dirty="0" smtClean="0">
              <a:solidFill>
                <a:schemeClr val="tx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51520" y="2420888"/>
            <a:ext cx="8640960" cy="2862322"/>
          </a:xfrm>
          <a:prstGeom prst="rect">
            <a:avLst/>
          </a:prstGeom>
          <a:noFill/>
        </p:spPr>
        <p:txBody>
          <a:bodyPr wrap="square" rtlCol="0">
            <a:spAutoFit/>
          </a:bodyPr>
          <a:lstStyle/>
          <a:p>
            <a:pPr lvl="0"/>
            <a:r>
              <a:rPr lang="es-PE" sz="2000" b="1" i="1" u="sng" dirty="0" smtClean="0">
                <a:solidFill>
                  <a:schemeClr val="tx2"/>
                </a:solidFill>
                <a:latin typeface="Candara" pitchFamily="34" charset="0"/>
              </a:rPr>
              <a:t>OBSERVACIÓN</a:t>
            </a:r>
            <a:r>
              <a:rPr lang="es-PE" sz="2000" i="1" dirty="0" smtClean="0">
                <a:solidFill>
                  <a:schemeClr val="tx2"/>
                </a:solidFill>
                <a:latin typeface="Candara" pitchFamily="34" charset="0"/>
              </a:rPr>
              <a:t>: La </a:t>
            </a:r>
            <a:r>
              <a:rPr lang="es-PE" sz="2000" i="1" dirty="0" smtClean="0">
                <a:solidFill>
                  <a:schemeClr val="tx2"/>
                </a:solidFill>
                <a:latin typeface="Candara" pitchFamily="34" charset="0"/>
              </a:rPr>
              <a:t>regla de negocio </a:t>
            </a:r>
            <a:r>
              <a:rPr lang="es-PE" sz="2000" b="1" i="1" dirty="0" smtClean="0">
                <a:solidFill>
                  <a:schemeClr val="tx2"/>
                </a:solidFill>
                <a:latin typeface="Candara" pitchFamily="34" charset="0"/>
              </a:rPr>
              <a:t>CC_RN001_Líneas_de_Servicio</a:t>
            </a:r>
            <a:r>
              <a:rPr lang="es-PE" sz="2000" i="1" dirty="0" smtClean="0">
                <a:solidFill>
                  <a:schemeClr val="tx2"/>
                </a:solidFill>
                <a:latin typeface="Candara" pitchFamily="34" charset="0"/>
              </a:rPr>
              <a:t> no puede ser </a:t>
            </a:r>
            <a:r>
              <a:rPr lang="es-PE" sz="2000" i="1" dirty="0" smtClean="0">
                <a:solidFill>
                  <a:schemeClr val="tx2"/>
                </a:solidFill>
                <a:latin typeface="Candara" pitchFamily="34" charset="0"/>
              </a:rPr>
              <a:t>REGLA DE NEGOCIO, </a:t>
            </a:r>
            <a:r>
              <a:rPr lang="es-PE" sz="2000" i="1" dirty="0" smtClean="0">
                <a:solidFill>
                  <a:schemeClr val="tx2"/>
                </a:solidFill>
                <a:latin typeface="Candara" pitchFamily="34" charset="0"/>
              </a:rPr>
              <a:t>debe ser ENTIDAD DE NEGOCIO</a:t>
            </a:r>
            <a:r>
              <a:rPr lang="es-PE" sz="2000" i="1" dirty="0" smtClean="0">
                <a:solidFill>
                  <a:schemeClr val="tx2"/>
                </a:solidFill>
                <a:latin typeface="Candara" pitchFamily="34" charset="0"/>
              </a:rPr>
              <a:t>.</a:t>
            </a:r>
          </a:p>
          <a:p>
            <a:r>
              <a:rPr lang="en-US" sz="2000" b="1" i="1" u="sng" dirty="0" smtClean="0">
                <a:solidFill>
                  <a:srgbClr val="0070C0"/>
                </a:solidFill>
                <a:latin typeface="Candara" pitchFamily="34" charset="0"/>
              </a:rPr>
              <a:t>CORRECCIÓN</a:t>
            </a:r>
            <a:r>
              <a:rPr lang="en-US" sz="2000" i="1" dirty="0" smtClean="0">
                <a:solidFill>
                  <a:srgbClr val="0070C0"/>
                </a:solidFill>
                <a:latin typeface="Candara" pitchFamily="34" charset="0"/>
              </a:rPr>
              <a:t>: Se define la ENTIDAD DE NEGOCIO </a:t>
            </a:r>
            <a:r>
              <a:rPr lang="es-PE" sz="2000" b="1" i="1" dirty="0" smtClean="0">
                <a:solidFill>
                  <a:srgbClr val="0070C0"/>
                </a:solidFill>
                <a:latin typeface="Candara" pitchFamily="34" charset="0"/>
              </a:rPr>
              <a:t>CC_EN005_Linea_Servicio</a:t>
            </a:r>
            <a:endParaRPr lang="en-US" sz="2000" b="1" i="1" dirty="0" smtClean="0">
              <a:solidFill>
                <a:srgbClr val="0070C0"/>
              </a:solidFill>
              <a:latin typeface="Candara" pitchFamily="34" charset="0"/>
            </a:endParaRPr>
          </a:p>
          <a:p>
            <a:pPr lvl="0"/>
            <a:endParaRPr lang="es-PE" sz="2000" i="1" dirty="0" smtClean="0">
              <a:solidFill>
                <a:schemeClr val="tx2"/>
              </a:solidFill>
              <a:latin typeface="Candara" pitchFamily="34" charset="0"/>
            </a:endParaRPr>
          </a:p>
          <a:p>
            <a:pPr lvl="0"/>
            <a:r>
              <a:rPr lang="es-PE" sz="2000" b="1" i="1" u="sng" dirty="0" smtClean="0">
                <a:solidFill>
                  <a:schemeClr val="tx2"/>
                </a:solidFill>
                <a:latin typeface="Candara" pitchFamily="34" charset="0"/>
              </a:rPr>
              <a:t>OBSERVACIÓN</a:t>
            </a:r>
            <a:r>
              <a:rPr lang="es-PE" sz="2000" b="1" i="1" dirty="0" smtClean="0">
                <a:solidFill>
                  <a:schemeClr val="tx2"/>
                </a:solidFill>
                <a:latin typeface="Candara" pitchFamily="34" charset="0"/>
              </a:rPr>
              <a:t>: </a:t>
            </a:r>
            <a:r>
              <a:rPr lang="es-PE" sz="2000" i="1" dirty="0" smtClean="0">
                <a:solidFill>
                  <a:schemeClr val="tx2"/>
                </a:solidFill>
                <a:latin typeface="Candara" pitchFamily="34" charset="0"/>
              </a:rPr>
              <a:t>Crear una </a:t>
            </a:r>
            <a:r>
              <a:rPr lang="es-PE" sz="2000" i="1" dirty="0" smtClean="0">
                <a:solidFill>
                  <a:schemeClr val="tx2"/>
                </a:solidFill>
                <a:latin typeface="Candara" pitchFamily="34" charset="0"/>
              </a:rPr>
              <a:t>nueva regla de negocio </a:t>
            </a:r>
            <a:r>
              <a:rPr lang="es-PE" sz="2000" b="1" i="1" dirty="0" smtClean="0">
                <a:solidFill>
                  <a:schemeClr val="tx2"/>
                </a:solidFill>
                <a:latin typeface="Candara" pitchFamily="34" charset="0"/>
              </a:rPr>
              <a:t>CC_RN001_Plazos_Líneas_de_Servicio</a:t>
            </a:r>
            <a:r>
              <a:rPr lang="es-PE" sz="2000" i="1" dirty="0" smtClean="0">
                <a:solidFill>
                  <a:schemeClr val="tx2"/>
                </a:solidFill>
                <a:latin typeface="Candara" pitchFamily="34" charset="0"/>
              </a:rPr>
              <a:t>. Se debe detallar los plazos para cada línea de servicio</a:t>
            </a:r>
            <a:r>
              <a:rPr lang="es-PE" sz="2000" i="1" dirty="0" smtClean="0">
                <a:solidFill>
                  <a:schemeClr val="tx2"/>
                </a:solidFill>
                <a:latin typeface="Candara" pitchFamily="34" charset="0"/>
              </a:rPr>
              <a:t>.</a:t>
            </a:r>
          </a:p>
          <a:p>
            <a:pPr lvl="0"/>
            <a:r>
              <a:rPr lang="en-US" sz="2000" b="1" i="1" u="sng" dirty="0" smtClean="0">
                <a:solidFill>
                  <a:srgbClr val="0070C0"/>
                </a:solidFill>
                <a:latin typeface="Candara" pitchFamily="34" charset="0"/>
              </a:rPr>
              <a:t>CORRECCIÓN</a:t>
            </a:r>
            <a:r>
              <a:rPr lang="en-US" sz="2000" b="1" i="1" dirty="0" smtClean="0">
                <a:solidFill>
                  <a:srgbClr val="0070C0"/>
                </a:solidFill>
                <a:latin typeface="Candara" pitchFamily="34" charset="0"/>
              </a:rPr>
              <a:t>:</a:t>
            </a:r>
            <a:r>
              <a:rPr lang="en-US" sz="2000" i="1" dirty="0" smtClean="0">
                <a:solidFill>
                  <a:srgbClr val="0070C0"/>
                </a:solidFill>
                <a:latin typeface="Candara" pitchFamily="34" charset="0"/>
              </a:rPr>
              <a:t> Se </a:t>
            </a:r>
            <a:r>
              <a:rPr lang="en-US" sz="2000" i="1" dirty="0" err="1" smtClean="0">
                <a:solidFill>
                  <a:srgbClr val="0070C0"/>
                </a:solidFill>
                <a:latin typeface="Candara" pitchFamily="34" charset="0"/>
              </a:rPr>
              <a:t>crea</a:t>
            </a:r>
            <a:r>
              <a:rPr lang="en-US" sz="2000" i="1" dirty="0" smtClean="0">
                <a:solidFill>
                  <a:srgbClr val="0070C0"/>
                </a:solidFill>
                <a:latin typeface="Candara" pitchFamily="34" charset="0"/>
              </a:rPr>
              <a:t> la </a:t>
            </a:r>
            <a:r>
              <a:rPr lang="en-US" sz="2000" i="1" dirty="0" err="1" smtClean="0">
                <a:solidFill>
                  <a:srgbClr val="0070C0"/>
                </a:solidFill>
                <a:latin typeface="Candara" pitchFamily="34" charset="0"/>
              </a:rPr>
              <a:t>regla</a:t>
            </a:r>
            <a:r>
              <a:rPr lang="en-US" sz="2000" i="1" dirty="0" smtClean="0">
                <a:solidFill>
                  <a:srgbClr val="0070C0"/>
                </a:solidFill>
                <a:latin typeface="Candara" pitchFamily="34" charset="0"/>
              </a:rPr>
              <a:t> de </a:t>
            </a:r>
            <a:r>
              <a:rPr lang="en-US" sz="2000" i="1" dirty="0" err="1" smtClean="0">
                <a:solidFill>
                  <a:srgbClr val="0070C0"/>
                </a:solidFill>
                <a:latin typeface="Candara" pitchFamily="34" charset="0"/>
              </a:rPr>
              <a:t>negocio</a:t>
            </a:r>
            <a:r>
              <a:rPr lang="en-US" sz="2000" i="1" dirty="0" smtClean="0">
                <a:solidFill>
                  <a:srgbClr val="0070C0"/>
                </a:solidFill>
                <a:latin typeface="Candara" pitchFamily="34" charset="0"/>
              </a:rPr>
              <a:t> </a:t>
            </a:r>
            <a:r>
              <a:rPr lang="es-PE" sz="2000" b="1" i="1" dirty="0" smtClean="0">
                <a:solidFill>
                  <a:srgbClr val="0070C0"/>
                </a:solidFill>
                <a:latin typeface="Candara" pitchFamily="34" charset="0"/>
              </a:rPr>
              <a:t>CC_RN001_Plazos_Líneas_de_Servicio</a:t>
            </a:r>
            <a:endParaRPr lang="en-US" sz="2000" i="1" dirty="0" smtClean="0">
              <a:solidFill>
                <a:srgbClr val="0070C0"/>
              </a:solidFill>
              <a:latin typeface="Candara" pitchFamily="34" charset="0"/>
            </a:endParaRPr>
          </a:p>
          <a:p>
            <a:pPr lvl="0"/>
            <a:endParaRPr lang="en-US" sz="2000" b="1" i="1" dirty="0" smtClean="0">
              <a:solidFill>
                <a:schemeClr val="tx2"/>
              </a:solidFill>
              <a:latin typeface="Candara" pitchFamily="34" charset="0"/>
            </a:endParaRPr>
          </a:p>
        </p:txBody>
      </p:sp>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FFFFFF"/>
                </a:solidFill>
                <a:latin typeface="+mj-lt"/>
                <a:ea typeface="+mj-ea"/>
                <a:cs typeface="+mj-cs"/>
              </a:rPr>
              <a:t>REGLAS DEL NEGOCIO</a:t>
            </a:r>
            <a:endParaRPr kumimoji="0" lang="es-PE" sz="4400" b="0" i="0" u="none" strike="noStrike" kern="1200" cap="none" spc="0" normalizeH="0" baseline="0" noProof="0" dirty="0">
              <a:ln>
                <a:noFill/>
              </a:ln>
              <a:solidFill>
                <a:srgbClr val="FFFFFF"/>
              </a:solidFill>
              <a:effectLst/>
              <a:uLnTx/>
              <a:uFillTx/>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51520" y="2420888"/>
            <a:ext cx="8640960" cy="1938992"/>
          </a:xfrm>
          <a:prstGeom prst="rect">
            <a:avLst/>
          </a:prstGeom>
          <a:noFill/>
        </p:spPr>
        <p:txBody>
          <a:bodyPr wrap="square" rtlCol="0">
            <a:spAutoFit/>
          </a:bodyPr>
          <a:lstStyle/>
          <a:p>
            <a:pPr lvl="0"/>
            <a:r>
              <a:rPr lang="es-PE" sz="2000" b="1" i="1" u="sng" dirty="0" smtClean="0">
                <a:solidFill>
                  <a:schemeClr val="tx2"/>
                </a:solidFill>
                <a:latin typeface="Candara" pitchFamily="34" charset="0"/>
              </a:rPr>
              <a:t>OBSERVACIÓN</a:t>
            </a:r>
            <a:r>
              <a:rPr lang="es-PE" sz="2000" b="1" i="1" dirty="0" smtClean="0">
                <a:solidFill>
                  <a:schemeClr val="tx2"/>
                </a:solidFill>
                <a:latin typeface="Candara" pitchFamily="34" charset="0"/>
              </a:rPr>
              <a:t>: </a:t>
            </a:r>
            <a:r>
              <a:rPr lang="es-PE" sz="2000" i="1" dirty="0" smtClean="0">
                <a:solidFill>
                  <a:schemeClr val="tx2"/>
                </a:solidFill>
                <a:latin typeface="Candara" pitchFamily="34" charset="0"/>
              </a:rPr>
              <a:t>Crear una nueva regla de negocio </a:t>
            </a:r>
            <a:r>
              <a:rPr lang="es-PE" sz="2000" b="1" i="1" dirty="0" smtClean="0">
                <a:solidFill>
                  <a:schemeClr val="tx2"/>
                </a:solidFill>
                <a:latin typeface="Candara" pitchFamily="34" charset="0"/>
              </a:rPr>
              <a:t>CC_RN002_Penalidad_Incumplimiento_Servicio</a:t>
            </a:r>
            <a:r>
              <a:rPr lang="es-PE" sz="2000" i="1" dirty="0" smtClean="0">
                <a:solidFill>
                  <a:schemeClr val="tx2"/>
                </a:solidFill>
                <a:latin typeface="Candara" pitchFamily="34" charset="0"/>
              </a:rPr>
              <a:t>. Se debe detallar las penalidades para cada línea de servicio</a:t>
            </a:r>
            <a:r>
              <a:rPr lang="es-PE" sz="2000" i="1" dirty="0" smtClean="0">
                <a:solidFill>
                  <a:schemeClr val="tx2"/>
                </a:solidFill>
                <a:latin typeface="Candara" pitchFamily="34" charset="0"/>
              </a:rPr>
              <a:t>.</a:t>
            </a:r>
          </a:p>
          <a:p>
            <a:pPr lvl="0"/>
            <a:endParaRPr lang="es-PE" sz="2000" i="1" dirty="0" smtClean="0">
              <a:solidFill>
                <a:schemeClr val="tx2"/>
              </a:solidFill>
              <a:latin typeface="Candara" pitchFamily="34" charset="0"/>
            </a:endParaRPr>
          </a:p>
          <a:p>
            <a:r>
              <a:rPr lang="en-US" sz="2000" b="1" i="1" u="sng" dirty="0" smtClean="0">
                <a:solidFill>
                  <a:srgbClr val="0070C0"/>
                </a:solidFill>
                <a:latin typeface="Candara" pitchFamily="34" charset="0"/>
              </a:rPr>
              <a:t>CORRECCIÓN</a:t>
            </a:r>
            <a:r>
              <a:rPr lang="en-US" sz="2000" b="1" i="1" dirty="0" smtClean="0">
                <a:solidFill>
                  <a:srgbClr val="0070C0"/>
                </a:solidFill>
                <a:latin typeface="Candara" pitchFamily="34" charset="0"/>
              </a:rPr>
              <a:t>: </a:t>
            </a:r>
            <a:r>
              <a:rPr lang="en-US" sz="2000" i="1" dirty="0" smtClean="0">
                <a:solidFill>
                  <a:srgbClr val="0070C0"/>
                </a:solidFill>
                <a:latin typeface="Candara" pitchFamily="34" charset="0"/>
              </a:rPr>
              <a:t>Se </a:t>
            </a:r>
            <a:r>
              <a:rPr lang="en-US" sz="2000" i="1" dirty="0" err="1" smtClean="0">
                <a:solidFill>
                  <a:srgbClr val="0070C0"/>
                </a:solidFill>
                <a:latin typeface="Candara" pitchFamily="34" charset="0"/>
              </a:rPr>
              <a:t>crea</a:t>
            </a:r>
            <a:r>
              <a:rPr lang="en-US" sz="2000" i="1" dirty="0" smtClean="0">
                <a:solidFill>
                  <a:srgbClr val="0070C0"/>
                </a:solidFill>
                <a:latin typeface="Candara" pitchFamily="34" charset="0"/>
              </a:rPr>
              <a:t> la </a:t>
            </a:r>
            <a:r>
              <a:rPr lang="en-US" sz="2000" i="1" dirty="0" err="1" smtClean="0">
                <a:solidFill>
                  <a:srgbClr val="0070C0"/>
                </a:solidFill>
                <a:latin typeface="Candara" pitchFamily="34" charset="0"/>
              </a:rPr>
              <a:t>regla</a:t>
            </a:r>
            <a:r>
              <a:rPr lang="en-US" sz="2000" i="1" dirty="0" smtClean="0">
                <a:solidFill>
                  <a:srgbClr val="0070C0"/>
                </a:solidFill>
                <a:latin typeface="Candara" pitchFamily="34" charset="0"/>
              </a:rPr>
              <a:t> de </a:t>
            </a:r>
            <a:r>
              <a:rPr lang="en-US" sz="2000" i="1" dirty="0" err="1" smtClean="0">
                <a:solidFill>
                  <a:srgbClr val="0070C0"/>
                </a:solidFill>
                <a:latin typeface="Candara" pitchFamily="34" charset="0"/>
              </a:rPr>
              <a:t>negocio</a:t>
            </a:r>
            <a:r>
              <a:rPr lang="en-US" sz="2000" i="1" dirty="0" smtClean="0">
                <a:solidFill>
                  <a:srgbClr val="0070C0"/>
                </a:solidFill>
                <a:latin typeface="Candara" pitchFamily="34" charset="0"/>
              </a:rPr>
              <a:t> </a:t>
            </a:r>
            <a:r>
              <a:rPr lang="es-PE" sz="2000" b="1" i="1" dirty="0" smtClean="0">
                <a:solidFill>
                  <a:srgbClr val="0070C0"/>
                </a:solidFill>
                <a:latin typeface="Candara" pitchFamily="34" charset="0"/>
              </a:rPr>
              <a:t>CC_RN002_Penalidad_Incumplimiento_Servicio</a:t>
            </a:r>
            <a:endParaRPr lang="en-US" sz="2000" b="1" i="1" dirty="0" smtClean="0">
              <a:solidFill>
                <a:srgbClr val="0070C0"/>
              </a:solidFill>
              <a:latin typeface="Candara" pitchFamily="34" charset="0"/>
            </a:endParaRPr>
          </a:p>
        </p:txBody>
      </p:sp>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FFFFFF"/>
                </a:solidFill>
                <a:latin typeface="+mj-lt"/>
                <a:ea typeface="+mj-ea"/>
                <a:cs typeface="+mj-cs"/>
              </a:rPr>
              <a:t>REGLAS DEL NEGOCIO</a:t>
            </a:r>
            <a:endParaRPr kumimoji="0" lang="es-PE" sz="4400" b="0" i="0" u="none" strike="noStrike" kern="1200" cap="none" spc="0" normalizeH="0" baseline="0" noProof="0" dirty="0">
              <a:ln>
                <a:noFill/>
              </a:ln>
              <a:solidFill>
                <a:srgbClr val="FFFFFF"/>
              </a:solidFill>
              <a:effectLst/>
              <a:uLnTx/>
              <a:uFillTx/>
              <a:latin typeface="+mj-lt"/>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51520" y="2420888"/>
            <a:ext cx="8640960" cy="1631216"/>
          </a:xfrm>
          <a:prstGeom prst="rect">
            <a:avLst/>
          </a:prstGeom>
          <a:noFill/>
        </p:spPr>
        <p:txBody>
          <a:bodyPr wrap="square" rtlCol="0">
            <a:spAutoFit/>
          </a:bodyPr>
          <a:lstStyle/>
          <a:p>
            <a:pPr lvl="0"/>
            <a:r>
              <a:rPr lang="es-PE" sz="2000" b="1" i="1" u="sng" dirty="0" smtClean="0">
                <a:solidFill>
                  <a:schemeClr val="tx2"/>
                </a:solidFill>
                <a:latin typeface="Candara" pitchFamily="34" charset="0"/>
              </a:rPr>
              <a:t>OBSERVACIÓN</a:t>
            </a:r>
            <a:r>
              <a:rPr lang="es-PE" sz="2000" b="1" i="1" dirty="0" smtClean="0">
                <a:solidFill>
                  <a:schemeClr val="tx2"/>
                </a:solidFill>
                <a:latin typeface="Candara" pitchFamily="34" charset="0"/>
              </a:rPr>
              <a:t>: </a:t>
            </a:r>
            <a:r>
              <a:rPr lang="es-PE" sz="2000" i="1" dirty="0" smtClean="0">
                <a:solidFill>
                  <a:schemeClr val="tx2"/>
                </a:solidFill>
                <a:latin typeface="Candara" pitchFamily="34" charset="0"/>
              </a:rPr>
              <a:t>Validar si </a:t>
            </a:r>
            <a:r>
              <a:rPr lang="es-PE" sz="2000" b="1" i="1" dirty="0" smtClean="0">
                <a:solidFill>
                  <a:schemeClr val="tx2"/>
                </a:solidFill>
                <a:latin typeface="Candara" pitchFamily="34" charset="0"/>
              </a:rPr>
              <a:t>CC_RN002_Categoría_de_Tipos_de_Cliente</a:t>
            </a:r>
            <a:r>
              <a:rPr lang="es-PE" sz="2000" i="1" dirty="0" smtClean="0">
                <a:solidFill>
                  <a:schemeClr val="tx2"/>
                </a:solidFill>
                <a:latin typeface="Candara" pitchFamily="34" charset="0"/>
              </a:rPr>
              <a:t>, </a:t>
            </a:r>
            <a:r>
              <a:rPr lang="es-PE" sz="2000" b="1" i="1" dirty="0" smtClean="0">
                <a:solidFill>
                  <a:schemeClr val="tx2"/>
                </a:solidFill>
                <a:latin typeface="Candara" pitchFamily="34" charset="0"/>
              </a:rPr>
              <a:t>CC_RN003_Tipos_de_Servicio, </a:t>
            </a:r>
            <a:r>
              <a:rPr lang="es-PE" sz="2000" b="1" i="1" dirty="0" smtClean="0">
                <a:solidFill>
                  <a:schemeClr val="tx2"/>
                </a:solidFill>
                <a:latin typeface="Candara" pitchFamily="34" charset="0"/>
              </a:rPr>
              <a:t>CC_RN007_Polémica_de_Contrato y </a:t>
            </a:r>
            <a:r>
              <a:rPr lang="es-PE" sz="2000" b="1" i="1" dirty="0" smtClean="0">
                <a:solidFill>
                  <a:schemeClr val="tx2"/>
                </a:solidFill>
                <a:latin typeface="Candara" pitchFamily="34" charset="0"/>
              </a:rPr>
              <a:t>CC_RN009_Tipos_de_Penalidad</a:t>
            </a:r>
            <a:r>
              <a:rPr lang="es-PE" sz="2000" i="1" dirty="0" smtClean="0">
                <a:solidFill>
                  <a:schemeClr val="tx2"/>
                </a:solidFill>
                <a:latin typeface="Candara" pitchFamily="34" charset="0"/>
              </a:rPr>
              <a:t> deben ser borradas o se mantendrán</a:t>
            </a:r>
            <a:r>
              <a:rPr lang="es-PE" sz="2000" i="1" dirty="0" smtClean="0">
                <a:solidFill>
                  <a:schemeClr val="tx2"/>
                </a:solidFill>
                <a:latin typeface="Candara" pitchFamily="34" charset="0"/>
              </a:rPr>
              <a:t>.</a:t>
            </a:r>
          </a:p>
          <a:p>
            <a:pPr lvl="0"/>
            <a:endParaRPr lang="es-PE" sz="2000" i="1" dirty="0" smtClean="0">
              <a:solidFill>
                <a:schemeClr val="tx2"/>
              </a:solidFill>
              <a:latin typeface="Candara" pitchFamily="34" charset="0"/>
            </a:endParaRPr>
          </a:p>
          <a:p>
            <a:r>
              <a:rPr lang="en-US" sz="2000" b="1" i="1" u="sng" dirty="0" smtClean="0">
                <a:solidFill>
                  <a:srgbClr val="0070C0"/>
                </a:solidFill>
                <a:latin typeface="Candara" pitchFamily="34" charset="0"/>
              </a:rPr>
              <a:t>CORRECCIÓN</a:t>
            </a:r>
            <a:r>
              <a:rPr lang="en-US" sz="2000" b="1" i="1" dirty="0" smtClean="0">
                <a:solidFill>
                  <a:srgbClr val="0070C0"/>
                </a:solidFill>
                <a:latin typeface="Candara" pitchFamily="34" charset="0"/>
              </a:rPr>
              <a:t>:</a:t>
            </a:r>
            <a:endParaRPr lang="en-US" sz="2000" b="1" i="1" dirty="0" smtClean="0">
              <a:solidFill>
                <a:srgbClr val="0070C0"/>
              </a:solidFill>
              <a:latin typeface="Candara" pitchFamily="34" charset="0"/>
            </a:endParaRPr>
          </a:p>
        </p:txBody>
      </p:sp>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FFFFFF"/>
                </a:solidFill>
                <a:latin typeface="+mj-lt"/>
                <a:ea typeface="+mj-ea"/>
                <a:cs typeface="+mj-cs"/>
              </a:rPr>
              <a:t>REGLAS DEL NEGOCIO</a:t>
            </a:r>
            <a:endParaRPr kumimoji="0" lang="es-PE" sz="4400" b="0" i="0" u="none" strike="noStrike" kern="1200" cap="none" spc="0" normalizeH="0" baseline="0" noProof="0" dirty="0">
              <a:ln>
                <a:noFill/>
              </a:ln>
              <a:solidFill>
                <a:srgbClr val="FFFFFF"/>
              </a:solidFill>
              <a:effectLst/>
              <a:uLnTx/>
              <a:uFillTx/>
              <a:latin typeface="+mj-lt"/>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51520" y="1916832"/>
            <a:ext cx="8640960" cy="1323439"/>
          </a:xfrm>
          <a:prstGeom prst="rect">
            <a:avLst/>
          </a:prstGeom>
          <a:noFill/>
        </p:spPr>
        <p:txBody>
          <a:bodyPr wrap="square" rtlCol="0">
            <a:spAutoFit/>
          </a:bodyPr>
          <a:lstStyle/>
          <a:p>
            <a:pPr lvl="0"/>
            <a:r>
              <a:rPr lang="es-PE" sz="2000" b="1" i="1" u="sng" dirty="0" smtClean="0">
                <a:solidFill>
                  <a:schemeClr val="tx2"/>
                </a:solidFill>
                <a:latin typeface="Candara" pitchFamily="34" charset="0"/>
              </a:rPr>
              <a:t>OBSERVACIÓN</a:t>
            </a:r>
            <a:r>
              <a:rPr lang="es-PE" sz="2000" b="1" i="1" dirty="0" smtClean="0">
                <a:solidFill>
                  <a:schemeClr val="tx2"/>
                </a:solidFill>
                <a:latin typeface="Candara" pitchFamily="34" charset="0"/>
              </a:rPr>
              <a:t>: </a:t>
            </a:r>
            <a:r>
              <a:rPr lang="es-PE" sz="2000" i="1" dirty="0" smtClean="0">
                <a:solidFill>
                  <a:schemeClr val="tx2"/>
                </a:solidFill>
                <a:latin typeface="Candara" pitchFamily="34" charset="0"/>
              </a:rPr>
              <a:t>Completar </a:t>
            </a:r>
            <a:r>
              <a:rPr lang="es-PE" sz="2000" b="1" i="1" dirty="0" smtClean="0">
                <a:solidFill>
                  <a:schemeClr val="tx2"/>
                </a:solidFill>
                <a:latin typeface="Candara" pitchFamily="34" charset="0"/>
              </a:rPr>
              <a:t>CC_RN010_Número_de_Adendas_por_Contrato</a:t>
            </a:r>
          </a:p>
          <a:p>
            <a:r>
              <a:rPr lang="en-US" sz="2000" b="1" i="1" u="sng" dirty="0" smtClean="0">
                <a:solidFill>
                  <a:srgbClr val="0070C0"/>
                </a:solidFill>
                <a:latin typeface="Candara" pitchFamily="34" charset="0"/>
              </a:rPr>
              <a:t>CORRECCIÓN</a:t>
            </a:r>
            <a:r>
              <a:rPr lang="en-US" sz="2000" b="1" i="1" dirty="0" smtClean="0">
                <a:solidFill>
                  <a:srgbClr val="0070C0"/>
                </a:solidFill>
                <a:latin typeface="Candara" pitchFamily="34" charset="0"/>
              </a:rPr>
              <a:t>: </a:t>
            </a:r>
          </a:p>
          <a:p>
            <a:r>
              <a:rPr lang="es-PE" sz="2000" b="1" i="1" dirty="0" smtClean="0">
                <a:solidFill>
                  <a:srgbClr val="0070C0"/>
                </a:solidFill>
                <a:latin typeface="Candara" pitchFamily="34" charset="0"/>
              </a:rPr>
              <a:t>CC_RN010_Número_de_Adendas_por_Contrato</a:t>
            </a:r>
          </a:p>
          <a:p>
            <a:r>
              <a:rPr lang="es-PE" sz="2000" i="1" dirty="0" smtClean="0">
                <a:solidFill>
                  <a:srgbClr val="0070C0"/>
                </a:solidFill>
                <a:latin typeface="Candara" pitchFamily="34" charset="0"/>
              </a:rPr>
              <a:t>El número de Adendas a generarse dependerá de los siguientes Tipos de Contrato</a:t>
            </a:r>
            <a:endParaRPr lang="en-US" sz="2000" i="1" dirty="0" smtClean="0">
              <a:solidFill>
                <a:srgbClr val="0070C0"/>
              </a:solidFill>
              <a:latin typeface="Candara" pitchFamily="34" charset="0"/>
            </a:endParaRPr>
          </a:p>
        </p:txBody>
      </p:sp>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FFFFFF"/>
                </a:solidFill>
                <a:latin typeface="+mj-lt"/>
                <a:ea typeface="+mj-ea"/>
                <a:cs typeface="+mj-cs"/>
              </a:rPr>
              <a:t>REGLAS DEL NEGOCIO</a:t>
            </a:r>
            <a:endParaRPr kumimoji="0" lang="es-PE" sz="4400" b="0" i="0" u="none" strike="noStrike" kern="1200" cap="none" spc="0" normalizeH="0" baseline="0" noProof="0" dirty="0">
              <a:ln>
                <a:noFill/>
              </a:ln>
              <a:solidFill>
                <a:srgbClr val="FFFFFF"/>
              </a:solidFill>
              <a:effectLst/>
              <a:uLnTx/>
              <a:uFillTx/>
              <a:latin typeface="+mj-lt"/>
              <a:ea typeface="+mj-ea"/>
              <a:cs typeface="+mj-cs"/>
            </a:endParaRPr>
          </a:p>
        </p:txBody>
      </p:sp>
      <p:graphicFrame>
        <p:nvGraphicFramePr>
          <p:cNvPr id="5" name="4 Tabla"/>
          <p:cNvGraphicFramePr>
            <a:graphicFrameLocks noGrp="1"/>
          </p:cNvGraphicFramePr>
          <p:nvPr/>
        </p:nvGraphicFramePr>
        <p:xfrm>
          <a:off x="1475656" y="3286080"/>
          <a:ext cx="6096000" cy="338328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US" sz="1600" dirty="0" err="1" smtClean="0"/>
                        <a:t>Tipos</a:t>
                      </a:r>
                      <a:r>
                        <a:rPr lang="en-US" sz="1600" dirty="0" smtClean="0"/>
                        <a:t> de </a:t>
                      </a:r>
                      <a:r>
                        <a:rPr lang="en-US" sz="1600" dirty="0" err="1" smtClean="0"/>
                        <a:t>Contrato</a:t>
                      </a:r>
                      <a:endParaRPr lang="es-PE" sz="1600" dirty="0"/>
                    </a:p>
                  </a:txBody>
                  <a:tcPr/>
                </a:tc>
                <a:tc>
                  <a:txBody>
                    <a:bodyPr/>
                    <a:lstStyle/>
                    <a:p>
                      <a:pPr algn="ctr"/>
                      <a:r>
                        <a:rPr lang="en-US" sz="1600" dirty="0" err="1" smtClean="0"/>
                        <a:t>Nro</a:t>
                      </a:r>
                      <a:r>
                        <a:rPr lang="en-US" sz="1600" dirty="0" smtClean="0"/>
                        <a:t>.</a:t>
                      </a:r>
                      <a:r>
                        <a:rPr lang="en-US" sz="1600" baseline="0" dirty="0" smtClean="0"/>
                        <a:t> </a:t>
                      </a:r>
                      <a:r>
                        <a:rPr lang="en-US" sz="1600" baseline="0" dirty="0" err="1" smtClean="0"/>
                        <a:t>máximo</a:t>
                      </a:r>
                      <a:r>
                        <a:rPr lang="en-US" sz="1600" baseline="0" dirty="0" smtClean="0"/>
                        <a:t> de </a:t>
                      </a:r>
                      <a:r>
                        <a:rPr lang="en-US" sz="1600" baseline="0" dirty="0" err="1" smtClean="0"/>
                        <a:t>Adendas</a:t>
                      </a:r>
                      <a:endParaRPr lang="es-PE" sz="1600" dirty="0"/>
                    </a:p>
                  </a:txBody>
                  <a:tcPr/>
                </a:tc>
              </a:tr>
              <a:tr h="370840">
                <a:tc>
                  <a:txBody>
                    <a:bodyPr/>
                    <a:lstStyle/>
                    <a:p>
                      <a:r>
                        <a:rPr lang="es-PE" sz="1600" kern="1200" dirty="0" smtClean="0">
                          <a:solidFill>
                            <a:srgbClr val="002060"/>
                          </a:solidFill>
                          <a:latin typeface="+mj-lt"/>
                          <a:ea typeface="+mn-ea"/>
                          <a:cs typeface="+mn-cs"/>
                        </a:rPr>
                        <a:t>Prestación de servicio sin suministro de repuestos</a:t>
                      </a:r>
                      <a:endParaRPr lang="es-PE" sz="1600" dirty="0">
                        <a:solidFill>
                          <a:srgbClr val="002060"/>
                        </a:solidFill>
                        <a:latin typeface="+mj-lt"/>
                      </a:endParaRPr>
                    </a:p>
                  </a:txBody>
                  <a:tcPr/>
                </a:tc>
                <a:tc>
                  <a:txBody>
                    <a:bodyPr/>
                    <a:lstStyle/>
                    <a:p>
                      <a:endParaRPr lang="es-PE" sz="1600"/>
                    </a:p>
                  </a:txBody>
                  <a:tcPr/>
                </a:tc>
              </a:tr>
              <a:tr h="370840">
                <a:tc>
                  <a:txBody>
                    <a:bodyPr/>
                    <a:lstStyle/>
                    <a:p>
                      <a:r>
                        <a:rPr lang="es-PE" sz="1600" kern="1200" dirty="0" smtClean="0">
                          <a:solidFill>
                            <a:srgbClr val="002060"/>
                          </a:solidFill>
                          <a:latin typeface="+mj-lt"/>
                          <a:ea typeface="+mn-ea"/>
                          <a:cs typeface="+mn-cs"/>
                        </a:rPr>
                        <a:t>Prestación de servicio con suministro de repuestos</a:t>
                      </a:r>
                      <a:endParaRPr lang="es-PE" sz="1600" dirty="0">
                        <a:solidFill>
                          <a:srgbClr val="002060"/>
                        </a:solidFill>
                        <a:latin typeface="+mj-lt"/>
                      </a:endParaRPr>
                    </a:p>
                  </a:txBody>
                  <a:tcPr/>
                </a:tc>
                <a:tc>
                  <a:txBody>
                    <a:bodyPr/>
                    <a:lstStyle/>
                    <a:p>
                      <a:endParaRPr lang="es-PE" sz="1600" dirty="0"/>
                    </a:p>
                  </a:txBody>
                  <a:tcPr/>
                </a:tc>
              </a:tr>
              <a:tr h="370840">
                <a:tc>
                  <a:txBody>
                    <a:bodyPr/>
                    <a:lstStyle/>
                    <a:p>
                      <a:r>
                        <a:rPr lang="es-PE" sz="1600" kern="1200" dirty="0" smtClean="0">
                          <a:solidFill>
                            <a:srgbClr val="002060"/>
                          </a:solidFill>
                          <a:latin typeface="+mj-lt"/>
                          <a:ea typeface="+mn-ea"/>
                          <a:cs typeface="+mn-cs"/>
                        </a:rPr>
                        <a:t>Servicio prestado</a:t>
                      </a:r>
                      <a:endParaRPr lang="es-PE" sz="1600" dirty="0">
                        <a:solidFill>
                          <a:srgbClr val="002060"/>
                        </a:solidFill>
                        <a:latin typeface="+mj-lt"/>
                      </a:endParaRPr>
                    </a:p>
                  </a:txBody>
                  <a:tcPr/>
                </a:tc>
                <a:tc>
                  <a:txBody>
                    <a:bodyPr/>
                    <a:lstStyle/>
                    <a:p>
                      <a:endParaRPr lang="es-PE" sz="1600"/>
                    </a:p>
                  </a:txBody>
                  <a:tcPr/>
                </a:tc>
              </a:tr>
              <a:tr h="370840">
                <a:tc>
                  <a:txBody>
                    <a:bodyPr/>
                    <a:lstStyle/>
                    <a:p>
                      <a:r>
                        <a:rPr lang="es-PE" sz="1600" kern="1200" dirty="0" smtClean="0">
                          <a:solidFill>
                            <a:srgbClr val="002060"/>
                          </a:solidFill>
                          <a:latin typeface="+mj-lt"/>
                          <a:ea typeface="+mn-ea"/>
                          <a:cs typeface="+mn-cs"/>
                        </a:rPr>
                        <a:t>Mantenimiento Integral</a:t>
                      </a:r>
                      <a:endParaRPr lang="es-PE" sz="1600" dirty="0">
                        <a:solidFill>
                          <a:srgbClr val="002060"/>
                        </a:solidFill>
                        <a:latin typeface="+mj-lt"/>
                      </a:endParaRPr>
                    </a:p>
                  </a:txBody>
                  <a:tcPr/>
                </a:tc>
                <a:tc>
                  <a:txBody>
                    <a:bodyPr/>
                    <a:lstStyle/>
                    <a:p>
                      <a:endParaRPr lang="es-PE" sz="1600"/>
                    </a:p>
                  </a:txBody>
                  <a:tcPr/>
                </a:tc>
              </a:tr>
              <a:tr h="370840">
                <a:tc>
                  <a:txBody>
                    <a:bodyPr/>
                    <a:lstStyle/>
                    <a:p>
                      <a:r>
                        <a:rPr lang="es-PE" sz="1600" kern="1200" dirty="0" smtClean="0">
                          <a:solidFill>
                            <a:srgbClr val="002060"/>
                          </a:solidFill>
                          <a:latin typeface="+mj-lt"/>
                          <a:ea typeface="+mn-ea"/>
                          <a:cs typeface="+mn-cs"/>
                        </a:rPr>
                        <a:t>Mantenimiento preventivo</a:t>
                      </a:r>
                      <a:endParaRPr lang="es-PE" sz="1600" dirty="0">
                        <a:solidFill>
                          <a:srgbClr val="002060"/>
                        </a:solidFill>
                        <a:latin typeface="+mj-lt"/>
                      </a:endParaRPr>
                    </a:p>
                  </a:txBody>
                  <a:tcPr/>
                </a:tc>
                <a:tc>
                  <a:txBody>
                    <a:bodyPr/>
                    <a:lstStyle/>
                    <a:p>
                      <a:endParaRPr lang="es-PE" sz="1600"/>
                    </a:p>
                  </a:txBody>
                  <a:tcPr/>
                </a:tc>
              </a:tr>
              <a:tr h="370840">
                <a:tc>
                  <a:txBody>
                    <a:bodyPr/>
                    <a:lstStyle/>
                    <a:p>
                      <a:r>
                        <a:rPr lang="es-PE" sz="1600" kern="1200" dirty="0" smtClean="0">
                          <a:solidFill>
                            <a:srgbClr val="002060"/>
                          </a:solidFill>
                          <a:latin typeface="+mj-lt"/>
                          <a:ea typeface="+mn-ea"/>
                          <a:cs typeface="+mn-cs"/>
                        </a:rPr>
                        <a:t>Mantenimiento correctivo</a:t>
                      </a:r>
                      <a:endParaRPr lang="es-PE" sz="1600" dirty="0">
                        <a:solidFill>
                          <a:srgbClr val="002060"/>
                        </a:solidFill>
                        <a:latin typeface="+mj-lt"/>
                      </a:endParaRPr>
                    </a:p>
                  </a:txBody>
                  <a:tcPr/>
                </a:tc>
                <a:tc>
                  <a:txBody>
                    <a:bodyPr/>
                    <a:lstStyle/>
                    <a:p>
                      <a:endParaRPr lang="es-PE" sz="1600"/>
                    </a:p>
                  </a:txBody>
                  <a:tcPr/>
                </a:tc>
              </a:tr>
              <a:tr h="370840">
                <a:tc>
                  <a:txBody>
                    <a:bodyPr/>
                    <a:lstStyle/>
                    <a:p>
                      <a:r>
                        <a:rPr lang="es-PE" sz="1600" kern="1200" dirty="0" err="1" smtClean="0">
                          <a:solidFill>
                            <a:srgbClr val="002060"/>
                          </a:solidFill>
                          <a:latin typeface="+mj-lt"/>
                          <a:ea typeface="+mn-ea"/>
                          <a:cs typeface="+mn-cs"/>
                        </a:rPr>
                        <a:t>Outsourcing</a:t>
                      </a:r>
                      <a:endParaRPr lang="es-PE" sz="1600" dirty="0">
                        <a:solidFill>
                          <a:srgbClr val="002060"/>
                        </a:solidFill>
                        <a:latin typeface="+mj-lt"/>
                      </a:endParaRPr>
                    </a:p>
                  </a:txBody>
                  <a:tcPr/>
                </a:tc>
                <a:tc>
                  <a:txBody>
                    <a:bodyPr/>
                    <a:lstStyle/>
                    <a:p>
                      <a:endParaRPr lang="es-PE" sz="1600"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2 Título"/>
          <p:cNvSpPr>
            <a:spLocks noGrp="1"/>
          </p:cNvSpPr>
          <p:nvPr>
            <p:ph type="title" idx="4294967295"/>
          </p:nvPr>
        </p:nvSpPr>
        <p:spPr>
          <a:xfrm>
            <a:off x="611188" y="2852738"/>
            <a:ext cx="8229600" cy="1252537"/>
          </a:xfrm>
        </p:spPr>
        <p:txBody>
          <a:bodyPr/>
          <a:lstStyle/>
          <a:p>
            <a:pPr eaLnBrk="1" hangingPunct="1"/>
            <a:r>
              <a:rPr lang="es-PE" b="1" dirty="0" smtClean="0">
                <a:solidFill>
                  <a:schemeClr val="tx2"/>
                </a:solidFill>
              </a:rPr>
              <a:t>ACTORES </a:t>
            </a:r>
            <a:r>
              <a:rPr lang="es-PE" b="1" dirty="0" smtClean="0">
                <a:solidFill>
                  <a:schemeClr val="tx2"/>
                </a:solidFill>
              </a:rPr>
              <a:t>DEL NEGOCIO</a:t>
            </a:r>
            <a:endParaRPr lang="es-PE" b="1" dirty="0" smtClean="0">
              <a:solidFill>
                <a:schemeClr val="tx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51520" y="2420888"/>
            <a:ext cx="8640960" cy="3785652"/>
          </a:xfrm>
          <a:prstGeom prst="rect">
            <a:avLst/>
          </a:prstGeom>
          <a:noFill/>
        </p:spPr>
        <p:txBody>
          <a:bodyPr wrap="square" rtlCol="0">
            <a:spAutoFit/>
          </a:bodyPr>
          <a:lstStyle/>
          <a:p>
            <a:pPr lvl="0"/>
            <a:r>
              <a:rPr lang="es-PE" sz="2000" b="1" i="1" u="sng" dirty="0" smtClean="0">
                <a:solidFill>
                  <a:schemeClr val="tx2"/>
                </a:solidFill>
                <a:latin typeface="Candara" pitchFamily="34" charset="0"/>
              </a:rPr>
              <a:t>OBSERVACIÓN</a:t>
            </a:r>
            <a:r>
              <a:rPr lang="es-PE" sz="2000" i="1" dirty="0" smtClean="0">
                <a:solidFill>
                  <a:schemeClr val="tx2"/>
                </a:solidFill>
                <a:latin typeface="Candara" pitchFamily="34" charset="0"/>
              </a:rPr>
              <a:t>: </a:t>
            </a:r>
            <a:r>
              <a:rPr lang="es-PE" sz="2000" i="1" dirty="0" smtClean="0">
                <a:solidFill>
                  <a:schemeClr val="tx2"/>
                </a:solidFill>
                <a:latin typeface="Candara" pitchFamily="34" charset="0"/>
              </a:rPr>
              <a:t>Verificar la descripción de los actores </a:t>
            </a:r>
            <a:r>
              <a:rPr lang="es-PE" sz="2000" b="1" i="1" dirty="0" smtClean="0">
                <a:solidFill>
                  <a:schemeClr val="tx2"/>
                </a:solidFill>
                <a:latin typeface="Candara" pitchFamily="34" charset="0"/>
              </a:rPr>
              <a:t>CC_AN001_Gestor_Requerimiento</a:t>
            </a:r>
            <a:r>
              <a:rPr lang="es-PE" sz="2000" i="1" dirty="0" smtClean="0">
                <a:solidFill>
                  <a:schemeClr val="tx2"/>
                </a:solidFill>
                <a:latin typeface="Candara" pitchFamily="34" charset="0"/>
              </a:rPr>
              <a:t> y </a:t>
            </a:r>
            <a:r>
              <a:rPr lang="es-PE" sz="2000" b="1" i="1" dirty="0" smtClean="0">
                <a:solidFill>
                  <a:schemeClr val="tx2"/>
                </a:solidFill>
                <a:latin typeface="Candara" pitchFamily="34" charset="0"/>
              </a:rPr>
              <a:t>CC_AN002_Gestor_Cambio</a:t>
            </a:r>
            <a:r>
              <a:rPr lang="es-PE" sz="2000" i="1" dirty="0" smtClean="0">
                <a:solidFill>
                  <a:schemeClr val="tx2"/>
                </a:solidFill>
                <a:latin typeface="Candara" pitchFamily="34" charset="0"/>
              </a:rPr>
              <a:t>, tener en cuenta </a:t>
            </a:r>
            <a:r>
              <a:rPr lang="es-PE" sz="2000" i="1" dirty="0" smtClean="0">
                <a:solidFill>
                  <a:schemeClr val="tx2"/>
                </a:solidFill>
                <a:latin typeface="Candara" pitchFamily="34" charset="0"/>
              </a:rPr>
              <a:t>que </a:t>
            </a:r>
            <a:r>
              <a:rPr lang="es-PE" sz="2000" i="1" dirty="0" smtClean="0">
                <a:solidFill>
                  <a:schemeClr val="tx2"/>
                </a:solidFill>
                <a:latin typeface="Candara" pitchFamily="34" charset="0"/>
              </a:rPr>
              <a:t>el actor </a:t>
            </a:r>
            <a:r>
              <a:rPr lang="es-PE" sz="2000" b="1" i="1" dirty="0" smtClean="0">
                <a:solidFill>
                  <a:schemeClr val="tx2"/>
                </a:solidFill>
                <a:latin typeface="Candara" pitchFamily="34" charset="0"/>
              </a:rPr>
              <a:t>CC_AN003_Gestor_Contratos</a:t>
            </a:r>
            <a:r>
              <a:rPr lang="es-PE" sz="2000" i="1" dirty="0" smtClean="0">
                <a:solidFill>
                  <a:schemeClr val="tx2"/>
                </a:solidFill>
                <a:latin typeface="Candara" pitchFamily="34" charset="0"/>
              </a:rPr>
              <a:t> es una generalización de los otros dos.</a:t>
            </a:r>
            <a:endParaRPr lang="es-PE" sz="2000" i="1" dirty="0" smtClean="0">
              <a:solidFill>
                <a:schemeClr val="tx2"/>
              </a:solidFill>
              <a:latin typeface="Candara" pitchFamily="34" charset="0"/>
            </a:endParaRPr>
          </a:p>
          <a:p>
            <a:endParaRPr lang="en-US" sz="2000" b="1" i="1" u="sng" dirty="0" smtClean="0">
              <a:solidFill>
                <a:srgbClr val="0070C0"/>
              </a:solidFill>
              <a:latin typeface="Candara" pitchFamily="34" charset="0"/>
            </a:endParaRPr>
          </a:p>
          <a:p>
            <a:r>
              <a:rPr lang="en-US" sz="2000" b="1" i="1" u="sng" dirty="0" smtClean="0">
                <a:solidFill>
                  <a:srgbClr val="0070C0"/>
                </a:solidFill>
                <a:latin typeface="Candara" pitchFamily="34" charset="0"/>
              </a:rPr>
              <a:t>CORRECCIÓN</a:t>
            </a:r>
            <a:r>
              <a:rPr lang="en-US" sz="2000" i="1" dirty="0" smtClean="0">
                <a:solidFill>
                  <a:srgbClr val="0070C0"/>
                </a:solidFill>
                <a:latin typeface="Candara" pitchFamily="34" charset="0"/>
              </a:rPr>
              <a:t>:</a:t>
            </a:r>
          </a:p>
          <a:p>
            <a:r>
              <a:rPr lang="es-PE" sz="2000" b="1" i="1" dirty="0" smtClean="0">
                <a:solidFill>
                  <a:srgbClr val="0070C0"/>
                </a:solidFill>
                <a:latin typeface="Candara" pitchFamily="34" charset="0"/>
              </a:rPr>
              <a:t>CC_AN001_Gestor_Requerimiento</a:t>
            </a:r>
            <a:endParaRPr lang="es-PE" sz="2000" b="1" i="1" dirty="0" smtClean="0">
              <a:solidFill>
                <a:srgbClr val="0070C0"/>
              </a:solidFill>
              <a:latin typeface="Candara" pitchFamily="34" charset="0"/>
            </a:endParaRPr>
          </a:p>
          <a:p>
            <a:r>
              <a:rPr lang="es-PE" sz="2000" i="1" dirty="0" smtClean="0">
                <a:solidFill>
                  <a:srgbClr val="0070C0"/>
                </a:solidFill>
                <a:latin typeface="Candara" pitchFamily="34" charset="0"/>
              </a:rPr>
              <a:t>Es la persona encargada de derivar una Solicitud de Requerimientos, a fin de que se gestione la creación de un </a:t>
            </a:r>
            <a:r>
              <a:rPr lang="es-PE" sz="2000" i="1" dirty="0" smtClean="0">
                <a:solidFill>
                  <a:srgbClr val="0070C0"/>
                </a:solidFill>
                <a:latin typeface="Candara" pitchFamily="34" charset="0"/>
              </a:rPr>
              <a:t>Contrato.</a:t>
            </a:r>
          </a:p>
          <a:p>
            <a:r>
              <a:rPr lang="es-PE" sz="2000" b="1" i="1" dirty="0" smtClean="0">
                <a:solidFill>
                  <a:srgbClr val="0070C0"/>
                </a:solidFill>
                <a:latin typeface="Candara" pitchFamily="34" charset="0"/>
              </a:rPr>
              <a:t>CC_AN002_Gestor_Cambio</a:t>
            </a:r>
            <a:endParaRPr lang="es-PE" sz="2000" b="1" i="1" dirty="0" smtClean="0">
              <a:solidFill>
                <a:srgbClr val="0070C0"/>
              </a:solidFill>
              <a:latin typeface="Candara" pitchFamily="34" charset="0"/>
            </a:endParaRPr>
          </a:p>
          <a:p>
            <a:r>
              <a:rPr lang="es-PE" sz="2000" i="1" dirty="0" smtClean="0">
                <a:solidFill>
                  <a:srgbClr val="0070C0"/>
                </a:solidFill>
                <a:latin typeface="Candara" pitchFamily="34" charset="0"/>
              </a:rPr>
              <a:t>Es la persona encargada de derivar una Solicitud de Cambios, a fin de que se gestione la creación de una Adenda ó la modificación del Contrato según sea el caso</a:t>
            </a:r>
            <a:r>
              <a:rPr lang="es-PE" sz="2000" i="1" dirty="0" smtClean="0">
                <a:solidFill>
                  <a:srgbClr val="0070C0"/>
                </a:solidFill>
                <a:latin typeface="Candara" pitchFamily="34" charset="0"/>
              </a:rPr>
              <a:t>.</a:t>
            </a:r>
            <a:endParaRPr lang="en-US" sz="2000" b="1" i="1" dirty="0" smtClean="0">
              <a:solidFill>
                <a:srgbClr val="0070C0"/>
              </a:solidFill>
              <a:latin typeface="Candara" pitchFamily="34" charset="0"/>
            </a:endParaRPr>
          </a:p>
        </p:txBody>
      </p:sp>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FFFFFF"/>
                </a:solidFill>
                <a:latin typeface="+mj-lt"/>
                <a:ea typeface="+mj-ea"/>
                <a:cs typeface="+mj-cs"/>
              </a:rPr>
              <a:t>ACTORES DEL NEGOCIO</a:t>
            </a:r>
            <a:endParaRPr kumimoji="0" lang="es-PE" sz="4400" b="0" i="0" u="none" strike="noStrike" kern="1200" cap="none" spc="0" normalizeH="0" baseline="0" noProof="0" dirty="0">
              <a:ln>
                <a:noFill/>
              </a:ln>
              <a:solidFill>
                <a:srgbClr val="FFFFFF"/>
              </a:solidFill>
              <a:effectLst/>
              <a:uLnTx/>
              <a:uFillTx/>
              <a:latin typeface="+mj-lt"/>
              <a:ea typeface="+mj-ea"/>
              <a:cs typeface="+mj-c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1031</TotalTime>
  <Words>686</Words>
  <Application>Microsoft Office PowerPoint</Application>
  <PresentationFormat>Presentación en pantalla (4:3)</PresentationFormat>
  <Paragraphs>117</Paragraphs>
  <Slides>26</Slides>
  <Notes>2</Notes>
  <HiddenSlides>0</HiddenSlides>
  <MMClips>0</MMClips>
  <ScaleCrop>false</ScaleCrop>
  <HeadingPairs>
    <vt:vector size="4" baseType="variant">
      <vt:variant>
        <vt:lpstr>Tema</vt:lpstr>
      </vt:variant>
      <vt:variant>
        <vt:i4>1</vt:i4>
      </vt:variant>
      <vt:variant>
        <vt:lpstr>Títulos de diapositiva</vt:lpstr>
      </vt:variant>
      <vt:variant>
        <vt:i4>26</vt:i4>
      </vt:variant>
    </vt:vector>
  </HeadingPairs>
  <TitlesOfParts>
    <vt:vector size="27" baseType="lpstr">
      <vt:lpstr>Forma de onda</vt:lpstr>
      <vt:lpstr>CONTRATOS DE CLIENTES</vt:lpstr>
      <vt:lpstr>CORRECCIONES AL ENTREGABLE ANTERIOR</vt:lpstr>
      <vt:lpstr>REGLAS DEL NEGOCIO</vt:lpstr>
      <vt:lpstr>Diapositiva 4</vt:lpstr>
      <vt:lpstr>Diapositiva 5</vt:lpstr>
      <vt:lpstr>Diapositiva 6</vt:lpstr>
      <vt:lpstr>Diapositiva 7</vt:lpstr>
      <vt:lpstr>ACTORES DEL NEGOCIO</vt:lpstr>
      <vt:lpstr>Diapositiva 9</vt:lpstr>
      <vt:lpstr>CASOS DE USO DEL NEGOCIO</vt:lpstr>
      <vt:lpstr>Diapositiva 11</vt:lpstr>
      <vt:lpstr>ENTIDADES DEL NEGOCIO</vt:lpstr>
      <vt:lpstr>Diapositiva 13</vt:lpstr>
      <vt:lpstr>REALIZACION DE LOS CASOS DE USO DEL NEGOCIO</vt:lpstr>
      <vt:lpstr>Diapositiva 15</vt:lpstr>
      <vt:lpstr>DIAGRAMA DE CLASES DEL NEGOCIO</vt:lpstr>
      <vt:lpstr>Diapositiva 17</vt:lpstr>
      <vt:lpstr>REQUERIMIENTOS FUNCIONALES</vt:lpstr>
      <vt:lpstr>REQUERIMIENTOS FUNCIONALES</vt:lpstr>
      <vt:lpstr>REQUERIMIENTOS NO FUNCIONALES</vt:lpstr>
      <vt:lpstr>REQUERIMIENTOS NO FUNCIONALES</vt:lpstr>
      <vt:lpstr>DIAGRAMA DE PAQUETES DEL SISTEMA</vt:lpstr>
      <vt:lpstr>Diapositiva 23</vt:lpstr>
      <vt:lpstr>DIAGRAMA DE CASOS DE USO DEL SISTEMA POR PAQUETE</vt:lpstr>
      <vt:lpstr>DIAGRAMA DE CASOS DE USO DEL SISTEMA POR PAQUETE</vt:lpstr>
      <vt:lpstr>CONTRATOS DE CLIENTES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CONTRATOS DE CLIENTES </dc:title>
  <dc:creator>orlando alexis</dc:creator>
  <cp:lastModifiedBy>Paola</cp:lastModifiedBy>
  <cp:revision>122</cp:revision>
  <dcterms:created xsi:type="dcterms:W3CDTF">2012-05-06T17:51:32Z</dcterms:created>
  <dcterms:modified xsi:type="dcterms:W3CDTF">2012-09-03T04:41:31Z</dcterms:modified>
</cp:coreProperties>
</file>