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324" r:id="rId3"/>
    <p:sldId id="342" r:id="rId4"/>
    <p:sldId id="352" r:id="rId5"/>
    <p:sldId id="343" r:id="rId6"/>
    <p:sldId id="344" r:id="rId7"/>
    <p:sldId id="354" r:id="rId8"/>
    <p:sldId id="355" r:id="rId9"/>
    <p:sldId id="356" r:id="rId10"/>
    <p:sldId id="319" r:id="rId11"/>
    <p:sldId id="320" r:id="rId12"/>
    <p:sldId id="316" r:id="rId13"/>
    <p:sldId id="308" r:id="rId14"/>
    <p:sldId id="357" r:id="rId15"/>
    <p:sldId id="260" r:id="rId16"/>
  </p:sldIdLst>
  <p:sldSz cx="9144000" cy="6858000" type="screen4x3"/>
  <p:notesSz cx="6858000" cy="9144000"/>
  <p:defaultTextStyle>
    <a:defPPr>
      <a:defRPr lang="es-P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2902"/>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11" autoAdjust="0"/>
    <p:restoredTop sz="94622" autoAdjust="0"/>
  </p:normalViewPr>
  <p:slideViewPr>
    <p:cSldViewPr>
      <p:cViewPr varScale="1">
        <p:scale>
          <a:sx n="86" d="100"/>
          <a:sy n="86" d="100"/>
        </p:scale>
        <p:origin x="-228"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21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8B5E4CCE-D7D8-4C29-9D16-3CD7515A1ED2}" type="datetimeFigureOut">
              <a:rPr lang="es-PE"/>
              <a:pPr>
                <a:defRPr/>
              </a:pPr>
              <a:t>03/09/2012</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PE"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4D10EA2-51F6-44EC-BD46-0D2B27FF1C74}" type="slidenum">
              <a:rPr lang="es-PE"/>
              <a:pPr>
                <a:defRPr/>
              </a:pPr>
              <a:t>‹Nº›</a:t>
            </a:fld>
            <a:endParaRPr lang="es-P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5602"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23555"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A1075F4A-AE41-476E-90E9-2C09629E5496}" type="slidenum">
              <a:rPr lang="es-PE" sz="1200">
                <a:latin typeface="+mn-lt"/>
              </a:rPr>
              <a:pPr algn="r">
                <a:defRPr/>
              </a:pPr>
              <a:t>10</a:t>
            </a:fld>
            <a:endParaRPr lang="es-PE" sz="1200">
              <a:latin typeface="+mn-l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7650"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23555"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8ABA9531-82D5-4595-ACFA-79CA088526FE}" type="slidenum">
              <a:rPr lang="es-PE" sz="1200">
                <a:latin typeface="+mn-lt"/>
              </a:rPr>
              <a:pPr algn="r">
                <a:defRPr/>
              </a:pPr>
              <a:t>11</a:t>
            </a:fld>
            <a:endParaRPr lang="es-PE" sz="1200">
              <a:latin typeface="+mn-l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ounded Rectangle 15"/>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9"/>
          <p:cNvGrpSpPr>
            <a:grpSpLocks noChangeAspect="1"/>
          </p:cNvGrpSpPr>
          <p:nvPr/>
        </p:nvGrpSpPr>
        <p:grpSpPr bwMode="auto">
          <a:xfrm>
            <a:off x="211138" y="5354638"/>
            <a:ext cx="8723312" cy="1330325"/>
            <a:chOff x="-3905250" y="4294188"/>
            <a:chExt cx="13011150" cy="1892300"/>
          </a:xfrm>
        </p:grpSpPr>
        <p:sp>
          <p:nvSpPr>
            <p:cNvPr id="6"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1" name="Date Placeholder 3"/>
          <p:cNvSpPr>
            <a:spLocks noGrp="1"/>
          </p:cNvSpPr>
          <p:nvPr>
            <p:ph type="dt" sz="half" idx="10"/>
          </p:nvPr>
        </p:nvSpPr>
        <p:spPr/>
        <p:txBody>
          <a:bodyPr/>
          <a:lstStyle>
            <a:lvl1pPr>
              <a:defRPr/>
            </a:lvl1pPr>
          </a:lstStyle>
          <a:p>
            <a:pPr>
              <a:defRPr/>
            </a:pPr>
            <a:fld id="{D1B7D5D9-14B4-4E06-A030-70BFC7A1BDC2}" type="datetimeFigureOut">
              <a:rPr lang="es-PE"/>
              <a:pPr>
                <a:defRPr/>
              </a:pPr>
              <a:t>03/09/2012</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02E3614C-794F-4BE6-BEC3-2EF59615B477}" type="slidenum">
              <a:rPr lang="es-PE"/>
              <a:pPr>
                <a:defRPr/>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lvl1pPr>
              <a:defRPr/>
            </a:lvl1pPr>
          </a:lstStyle>
          <a:p>
            <a:pPr>
              <a:defRPr/>
            </a:pPr>
            <a:fld id="{51582FFF-DD78-4618-83A4-16643A2DCD99}" type="datetimeFigureOut">
              <a:rPr lang="es-PE"/>
              <a:pPr>
                <a:defRPr/>
              </a:pPr>
              <a:t>03/09/2012</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0DBEACA5-57AB-478D-9C12-E64C6EA47C09}" type="slidenum">
              <a:rPr lang="es-PE"/>
              <a:pPr>
                <a:defRPr/>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4" name="Rounded Rectangle 20"/>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Date Placeholder 3"/>
          <p:cNvSpPr>
            <a:spLocks noGrp="1"/>
          </p:cNvSpPr>
          <p:nvPr>
            <p:ph type="dt" sz="half" idx="10"/>
          </p:nvPr>
        </p:nvSpPr>
        <p:spPr/>
        <p:txBody>
          <a:bodyPr/>
          <a:lstStyle>
            <a:lvl1pPr>
              <a:defRPr/>
            </a:lvl1pPr>
          </a:lstStyle>
          <a:p>
            <a:pPr>
              <a:defRPr/>
            </a:pPr>
            <a:fld id="{4C030E05-B76A-4FBA-849A-55014C801D1F}" type="datetimeFigureOut">
              <a:rPr lang="es-PE"/>
              <a:pPr>
                <a:defRPr/>
              </a:pPr>
              <a:t>03/09/2012</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7BF4092E-6322-47F0-9141-36552AA76FD5}" type="slidenum">
              <a:rPr lang="es-PE"/>
              <a:pPr>
                <a:defRPr/>
              </a:pPr>
              <a:t>‹Nº›</a:t>
            </a:fld>
            <a:endParaRPr lang="es-P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2F7B13F-4EF3-4F4A-B93C-DE0D7EAD72E4}" type="datetimeFigureOut">
              <a:rPr lang="es-PE"/>
              <a:pPr>
                <a:defRPr/>
              </a:pPr>
              <a:t>03/09/2012</a:t>
            </a:fld>
            <a:endParaRPr lang="es-PE"/>
          </a:p>
        </p:txBody>
      </p:sp>
      <p:sp>
        <p:nvSpPr>
          <p:cNvPr id="3" name="Footer Placeholder 4"/>
          <p:cNvSpPr>
            <a:spLocks noGrp="1"/>
          </p:cNvSpPr>
          <p:nvPr>
            <p:ph type="ftr" sz="quarter" idx="11"/>
          </p:nvPr>
        </p:nvSpPr>
        <p:spPr/>
        <p:txBody>
          <a:bodyPr/>
          <a:lstStyle>
            <a:lvl1pPr>
              <a:defRPr/>
            </a:lvl1pPr>
          </a:lstStyle>
          <a:p>
            <a:pPr>
              <a:defRPr/>
            </a:pPr>
            <a:endParaRPr lang="es-PE"/>
          </a:p>
        </p:txBody>
      </p:sp>
      <p:sp>
        <p:nvSpPr>
          <p:cNvPr id="4" name="Slide Number Placeholder 5"/>
          <p:cNvSpPr>
            <a:spLocks noGrp="1"/>
          </p:cNvSpPr>
          <p:nvPr>
            <p:ph type="sldNum" sz="quarter" idx="12"/>
          </p:nvPr>
        </p:nvSpPr>
        <p:spPr/>
        <p:txBody>
          <a:bodyPr/>
          <a:lstStyle>
            <a:lvl1pPr>
              <a:defRPr/>
            </a:lvl1pPr>
          </a:lstStyle>
          <a:p>
            <a:pPr>
              <a:defRPr/>
            </a:pPr>
            <a:fld id="{ED8E243D-0E34-464B-99F8-CB96B57F8BC7}" type="slidenum">
              <a:rPr lang="es-PE"/>
              <a:pPr>
                <a:defRPr/>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
        <p:nvSpPr>
          <p:cNvPr id="4" name="Date Placeholder 3"/>
          <p:cNvSpPr>
            <a:spLocks noGrp="1"/>
          </p:cNvSpPr>
          <p:nvPr>
            <p:ph type="dt" sz="half" idx="10"/>
          </p:nvPr>
        </p:nvSpPr>
        <p:spPr/>
        <p:txBody>
          <a:bodyPr/>
          <a:lstStyle>
            <a:lvl1pPr>
              <a:defRPr/>
            </a:lvl1pPr>
          </a:lstStyle>
          <a:p>
            <a:pPr>
              <a:defRPr/>
            </a:pPr>
            <a:fld id="{89AE4834-7DB8-4F4A-883A-21A45F30A3BC}" type="datetimeFigureOut">
              <a:rPr lang="es-PE"/>
              <a:pPr>
                <a:defRPr/>
              </a:pPr>
              <a:t>03/09/2012</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E2712867-9FE5-4159-BBEC-D07797E5618E}" type="slidenum">
              <a:rPr lang="es-PE"/>
              <a:pPr>
                <a:defRPr/>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Freeform 14"/>
          <p:cNvSpPr>
            <a:spLocks/>
          </p:cNvSpPr>
          <p:nvPr/>
        </p:nvSpPr>
        <p:spPr bwMode="hidden">
          <a:xfrm>
            <a:off x="6046788" y="4203700"/>
            <a:ext cx="2876550" cy="714375"/>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18"/>
          <p:cNvSpPr>
            <a:spLocks/>
          </p:cNvSpPr>
          <p:nvPr/>
        </p:nvSpPr>
        <p:spPr bwMode="hidden">
          <a:xfrm>
            <a:off x="2619375" y="4075113"/>
            <a:ext cx="5545138" cy="850900"/>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22"/>
          <p:cNvSpPr>
            <a:spLocks/>
          </p:cNvSpPr>
          <p:nvPr/>
        </p:nvSpPr>
        <p:spPr bwMode="hidden">
          <a:xfrm>
            <a:off x="2828925" y="4087813"/>
            <a:ext cx="5467350" cy="77470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8" name="Freeform 26"/>
          <p:cNvSpPr>
            <a:spLocks/>
          </p:cNvSpPr>
          <p:nvPr/>
        </p:nvSpPr>
        <p:spPr bwMode="hidden">
          <a:xfrm>
            <a:off x="5610225" y="4073525"/>
            <a:ext cx="3306763" cy="652463"/>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9" name="Freeform 10"/>
          <p:cNvSpPr>
            <a:spLocks/>
          </p:cNvSpPr>
          <p:nvPr/>
        </p:nvSpPr>
        <p:spPr bwMode="hidden">
          <a:xfrm>
            <a:off x="211138" y="4059238"/>
            <a:ext cx="8723312" cy="1328737"/>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0" name="Date Placeholder 3"/>
          <p:cNvSpPr>
            <a:spLocks noGrp="1"/>
          </p:cNvSpPr>
          <p:nvPr>
            <p:ph type="dt" sz="half" idx="10"/>
          </p:nvPr>
        </p:nvSpPr>
        <p:spPr/>
        <p:txBody>
          <a:bodyPr/>
          <a:lstStyle>
            <a:lvl1pPr>
              <a:defRPr/>
            </a:lvl1pPr>
          </a:lstStyle>
          <a:p>
            <a:pPr>
              <a:defRPr/>
            </a:pPr>
            <a:fld id="{938D019F-DB5A-4090-8886-D9DAE1F730D7}" type="datetimeFigureOut">
              <a:rPr lang="es-PE"/>
              <a:pPr>
                <a:defRPr/>
              </a:pPr>
              <a:t>03/09/2012</a:t>
            </a:fld>
            <a:endParaRPr lang="es-PE"/>
          </a:p>
        </p:txBody>
      </p:sp>
      <p:sp>
        <p:nvSpPr>
          <p:cNvPr id="11" name="Footer Placeholder 4"/>
          <p:cNvSpPr>
            <a:spLocks noGrp="1"/>
          </p:cNvSpPr>
          <p:nvPr>
            <p:ph type="ftr" sz="quarter" idx="11"/>
          </p:nvPr>
        </p:nvSpPr>
        <p:spPr/>
        <p:txBody>
          <a:bodyPr/>
          <a:lstStyle>
            <a:lvl1pPr>
              <a:defRPr/>
            </a:lvl1pPr>
          </a:lstStyle>
          <a:p>
            <a:pPr>
              <a:defRPr/>
            </a:pPr>
            <a:endParaRPr lang="es-PE"/>
          </a:p>
        </p:txBody>
      </p:sp>
      <p:sp>
        <p:nvSpPr>
          <p:cNvPr id="12" name="Slide Number Placeholder 5"/>
          <p:cNvSpPr>
            <a:spLocks noGrp="1"/>
          </p:cNvSpPr>
          <p:nvPr>
            <p:ph type="sldNum" sz="quarter" idx="12"/>
          </p:nvPr>
        </p:nvSpPr>
        <p:spPr/>
        <p:txBody>
          <a:bodyPr/>
          <a:lstStyle>
            <a:lvl1pPr>
              <a:defRPr/>
            </a:lvl1pPr>
          </a:lstStyle>
          <a:p>
            <a:pPr>
              <a:defRPr/>
            </a:pPr>
            <a:fld id="{6B904618-253C-43E0-ABAB-ADC1989616DF}" type="slidenum">
              <a:rPr lang="es-PE"/>
              <a:pPr>
                <a:defRPr/>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3"/>
          <p:cNvSpPr>
            <a:spLocks noGrp="1"/>
          </p:cNvSpPr>
          <p:nvPr>
            <p:ph type="dt" sz="half" idx="15"/>
          </p:nvPr>
        </p:nvSpPr>
        <p:spPr/>
        <p:txBody>
          <a:bodyPr/>
          <a:lstStyle>
            <a:lvl1pPr>
              <a:defRPr/>
            </a:lvl1pPr>
          </a:lstStyle>
          <a:p>
            <a:pPr>
              <a:defRPr/>
            </a:pPr>
            <a:fld id="{31BD8B8D-CF9F-4A2D-9C5E-D0BB914E7F62}" type="datetimeFigureOut">
              <a:rPr lang="es-PE"/>
              <a:pPr>
                <a:defRPr/>
              </a:pPr>
              <a:t>03/09/2012</a:t>
            </a:fld>
            <a:endParaRPr lang="es-PE"/>
          </a:p>
        </p:txBody>
      </p:sp>
      <p:sp>
        <p:nvSpPr>
          <p:cNvPr id="6" name="Footer Placeholder 4"/>
          <p:cNvSpPr>
            <a:spLocks noGrp="1"/>
          </p:cNvSpPr>
          <p:nvPr>
            <p:ph type="ftr" sz="quarter" idx="16"/>
          </p:nvPr>
        </p:nvSpPr>
        <p:spPr/>
        <p:txBody>
          <a:bodyPr/>
          <a:lstStyle>
            <a:lvl1pPr>
              <a:defRPr/>
            </a:lvl1pPr>
          </a:lstStyle>
          <a:p>
            <a:pPr>
              <a:defRPr/>
            </a:pPr>
            <a:endParaRPr lang="es-PE"/>
          </a:p>
        </p:txBody>
      </p:sp>
      <p:sp>
        <p:nvSpPr>
          <p:cNvPr id="7" name="Slide Number Placeholder 5"/>
          <p:cNvSpPr>
            <a:spLocks noGrp="1"/>
          </p:cNvSpPr>
          <p:nvPr>
            <p:ph type="sldNum" sz="quarter" idx="17"/>
          </p:nvPr>
        </p:nvSpPr>
        <p:spPr/>
        <p:txBody>
          <a:bodyPr/>
          <a:lstStyle>
            <a:lvl1pPr>
              <a:defRPr/>
            </a:lvl1pPr>
          </a:lstStyle>
          <a:p>
            <a:pPr>
              <a:defRPr/>
            </a:pPr>
            <a:fld id="{12FCE2F3-2DBD-489B-96BD-76D0CAA71481}" type="slidenum">
              <a:rPr lang="es-PE"/>
              <a:pPr>
                <a:defRPr/>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lvl1pPr>
              <a:defRPr/>
            </a:lvl1pPr>
          </a:lstStyle>
          <a:p>
            <a:pPr>
              <a:defRPr/>
            </a:pPr>
            <a:fld id="{6B2C3385-7F78-4791-AE02-30A0ED49664C}" type="datetimeFigureOut">
              <a:rPr lang="es-PE"/>
              <a:pPr>
                <a:defRPr/>
              </a:pPr>
              <a:t>03/09/2012</a:t>
            </a:fld>
            <a:endParaRPr lang="es-PE"/>
          </a:p>
        </p:txBody>
      </p:sp>
      <p:sp>
        <p:nvSpPr>
          <p:cNvPr id="8" name="Footer Placeholder 4"/>
          <p:cNvSpPr>
            <a:spLocks noGrp="1"/>
          </p:cNvSpPr>
          <p:nvPr>
            <p:ph type="ftr" sz="quarter" idx="11"/>
          </p:nvPr>
        </p:nvSpPr>
        <p:spPr/>
        <p:txBody>
          <a:bodyPr/>
          <a:lstStyle>
            <a:lvl1pPr>
              <a:defRPr/>
            </a:lvl1pPr>
          </a:lstStyle>
          <a:p>
            <a:pPr>
              <a:defRPr/>
            </a:pPr>
            <a:endParaRPr lang="es-PE"/>
          </a:p>
        </p:txBody>
      </p:sp>
      <p:sp>
        <p:nvSpPr>
          <p:cNvPr id="9" name="Slide Number Placeholder 5"/>
          <p:cNvSpPr>
            <a:spLocks noGrp="1"/>
          </p:cNvSpPr>
          <p:nvPr>
            <p:ph type="sldNum" sz="quarter" idx="12"/>
          </p:nvPr>
        </p:nvSpPr>
        <p:spPr/>
        <p:txBody>
          <a:bodyPr/>
          <a:lstStyle>
            <a:lvl1pPr>
              <a:defRPr/>
            </a:lvl1pPr>
          </a:lstStyle>
          <a:p>
            <a:pPr>
              <a:defRPr/>
            </a:pPr>
            <a:fld id="{E437B9DB-1578-4527-8CB8-4FE4E61F5F27}" type="slidenum">
              <a:rPr lang="es-PE"/>
              <a:pPr>
                <a:defRPr/>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3"/>
          <p:cNvSpPr>
            <a:spLocks noGrp="1"/>
          </p:cNvSpPr>
          <p:nvPr>
            <p:ph type="dt" sz="half" idx="10"/>
          </p:nvPr>
        </p:nvSpPr>
        <p:spPr/>
        <p:txBody>
          <a:bodyPr/>
          <a:lstStyle>
            <a:lvl1pPr>
              <a:defRPr/>
            </a:lvl1pPr>
          </a:lstStyle>
          <a:p>
            <a:pPr>
              <a:defRPr/>
            </a:pPr>
            <a:fld id="{9855CE1C-D33C-47D2-8D61-2063FB8CBC74}" type="datetimeFigureOut">
              <a:rPr lang="es-PE"/>
              <a:pPr>
                <a:defRPr/>
              </a:pPr>
              <a:t>03/09/2012</a:t>
            </a:fld>
            <a:endParaRPr lang="es-PE"/>
          </a:p>
        </p:txBody>
      </p:sp>
      <p:sp>
        <p:nvSpPr>
          <p:cNvPr id="4" name="Footer Placeholder 4"/>
          <p:cNvSpPr>
            <a:spLocks noGrp="1"/>
          </p:cNvSpPr>
          <p:nvPr>
            <p:ph type="ftr" sz="quarter" idx="11"/>
          </p:nvPr>
        </p:nvSpPr>
        <p:spPr/>
        <p:txBody>
          <a:bodyPr/>
          <a:lstStyle>
            <a:lvl1pPr>
              <a:defRPr/>
            </a:lvl1pPr>
          </a:lstStyle>
          <a:p>
            <a:pPr>
              <a:defRPr/>
            </a:pPr>
            <a:endParaRPr lang="es-PE"/>
          </a:p>
        </p:txBody>
      </p:sp>
      <p:sp>
        <p:nvSpPr>
          <p:cNvPr id="5" name="Slide Number Placeholder 5"/>
          <p:cNvSpPr>
            <a:spLocks noGrp="1"/>
          </p:cNvSpPr>
          <p:nvPr>
            <p:ph type="sldNum" sz="quarter" idx="12"/>
          </p:nvPr>
        </p:nvSpPr>
        <p:spPr/>
        <p:txBody>
          <a:bodyPr/>
          <a:lstStyle>
            <a:lvl1pPr>
              <a:defRPr/>
            </a:lvl1pPr>
          </a:lstStyle>
          <a:p>
            <a:pPr>
              <a:defRPr/>
            </a:pPr>
            <a:fld id="{9C6F3D1C-6A7F-4112-9A23-AE9A4F660364}" type="slidenum">
              <a:rPr lang="es-PE"/>
              <a:pPr>
                <a:defRPr/>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Rounded Rectangle 11"/>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5"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7"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8"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9" name="Date Placeholder 1"/>
          <p:cNvSpPr>
            <a:spLocks noGrp="1"/>
          </p:cNvSpPr>
          <p:nvPr>
            <p:ph type="dt" sz="half" idx="10"/>
          </p:nvPr>
        </p:nvSpPr>
        <p:spPr/>
        <p:txBody>
          <a:bodyPr/>
          <a:lstStyle>
            <a:lvl1pPr>
              <a:defRPr/>
            </a:lvl1pPr>
          </a:lstStyle>
          <a:p>
            <a:pPr>
              <a:defRPr/>
            </a:pPr>
            <a:fld id="{4A1AA5D5-DACD-440C-8A74-58445F0E2D3F}" type="datetimeFigureOut">
              <a:rPr lang="es-PE"/>
              <a:pPr>
                <a:defRPr/>
              </a:pPr>
              <a:t>03/09/2012</a:t>
            </a:fld>
            <a:endParaRPr lang="es-PE"/>
          </a:p>
        </p:txBody>
      </p:sp>
      <p:sp>
        <p:nvSpPr>
          <p:cNvPr id="10" name="Footer Placeholder 2"/>
          <p:cNvSpPr>
            <a:spLocks noGrp="1"/>
          </p:cNvSpPr>
          <p:nvPr>
            <p:ph type="ftr" sz="quarter" idx="11"/>
          </p:nvPr>
        </p:nvSpPr>
        <p:spPr/>
        <p:txBody>
          <a:bodyPr/>
          <a:lstStyle>
            <a:lvl1pPr>
              <a:defRPr/>
            </a:lvl1pPr>
          </a:lstStyle>
          <a:p>
            <a:pPr>
              <a:defRPr/>
            </a:pPr>
            <a:endParaRPr lang="es-PE"/>
          </a:p>
        </p:txBody>
      </p:sp>
      <p:sp>
        <p:nvSpPr>
          <p:cNvPr id="11" name="Slide Number Placeholder 3"/>
          <p:cNvSpPr>
            <a:spLocks noGrp="1"/>
          </p:cNvSpPr>
          <p:nvPr>
            <p:ph type="sldNum" sz="quarter" idx="12"/>
          </p:nvPr>
        </p:nvSpPr>
        <p:spPr/>
        <p:txBody>
          <a:bodyPr/>
          <a:lstStyle>
            <a:lvl1pPr>
              <a:defRPr/>
            </a:lvl1pPr>
          </a:lstStyle>
          <a:p>
            <a:pPr>
              <a:defRPr/>
            </a:pPr>
            <a:fld id="{C62EFBC1-1FCD-414D-8EDD-31778FEE4966}" type="slidenum">
              <a:rPr lang="es-PE"/>
              <a:pPr>
                <a:defRPr/>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Date Placeholder 4"/>
          <p:cNvSpPr>
            <a:spLocks noGrp="1"/>
          </p:cNvSpPr>
          <p:nvPr>
            <p:ph type="dt" sz="half" idx="10"/>
          </p:nvPr>
        </p:nvSpPr>
        <p:spPr/>
        <p:txBody>
          <a:bodyPr/>
          <a:lstStyle>
            <a:lvl1pPr>
              <a:defRPr/>
            </a:lvl1pPr>
          </a:lstStyle>
          <a:p>
            <a:pPr>
              <a:defRPr/>
            </a:pPr>
            <a:fld id="{522CF281-2CE3-41F5-B637-C94D8F5542E7}" type="datetimeFigureOut">
              <a:rPr lang="es-PE"/>
              <a:pPr>
                <a:defRPr/>
              </a:pPr>
              <a:t>03/09/2012</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F34FC6EC-9F59-4508-BB1D-E0D7195C5F4D}" type="slidenum">
              <a:rPr lang="es-PE"/>
              <a:pPr>
                <a:defRPr/>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dirty="0"/>
          </a:p>
        </p:txBody>
      </p:sp>
      <p:sp>
        <p:nvSpPr>
          <p:cNvPr id="12" name="Date Placeholder 4"/>
          <p:cNvSpPr>
            <a:spLocks noGrp="1"/>
          </p:cNvSpPr>
          <p:nvPr>
            <p:ph type="dt" sz="half" idx="10"/>
          </p:nvPr>
        </p:nvSpPr>
        <p:spPr/>
        <p:txBody>
          <a:bodyPr/>
          <a:lstStyle>
            <a:lvl1pPr>
              <a:defRPr/>
            </a:lvl1pPr>
          </a:lstStyle>
          <a:p>
            <a:pPr>
              <a:defRPr/>
            </a:pPr>
            <a:fld id="{9DABCF8C-805B-4109-8C57-4A14004F84C7}" type="datetimeFigureOut">
              <a:rPr lang="es-PE"/>
              <a:pPr>
                <a:defRPr/>
              </a:pPr>
              <a:t>03/09/2012</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1A7F7479-7BCA-432D-A28E-14613364CA49}" type="slidenum">
              <a:rPr lang="es-PE"/>
              <a:pPr>
                <a:defRPr/>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6325"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27" name="Group 15"/>
          <p:cNvGrpSpPr>
            <a:grpSpLocks noChangeAspect="1"/>
          </p:cNvGrpSpPr>
          <p:nvPr/>
        </p:nvGrpSpPr>
        <p:grpSpPr bwMode="auto">
          <a:xfrm>
            <a:off x="211138" y="1679575"/>
            <a:ext cx="8723312" cy="1330325"/>
            <a:chOff x="-3905251" y="4294188"/>
            <a:chExt cx="13027839" cy="1892300"/>
          </a:xfrm>
        </p:grpSpPr>
        <p:sp>
          <p:nvSpPr>
            <p:cNvPr id="17"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8"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9"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20"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1028" name="Title Placeholder 1"/>
          <p:cNvSpPr>
            <a:spLocks noGrp="1"/>
          </p:cNvSpPr>
          <p:nvPr>
            <p:ph type="title"/>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4" name="Date Placeholder 3"/>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fontAlgn="auto">
              <a:spcBef>
                <a:spcPts val="0"/>
              </a:spcBef>
              <a:spcAft>
                <a:spcPts val="0"/>
              </a:spcAft>
              <a:defRPr sz="1000">
                <a:solidFill>
                  <a:schemeClr val="tx2"/>
                </a:solidFill>
                <a:latin typeface="+mn-lt"/>
              </a:defRPr>
            </a:lvl1pPr>
          </a:lstStyle>
          <a:p>
            <a:pPr>
              <a:defRPr/>
            </a:pPr>
            <a:fld id="{CC88DCC2-1309-4105-8694-9D7E06403927}" type="datetimeFigureOut">
              <a:rPr lang="es-PE"/>
              <a:pPr>
                <a:defRPr/>
              </a:pPr>
              <a:t>03/09/2012</a:t>
            </a:fld>
            <a:endParaRPr lang="es-PE"/>
          </a:p>
        </p:txBody>
      </p:sp>
      <p:sp>
        <p:nvSpPr>
          <p:cNvPr id="5" name="Footer Placeholder 4"/>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fontAlgn="auto">
              <a:spcBef>
                <a:spcPts val="0"/>
              </a:spcBef>
              <a:spcAft>
                <a:spcPts val="0"/>
              </a:spcAft>
              <a:defRPr sz="1000">
                <a:solidFill>
                  <a:schemeClr val="tx2"/>
                </a:solidFill>
                <a:latin typeface="+mn-lt"/>
              </a:defRPr>
            </a:lvl1pPr>
          </a:lstStyle>
          <a:p>
            <a:pPr>
              <a:defRPr/>
            </a:pPr>
            <a:endParaRPr lang="es-PE"/>
          </a:p>
        </p:txBody>
      </p:sp>
      <p:sp>
        <p:nvSpPr>
          <p:cNvPr id="6" name="Slide Number Placeholder 5"/>
          <p:cNvSpPr>
            <a:spLocks noGrp="1"/>
          </p:cNvSpPr>
          <p:nvPr>
            <p:ph type="sldNum" sz="quarter" idx="4"/>
          </p:nvPr>
        </p:nvSpPr>
        <p:spPr>
          <a:xfrm>
            <a:off x="3990975" y="6249988"/>
            <a:ext cx="1162050" cy="365125"/>
          </a:xfrm>
          <a:prstGeom prst="rect">
            <a:avLst/>
          </a:prstGeom>
        </p:spPr>
        <p:txBody>
          <a:bodyPr vert="horz" lIns="91440" tIns="45720" rIns="91440" bIns="45720" rtlCol="0" anchor="ctr"/>
          <a:lstStyle>
            <a:lvl1pPr algn="ctr" fontAlgn="auto">
              <a:spcBef>
                <a:spcPts val="0"/>
              </a:spcBef>
              <a:spcAft>
                <a:spcPts val="0"/>
              </a:spcAft>
              <a:defRPr sz="1000">
                <a:solidFill>
                  <a:schemeClr val="tx2"/>
                </a:solidFill>
                <a:latin typeface="+mn-lt"/>
              </a:defRPr>
            </a:lvl1pPr>
          </a:lstStyle>
          <a:p>
            <a:pPr>
              <a:defRPr/>
            </a:pPr>
            <a:fld id="{7A35D6BD-14A8-46BE-A165-A2E9F5CCC89B}" type="slidenum">
              <a:rPr lang="es-PE"/>
              <a:pPr>
                <a:defRPr/>
              </a:pPr>
              <a:t>‹Nº›</a:t>
            </a:fld>
            <a:endParaRPr lang="es-PE"/>
          </a:p>
        </p:txBody>
      </p:sp>
      <p:sp>
        <p:nvSpPr>
          <p:cNvPr id="1032" name="Text Placeholder 2"/>
          <p:cNvSpPr>
            <a:spLocks noGrp="1"/>
          </p:cNvSpPr>
          <p:nvPr>
            <p:ph type="body" idx="1"/>
          </p:nvPr>
        </p:nvSpPr>
        <p:spPr bwMode="auto">
          <a:xfrm>
            <a:off x="871538" y="2674938"/>
            <a:ext cx="7408862" cy="3451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Tree>
  </p:cSld>
  <p:clrMap bg1="lt1" tx1="dk1" bg2="lt2" tx2="dk2" accent1="accent1" accent2="accent2" accent3="accent3" accent4="accent4" accent5="accent5" accent6="accent6" hlink="hlink" folHlink="folHlink"/>
  <p:sldLayoutIdLst>
    <p:sldLayoutId id="2147483673" r:id="rId1"/>
    <p:sldLayoutId id="2147483672" r:id="rId2"/>
    <p:sldLayoutId id="2147483674" r:id="rId3"/>
    <p:sldLayoutId id="2147483671" r:id="rId4"/>
    <p:sldLayoutId id="2147483670" r:id="rId5"/>
    <p:sldLayoutId id="2147483669" r:id="rId6"/>
    <p:sldLayoutId id="2147483675" r:id="rId7"/>
    <p:sldLayoutId id="2147483676" r:id="rId8"/>
    <p:sldLayoutId id="2147483677" r:id="rId9"/>
    <p:sldLayoutId id="2147483668" r:id="rId10"/>
    <p:sldLayoutId id="2147483678" r:id="rId11"/>
    <p:sldLayoutId id="2147483667" r:id="rId12"/>
  </p:sldLayoutIdLst>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itchFamily="18" charset="2"/>
        <a:buChar char=""/>
        <a:defRPr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ctrTitle"/>
          </p:nvPr>
        </p:nvSpPr>
        <p:spPr>
          <a:xfrm>
            <a:off x="684213" y="692150"/>
            <a:ext cx="7772400" cy="1584325"/>
          </a:xfrm>
        </p:spPr>
        <p:txBody>
          <a:bodyPr/>
          <a:lstStyle/>
          <a:p>
            <a:pPr eaLnBrk="1" hangingPunct="1"/>
            <a:r>
              <a:rPr lang="es-PE" smtClean="0"/>
              <a:t>CONTRATOS DE CLIENTES</a:t>
            </a:r>
            <a:endParaRPr lang="es-PE" sz="3600" smtClean="0"/>
          </a:p>
        </p:txBody>
      </p:sp>
      <p:sp>
        <p:nvSpPr>
          <p:cNvPr id="15362" name="3 CuadroTexto"/>
          <p:cNvSpPr txBox="1">
            <a:spLocks noChangeArrowheads="1"/>
          </p:cNvSpPr>
          <p:nvPr/>
        </p:nvSpPr>
        <p:spPr bwMode="auto">
          <a:xfrm>
            <a:off x="2278063" y="3641725"/>
            <a:ext cx="6264275" cy="3046413"/>
          </a:xfrm>
          <a:prstGeom prst="rect">
            <a:avLst/>
          </a:prstGeom>
          <a:noFill/>
          <a:ln w="9525">
            <a:noFill/>
            <a:miter lim="800000"/>
            <a:headEnd/>
            <a:tailEnd/>
          </a:ln>
        </p:spPr>
        <p:txBody>
          <a:bodyPr>
            <a:spAutoFit/>
          </a:bodyPr>
          <a:lstStyle/>
          <a:p>
            <a:pPr algn="r"/>
            <a:r>
              <a:rPr lang="es-PE" sz="2400">
                <a:latin typeface="Candara" pitchFamily="34" charset="0"/>
              </a:rPr>
              <a:t>Orlando Sedamano Cornejo</a:t>
            </a:r>
          </a:p>
          <a:p>
            <a:pPr algn="r"/>
            <a:r>
              <a:rPr lang="es-PE" sz="2400">
                <a:latin typeface="Candara" pitchFamily="34" charset="0"/>
              </a:rPr>
              <a:t>Marco Bustinza </a:t>
            </a:r>
          </a:p>
          <a:p>
            <a:pPr algn="r"/>
            <a:r>
              <a:rPr lang="es-PE" sz="2400">
                <a:latin typeface="Candara" pitchFamily="34" charset="0"/>
              </a:rPr>
              <a:t>Néstor Robles Cacha</a:t>
            </a:r>
          </a:p>
          <a:p>
            <a:pPr algn="r"/>
            <a:r>
              <a:rPr lang="es-PE" sz="2400">
                <a:latin typeface="Candara" pitchFamily="34" charset="0"/>
              </a:rPr>
              <a:t>Gabriela Rojas Munive </a:t>
            </a:r>
          </a:p>
          <a:p>
            <a:pPr algn="r"/>
            <a:r>
              <a:rPr lang="es-PE" sz="2400">
                <a:latin typeface="Candara" pitchFamily="34" charset="0"/>
              </a:rPr>
              <a:t>Paola Rojas Chicoma</a:t>
            </a:r>
          </a:p>
          <a:p>
            <a:pPr algn="r"/>
            <a:r>
              <a:rPr lang="es-PE" sz="2400">
                <a:latin typeface="Candara" pitchFamily="34" charset="0"/>
              </a:rPr>
              <a:t>Augusto Suárez Gutiérrez</a:t>
            </a:r>
          </a:p>
          <a:p>
            <a:pPr algn="r"/>
            <a:endParaRPr lang="es-PE" sz="2400">
              <a:latin typeface="Candara" pitchFamily="34" charset="0"/>
            </a:endParaRPr>
          </a:p>
          <a:p>
            <a:pPr algn="r"/>
            <a:endParaRPr lang="es-PE" sz="2400">
              <a:solidFill>
                <a:schemeClr val="bg1"/>
              </a:solidFill>
              <a:latin typeface="Candar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2 Título"/>
          <p:cNvSpPr>
            <a:spLocks noGrp="1"/>
          </p:cNvSpPr>
          <p:nvPr>
            <p:ph type="title" idx="4294967295"/>
          </p:nvPr>
        </p:nvSpPr>
        <p:spPr/>
        <p:txBody>
          <a:bodyPr/>
          <a:lstStyle/>
          <a:p>
            <a:pPr eaLnBrk="1" hangingPunct="1"/>
            <a:r>
              <a:rPr lang="es-PE" smtClean="0"/>
              <a:t>REQUERIMIENTOS FUNCIONALES</a:t>
            </a:r>
          </a:p>
        </p:txBody>
      </p:sp>
      <p:graphicFrame>
        <p:nvGraphicFramePr>
          <p:cNvPr id="39956" name="Group 20"/>
          <p:cNvGraphicFramePr>
            <a:graphicFrameLocks noGrp="1"/>
          </p:cNvGraphicFramePr>
          <p:nvPr/>
        </p:nvGraphicFramePr>
        <p:xfrm>
          <a:off x="323850" y="2565400"/>
          <a:ext cx="8569325" cy="2163763"/>
        </p:xfrm>
        <a:graphic>
          <a:graphicData uri="http://schemas.openxmlformats.org/drawingml/2006/table">
            <a:tbl>
              <a:tblPr/>
              <a:tblGrid>
                <a:gridCol w="8568630"/>
              </a:tblGrid>
              <a:tr h="1047062">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CC_RF007_Actualizar_información_de_contratos</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debe permitir crear nuevos contratos, eliminar, modificar y consultar la información de los contratos.</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1116866">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CC_RF008_Actualizar_información_de_cierre_de_contratos</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debe permitir registrar, eliminar, modificar y consultar la información de los cierres de los contratos.</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
        <p:nvSpPr>
          <p:cNvPr id="24586" name="3 CuadroTexto"/>
          <p:cNvSpPr txBox="1">
            <a:spLocks noChangeArrowheads="1"/>
          </p:cNvSpPr>
          <p:nvPr/>
        </p:nvSpPr>
        <p:spPr bwMode="auto">
          <a:xfrm>
            <a:off x="250825" y="1844675"/>
            <a:ext cx="8642350" cy="708025"/>
          </a:xfrm>
          <a:prstGeom prst="rect">
            <a:avLst/>
          </a:prstGeom>
          <a:noFill/>
          <a:ln w="9525">
            <a:noFill/>
            <a:miter lim="800000"/>
            <a:headEnd/>
            <a:tailEnd/>
          </a:ln>
        </p:spPr>
        <p:txBody>
          <a:bodyPr>
            <a:spAutoFit/>
          </a:bodyPr>
          <a:lstStyle/>
          <a:p>
            <a:r>
              <a:rPr lang="es-PE" sz="2000" b="1" i="1" u="sng">
                <a:solidFill>
                  <a:schemeClr val="tx2"/>
                </a:solidFill>
                <a:latin typeface="Candara" pitchFamily="34" charset="0"/>
              </a:rPr>
              <a:t>OBSERVACIÓN</a:t>
            </a:r>
            <a:r>
              <a:rPr lang="es-PE" sz="2000" i="1">
                <a:solidFill>
                  <a:schemeClr val="tx2"/>
                </a:solidFill>
                <a:latin typeface="Candara" pitchFamily="34" charset="0"/>
              </a:rPr>
              <a:t>: </a:t>
            </a:r>
          </a:p>
          <a:p>
            <a:r>
              <a:rPr lang="es-PE" sz="2000" i="1">
                <a:solidFill>
                  <a:schemeClr val="tx2"/>
                </a:solidFill>
                <a:latin typeface="Candara" pitchFamily="34" charset="0"/>
              </a:rPr>
              <a:t>Encapsular los siguientes requerimientos funcionales en uno solo.</a:t>
            </a:r>
          </a:p>
        </p:txBody>
      </p:sp>
      <p:sp>
        <p:nvSpPr>
          <p:cNvPr id="24587" name="4 CuadroTexto"/>
          <p:cNvSpPr txBox="1">
            <a:spLocks noChangeArrowheads="1"/>
          </p:cNvSpPr>
          <p:nvPr/>
        </p:nvSpPr>
        <p:spPr bwMode="auto">
          <a:xfrm>
            <a:off x="250825" y="5013325"/>
            <a:ext cx="8642350" cy="1692275"/>
          </a:xfrm>
          <a:prstGeom prst="rect">
            <a:avLst/>
          </a:prstGeom>
          <a:noFill/>
          <a:ln w="9525">
            <a:noFill/>
            <a:miter lim="800000"/>
            <a:headEnd/>
            <a:tailEnd/>
          </a:ln>
        </p:spPr>
        <p:txBody>
          <a:bodyPr>
            <a:spAutoFit/>
          </a:bodyPr>
          <a:lstStyle/>
          <a:p>
            <a:r>
              <a:rPr lang="es-PE" sz="2000" b="1" i="1" u="sng">
                <a:solidFill>
                  <a:srgbClr val="0070C0"/>
                </a:solidFill>
                <a:latin typeface="Candara" pitchFamily="34" charset="0"/>
              </a:rPr>
              <a:t>CORRECCIÓN</a:t>
            </a:r>
            <a:r>
              <a:rPr lang="es-PE" sz="2000" i="1">
                <a:solidFill>
                  <a:srgbClr val="0070C0"/>
                </a:solidFill>
                <a:latin typeface="Candara" pitchFamily="34" charset="0"/>
              </a:rPr>
              <a:t>:</a:t>
            </a:r>
          </a:p>
          <a:p>
            <a:r>
              <a:rPr lang="en-US" sz="2000" i="1">
                <a:solidFill>
                  <a:srgbClr val="0070C0"/>
                </a:solidFill>
                <a:latin typeface="Candara" pitchFamily="34" charset="0"/>
              </a:rPr>
              <a:t>Se encapsuló en un solo requerimiento funcional:</a:t>
            </a:r>
            <a:endParaRPr lang="es-PE" sz="2000" i="1">
              <a:solidFill>
                <a:srgbClr val="0070C0"/>
              </a:solidFill>
              <a:latin typeface="Candara" pitchFamily="34" charset="0"/>
            </a:endParaRPr>
          </a:p>
          <a:p>
            <a:pPr eaLnBrk="0" hangingPunct="0">
              <a:spcBef>
                <a:spcPct val="20000"/>
              </a:spcBef>
              <a:buClr>
                <a:schemeClr val="accent1"/>
              </a:buClr>
              <a:buSzPct val="100000"/>
            </a:pPr>
            <a:r>
              <a:rPr lang="es-PE" sz="2000" b="1" i="1">
                <a:solidFill>
                  <a:srgbClr val="0070C0"/>
                </a:solidFill>
                <a:latin typeface="Candara" pitchFamily="34" charset="0"/>
              </a:rPr>
              <a:t>CC_RF007_Actualizar_información_de_contratos</a:t>
            </a:r>
          </a:p>
          <a:p>
            <a:pPr algn="just"/>
            <a:r>
              <a:rPr lang="es-PE" sz="2000" i="1">
                <a:solidFill>
                  <a:srgbClr val="0070C0"/>
                </a:solidFill>
                <a:latin typeface="Candara" pitchFamily="34" charset="0"/>
              </a:rPr>
              <a:t>El sistema debe permitir crear nuevos contratos, eliminar, modificar y consultar la información de los contratos.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idx="4294967295"/>
          </p:nvPr>
        </p:nvSpPr>
        <p:spPr/>
        <p:txBody>
          <a:bodyPr rtlCol="0">
            <a:normAutofit fontScale="90000"/>
          </a:bodyPr>
          <a:lstStyle/>
          <a:p>
            <a:pPr eaLnBrk="1" fontAlgn="auto" hangingPunct="1">
              <a:spcAft>
                <a:spcPts val="0"/>
              </a:spcAft>
              <a:defRPr/>
            </a:pPr>
            <a:r>
              <a:rPr lang="es-PE" dirty="0"/>
              <a:t>REQUERIMIENTOS </a:t>
            </a:r>
            <a:r>
              <a:rPr lang="es-PE" dirty="0" smtClean="0"/>
              <a:t>NO FUNCIONALES</a:t>
            </a:r>
            <a:endParaRPr lang="es-PE" dirty="0"/>
          </a:p>
        </p:txBody>
      </p:sp>
      <p:graphicFrame>
        <p:nvGraphicFramePr>
          <p:cNvPr id="39956" name="Group 20"/>
          <p:cNvGraphicFramePr>
            <a:graphicFrameLocks noGrp="1"/>
          </p:cNvGraphicFramePr>
          <p:nvPr/>
        </p:nvGraphicFramePr>
        <p:xfrm>
          <a:off x="323850" y="2565400"/>
          <a:ext cx="8569325" cy="2028825"/>
        </p:xfrm>
        <a:graphic>
          <a:graphicData uri="http://schemas.openxmlformats.org/drawingml/2006/table">
            <a:tbl>
              <a:tblPr/>
              <a:tblGrid>
                <a:gridCol w="8568630"/>
              </a:tblGrid>
              <a:tr h="719336">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RNF_004_Disponibilidad_del_sistema</a:t>
                      </a:r>
                    </a:p>
                    <a:p>
                      <a:pPr marL="0" marR="0" lvl="1" indent="0" algn="just" defTabSz="914400" rtl="0" eaLnBrk="1" fontAlgn="auto" latinLnBrk="0" hangingPunct="1">
                        <a:lnSpc>
                          <a:spcPct val="100000"/>
                        </a:lnSpc>
                        <a:spcBef>
                          <a:spcPts val="0"/>
                        </a:spcBef>
                        <a:spcAft>
                          <a:spcPts val="0"/>
                        </a:spcAft>
                        <a:buClrTx/>
                        <a:buSzTx/>
                        <a:buFontTx/>
                        <a:buNone/>
                        <a:tabLst/>
                        <a:defRPr/>
                      </a:pPr>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estará disponible al 97% entre las 8:00 am y las 8:00 pm.</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1008112">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RNF_011_Log_de_auditoría</a:t>
                      </a:r>
                      <a:r>
                        <a:rPr kumimoji="0" lang="es-PE" sz="2000" b="0" i="1" u="none" strike="noStrike" kern="1200" cap="none" normalizeH="0" baseline="0" dirty="0" smtClean="0">
                          <a:ln>
                            <a:noFill/>
                          </a:ln>
                          <a:solidFill>
                            <a:schemeClr val="tx2"/>
                          </a:solidFill>
                          <a:effectLst/>
                          <a:latin typeface="Candara" pitchFamily="34" charset="0"/>
                          <a:ea typeface="+mn-ea"/>
                          <a:cs typeface="+mn-cs"/>
                        </a:rPr>
                        <a:t> (Definido como RNF de Soporte)</a:t>
                      </a:r>
                    </a:p>
                    <a:p>
                      <a:pPr marL="0" marR="0" lvl="1" indent="0" algn="just" defTabSz="914400" rtl="0" eaLnBrk="1" fontAlgn="auto" latinLnBrk="0" hangingPunct="1">
                        <a:lnSpc>
                          <a:spcPct val="100000"/>
                        </a:lnSpc>
                        <a:spcBef>
                          <a:spcPts val="0"/>
                        </a:spcBef>
                        <a:spcAft>
                          <a:spcPts val="0"/>
                        </a:spcAft>
                        <a:buClrTx/>
                        <a:buSzTx/>
                        <a:buFontTx/>
                        <a:buNone/>
                        <a:tabLst/>
                        <a:defRPr/>
                      </a:pPr>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registrará en archivo de log los cambios realizados, detallando el módulo, el tipo de movimiento, los valores del registro antes del cambio, el usuario que ejecutó la transacción, así como la fecha y hora.</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
        <p:nvSpPr>
          <p:cNvPr id="26634" name="3 CuadroTexto"/>
          <p:cNvSpPr txBox="1">
            <a:spLocks noChangeArrowheads="1"/>
          </p:cNvSpPr>
          <p:nvPr/>
        </p:nvSpPr>
        <p:spPr bwMode="auto">
          <a:xfrm>
            <a:off x="250825" y="1844675"/>
            <a:ext cx="8642350" cy="708025"/>
          </a:xfrm>
          <a:prstGeom prst="rect">
            <a:avLst/>
          </a:prstGeom>
          <a:noFill/>
          <a:ln w="9525">
            <a:noFill/>
            <a:miter lim="800000"/>
            <a:headEnd/>
            <a:tailEnd/>
          </a:ln>
        </p:spPr>
        <p:txBody>
          <a:bodyPr>
            <a:spAutoFit/>
          </a:bodyPr>
          <a:lstStyle/>
          <a:p>
            <a:r>
              <a:rPr lang="es-PE" sz="2000" b="1" i="1" u="sng">
                <a:solidFill>
                  <a:schemeClr val="tx2"/>
                </a:solidFill>
                <a:latin typeface="Candara" pitchFamily="34" charset="0"/>
              </a:rPr>
              <a:t>OBSERVACIÓN</a:t>
            </a:r>
            <a:r>
              <a:rPr lang="es-PE" sz="2000" i="1">
                <a:solidFill>
                  <a:schemeClr val="tx2"/>
                </a:solidFill>
                <a:latin typeface="Candara" pitchFamily="34" charset="0"/>
              </a:rPr>
              <a:t>: </a:t>
            </a:r>
          </a:p>
          <a:p>
            <a:r>
              <a:rPr lang="es-PE" sz="2000" i="1">
                <a:solidFill>
                  <a:schemeClr val="tx2"/>
                </a:solidFill>
                <a:latin typeface="Candara" pitchFamily="34" charset="0"/>
              </a:rPr>
              <a:t>Verificar los siguientes requerimientos no funcionales:</a:t>
            </a:r>
          </a:p>
        </p:txBody>
      </p:sp>
      <p:sp>
        <p:nvSpPr>
          <p:cNvPr id="26635" name="4 CuadroTexto"/>
          <p:cNvSpPr txBox="1">
            <a:spLocks noChangeArrowheads="1"/>
          </p:cNvSpPr>
          <p:nvPr/>
        </p:nvSpPr>
        <p:spPr bwMode="auto">
          <a:xfrm>
            <a:off x="250825" y="4797425"/>
            <a:ext cx="8642350" cy="1816100"/>
          </a:xfrm>
          <a:prstGeom prst="rect">
            <a:avLst/>
          </a:prstGeom>
          <a:noFill/>
          <a:ln w="9525">
            <a:noFill/>
            <a:miter lim="800000"/>
            <a:headEnd/>
            <a:tailEnd/>
          </a:ln>
        </p:spPr>
        <p:txBody>
          <a:bodyPr>
            <a:spAutoFit/>
          </a:bodyPr>
          <a:lstStyle/>
          <a:p>
            <a:r>
              <a:rPr lang="es-PE" sz="2000" b="1" i="1" u="sng">
                <a:solidFill>
                  <a:srgbClr val="0070C0"/>
                </a:solidFill>
                <a:latin typeface="Candara" pitchFamily="34" charset="0"/>
              </a:rPr>
              <a:t>CORRECCIÓN</a:t>
            </a:r>
            <a:r>
              <a:rPr lang="es-PE" sz="2000" i="1">
                <a:solidFill>
                  <a:srgbClr val="0070C0"/>
                </a:solidFill>
                <a:latin typeface="Candara" pitchFamily="34" charset="0"/>
              </a:rPr>
              <a:t>:</a:t>
            </a:r>
          </a:p>
          <a:p>
            <a:pPr eaLnBrk="0" hangingPunct="0">
              <a:spcBef>
                <a:spcPct val="20000"/>
              </a:spcBef>
              <a:buClr>
                <a:schemeClr val="accent1"/>
              </a:buClr>
              <a:buSzPct val="100000"/>
            </a:pPr>
            <a:r>
              <a:rPr lang="es-PE" sz="2000" b="1" i="1">
                <a:solidFill>
                  <a:srgbClr val="0070C0"/>
                </a:solidFill>
                <a:latin typeface="Candara" pitchFamily="34" charset="0"/>
              </a:rPr>
              <a:t>RNF_004_Disponibilidad_del_sistema</a:t>
            </a:r>
          </a:p>
          <a:p>
            <a:pPr marL="0" lvl="1" algn="just"/>
            <a:r>
              <a:rPr lang="es-PE" sz="2000" i="1">
                <a:solidFill>
                  <a:srgbClr val="0070C0"/>
                </a:solidFill>
                <a:latin typeface="Candara" pitchFamily="34" charset="0"/>
              </a:rPr>
              <a:t>El sistema estará disponible al 99% entre las 9:00 am y las 6:00 pm</a:t>
            </a:r>
          </a:p>
          <a:p>
            <a:pPr eaLnBrk="0" hangingPunct="0">
              <a:spcBef>
                <a:spcPct val="20000"/>
              </a:spcBef>
              <a:buClr>
                <a:schemeClr val="accent1"/>
              </a:buClr>
              <a:buSzPct val="100000"/>
            </a:pPr>
            <a:r>
              <a:rPr lang="es-PE" sz="2000" b="1" i="1">
                <a:solidFill>
                  <a:srgbClr val="0070C0"/>
                </a:solidFill>
                <a:latin typeface="Candara" pitchFamily="34" charset="0"/>
              </a:rPr>
              <a:t>RNF_011_Log_de_auditoría</a:t>
            </a:r>
          </a:p>
          <a:p>
            <a:pPr eaLnBrk="0" hangingPunct="0">
              <a:spcBef>
                <a:spcPct val="20000"/>
              </a:spcBef>
              <a:buClr>
                <a:schemeClr val="accent1"/>
              </a:buClr>
              <a:buSzPct val="100000"/>
            </a:pPr>
            <a:r>
              <a:rPr lang="en-US" sz="2000" i="1">
                <a:solidFill>
                  <a:srgbClr val="0070C0"/>
                </a:solidFill>
                <a:latin typeface="Candara" pitchFamily="34" charset="0"/>
              </a:rPr>
              <a:t>Este es un requerimiento no funcional de Rendimiento.</a:t>
            </a:r>
            <a:endParaRPr lang="es-PE" sz="2000" i="1">
              <a:solidFill>
                <a:srgbClr val="0070C0"/>
              </a:solidFill>
              <a:latin typeface="Candara"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fontScale="90000" lnSpcReduction="10000"/>
          </a:bodyPr>
          <a:lst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fontAlgn="auto" hangingPunct="1">
              <a:spcAft>
                <a:spcPts val="0"/>
              </a:spcAft>
              <a:defRPr/>
            </a:pPr>
            <a:r>
              <a:rPr lang="es-PE" dirty="0" smtClean="0"/>
              <a:t>DIAGRAMA DE PAQUETES DEL SISTEMA</a:t>
            </a:r>
            <a:endParaRPr lang="es-PE" dirty="0"/>
          </a:p>
        </p:txBody>
      </p:sp>
      <p:sp>
        <p:nvSpPr>
          <p:cNvPr id="28674" name="5 CuadroTexto"/>
          <p:cNvSpPr txBox="1">
            <a:spLocks noChangeArrowheads="1"/>
          </p:cNvSpPr>
          <p:nvPr/>
        </p:nvSpPr>
        <p:spPr bwMode="auto">
          <a:xfrm>
            <a:off x="250825" y="1844675"/>
            <a:ext cx="8642350" cy="1631950"/>
          </a:xfrm>
          <a:prstGeom prst="rect">
            <a:avLst/>
          </a:prstGeom>
          <a:noFill/>
          <a:ln w="9525">
            <a:noFill/>
            <a:miter lim="800000"/>
            <a:headEnd/>
            <a:tailEnd/>
          </a:ln>
        </p:spPr>
        <p:txBody>
          <a:bodyPr>
            <a:spAutoFit/>
          </a:bodyPr>
          <a:lstStyle/>
          <a:p>
            <a:r>
              <a:rPr lang="es-PE" sz="2000" b="1" i="1" u="sng">
                <a:solidFill>
                  <a:schemeClr val="tx2"/>
                </a:solidFill>
                <a:latin typeface="Candara" pitchFamily="34" charset="0"/>
              </a:rPr>
              <a:t>OBSERVACIÓN</a:t>
            </a:r>
            <a:r>
              <a:rPr lang="es-PE" sz="2000" i="1">
                <a:solidFill>
                  <a:schemeClr val="tx2"/>
                </a:solidFill>
                <a:latin typeface="Candara" pitchFamily="34" charset="0"/>
              </a:rPr>
              <a:t>: </a:t>
            </a:r>
          </a:p>
          <a:p>
            <a:r>
              <a:rPr lang="es-PE" sz="2000" i="1">
                <a:solidFill>
                  <a:schemeClr val="tx2"/>
                </a:solidFill>
                <a:latin typeface="Candara" pitchFamily="34" charset="0"/>
              </a:rPr>
              <a:t>Unir los paquetes </a:t>
            </a:r>
            <a:r>
              <a:rPr lang="es-PE" sz="2000" b="1" i="1">
                <a:solidFill>
                  <a:schemeClr val="tx2"/>
                </a:solidFill>
                <a:latin typeface="Candara" pitchFamily="34" charset="0"/>
              </a:rPr>
              <a:t>Solicitud de Contrato</a:t>
            </a:r>
            <a:r>
              <a:rPr lang="es-PE" sz="2000" i="1">
                <a:solidFill>
                  <a:schemeClr val="tx2"/>
                </a:solidFill>
                <a:latin typeface="Candara" pitchFamily="34" charset="0"/>
              </a:rPr>
              <a:t> y </a:t>
            </a:r>
            <a:r>
              <a:rPr lang="es-PE" sz="2000" b="1" i="1">
                <a:solidFill>
                  <a:schemeClr val="tx2"/>
                </a:solidFill>
                <a:latin typeface="Candara" pitchFamily="34" charset="0"/>
              </a:rPr>
              <a:t>Evaluación de Contrato.</a:t>
            </a:r>
          </a:p>
          <a:p>
            <a:endParaRPr lang="en-US" sz="2000" b="1" i="1" u="sng">
              <a:solidFill>
                <a:srgbClr val="0070C0"/>
              </a:solidFill>
              <a:latin typeface="Candara" pitchFamily="34" charset="0"/>
            </a:endParaRPr>
          </a:p>
          <a:p>
            <a:r>
              <a:rPr lang="en-US" sz="2000" b="1" i="1" u="sng">
                <a:solidFill>
                  <a:srgbClr val="0070C0"/>
                </a:solidFill>
                <a:latin typeface="Candara" pitchFamily="34" charset="0"/>
              </a:rPr>
              <a:t>CORRECCIÓN</a:t>
            </a:r>
            <a:r>
              <a:rPr lang="en-US" sz="2000" i="1">
                <a:solidFill>
                  <a:srgbClr val="0070C0"/>
                </a:solidFill>
                <a:latin typeface="Candara" pitchFamily="34" charset="0"/>
              </a:rPr>
              <a:t>:</a:t>
            </a:r>
          </a:p>
          <a:p>
            <a:r>
              <a:rPr lang="en-US" sz="2000" i="1">
                <a:solidFill>
                  <a:srgbClr val="0070C0"/>
                </a:solidFill>
                <a:latin typeface="Candara" pitchFamily="34" charset="0"/>
              </a:rPr>
              <a:t>Se </a:t>
            </a:r>
            <a:r>
              <a:rPr lang="es-PE" sz="2000" i="1">
                <a:solidFill>
                  <a:srgbClr val="0070C0"/>
                </a:solidFill>
                <a:latin typeface="Candara" pitchFamily="34" charset="0"/>
              </a:rPr>
              <a:t>unieron</a:t>
            </a:r>
            <a:r>
              <a:rPr lang="en-US" sz="2000" i="1">
                <a:solidFill>
                  <a:srgbClr val="0070C0"/>
                </a:solidFill>
                <a:latin typeface="Candara" pitchFamily="34" charset="0"/>
              </a:rPr>
              <a:t> en un solo paquete</a:t>
            </a:r>
            <a:r>
              <a:rPr lang="en-US" sz="2000" b="1" i="1">
                <a:solidFill>
                  <a:srgbClr val="0070C0"/>
                </a:solidFill>
                <a:latin typeface="Candara" pitchFamily="34" charset="0"/>
              </a:rPr>
              <a:t> Solicitud de Contrato.</a:t>
            </a:r>
          </a:p>
        </p:txBody>
      </p:sp>
      <p:pic>
        <p:nvPicPr>
          <p:cNvPr id="28675" name="Picture 1"/>
          <p:cNvPicPr>
            <a:picLocks noChangeAspect="1" noChangeArrowheads="1"/>
          </p:cNvPicPr>
          <p:nvPr/>
        </p:nvPicPr>
        <p:blipFill>
          <a:blip r:embed="rId2"/>
          <a:srcRect/>
          <a:stretch>
            <a:fillRect/>
          </a:stretch>
        </p:blipFill>
        <p:spPr bwMode="auto">
          <a:xfrm>
            <a:off x="2484438" y="3640138"/>
            <a:ext cx="4319587" cy="2884487"/>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2 Título"/>
          <p:cNvSpPr>
            <a:spLocks noGrp="1"/>
          </p:cNvSpPr>
          <p:nvPr>
            <p:ph type="title" idx="4294967295"/>
          </p:nvPr>
        </p:nvSpPr>
        <p:spPr/>
        <p:txBody>
          <a:bodyPr/>
          <a:lstStyle/>
          <a:p>
            <a:pPr eaLnBrk="1" hangingPunct="1"/>
            <a:r>
              <a:rPr lang="es-PE" sz="4000" smtClean="0"/>
              <a:t>DIAGRAMA DE CASOS DE USO DEL SISTEMA POR PAQUETE</a:t>
            </a:r>
          </a:p>
        </p:txBody>
      </p:sp>
      <p:sp>
        <p:nvSpPr>
          <p:cNvPr id="29698" name="3 CuadroTexto"/>
          <p:cNvSpPr txBox="1">
            <a:spLocks noChangeArrowheads="1"/>
          </p:cNvSpPr>
          <p:nvPr/>
        </p:nvSpPr>
        <p:spPr bwMode="auto">
          <a:xfrm>
            <a:off x="250825" y="2693988"/>
            <a:ext cx="4176713" cy="2967037"/>
          </a:xfrm>
          <a:prstGeom prst="rect">
            <a:avLst/>
          </a:prstGeom>
          <a:noFill/>
          <a:ln w="9525">
            <a:noFill/>
            <a:miter lim="800000"/>
            <a:headEnd/>
            <a:tailEnd/>
          </a:ln>
        </p:spPr>
        <p:txBody>
          <a:bodyPr>
            <a:spAutoFit/>
          </a:bodyPr>
          <a:lstStyle/>
          <a:p>
            <a:r>
              <a:rPr lang="es-PE" sz="2000" b="1" i="1" u="sng">
                <a:solidFill>
                  <a:schemeClr val="tx2"/>
                </a:solidFill>
                <a:latin typeface="Candara" pitchFamily="34" charset="0"/>
              </a:rPr>
              <a:t>OBSERVACIÓN</a:t>
            </a:r>
            <a:r>
              <a:rPr lang="es-PE" sz="2000" i="1">
                <a:solidFill>
                  <a:schemeClr val="tx2"/>
                </a:solidFill>
                <a:latin typeface="Candara" pitchFamily="34" charset="0"/>
              </a:rPr>
              <a:t>: </a:t>
            </a:r>
          </a:p>
          <a:p>
            <a:r>
              <a:rPr lang="es-PE" sz="2000" i="1">
                <a:solidFill>
                  <a:schemeClr val="tx2"/>
                </a:solidFill>
                <a:latin typeface="Candara" pitchFamily="34" charset="0"/>
              </a:rPr>
              <a:t>Unir los CUS </a:t>
            </a:r>
            <a:r>
              <a:rPr lang="es-PE" sz="2000" b="1" i="1">
                <a:solidFill>
                  <a:schemeClr val="tx2"/>
                </a:solidFill>
                <a:latin typeface="Candara" pitchFamily="34" charset="0"/>
              </a:rPr>
              <a:t>CC_CUS003_Consultar_informacion_solicitudes_contrato</a:t>
            </a:r>
            <a:r>
              <a:rPr lang="es-PE" sz="2000" i="1">
                <a:solidFill>
                  <a:schemeClr val="tx2"/>
                </a:solidFill>
                <a:latin typeface="Candara" pitchFamily="34" charset="0"/>
              </a:rPr>
              <a:t>, </a:t>
            </a:r>
            <a:r>
              <a:rPr lang="es-PE" sz="2000" b="1" i="1">
                <a:solidFill>
                  <a:schemeClr val="tx2"/>
                </a:solidFill>
                <a:latin typeface="Candara" pitchFamily="34" charset="0"/>
              </a:rPr>
              <a:t>CC_CUS004_Actualizar_informacion_contrato</a:t>
            </a:r>
            <a:r>
              <a:rPr lang="es-PE" sz="2000" i="1">
                <a:solidFill>
                  <a:schemeClr val="tx2"/>
                </a:solidFill>
                <a:latin typeface="Candara" pitchFamily="34" charset="0"/>
              </a:rPr>
              <a:t> y </a:t>
            </a:r>
            <a:r>
              <a:rPr lang="es-PE" sz="2000" b="1" i="1">
                <a:solidFill>
                  <a:schemeClr val="tx2"/>
                </a:solidFill>
                <a:latin typeface="Candara" pitchFamily="34" charset="0"/>
              </a:rPr>
              <a:t>CC_CUS005_Actualizar_informacion_adendas</a:t>
            </a:r>
            <a:r>
              <a:rPr lang="es-PE" sz="2000" i="1">
                <a:solidFill>
                  <a:schemeClr val="tx2"/>
                </a:solidFill>
                <a:latin typeface="Candara" pitchFamily="34" charset="0"/>
              </a:rPr>
              <a:t>.</a:t>
            </a:r>
          </a:p>
          <a:p>
            <a:endParaRPr lang="en-US" sz="2000" b="1" i="1" u="sng">
              <a:solidFill>
                <a:srgbClr val="0070C0"/>
              </a:solidFill>
              <a:latin typeface="Candara" pitchFamily="34" charset="0"/>
            </a:endParaRPr>
          </a:p>
        </p:txBody>
      </p:sp>
      <p:pic>
        <p:nvPicPr>
          <p:cNvPr id="29699" name="Picture 2"/>
          <p:cNvPicPr>
            <a:picLocks noChangeAspect="1" noChangeArrowheads="1"/>
          </p:cNvPicPr>
          <p:nvPr/>
        </p:nvPicPr>
        <p:blipFill>
          <a:blip r:embed="rId2"/>
          <a:srcRect/>
          <a:stretch>
            <a:fillRect/>
          </a:stretch>
        </p:blipFill>
        <p:spPr bwMode="auto">
          <a:xfrm>
            <a:off x="4787900" y="1825625"/>
            <a:ext cx="4079875" cy="43894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2 Título"/>
          <p:cNvSpPr>
            <a:spLocks noGrp="1"/>
          </p:cNvSpPr>
          <p:nvPr>
            <p:ph type="title" idx="4294967295"/>
          </p:nvPr>
        </p:nvSpPr>
        <p:spPr/>
        <p:txBody>
          <a:bodyPr/>
          <a:lstStyle/>
          <a:p>
            <a:pPr eaLnBrk="1" hangingPunct="1"/>
            <a:r>
              <a:rPr lang="es-PE" sz="4000" smtClean="0"/>
              <a:t>DIAGRAMA DE CASOS DE USO DEL SISTEMA POR PAQUETE</a:t>
            </a:r>
          </a:p>
        </p:txBody>
      </p:sp>
      <p:sp>
        <p:nvSpPr>
          <p:cNvPr id="30722" name="3 CuadroTexto"/>
          <p:cNvSpPr txBox="1">
            <a:spLocks noChangeArrowheads="1"/>
          </p:cNvSpPr>
          <p:nvPr/>
        </p:nvSpPr>
        <p:spPr bwMode="auto">
          <a:xfrm>
            <a:off x="250825" y="2693988"/>
            <a:ext cx="3600450" cy="1323975"/>
          </a:xfrm>
          <a:prstGeom prst="rect">
            <a:avLst/>
          </a:prstGeom>
          <a:noFill/>
          <a:ln w="9525">
            <a:noFill/>
            <a:miter lim="800000"/>
            <a:headEnd/>
            <a:tailEnd/>
          </a:ln>
        </p:spPr>
        <p:txBody>
          <a:bodyPr>
            <a:spAutoFit/>
          </a:bodyPr>
          <a:lstStyle/>
          <a:p>
            <a:r>
              <a:rPr lang="en-US" sz="2000" b="1" i="1" u="sng">
                <a:solidFill>
                  <a:srgbClr val="0070C0"/>
                </a:solidFill>
                <a:latin typeface="Candara" pitchFamily="34" charset="0"/>
              </a:rPr>
              <a:t>CORRECCIÓN</a:t>
            </a:r>
            <a:r>
              <a:rPr lang="en-US" sz="2000" i="1">
                <a:solidFill>
                  <a:srgbClr val="0070C0"/>
                </a:solidFill>
                <a:latin typeface="Candara" pitchFamily="34" charset="0"/>
              </a:rPr>
              <a:t>:</a:t>
            </a:r>
          </a:p>
          <a:p>
            <a:r>
              <a:rPr lang="en-US" sz="2000" i="1">
                <a:solidFill>
                  <a:srgbClr val="0070C0"/>
                </a:solidFill>
                <a:latin typeface="Candara" pitchFamily="34" charset="0"/>
              </a:rPr>
              <a:t>Se unieron en un solo CUS </a:t>
            </a:r>
            <a:r>
              <a:rPr lang="es-PE" sz="2000" b="1" i="1">
                <a:solidFill>
                  <a:srgbClr val="0070C0"/>
                </a:solidFill>
                <a:latin typeface="Candara" pitchFamily="34" charset="0"/>
              </a:rPr>
              <a:t>CC_CUS003_Actualizar_informacion_contrato</a:t>
            </a:r>
            <a:r>
              <a:rPr lang="en-US" sz="2000" i="1">
                <a:solidFill>
                  <a:srgbClr val="0070C0"/>
                </a:solidFill>
                <a:latin typeface="Candara" pitchFamily="34" charset="0"/>
              </a:rPr>
              <a:t>.</a:t>
            </a:r>
          </a:p>
        </p:txBody>
      </p:sp>
      <p:pic>
        <p:nvPicPr>
          <p:cNvPr id="30723" name="Picture 3"/>
          <p:cNvPicPr>
            <a:picLocks noChangeAspect="1" noChangeArrowheads="1"/>
          </p:cNvPicPr>
          <p:nvPr/>
        </p:nvPicPr>
        <p:blipFill>
          <a:blip r:embed="rId2"/>
          <a:srcRect/>
          <a:stretch>
            <a:fillRect/>
          </a:stretch>
        </p:blipFill>
        <p:spPr bwMode="auto">
          <a:xfrm>
            <a:off x="4679950" y="2425700"/>
            <a:ext cx="4038600" cy="3390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1 Título"/>
          <p:cNvSpPr>
            <a:spLocks noGrp="1"/>
          </p:cNvSpPr>
          <p:nvPr>
            <p:ph type="ctrTitle"/>
          </p:nvPr>
        </p:nvSpPr>
        <p:spPr>
          <a:xfrm>
            <a:off x="390525" y="476250"/>
            <a:ext cx="8280400" cy="1584325"/>
          </a:xfrm>
        </p:spPr>
        <p:txBody>
          <a:bodyPr/>
          <a:lstStyle/>
          <a:p>
            <a:pPr eaLnBrk="1" hangingPunct="1"/>
            <a:r>
              <a:rPr lang="es-PE" smtClean="0"/>
              <a:t>CONTRATOS DE CLIENTES</a:t>
            </a:r>
            <a:endParaRPr lang="es-PE" sz="3600" smtClean="0"/>
          </a:p>
        </p:txBody>
      </p:sp>
      <p:sp>
        <p:nvSpPr>
          <p:cNvPr id="31746" name="3 CuadroTexto"/>
          <p:cNvSpPr txBox="1">
            <a:spLocks noChangeArrowheads="1"/>
          </p:cNvSpPr>
          <p:nvPr/>
        </p:nvSpPr>
        <p:spPr bwMode="auto">
          <a:xfrm>
            <a:off x="4489450" y="3713163"/>
            <a:ext cx="4186238" cy="2678112"/>
          </a:xfrm>
          <a:prstGeom prst="rect">
            <a:avLst/>
          </a:prstGeom>
          <a:noFill/>
          <a:ln w="9525">
            <a:noFill/>
            <a:miter lim="800000"/>
            <a:headEnd/>
            <a:tailEnd/>
          </a:ln>
        </p:spPr>
        <p:txBody>
          <a:bodyPr>
            <a:spAutoFit/>
          </a:bodyPr>
          <a:lstStyle/>
          <a:p>
            <a:pPr algn="r"/>
            <a:r>
              <a:rPr lang="es-PE" sz="2400">
                <a:latin typeface="Candara" pitchFamily="34" charset="0"/>
              </a:rPr>
              <a:t>Orlando Sedamano Cornejo</a:t>
            </a:r>
          </a:p>
          <a:p>
            <a:pPr algn="r"/>
            <a:r>
              <a:rPr lang="es-PE" sz="2400">
                <a:latin typeface="Candara" pitchFamily="34" charset="0"/>
              </a:rPr>
              <a:t>Marco Bustinza </a:t>
            </a:r>
          </a:p>
          <a:p>
            <a:pPr algn="r"/>
            <a:r>
              <a:rPr lang="es-PE" sz="2400">
                <a:latin typeface="Candara" pitchFamily="34" charset="0"/>
              </a:rPr>
              <a:t>Néstor Robles Cacha</a:t>
            </a:r>
          </a:p>
          <a:p>
            <a:pPr algn="r"/>
            <a:r>
              <a:rPr lang="es-PE" sz="2400">
                <a:latin typeface="Candara" pitchFamily="34" charset="0"/>
              </a:rPr>
              <a:t>Gabriela Rojas Munive </a:t>
            </a:r>
          </a:p>
          <a:p>
            <a:pPr algn="r"/>
            <a:r>
              <a:rPr lang="es-PE" sz="2400">
                <a:latin typeface="Candara" pitchFamily="34" charset="0"/>
              </a:rPr>
              <a:t>Paola Rojas Chicoma</a:t>
            </a:r>
          </a:p>
          <a:p>
            <a:pPr algn="r"/>
            <a:r>
              <a:rPr lang="es-PE" sz="2400">
                <a:latin typeface="Candara" pitchFamily="34" charset="0"/>
              </a:rPr>
              <a:t>Augusto Suárez Gutiérrez</a:t>
            </a:r>
          </a:p>
          <a:p>
            <a:pPr algn="r"/>
            <a:endParaRPr lang="es-PE" sz="2400">
              <a:solidFill>
                <a:schemeClr val="bg1"/>
              </a:solidFill>
              <a:latin typeface="Candara" pitchFamily="34" charset="0"/>
            </a:endParaRPr>
          </a:p>
        </p:txBody>
      </p:sp>
      <p:sp>
        <p:nvSpPr>
          <p:cNvPr id="31747" name="4 CuadroTexto"/>
          <p:cNvSpPr txBox="1">
            <a:spLocks noChangeArrowheads="1"/>
          </p:cNvSpPr>
          <p:nvPr/>
        </p:nvSpPr>
        <p:spPr bwMode="auto">
          <a:xfrm>
            <a:off x="468313" y="4292600"/>
            <a:ext cx="3455987" cy="923925"/>
          </a:xfrm>
          <a:prstGeom prst="rect">
            <a:avLst/>
          </a:prstGeom>
          <a:noFill/>
          <a:ln w="9525">
            <a:noFill/>
            <a:miter lim="800000"/>
            <a:headEnd/>
            <a:tailEnd/>
          </a:ln>
        </p:spPr>
        <p:txBody>
          <a:bodyPr>
            <a:spAutoFit/>
          </a:bodyPr>
          <a:lstStyle/>
          <a:p>
            <a:r>
              <a:rPr lang="es-PE" sz="5400">
                <a:solidFill>
                  <a:schemeClr val="bg1"/>
                </a:solidFill>
                <a:latin typeface="Candara" pitchFamily="34" charset="0"/>
              </a:rPr>
              <a:t>GRACIAS </a:t>
            </a:r>
            <a:r>
              <a:rPr lang="es-PE" sz="4800">
                <a:solidFill>
                  <a:schemeClr val="bg1"/>
                </a:solidFill>
                <a:latin typeface="Candara" pitchFamily="34" charset="0"/>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2 Título"/>
          <p:cNvSpPr>
            <a:spLocks noGrp="1"/>
          </p:cNvSpPr>
          <p:nvPr>
            <p:ph type="title" idx="4294967295"/>
          </p:nvPr>
        </p:nvSpPr>
        <p:spPr>
          <a:xfrm>
            <a:off x="611188" y="2852738"/>
            <a:ext cx="8229600" cy="1252537"/>
          </a:xfrm>
        </p:spPr>
        <p:txBody>
          <a:bodyPr/>
          <a:lstStyle/>
          <a:p>
            <a:pPr eaLnBrk="1" hangingPunct="1"/>
            <a:r>
              <a:rPr lang="es-PE" b="1" smtClean="0">
                <a:solidFill>
                  <a:schemeClr val="tx2"/>
                </a:solidFill>
              </a:rPr>
              <a:t>CORRECCIONES AL ENTREGABLE ANTERIOR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1 CuadroTexto"/>
          <p:cNvSpPr txBox="1">
            <a:spLocks noChangeArrowheads="1"/>
          </p:cNvSpPr>
          <p:nvPr/>
        </p:nvSpPr>
        <p:spPr bwMode="auto">
          <a:xfrm>
            <a:off x="250825" y="2420938"/>
            <a:ext cx="8642350" cy="1938337"/>
          </a:xfrm>
          <a:prstGeom prst="rect">
            <a:avLst/>
          </a:prstGeom>
          <a:noFill/>
          <a:ln w="9525">
            <a:noFill/>
            <a:miter lim="800000"/>
            <a:headEnd/>
            <a:tailEnd/>
          </a:ln>
        </p:spPr>
        <p:txBody>
          <a:bodyPr>
            <a:spAutoFit/>
          </a:bodyPr>
          <a:lstStyle/>
          <a:p>
            <a:r>
              <a:rPr lang="es-PE" sz="2000" b="1" i="1" u="sng">
                <a:solidFill>
                  <a:schemeClr val="tx2"/>
                </a:solidFill>
                <a:latin typeface="Candara" pitchFamily="34" charset="0"/>
              </a:rPr>
              <a:t>OBSERVACIÓN</a:t>
            </a:r>
            <a:r>
              <a:rPr lang="es-PE" sz="2000" i="1">
                <a:solidFill>
                  <a:schemeClr val="tx2"/>
                </a:solidFill>
                <a:latin typeface="Candara" pitchFamily="34" charset="0"/>
              </a:rPr>
              <a:t>: Las reglas de negocio </a:t>
            </a:r>
            <a:r>
              <a:rPr lang="es-PE" sz="2000" b="1" i="1">
                <a:solidFill>
                  <a:schemeClr val="tx2"/>
                </a:solidFill>
                <a:latin typeface="Candara" pitchFamily="34" charset="0"/>
              </a:rPr>
              <a:t>CC_RN002_Categoria_de_Tipos_de_Cliente </a:t>
            </a:r>
            <a:r>
              <a:rPr lang="es-PE" sz="2000" i="1">
                <a:solidFill>
                  <a:schemeClr val="tx2"/>
                </a:solidFill>
                <a:latin typeface="Candara" pitchFamily="34" charset="0"/>
              </a:rPr>
              <a:t>y</a:t>
            </a:r>
            <a:r>
              <a:rPr lang="es-PE" sz="2000" b="1" i="1">
                <a:solidFill>
                  <a:schemeClr val="tx2"/>
                </a:solidFill>
                <a:latin typeface="Candara" pitchFamily="34" charset="0"/>
              </a:rPr>
              <a:t> CC_RN003_Tipos_de_Servicio</a:t>
            </a:r>
            <a:r>
              <a:rPr lang="es-PE" sz="2000" i="1">
                <a:solidFill>
                  <a:schemeClr val="tx2"/>
                </a:solidFill>
                <a:latin typeface="Candara" pitchFamily="34" charset="0"/>
              </a:rPr>
              <a:t> no son reglas de negocio</a:t>
            </a:r>
          </a:p>
          <a:p>
            <a:endParaRPr lang="es-PE" sz="2000" i="1">
              <a:solidFill>
                <a:schemeClr val="tx2"/>
              </a:solidFill>
              <a:latin typeface="Candara" pitchFamily="34" charset="0"/>
            </a:endParaRPr>
          </a:p>
          <a:p>
            <a:r>
              <a:rPr lang="en-US" sz="2000" b="1" i="1" u="sng">
                <a:solidFill>
                  <a:srgbClr val="0070C0"/>
                </a:solidFill>
                <a:latin typeface="Candara" pitchFamily="34" charset="0"/>
              </a:rPr>
              <a:t>CORRECCIÓN</a:t>
            </a:r>
            <a:r>
              <a:rPr lang="en-US" sz="2000" i="1">
                <a:solidFill>
                  <a:srgbClr val="0070C0"/>
                </a:solidFill>
                <a:latin typeface="Candara" pitchFamily="34" charset="0"/>
              </a:rPr>
              <a:t>: Ya no serán reglas de negocio.</a:t>
            </a:r>
            <a:endParaRPr lang="en-US" sz="2000" b="1" i="1">
              <a:solidFill>
                <a:srgbClr val="0070C0"/>
              </a:solidFill>
              <a:latin typeface="Candara" pitchFamily="34" charset="0"/>
            </a:endParaRPr>
          </a:p>
          <a:p>
            <a:endParaRPr lang="es-PE" sz="2000" i="1">
              <a:solidFill>
                <a:schemeClr val="tx2"/>
              </a:solidFill>
              <a:latin typeface="Candara" pitchFamily="34" charset="0"/>
            </a:endParaRPr>
          </a:p>
          <a:p>
            <a:endParaRPr lang="en-US" sz="2000" b="1" i="1">
              <a:solidFill>
                <a:schemeClr val="tx2"/>
              </a:solidFill>
              <a:latin typeface="Candara" pitchFamily="34" charset="0"/>
            </a:endParaRPr>
          </a:p>
        </p:txBody>
      </p:sp>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fontScale="97500"/>
          </a:bodyPr>
          <a:lstStyle/>
          <a:p>
            <a:pPr algn="ctr" fontAlgn="auto">
              <a:spcAft>
                <a:spcPts val="0"/>
              </a:spcAft>
              <a:defRPr/>
            </a:pPr>
            <a:r>
              <a:rPr lang="en-US" sz="4400" dirty="0">
                <a:solidFill>
                  <a:srgbClr val="FFFFFF"/>
                </a:solidFill>
                <a:latin typeface="+mj-lt"/>
                <a:ea typeface="+mj-ea"/>
                <a:cs typeface="+mj-cs"/>
              </a:rPr>
              <a:t>REGLAS DEL NEGOCIO</a:t>
            </a:r>
            <a:endParaRPr lang="es-PE" sz="4400" dirty="0">
              <a:solidFill>
                <a:srgbClr val="FFFFFF"/>
              </a:solidFill>
              <a:latin typeface="+mj-lt"/>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1 CuadroTexto"/>
          <p:cNvSpPr txBox="1">
            <a:spLocks noChangeArrowheads="1"/>
          </p:cNvSpPr>
          <p:nvPr/>
        </p:nvSpPr>
        <p:spPr bwMode="auto">
          <a:xfrm>
            <a:off x="250825" y="2420938"/>
            <a:ext cx="8642350" cy="2246312"/>
          </a:xfrm>
          <a:prstGeom prst="rect">
            <a:avLst/>
          </a:prstGeom>
          <a:noFill/>
          <a:ln w="9525">
            <a:noFill/>
            <a:miter lim="800000"/>
            <a:headEnd/>
            <a:tailEnd/>
          </a:ln>
        </p:spPr>
        <p:txBody>
          <a:bodyPr>
            <a:spAutoFit/>
          </a:bodyPr>
          <a:lstStyle/>
          <a:p>
            <a:r>
              <a:rPr lang="es-PE" sz="2000" b="1" i="1" u="sng">
                <a:solidFill>
                  <a:schemeClr val="tx2"/>
                </a:solidFill>
                <a:latin typeface="Candara" pitchFamily="34" charset="0"/>
              </a:rPr>
              <a:t>OBSERVACIÓN</a:t>
            </a:r>
            <a:r>
              <a:rPr lang="es-PE" sz="2000" b="1" i="1">
                <a:solidFill>
                  <a:schemeClr val="tx2"/>
                </a:solidFill>
                <a:latin typeface="Candara" pitchFamily="34" charset="0"/>
              </a:rPr>
              <a:t>: No se han analizados los actores</a:t>
            </a:r>
            <a:r>
              <a:rPr lang="es-PE" sz="2000" b="1"/>
              <a:t> </a:t>
            </a:r>
            <a:r>
              <a:rPr lang="es-PE" sz="2000" b="1" i="1">
                <a:solidFill>
                  <a:schemeClr val="tx2"/>
                </a:solidFill>
                <a:latin typeface="Candara" pitchFamily="34" charset="0"/>
              </a:rPr>
              <a:t>CC_AN001_Gestor_Requerimiento</a:t>
            </a:r>
            <a:r>
              <a:rPr lang="es-PE" sz="2000" b="1"/>
              <a:t> </a:t>
            </a:r>
            <a:r>
              <a:rPr lang="en-US" sz="2000" b="1" i="1">
                <a:solidFill>
                  <a:schemeClr val="tx2"/>
                </a:solidFill>
                <a:latin typeface="Candara" pitchFamily="34" charset="0"/>
              </a:rPr>
              <a:t>y </a:t>
            </a:r>
            <a:r>
              <a:rPr lang="es-PE" sz="2000" b="1" i="1">
                <a:solidFill>
                  <a:schemeClr val="tx2"/>
                </a:solidFill>
                <a:latin typeface="Candara" pitchFamily="34" charset="0"/>
              </a:rPr>
              <a:t>CC_AN002_Gestor_Cambio</a:t>
            </a:r>
          </a:p>
          <a:p>
            <a:endParaRPr lang="es-PE" sz="2000" b="1" i="1">
              <a:solidFill>
                <a:schemeClr val="tx2"/>
              </a:solidFill>
              <a:latin typeface="Candara" pitchFamily="34" charset="0"/>
            </a:endParaRPr>
          </a:p>
          <a:p>
            <a:pPr algn="just"/>
            <a:r>
              <a:rPr lang="en-US" sz="2000" b="1" i="1" u="sng">
                <a:solidFill>
                  <a:srgbClr val="0070C0"/>
                </a:solidFill>
                <a:latin typeface="Candara" pitchFamily="34" charset="0"/>
              </a:rPr>
              <a:t>COMENTARIO</a:t>
            </a:r>
            <a:r>
              <a:rPr lang="en-US" sz="2000" b="1" i="1">
                <a:solidFill>
                  <a:srgbClr val="0070C0"/>
                </a:solidFill>
                <a:latin typeface="Candara" pitchFamily="34" charset="0"/>
              </a:rPr>
              <a:t>:</a:t>
            </a:r>
            <a:r>
              <a:rPr lang="en-US" sz="2000" i="1">
                <a:solidFill>
                  <a:srgbClr val="0070C0"/>
                </a:solidFill>
                <a:latin typeface="Candara" pitchFamily="34" charset="0"/>
              </a:rPr>
              <a:t> Estos actores provienen del modulo de Gestión de Requerimientos y Gestión de </a:t>
            </a:r>
            <a:r>
              <a:rPr lang="es-PE" sz="2000" i="1">
                <a:solidFill>
                  <a:srgbClr val="0070C0"/>
                </a:solidFill>
                <a:latin typeface="Candara" pitchFamily="34" charset="0"/>
              </a:rPr>
              <a:t>Cambios</a:t>
            </a:r>
            <a:r>
              <a:rPr lang="en-US" sz="2000" i="1">
                <a:solidFill>
                  <a:srgbClr val="0070C0"/>
                </a:solidFill>
                <a:latin typeface="Candara" pitchFamily="34" charset="0"/>
              </a:rPr>
              <a:t>, los </a:t>
            </a:r>
            <a:r>
              <a:rPr lang="es-PE" sz="2000" i="1">
                <a:solidFill>
                  <a:srgbClr val="0070C0"/>
                </a:solidFill>
                <a:latin typeface="Candara" pitchFamily="34" charset="0"/>
              </a:rPr>
              <a:t>cuales</a:t>
            </a:r>
            <a:r>
              <a:rPr lang="en-US" sz="2000" i="1">
                <a:solidFill>
                  <a:srgbClr val="0070C0"/>
                </a:solidFill>
                <a:latin typeface="Candara" pitchFamily="34" charset="0"/>
              </a:rPr>
              <a:t> envian las solicitudes de requerimientos y cambios respectivamente.</a:t>
            </a:r>
          </a:p>
          <a:p>
            <a:endParaRPr lang="en-US" sz="2000" b="1" i="1">
              <a:solidFill>
                <a:schemeClr val="tx2"/>
              </a:solidFill>
              <a:latin typeface="Candara" pitchFamily="34" charset="0"/>
            </a:endParaRPr>
          </a:p>
        </p:txBody>
      </p:sp>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fontScale="97500"/>
          </a:bodyPr>
          <a:lstStyle/>
          <a:p>
            <a:pPr algn="ctr" fontAlgn="auto">
              <a:spcAft>
                <a:spcPts val="0"/>
              </a:spcAft>
              <a:defRPr/>
            </a:pPr>
            <a:r>
              <a:rPr lang="en-US" sz="4400" dirty="0">
                <a:solidFill>
                  <a:srgbClr val="FFFFFF"/>
                </a:solidFill>
                <a:latin typeface="+mj-lt"/>
                <a:ea typeface="+mj-ea"/>
                <a:cs typeface="+mj-cs"/>
              </a:rPr>
              <a:t>ACTORES DEL NEGOCIO</a:t>
            </a:r>
            <a:endParaRPr lang="es-PE" sz="4400" dirty="0">
              <a:solidFill>
                <a:srgbClr val="FFFFFF"/>
              </a:solidFill>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1 CuadroTexto"/>
          <p:cNvSpPr txBox="1">
            <a:spLocks noChangeArrowheads="1"/>
          </p:cNvSpPr>
          <p:nvPr/>
        </p:nvSpPr>
        <p:spPr bwMode="auto">
          <a:xfrm>
            <a:off x="250825" y="2420938"/>
            <a:ext cx="8642350" cy="1016000"/>
          </a:xfrm>
          <a:prstGeom prst="rect">
            <a:avLst/>
          </a:prstGeom>
          <a:noFill/>
          <a:ln w="9525">
            <a:noFill/>
            <a:miter lim="800000"/>
            <a:headEnd/>
            <a:tailEnd/>
          </a:ln>
        </p:spPr>
        <p:txBody>
          <a:bodyPr>
            <a:spAutoFit/>
          </a:bodyPr>
          <a:lstStyle/>
          <a:p>
            <a:r>
              <a:rPr lang="es-PE" sz="2000" b="1" i="1" u="sng">
                <a:solidFill>
                  <a:schemeClr val="tx2"/>
                </a:solidFill>
                <a:latin typeface="Candara" pitchFamily="34" charset="0"/>
              </a:rPr>
              <a:t>OBSERVACIÓN</a:t>
            </a:r>
            <a:r>
              <a:rPr lang="es-PE" sz="2000" b="1" i="1">
                <a:solidFill>
                  <a:schemeClr val="tx2"/>
                </a:solidFill>
                <a:latin typeface="Candara" pitchFamily="34" charset="0"/>
              </a:rPr>
              <a:t>: </a:t>
            </a:r>
            <a:r>
              <a:rPr lang="es-PE" sz="2000" i="1">
                <a:solidFill>
                  <a:schemeClr val="tx2"/>
                </a:solidFill>
                <a:latin typeface="Candara" pitchFamily="34" charset="0"/>
              </a:rPr>
              <a:t>Agregar la generalización a CC_AN003_Gestor_Contratos</a:t>
            </a:r>
          </a:p>
          <a:p>
            <a:endParaRPr lang="es-PE" sz="2000" i="1">
              <a:solidFill>
                <a:schemeClr val="tx2"/>
              </a:solidFill>
              <a:latin typeface="Candara" pitchFamily="34" charset="0"/>
            </a:endParaRPr>
          </a:p>
          <a:p>
            <a:r>
              <a:rPr lang="es-PE" sz="2000" b="1" i="1" u="sng">
                <a:solidFill>
                  <a:srgbClr val="0070C0"/>
                </a:solidFill>
                <a:latin typeface="Candara" pitchFamily="34" charset="0"/>
              </a:rPr>
              <a:t>CORRECCIÓN</a:t>
            </a:r>
            <a:r>
              <a:rPr lang="es-PE" sz="2000" b="1" i="1">
                <a:solidFill>
                  <a:srgbClr val="0070C0"/>
                </a:solidFill>
                <a:latin typeface="Candara" pitchFamily="34" charset="0"/>
              </a:rPr>
              <a:t>: </a:t>
            </a:r>
            <a:r>
              <a:rPr lang="es-PE" sz="2000" i="1">
                <a:solidFill>
                  <a:srgbClr val="0070C0"/>
                </a:solidFill>
                <a:latin typeface="Candara" pitchFamily="34" charset="0"/>
              </a:rPr>
              <a:t>Se agrego el gráfico de generalización.</a:t>
            </a:r>
            <a:endParaRPr lang="es-PE" sz="2000" b="1" i="1">
              <a:solidFill>
                <a:srgbClr val="0070C0"/>
              </a:solidFill>
              <a:latin typeface="Candara" pitchFamily="34" charset="0"/>
            </a:endParaRPr>
          </a:p>
        </p:txBody>
      </p:sp>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fontScale="90000" lnSpcReduction="10000"/>
          </a:bodyPr>
          <a:lstStyle/>
          <a:p>
            <a:pPr algn="ctr" fontAlgn="auto">
              <a:spcAft>
                <a:spcPts val="0"/>
              </a:spcAft>
              <a:defRPr/>
            </a:pPr>
            <a:r>
              <a:rPr lang="en-US" sz="4400" dirty="0">
                <a:solidFill>
                  <a:srgbClr val="FFFFFF"/>
                </a:solidFill>
                <a:latin typeface="+mj-lt"/>
                <a:ea typeface="+mj-ea"/>
                <a:cs typeface="+mj-cs"/>
              </a:rPr>
              <a:t>DIAGRAMA DE CASOS DE USO DEL NEGOCIO</a:t>
            </a:r>
            <a:endParaRPr lang="es-PE" sz="4400" dirty="0">
              <a:solidFill>
                <a:srgbClr val="FFFFFF"/>
              </a:solidFill>
              <a:latin typeface="+mj-lt"/>
              <a:ea typeface="+mj-ea"/>
              <a:cs typeface="+mj-cs"/>
            </a:endParaRPr>
          </a:p>
        </p:txBody>
      </p:sp>
      <p:pic>
        <p:nvPicPr>
          <p:cNvPr id="19459" name="Picture 3"/>
          <p:cNvPicPr>
            <a:picLocks noChangeAspect="1" noChangeArrowheads="1"/>
          </p:cNvPicPr>
          <p:nvPr/>
        </p:nvPicPr>
        <p:blipFill>
          <a:blip r:embed="rId2"/>
          <a:srcRect/>
          <a:stretch>
            <a:fillRect/>
          </a:stretch>
        </p:blipFill>
        <p:spPr bwMode="auto">
          <a:xfrm>
            <a:off x="3059113" y="3789363"/>
            <a:ext cx="2660650" cy="227965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1 CuadroTexto"/>
          <p:cNvSpPr txBox="1">
            <a:spLocks noChangeArrowheads="1"/>
          </p:cNvSpPr>
          <p:nvPr/>
        </p:nvSpPr>
        <p:spPr bwMode="auto">
          <a:xfrm>
            <a:off x="250825" y="2349500"/>
            <a:ext cx="8642350" cy="4359275"/>
          </a:xfrm>
          <a:prstGeom prst="rect">
            <a:avLst/>
          </a:prstGeom>
          <a:noFill/>
          <a:ln w="9525">
            <a:noFill/>
            <a:miter lim="800000"/>
            <a:headEnd/>
            <a:tailEnd/>
          </a:ln>
        </p:spPr>
        <p:txBody>
          <a:bodyPr>
            <a:spAutoFit/>
          </a:bodyPr>
          <a:lstStyle/>
          <a:p>
            <a:r>
              <a:rPr lang="es-PE" sz="2000" b="1" i="1" u="sng">
                <a:solidFill>
                  <a:schemeClr val="tx2"/>
                </a:solidFill>
                <a:latin typeface="Candara" pitchFamily="34" charset="0"/>
              </a:rPr>
              <a:t>OBSERVACIÓN</a:t>
            </a:r>
            <a:r>
              <a:rPr lang="es-PE" sz="2000" b="1" i="1">
                <a:solidFill>
                  <a:schemeClr val="tx2"/>
                </a:solidFill>
                <a:latin typeface="Candara" pitchFamily="34" charset="0"/>
              </a:rPr>
              <a:t>: </a:t>
            </a:r>
            <a:r>
              <a:rPr lang="es-PE" sz="2000" i="1">
                <a:solidFill>
                  <a:schemeClr val="tx2"/>
                </a:solidFill>
                <a:latin typeface="Candara" pitchFamily="34" charset="0"/>
              </a:rPr>
              <a:t>Las entidades de negocio </a:t>
            </a:r>
            <a:r>
              <a:rPr lang="es-PE" sz="2000" b="1" i="1">
                <a:solidFill>
                  <a:schemeClr val="tx2"/>
                </a:solidFill>
                <a:latin typeface="Candara" pitchFamily="34" charset="0"/>
              </a:rPr>
              <a:t>CC_EN002_Adenda, CC_EN003_Cliente </a:t>
            </a:r>
            <a:r>
              <a:rPr lang="es-PE" sz="2000" i="1">
                <a:solidFill>
                  <a:schemeClr val="tx2"/>
                </a:solidFill>
                <a:latin typeface="Candara" pitchFamily="34" charset="0"/>
              </a:rPr>
              <a:t>parecen ser pensadas como sistema.</a:t>
            </a:r>
            <a:endParaRPr lang="en-US" sz="2000" i="1">
              <a:solidFill>
                <a:schemeClr val="tx2"/>
              </a:solidFill>
              <a:latin typeface="Candara" pitchFamily="34" charset="0"/>
            </a:endParaRPr>
          </a:p>
          <a:p>
            <a:endParaRPr lang="es-PE" sz="2000" i="1">
              <a:solidFill>
                <a:schemeClr val="tx2"/>
              </a:solidFill>
              <a:latin typeface="Candara" pitchFamily="34" charset="0"/>
            </a:endParaRPr>
          </a:p>
          <a:p>
            <a:r>
              <a:rPr lang="en-US" sz="2000" b="1" i="1" u="sng">
                <a:solidFill>
                  <a:srgbClr val="0070C0"/>
                </a:solidFill>
                <a:latin typeface="Candara" pitchFamily="34" charset="0"/>
              </a:rPr>
              <a:t>COMENTARIO</a:t>
            </a:r>
            <a:r>
              <a:rPr lang="en-US" sz="2000" b="1" i="1">
                <a:solidFill>
                  <a:srgbClr val="0070C0"/>
                </a:solidFill>
                <a:latin typeface="Candara" pitchFamily="34" charset="0"/>
              </a:rPr>
              <a:t>: </a:t>
            </a:r>
            <a:r>
              <a:rPr lang="en-US" sz="2000" i="1">
                <a:solidFill>
                  <a:srgbClr val="0070C0"/>
                </a:solidFill>
                <a:latin typeface="Candara" pitchFamily="34" charset="0"/>
              </a:rPr>
              <a:t>La Adenda representa un documento que modifica a un contrato</a:t>
            </a:r>
            <a:r>
              <a:rPr lang="en-US" sz="2000" b="1" i="1">
                <a:solidFill>
                  <a:srgbClr val="0070C0"/>
                </a:solidFill>
                <a:latin typeface="Candara" pitchFamily="34" charset="0"/>
              </a:rPr>
              <a:t>. </a:t>
            </a:r>
            <a:r>
              <a:rPr lang="en-US" sz="2000" i="1">
                <a:solidFill>
                  <a:srgbClr val="0070C0"/>
                </a:solidFill>
                <a:latin typeface="Candara" pitchFamily="34" charset="0"/>
              </a:rPr>
              <a:t>El cliente representa la institución o empresa con la cual se realiza un contrato</a:t>
            </a:r>
            <a:r>
              <a:rPr lang="en-US" sz="2000" b="1" i="1">
                <a:solidFill>
                  <a:srgbClr val="0070C0"/>
                </a:solidFill>
                <a:latin typeface="Candara" pitchFamily="34" charset="0"/>
              </a:rPr>
              <a:t>. </a:t>
            </a:r>
            <a:r>
              <a:rPr lang="en-US" sz="2000" b="1" i="1">
                <a:solidFill>
                  <a:srgbClr val="8C2902"/>
                </a:solidFill>
                <a:latin typeface="Candara" pitchFamily="34" charset="0"/>
              </a:rPr>
              <a:t>Basándonos en la sgte definición: </a:t>
            </a:r>
            <a:r>
              <a:rPr lang="es-ES" sz="2000" b="1" i="1">
                <a:solidFill>
                  <a:srgbClr val="8C2902"/>
                </a:solidFill>
                <a:latin typeface="Candara" pitchFamily="34" charset="0"/>
              </a:rPr>
              <a:t>Este artefacto representa una pieza de información significativa que es manipulada por los actores y trabajadores del negocio.</a:t>
            </a:r>
            <a:r>
              <a:rPr lang="es-ES" sz="2000" b="1" i="1">
                <a:solidFill>
                  <a:srgbClr val="0070C0"/>
                </a:solidFill>
                <a:latin typeface="Candara" pitchFamily="34" charset="0"/>
              </a:rPr>
              <a:t> </a:t>
            </a:r>
            <a:endParaRPr lang="en-US" sz="2000" b="1" i="1">
              <a:solidFill>
                <a:srgbClr val="0070C0"/>
              </a:solidFill>
              <a:latin typeface="Candara" pitchFamily="34" charset="0"/>
            </a:endParaRPr>
          </a:p>
          <a:p>
            <a:endParaRPr lang="es-PE" sz="2000" b="1" i="1" u="sng">
              <a:solidFill>
                <a:schemeClr val="tx2"/>
              </a:solidFill>
              <a:latin typeface="Candara" pitchFamily="34" charset="0"/>
            </a:endParaRPr>
          </a:p>
          <a:p>
            <a:r>
              <a:rPr lang="es-PE" sz="2000" b="1" i="1" u="sng">
                <a:solidFill>
                  <a:schemeClr val="tx2"/>
                </a:solidFill>
                <a:latin typeface="Candara" pitchFamily="34" charset="0"/>
              </a:rPr>
              <a:t>OBSERVACIÓN</a:t>
            </a:r>
            <a:r>
              <a:rPr lang="es-PE" sz="2000" b="1" i="1">
                <a:solidFill>
                  <a:schemeClr val="tx2"/>
                </a:solidFill>
                <a:latin typeface="Candara" pitchFamily="34" charset="0"/>
              </a:rPr>
              <a:t>: </a:t>
            </a:r>
            <a:r>
              <a:rPr lang="es-PE" sz="2000" i="1">
                <a:solidFill>
                  <a:schemeClr val="tx2"/>
                </a:solidFill>
                <a:latin typeface="Candara" pitchFamily="34" charset="0"/>
              </a:rPr>
              <a:t>La entidad de negocio </a:t>
            </a:r>
            <a:r>
              <a:rPr lang="es-PE" sz="2000" b="1" i="1">
                <a:solidFill>
                  <a:schemeClr val="tx2"/>
                </a:solidFill>
                <a:latin typeface="Candara" pitchFamily="34" charset="0"/>
              </a:rPr>
              <a:t>CC_EN004_SLA</a:t>
            </a:r>
            <a:r>
              <a:rPr lang="es-PE" sz="2000" b="1"/>
              <a:t> </a:t>
            </a:r>
            <a:r>
              <a:rPr lang="es-PE" sz="2000" i="1">
                <a:solidFill>
                  <a:schemeClr val="tx2"/>
                </a:solidFill>
                <a:latin typeface="Candara" pitchFamily="34" charset="0"/>
              </a:rPr>
              <a:t>No se ha corregido </a:t>
            </a:r>
            <a:endParaRPr lang="en-US" sz="2000" i="1">
              <a:solidFill>
                <a:schemeClr val="tx2"/>
              </a:solidFill>
              <a:latin typeface="Candara" pitchFamily="34" charset="0"/>
            </a:endParaRPr>
          </a:p>
          <a:p>
            <a:endParaRPr lang="es-PE" sz="2000" b="1" u="sng"/>
          </a:p>
          <a:p>
            <a:r>
              <a:rPr lang="en-US" sz="2000" b="1" i="1" u="sng">
                <a:solidFill>
                  <a:srgbClr val="0070C0"/>
                </a:solidFill>
                <a:latin typeface="Candara" pitchFamily="34" charset="0"/>
              </a:rPr>
              <a:t>COMENTARIO</a:t>
            </a:r>
            <a:r>
              <a:rPr lang="en-US" sz="2000" b="1" i="1">
                <a:solidFill>
                  <a:srgbClr val="0070C0"/>
                </a:solidFill>
                <a:latin typeface="Candara" pitchFamily="34" charset="0"/>
              </a:rPr>
              <a:t>: </a:t>
            </a:r>
            <a:r>
              <a:rPr lang="en-US" sz="2000" i="1">
                <a:solidFill>
                  <a:srgbClr val="0070C0"/>
                </a:solidFill>
                <a:latin typeface="Candara" pitchFamily="34" charset="0"/>
              </a:rPr>
              <a:t>Esta entidad fue agregada por </a:t>
            </a:r>
            <a:r>
              <a:rPr lang="es-PE" sz="2000" i="1">
                <a:solidFill>
                  <a:srgbClr val="0070C0"/>
                </a:solidFill>
                <a:latin typeface="Candara" pitchFamily="34" charset="0"/>
              </a:rPr>
              <a:t>acuerdo </a:t>
            </a:r>
            <a:r>
              <a:rPr lang="en-US" sz="2000" i="1">
                <a:solidFill>
                  <a:srgbClr val="0070C0"/>
                </a:solidFill>
                <a:latin typeface="Candara" pitchFamily="34" charset="0"/>
              </a:rPr>
              <a:t>con los demás grupos ya que otros Procesos referenciaban a dicha Entidad y se determinó que Gestión de Contratos sería el Dueño de la Entidad </a:t>
            </a:r>
            <a:r>
              <a:rPr lang="es-PE" b="1" i="1">
                <a:solidFill>
                  <a:schemeClr val="tx2"/>
                </a:solidFill>
              </a:rPr>
              <a:t>CC_EN004_SLA</a:t>
            </a:r>
            <a:r>
              <a:rPr lang="en-US" sz="2000" i="1">
                <a:solidFill>
                  <a:srgbClr val="0070C0"/>
                </a:solidFill>
                <a:latin typeface="Candara" pitchFamily="34" charset="0"/>
              </a:rPr>
              <a:t>.</a:t>
            </a:r>
          </a:p>
        </p:txBody>
      </p:sp>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fontScale="97500"/>
          </a:bodyPr>
          <a:lstStyle/>
          <a:p>
            <a:pPr algn="ctr" fontAlgn="auto">
              <a:spcAft>
                <a:spcPts val="0"/>
              </a:spcAft>
              <a:defRPr/>
            </a:pPr>
            <a:r>
              <a:rPr lang="en-US" sz="4400" dirty="0">
                <a:solidFill>
                  <a:srgbClr val="FFFFFF"/>
                </a:solidFill>
                <a:latin typeface="+mj-lt"/>
                <a:ea typeface="+mj-ea"/>
                <a:cs typeface="+mj-cs"/>
              </a:rPr>
              <a:t>ENTIDAD DE NEGOCIO</a:t>
            </a:r>
            <a:endParaRPr lang="es-PE" sz="4400" dirty="0">
              <a:solidFill>
                <a:srgbClr val="FFFFFF"/>
              </a:solidFill>
              <a:latin typeface="+mj-lt"/>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1 CuadroTexto"/>
          <p:cNvSpPr txBox="1">
            <a:spLocks noChangeArrowheads="1"/>
          </p:cNvSpPr>
          <p:nvPr/>
        </p:nvSpPr>
        <p:spPr bwMode="auto">
          <a:xfrm>
            <a:off x="250825" y="2430463"/>
            <a:ext cx="8642350" cy="1920875"/>
          </a:xfrm>
          <a:prstGeom prst="rect">
            <a:avLst/>
          </a:prstGeom>
          <a:noFill/>
          <a:ln w="9525">
            <a:noFill/>
            <a:miter lim="800000"/>
            <a:headEnd/>
            <a:tailEnd/>
          </a:ln>
        </p:spPr>
        <p:txBody>
          <a:bodyPr>
            <a:spAutoFit/>
          </a:bodyPr>
          <a:lstStyle/>
          <a:p>
            <a:pPr algn="just"/>
            <a:r>
              <a:rPr lang="es-PE" sz="2000" b="1" i="1" u="sng">
                <a:solidFill>
                  <a:schemeClr val="tx2"/>
                </a:solidFill>
                <a:latin typeface="Candara" pitchFamily="34" charset="0"/>
              </a:rPr>
              <a:t>OBSERVACIÓN</a:t>
            </a:r>
            <a:r>
              <a:rPr lang="es-PE" sz="2000" b="1" i="1">
                <a:solidFill>
                  <a:schemeClr val="tx2"/>
                </a:solidFill>
                <a:latin typeface="Candara" pitchFamily="34" charset="0"/>
              </a:rPr>
              <a:t>: </a:t>
            </a:r>
            <a:r>
              <a:rPr lang="en-US" sz="2000" i="1">
                <a:solidFill>
                  <a:schemeClr val="tx2"/>
                </a:solidFill>
                <a:latin typeface="Candara" pitchFamily="34" charset="0"/>
              </a:rPr>
              <a:t>En el flujo básico de cada  caso de uso no se indica donde se aplican los reglas de negocio.</a:t>
            </a:r>
          </a:p>
          <a:p>
            <a:pPr algn="just"/>
            <a:endParaRPr lang="en-US" sz="2000" i="1">
              <a:solidFill>
                <a:schemeClr val="tx2"/>
              </a:solidFill>
              <a:latin typeface="Candara" pitchFamily="34" charset="0"/>
            </a:endParaRPr>
          </a:p>
          <a:p>
            <a:r>
              <a:rPr lang="en-US" sz="2000" b="1" i="1" u="sng">
                <a:solidFill>
                  <a:srgbClr val="0070C0"/>
                </a:solidFill>
                <a:latin typeface="Candara" pitchFamily="34" charset="0"/>
              </a:rPr>
              <a:t>CORRECCION</a:t>
            </a:r>
            <a:r>
              <a:rPr lang="en-US" sz="2000" b="1" i="1">
                <a:solidFill>
                  <a:srgbClr val="0070C0"/>
                </a:solidFill>
                <a:latin typeface="Candara" pitchFamily="34" charset="0"/>
              </a:rPr>
              <a:t>: </a:t>
            </a:r>
            <a:r>
              <a:rPr lang="en-US" sz="2000" i="1">
                <a:solidFill>
                  <a:srgbClr val="0070C0"/>
                </a:solidFill>
                <a:latin typeface="Candara" pitchFamily="34" charset="0"/>
              </a:rPr>
              <a:t>Se agrego a los flujos básicos, la(s) regla(s) de negocio entre corchetes (De acuerdo a reglas notacionales de UML) según sea caso.</a:t>
            </a:r>
            <a:endParaRPr lang="en-US" sz="2000" b="1" i="1">
              <a:solidFill>
                <a:srgbClr val="0070C0"/>
              </a:solidFill>
              <a:latin typeface="Candara" pitchFamily="34" charset="0"/>
            </a:endParaRPr>
          </a:p>
          <a:p>
            <a:endParaRPr lang="en-US" sz="2000" b="1" i="1">
              <a:solidFill>
                <a:srgbClr val="0070C0"/>
              </a:solidFill>
              <a:latin typeface="Candara" pitchFamily="34" charset="0"/>
            </a:endParaRPr>
          </a:p>
        </p:txBody>
      </p:sp>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fontScale="90000" lnSpcReduction="10000"/>
          </a:bodyPr>
          <a:lstStyle/>
          <a:p>
            <a:pPr algn="ctr" fontAlgn="auto">
              <a:spcAft>
                <a:spcPts val="0"/>
              </a:spcAft>
              <a:defRPr/>
            </a:pPr>
            <a:r>
              <a:rPr lang="en-US" sz="4400" dirty="0">
                <a:solidFill>
                  <a:srgbClr val="FFFFFF"/>
                </a:solidFill>
                <a:latin typeface="+mj-lt"/>
                <a:ea typeface="+mj-ea"/>
                <a:cs typeface="+mj-cs"/>
              </a:rPr>
              <a:t>REALIZACION DE LOS CASOS DE USO DEL NEGOCIO</a:t>
            </a:r>
            <a:endParaRPr lang="es-PE" sz="4400" dirty="0">
              <a:solidFill>
                <a:srgbClr val="FFFFFF"/>
              </a:solidFill>
              <a:latin typeface="+mj-lt"/>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1 CuadroTexto"/>
          <p:cNvSpPr txBox="1">
            <a:spLocks noChangeArrowheads="1"/>
          </p:cNvSpPr>
          <p:nvPr/>
        </p:nvSpPr>
        <p:spPr bwMode="auto">
          <a:xfrm>
            <a:off x="250825" y="2430463"/>
            <a:ext cx="8642350" cy="1630362"/>
          </a:xfrm>
          <a:prstGeom prst="rect">
            <a:avLst/>
          </a:prstGeom>
          <a:noFill/>
          <a:ln w="9525">
            <a:noFill/>
            <a:miter lim="800000"/>
            <a:headEnd/>
            <a:tailEnd/>
          </a:ln>
        </p:spPr>
        <p:txBody>
          <a:bodyPr>
            <a:spAutoFit/>
          </a:bodyPr>
          <a:lstStyle/>
          <a:p>
            <a:pPr algn="just"/>
            <a:r>
              <a:rPr lang="es-PE" sz="2000" b="1" i="1" u="sng">
                <a:solidFill>
                  <a:schemeClr val="tx2"/>
                </a:solidFill>
                <a:latin typeface="Candara" pitchFamily="34" charset="0"/>
              </a:rPr>
              <a:t>OBSERVACIÓN</a:t>
            </a:r>
            <a:r>
              <a:rPr lang="es-PE" sz="2000" b="1" i="1">
                <a:solidFill>
                  <a:schemeClr val="tx2"/>
                </a:solidFill>
                <a:latin typeface="Candara" pitchFamily="34" charset="0"/>
              </a:rPr>
              <a:t>: </a:t>
            </a:r>
            <a:r>
              <a:rPr lang="en-US" sz="2000" i="1">
                <a:solidFill>
                  <a:schemeClr val="tx2"/>
                </a:solidFill>
                <a:latin typeface="Candara" pitchFamily="34" charset="0"/>
              </a:rPr>
              <a:t>Quitar la relación entre Entidades</a:t>
            </a:r>
          </a:p>
          <a:p>
            <a:pPr algn="just"/>
            <a:endParaRPr lang="en-US" sz="2000" i="1">
              <a:solidFill>
                <a:schemeClr val="tx2"/>
              </a:solidFill>
              <a:latin typeface="Candara" pitchFamily="34" charset="0"/>
            </a:endParaRPr>
          </a:p>
          <a:p>
            <a:pPr algn="just"/>
            <a:endParaRPr lang="en-US" sz="2000" i="1">
              <a:solidFill>
                <a:schemeClr val="tx2"/>
              </a:solidFill>
              <a:latin typeface="Candara" pitchFamily="34" charset="0"/>
            </a:endParaRPr>
          </a:p>
          <a:p>
            <a:pPr algn="just"/>
            <a:endParaRPr lang="en-US" sz="2000" i="1">
              <a:solidFill>
                <a:schemeClr val="tx2"/>
              </a:solidFill>
              <a:latin typeface="Candara" pitchFamily="34" charset="0"/>
            </a:endParaRPr>
          </a:p>
          <a:p>
            <a:endParaRPr lang="en-US" sz="2000" b="1" i="1">
              <a:solidFill>
                <a:srgbClr val="0070C0"/>
              </a:solidFill>
              <a:latin typeface="Candara" pitchFamily="34" charset="0"/>
            </a:endParaRPr>
          </a:p>
        </p:txBody>
      </p:sp>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fontScale="90000"/>
          </a:bodyPr>
          <a:lstStyle/>
          <a:p>
            <a:pPr algn="ctr" fontAlgn="auto">
              <a:spcAft>
                <a:spcPts val="0"/>
              </a:spcAft>
              <a:defRPr/>
            </a:pPr>
            <a:r>
              <a:rPr lang="en-US" sz="4400" dirty="0">
                <a:solidFill>
                  <a:srgbClr val="FFFFFF"/>
                </a:solidFill>
                <a:latin typeface="+mj-lt"/>
                <a:ea typeface="+mj-ea"/>
                <a:cs typeface="+mj-cs"/>
              </a:rPr>
              <a:t>DIAGRAMA DE CLASES DEL NEGOCIO</a:t>
            </a:r>
            <a:endParaRPr lang="es-PE" sz="4400" dirty="0">
              <a:solidFill>
                <a:srgbClr val="FFFFFF"/>
              </a:solidFill>
              <a:latin typeface="+mj-lt"/>
              <a:ea typeface="+mj-ea"/>
              <a:cs typeface="+mj-cs"/>
            </a:endParaRPr>
          </a:p>
        </p:txBody>
      </p:sp>
      <p:pic>
        <p:nvPicPr>
          <p:cNvPr id="22531" name="Picture 2"/>
          <p:cNvPicPr>
            <a:picLocks noChangeAspect="1" noChangeArrowheads="1"/>
          </p:cNvPicPr>
          <p:nvPr/>
        </p:nvPicPr>
        <p:blipFill>
          <a:blip r:embed="rId2"/>
          <a:srcRect/>
          <a:stretch>
            <a:fillRect/>
          </a:stretch>
        </p:blipFill>
        <p:spPr bwMode="auto">
          <a:xfrm>
            <a:off x="2339975" y="2924175"/>
            <a:ext cx="4017963" cy="366077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1 CuadroTexto"/>
          <p:cNvSpPr txBox="1">
            <a:spLocks noChangeArrowheads="1"/>
          </p:cNvSpPr>
          <p:nvPr/>
        </p:nvSpPr>
        <p:spPr bwMode="auto">
          <a:xfrm>
            <a:off x="250825" y="2413000"/>
            <a:ext cx="8642350" cy="400050"/>
          </a:xfrm>
          <a:prstGeom prst="rect">
            <a:avLst/>
          </a:prstGeom>
          <a:noFill/>
          <a:ln w="9525">
            <a:noFill/>
            <a:miter lim="800000"/>
            <a:headEnd/>
            <a:tailEnd/>
          </a:ln>
        </p:spPr>
        <p:txBody>
          <a:bodyPr>
            <a:spAutoFit/>
          </a:bodyPr>
          <a:lstStyle/>
          <a:p>
            <a:r>
              <a:rPr lang="en-US" sz="2000" b="1" i="1" u="sng">
                <a:solidFill>
                  <a:srgbClr val="0070C0"/>
                </a:solidFill>
                <a:latin typeface="Candara" pitchFamily="34" charset="0"/>
              </a:rPr>
              <a:t>CORRECCION</a:t>
            </a:r>
            <a:r>
              <a:rPr lang="en-US" sz="2000" b="1" i="1">
                <a:solidFill>
                  <a:srgbClr val="0070C0"/>
                </a:solidFill>
                <a:latin typeface="Candara" pitchFamily="34" charset="0"/>
              </a:rPr>
              <a:t>: </a:t>
            </a:r>
            <a:r>
              <a:rPr lang="en-US" sz="2000" i="1">
                <a:solidFill>
                  <a:srgbClr val="0070C0"/>
                </a:solidFill>
                <a:latin typeface="Candara" pitchFamily="34" charset="0"/>
              </a:rPr>
              <a:t>Se </a:t>
            </a:r>
            <a:r>
              <a:rPr lang="es-PE" sz="2000" i="1">
                <a:solidFill>
                  <a:srgbClr val="0070C0"/>
                </a:solidFill>
                <a:latin typeface="Candara" pitchFamily="34" charset="0"/>
              </a:rPr>
              <a:t>corrigió</a:t>
            </a:r>
            <a:r>
              <a:rPr lang="en-US" sz="2000" i="1">
                <a:solidFill>
                  <a:srgbClr val="0070C0"/>
                </a:solidFill>
                <a:latin typeface="Candara" pitchFamily="34" charset="0"/>
              </a:rPr>
              <a:t> los </a:t>
            </a:r>
            <a:r>
              <a:rPr lang="es-PE" sz="2000" i="1">
                <a:solidFill>
                  <a:srgbClr val="0070C0"/>
                </a:solidFill>
                <a:latin typeface="Candara" pitchFamily="34" charset="0"/>
              </a:rPr>
              <a:t>diagramas</a:t>
            </a:r>
            <a:endParaRPr lang="es-PE" sz="2000" b="1" i="1">
              <a:solidFill>
                <a:srgbClr val="0070C0"/>
              </a:solidFill>
              <a:latin typeface="Candara" pitchFamily="34" charset="0"/>
            </a:endParaRPr>
          </a:p>
        </p:txBody>
      </p:sp>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fontScale="90000"/>
          </a:bodyPr>
          <a:lstStyle/>
          <a:p>
            <a:pPr algn="ctr" fontAlgn="auto">
              <a:spcAft>
                <a:spcPts val="0"/>
              </a:spcAft>
              <a:defRPr/>
            </a:pPr>
            <a:r>
              <a:rPr lang="en-US" sz="4400" dirty="0">
                <a:solidFill>
                  <a:srgbClr val="FFFFFF"/>
                </a:solidFill>
                <a:latin typeface="+mj-lt"/>
                <a:ea typeface="+mj-ea"/>
                <a:cs typeface="+mj-cs"/>
              </a:rPr>
              <a:t>DIAGRAMA DE CLASES DEL NEGOCIO</a:t>
            </a:r>
            <a:endParaRPr lang="es-PE" sz="4400" dirty="0">
              <a:solidFill>
                <a:srgbClr val="FFFFFF"/>
              </a:solidFill>
              <a:latin typeface="+mj-lt"/>
              <a:ea typeface="+mj-ea"/>
              <a:cs typeface="+mj-cs"/>
            </a:endParaRPr>
          </a:p>
        </p:txBody>
      </p:sp>
      <p:pic>
        <p:nvPicPr>
          <p:cNvPr id="23555" name="Picture 2"/>
          <p:cNvPicPr>
            <a:picLocks noChangeAspect="1" noChangeArrowheads="1"/>
          </p:cNvPicPr>
          <p:nvPr/>
        </p:nvPicPr>
        <p:blipFill>
          <a:blip r:embed="rId2"/>
          <a:srcRect/>
          <a:stretch>
            <a:fillRect/>
          </a:stretch>
        </p:blipFill>
        <p:spPr bwMode="auto">
          <a:xfrm>
            <a:off x="2124075" y="3019425"/>
            <a:ext cx="4689475" cy="3578225"/>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1207</TotalTime>
  <Words>528</Words>
  <Application>Microsoft Office PowerPoint</Application>
  <PresentationFormat>Presentación en pantalla (4:3)</PresentationFormat>
  <Paragraphs>83</Paragraphs>
  <Slides>15</Slides>
  <Notes>2</Notes>
  <HiddenSlides>0</HiddenSlides>
  <MMClips>0</MMClips>
  <ScaleCrop>false</ScaleCrop>
  <HeadingPairs>
    <vt:vector size="6" baseType="variant">
      <vt:variant>
        <vt:lpstr>Fuentes usadas</vt:lpstr>
      </vt:variant>
      <vt:variant>
        <vt:i4>4</vt:i4>
      </vt:variant>
      <vt:variant>
        <vt:lpstr>Plantilla de diseño</vt:lpstr>
      </vt:variant>
      <vt:variant>
        <vt:i4>7</vt:i4>
      </vt:variant>
      <vt:variant>
        <vt:lpstr>Títulos de diapositiva</vt:lpstr>
      </vt:variant>
      <vt:variant>
        <vt:i4>15</vt:i4>
      </vt:variant>
    </vt:vector>
  </HeadingPairs>
  <TitlesOfParts>
    <vt:vector size="26" baseType="lpstr">
      <vt:lpstr>Arial</vt:lpstr>
      <vt:lpstr>Candara</vt:lpstr>
      <vt:lpstr>Symbol</vt:lpstr>
      <vt:lpstr>Calibri</vt:lpstr>
      <vt:lpstr>Forma de onda</vt:lpstr>
      <vt:lpstr>Forma de onda</vt:lpstr>
      <vt:lpstr>Forma de onda</vt:lpstr>
      <vt:lpstr>Forma de onda</vt:lpstr>
      <vt:lpstr>Forma de onda</vt:lpstr>
      <vt:lpstr>Forma de onda</vt:lpstr>
      <vt:lpstr>Forma de onda</vt:lpstr>
      <vt:lpstr>CONTRATOS DE CLIENTES</vt:lpstr>
      <vt:lpstr>CORRECCIONES AL ENTREGABLE ANTERIOR</vt:lpstr>
      <vt:lpstr>Diapositiva 3</vt:lpstr>
      <vt:lpstr>Diapositiva 4</vt:lpstr>
      <vt:lpstr>Diapositiva 5</vt:lpstr>
      <vt:lpstr>Diapositiva 6</vt:lpstr>
      <vt:lpstr>Diapositiva 7</vt:lpstr>
      <vt:lpstr>Diapositiva 8</vt:lpstr>
      <vt:lpstr>Diapositiva 9</vt:lpstr>
      <vt:lpstr>REQUERIMIENTOS FUNCIONALES</vt:lpstr>
      <vt:lpstr>REQUERIMIENTOS NO FUNCIONALES</vt:lpstr>
      <vt:lpstr>Diapositiva 12</vt:lpstr>
      <vt:lpstr>DIAGRAMA DE CASOS DE USO DEL SISTEMA POR PAQUETE</vt:lpstr>
      <vt:lpstr>DIAGRAMA DE CASOS DE USO DEL SISTEMA POR PAQUETE</vt:lpstr>
      <vt:lpstr>CONTRATOS DE CLIENTES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CONTRATOS DE CLIENTES </dc:title>
  <dc:creator>orlando alexis</dc:creator>
  <cp:lastModifiedBy>grojas</cp:lastModifiedBy>
  <cp:revision>143</cp:revision>
  <dcterms:created xsi:type="dcterms:W3CDTF">2012-05-06T17:51:32Z</dcterms:created>
  <dcterms:modified xsi:type="dcterms:W3CDTF">2012-09-03T21:40:52Z</dcterms:modified>
</cp:coreProperties>
</file>