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390" r:id="rId3"/>
    <p:sldId id="380" r:id="rId4"/>
    <p:sldId id="385" r:id="rId5"/>
    <p:sldId id="393" r:id="rId6"/>
    <p:sldId id="352" r:id="rId7"/>
    <p:sldId id="391" r:id="rId8"/>
    <p:sldId id="392" r:id="rId9"/>
    <p:sldId id="361" r:id="rId10"/>
    <p:sldId id="369" r:id="rId11"/>
    <p:sldId id="370" r:id="rId12"/>
    <p:sldId id="382" r:id="rId13"/>
    <p:sldId id="371" r:id="rId14"/>
    <p:sldId id="383" r:id="rId15"/>
    <p:sldId id="384" r:id="rId16"/>
    <p:sldId id="386" r:id="rId17"/>
    <p:sldId id="387" r:id="rId18"/>
    <p:sldId id="388" r:id="rId19"/>
    <p:sldId id="389" r:id="rId20"/>
    <p:sldId id="379" r:id="rId21"/>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2902"/>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11" autoAdjust="0"/>
    <p:restoredTop sz="99496" autoAdjust="0"/>
  </p:normalViewPr>
  <p:slideViewPr>
    <p:cSldViewPr>
      <p:cViewPr varScale="1">
        <p:scale>
          <a:sx n="90" d="100"/>
          <a:sy n="90" d="100"/>
        </p:scale>
        <p:origin x="-138"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1FA7A838-9B93-419D-A997-332F8D725BDE}" type="datetimeFigureOut">
              <a:rPr lang="es-PE"/>
              <a:pPr>
                <a:defRPr/>
              </a:pPr>
              <a:t>17/09/2012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9F07EB5-0A3C-4EAE-90E9-9B0CBF994F8E}" type="slidenum">
              <a:rPr lang="es-PE"/>
              <a:pPr>
                <a:defRPr/>
              </a:pPr>
              <a:t>‹Nº›</a:t>
            </a:fld>
            <a:endParaRPr 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8434"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5F4CEE6E-9BA5-4920-A1B1-D358C9D2104B}" type="slidenum">
              <a:rPr lang="es-PE" sz="1200">
                <a:latin typeface="+mn-lt"/>
              </a:rPr>
              <a:pPr algn="r" fontAlgn="auto">
                <a:spcBef>
                  <a:spcPts val="0"/>
                </a:spcBef>
                <a:spcAft>
                  <a:spcPts val="0"/>
                </a:spcAft>
                <a:defRPr/>
              </a:pPr>
              <a:t>3</a:t>
            </a:fld>
            <a:endParaRPr lang="es-PE" sz="1200">
              <a:latin typeface="+mn-l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6"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BFEC2390-121E-4F63-AF34-D4023563F723}" type="slidenum">
              <a:rPr lang="es-PE" sz="1200">
                <a:latin typeface="+mn-lt"/>
              </a:rPr>
              <a:pPr algn="r" fontAlgn="auto">
                <a:spcBef>
                  <a:spcPts val="0"/>
                </a:spcBef>
                <a:spcAft>
                  <a:spcPts val="0"/>
                </a:spcAft>
                <a:defRPr/>
              </a:pPr>
              <a:t>16</a:t>
            </a:fld>
            <a:endParaRPr lang="es-PE" sz="1200">
              <a:latin typeface="+mn-l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2"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16E00674-2132-4728-BF1A-6404B1E05F25}" type="slidenum">
              <a:rPr lang="es-PE" sz="1200">
                <a:latin typeface="+mn-lt"/>
              </a:rPr>
              <a:pPr algn="r" fontAlgn="auto">
                <a:spcBef>
                  <a:spcPts val="0"/>
                </a:spcBef>
                <a:spcAft>
                  <a:spcPts val="0"/>
                </a:spcAft>
                <a:defRPr/>
              </a:pPr>
              <a:t>4</a:t>
            </a:fld>
            <a:endParaRPr lang="es-PE" sz="1200">
              <a:latin typeface="+mn-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1203"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F0D25CE6-0B4C-422E-BCBD-8A1CE109C2ED}" type="slidenum">
              <a:rPr lang="es-PE" sz="1200">
                <a:latin typeface="+mn-lt"/>
              </a:rPr>
              <a:pPr algn="r" fontAlgn="auto">
                <a:spcBef>
                  <a:spcPts val="0"/>
                </a:spcBef>
                <a:spcAft>
                  <a:spcPts val="0"/>
                </a:spcAft>
                <a:defRPr/>
              </a:pPr>
              <a:t>5</a:t>
            </a:fld>
            <a:endParaRPr lang="es-PE" sz="1200">
              <a:latin typeface="+mn-l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1 Marcador de imagen de diapositiva"/>
          <p:cNvSpPr>
            <a:spLocks noGrp="1" noRot="1" noChangeAspect="1"/>
          </p:cNvSpPr>
          <p:nvPr>
            <p:ph type="sldImg"/>
          </p:nvPr>
        </p:nvSpPr>
        <p:spPr bwMode="auto">
          <a:noFill/>
          <a:ln>
            <a:solidFill>
              <a:srgbClr val="000000"/>
            </a:solidFill>
            <a:miter lim="800000"/>
            <a:headEnd/>
            <a:tailEnd/>
          </a:ln>
        </p:spPr>
      </p:sp>
      <p:sp>
        <p:nvSpPr>
          <p:cNvPr id="24578"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CEA9A311-D28B-4312-B389-3E394F0DA0DE}" type="slidenum">
              <a:rPr lang="es-PE" smtClean="0"/>
              <a:pPr>
                <a:defRPr/>
              </a:pPr>
              <a:t>10</a:t>
            </a:fld>
            <a:endParaRPr lang="es-P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Marcador de imagen de diapositiva"/>
          <p:cNvSpPr>
            <a:spLocks noGrp="1" noRot="1" noChangeAspect="1"/>
          </p:cNvSpPr>
          <p:nvPr>
            <p:ph type="sldImg"/>
          </p:nvPr>
        </p:nvSpPr>
        <p:spPr bwMode="auto">
          <a:noFill/>
          <a:ln>
            <a:solidFill>
              <a:srgbClr val="000000"/>
            </a:solidFill>
            <a:miter lim="800000"/>
            <a:headEnd/>
            <a:tailEnd/>
          </a:ln>
        </p:spPr>
      </p:sp>
      <p:sp>
        <p:nvSpPr>
          <p:cNvPr id="26626"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25F8B86C-AF60-494D-9E75-659544E58165}" type="slidenum">
              <a:rPr lang="es-PE" smtClean="0"/>
              <a:pPr>
                <a:defRPr/>
              </a:pPr>
              <a:t>11</a:t>
            </a:fld>
            <a:endParaRPr lang="es-P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8674"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BCA76253-303B-474D-9ACD-C35993EEF8A1}" type="slidenum">
              <a:rPr lang="es-PE" sz="1200">
                <a:latin typeface="+mn-lt"/>
              </a:rPr>
              <a:pPr algn="r" fontAlgn="auto">
                <a:spcBef>
                  <a:spcPts val="0"/>
                </a:spcBef>
                <a:spcAft>
                  <a:spcPts val="0"/>
                </a:spcAft>
                <a:defRPr/>
              </a:pPr>
              <a:t>12</a:t>
            </a:fld>
            <a:endParaRPr lang="es-PE" sz="1200">
              <a:latin typeface="+mn-l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1 Marcador de imagen de diapositiva"/>
          <p:cNvSpPr>
            <a:spLocks noGrp="1" noRot="1" noChangeAspect="1"/>
          </p:cNvSpPr>
          <p:nvPr>
            <p:ph type="sldImg"/>
          </p:nvPr>
        </p:nvSpPr>
        <p:spPr bwMode="auto">
          <a:noFill/>
          <a:ln>
            <a:solidFill>
              <a:srgbClr val="000000"/>
            </a:solidFill>
            <a:miter lim="800000"/>
            <a:headEnd/>
            <a:tailEnd/>
          </a:ln>
        </p:spPr>
      </p:sp>
      <p:sp>
        <p:nvSpPr>
          <p:cNvPr id="30722"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1361385F-760A-45EF-AB1F-09820883784D}" type="slidenum">
              <a:rPr lang="es-PE" smtClean="0"/>
              <a:pPr>
                <a:defRPr/>
              </a:pPr>
              <a:t>13</a:t>
            </a:fld>
            <a:endParaRPr lang="es-P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2770"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8DCD8640-F21C-4D42-BC3A-74846696D78F}" type="slidenum">
              <a:rPr lang="es-PE" sz="1200">
                <a:latin typeface="+mn-lt"/>
              </a:rPr>
              <a:pPr algn="r" fontAlgn="auto">
                <a:spcBef>
                  <a:spcPts val="0"/>
                </a:spcBef>
                <a:spcAft>
                  <a:spcPts val="0"/>
                </a:spcAft>
                <a:defRPr/>
              </a:pPr>
              <a:t>14</a:t>
            </a:fld>
            <a:endParaRPr lang="es-PE" sz="1200">
              <a:latin typeface="+mn-l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4818"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3D080E9F-E207-4203-9CCF-10AA4D1E4521}" type="slidenum">
              <a:rPr lang="es-PE" sz="1200">
                <a:latin typeface="+mn-lt"/>
              </a:rPr>
              <a:pPr algn="r" fontAlgn="auto">
                <a:spcBef>
                  <a:spcPts val="0"/>
                </a:spcBef>
                <a:spcAft>
                  <a:spcPts val="0"/>
                </a:spcAft>
                <a:defRPr/>
              </a:pPr>
              <a:t>15</a:t>
            </a:fld>
            <a:endParaRPr lang="es-PE" sz="120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AA0633C8-8CC4-450A-9B70-F7A14A5B7884}" type="datetimeFigureOut">
              <a:rPr lang="es-PE"/>
              <a:pPr>
                <a:defRPr/>
              </a:pPr>
              <a:t>17/09/2012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29C9469D-CC18-4AE0-9AED-51781978A7B0}" type="slidenum">
              <a:rPr lang="es-PE"/>
              <a:pPr>
                <a:defRPr/>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CC8A6832-D14E-42E3-8E45-256AC951E02A}" type="datetimeFigureOut">
              <a:rPr lang="es-PE"/>
              <a:pPr>
                <a:defRPr/>
              </a:pPr>
              <a:t>17/09/2012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F7FD537D-45C8-4F67-9B55-3B31251A1B29}" type="slidenum">
              <a:rPr lang="es-PE"/>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6C0DFAED-9A10-4E36-9D4B-355AE62E7A78}" type="datetimeFigureOut">
              <a:rPr lang="es-PE"/>
              <a:pPr>
                <a:defRPr/>
              </a:pPr>
              <a:t>17/09/2012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E792A64F-F5B8-4A88-A29A-879CD67E8C0B}" type="slidenum">
              <a:rPr lang="es-PE"/>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051D14-4000-4129-9FD2-FC1279D448AC}" type="datetimeFigureOut">
              <a:rPr lang="es-PE"/>
              <a:pPr>
                <a:defRPr/>
              </a:pPr>
              <a:t>17/09/2012</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0DCFAA38-CD87-4F35-AD8F-86DF710C6624}" type="slidenum">
              <a:rPr lang="es-PE"/>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B77F35FF-D610-4363-B463-0A28AF48A6CE}" type="datetimeFigureOut">
              <a:rPr lang="es-PE"/>
              <a:pPr>
                <a:defRPr/>
              </a:pPr>
              <a:t>17/09/2012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1AFF96D6-BDE1-48EE-BD82-0274D6366FE2}" type="slidenum">
              <a:rPr lang="es-PE"/>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F1DD76F1-A269-4147-8A67-3CC337CAD0AA}" type="datetimeFigureOut">
              <a:rPr lang="es-PE"/>
              <a:pPr>
                <a:defRPr/>
              </a:pPr>
              <a:t>17/09/2012</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E5FC9BB4-1598-4B9B-A4F4-7664B02B5C73}" type="slidenum">
              <a:rPr lang="es-PE"/>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2AC1160B-01CA-443E-96E0-F346B3FF06A3}" type="datetimeFigureOut">
              <a:rPr lang="es-PE"/>
              <a:pPr>
                <a:defRPr/>
              </a:pPr>
              <a:t>17/09/2012</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9E180F60-9D70-4EF3-8673-8F4B8338F898}" type="slidenum">
              <a:rPr lang="es-PE"/>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EEDB748B-AE5C-4EF5-BEFD-F98401C01099}" type="datetimeFigureOut">
              <a:rPr lang="es-PE"/>
              <a:pPr>
                <a:defRPr/>
              </a:pPr>
              <a:t>17/09/2012</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60AF3941-AAC5-407A-8479-4785EF1DB0A8}" type="slidenum">
              <a:rPr lang="es-PE"/>
              <a:pPr>
                <a:defRPr/>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10C5CBA1-5CBD-491A-A862-FA3444473FDB}" type="datetimeFigureOut">
              <a:rPr lang="es-PE"/>
              <a:pPr>
                <a:defRPr/>
              </a:pPr>
              <a:t>17/09/2012</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3DE2DF0B-8B47-4B81-A210-0D497D13CAB9}" type="slidenum">
              <a:rPr lang="es-PE"/>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72979831-3754-4E52-B5C5-21E67C1386EC}" type="datetimeFigureOut">
              <a:rPr lang="es-PE"/>
              <a:pPr>
                <a:defRPr/>
              </a:pPr>
              <a:t>17/09/2012</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E058CBC0-1C84-458E-984A-AA70CEFA470F}" type="slidenum">
              <a:rPr lang="es-PE"/>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D0B87DB0-9E81-4829-BE34-EE45D56F8435}" type="datetimeFigureOut">
              <a:rPr lang="es-PE"/>
              <a:pPr>
                <a:defRPr/>
              </a:pPr>
              <a:t>17/09/2012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A1279C2C-B5C2-4AB3-969D-F1FC2EF9F24D}" type="slidenum">
              <a:rPr lang="es-PE"/>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1A6F1542-901F-45B0-941C-7B1B619FC55E}" type="datetimeFigureOut">
              <a:rPr lang="es-PE"/>
              <a:pPr>
                <a:defRPr/>
              </a:pPr>
              <a:t>17/09/2012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F653F83A-0C9B-4EF9-9723-A36729FEC5E9}" type="slidenum">
              <a:rPr lang="es-PE"/>
              <a:pPr>
                <a:defRPr/>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D8F280CC-0A4F-4CE7-9B9A-1A767845D31F}" type="datetimeFigureOut">
              <a:rPr lang="es-PE"/>
              <a:pPr>
                <a:defRPr/>
              </a:pPr>
              <a:t>17/09/2012</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F132EE1C-CC8F-494D-AD66-0FD093FF00CC}"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692150"/>
            <a:ext cx="7772400" cy="1584325"/>
          </a:xfrm>
        </p:spPr>
        <p:txBody>
          <a:bodyPr/>
          <a:lstStyle/>
          <a:p>
            <a:pPr eaLnBrk="1" hangingPunct="1"/>
            <a:r>
              <a:rPr lang="es-PE" smtClean="0"/>
              <a:t>CONTRATOS DE CLIENTES</a:t>
            </a:r>
            <a:endParaRPr lang="es-PE" sz="3600" smtClean="0"/>
          </a:p>
        </p:txBody>
      </p:sp>
      <p:sp>
        <p:nvSpPr>
          <p:cNvPr id="15362" name="3 CuadroTexto"/>
          <p:cNvSpPr txBox="1">
            <a:spLocks noChangeArrowheads="1"/>
          </p:cNvSpPr>
          <p:nvPr/>
        </p:nvSpPr>
        <p:spPr bwMode="auto">
          <a:xfrm>
            <a:off x="2278063" y="3641725"/>
            <a:ext cx="6264275" cy="3046413"/>
          </a:xfrm>
          <a:prstGeom prst="rect">
            <a:avLst/>
          </a:prstGeom>
          <a:noFill/>
          <a:ln w="9525">
            <a:noFill/>
            <a:miter lim="800000"/>
            <a:headEnd/>
            <a:tailEnd/>
          </a:ln>
        </p:spPr>
        <p:txBody>
          <a:bodyPr>
            <a:spAutoFit/>
          </a:bodyPr>
          <a:lstStyle/>
          <a:p>
            <a:pPr algn="r"/>
            <a:r>
              <a:rPr lang="es-PE" sz="2400">
                <a:latin typeface="Candara" pitchFamily="34" charset="0"/>
              </a:rPr>
              <a:t>Orlando Sedamano Cornejo</a:t>
            </a:r>
          </a:p>
          <a:p>
            <a:pPr algn="r"/>
            <a:r>
              <a:rPr lang="es-PE" sz="2400">
                <a:latin typeface="Candara" pitchFamily="34" charset="0"/>
              </a:rPr>
              <a:t>Marco Bustinza </a:t>
            </a:r>
          </a:p>
          <a:p>
            <a:pPr algn="r"/>
            <a:r>
              <a:rPr lang="es-PE" sz="2400">
                <a:latin typeface="Candara" pitchFamily="34" charset="0"/>
              </a:rPr>
              <a:t>Néstor Robles Cacha</a:t>
            </a:r>
          </a:p>
          <a:p>
            <a:pPr algn="r"/>
            <a:r>
              <a:rPr lang="es-PE" sz="2400">
                <a:latin typeface="Candara" pitchFamily="34" charset="0"/>
              </a:rPr>
              <a:t>Gabriela Rojas Munive </a:t>
            </a:r>
          </a:p>
          <a:p>
            <a:pPr algn="r"/>
            <a:r>
              <a:rPr lang="es-PE" sz="2400">
                <a:latin typeface="Candara" pitchFamily="34" charset="0"/>
              </a:rPr>
              <a:t>Paola Rojas Chicoma</a:t>
            </a:r>
          </a:p>
          <a:p>
            <a:pPr algn="r"/>
            <a:r>
              <a:rPr lang="es-PE" sz="2400">
                <a:latin typeface="Candara" pitchFamily="34" charset="0"/>
              </a:rPr>
              <a:t>Augusto Suárez Gutiérrez</a:t>
            </a:r>
          </a:p>
          <a:p>
            <a:pPr algn="r"/>
            <a:endParaRPr lang="es-PE" sz="2400">
              <a:latin typeface="Candara" pitchFamily="34" charset="0"/>
            </a:endParaRPr>
          </a:p>
          <a:p>
            <a:pPr algn="r"/>
            <a:endParaRPr lang="es-PE" sz="2400">
              <a:solidFill>
                <a:schemeClr val="bg1"/>
              </a:solidFill>
              <a:latin typeface="Candar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b="1">
                <a:solidFill>
                  <a:srgbClr val="8C2902"/>
                </a:solidFill>
              </a:rPr>
              <a:t>CC_CUS002_Actualizar_informacion_solicitudes_contrato_adendas</a:t>
            </a:r>
            <a:endParaRPr lang="es-PE" b="1">
              <a:solidFill>
                <a:srgbClr val="8C2902"/>
              </a:solidFill>
            </a:endParaRPr>
          </a:p>
        </p:txBody>
      </p:sp>
      <p:graphicFrame>
        <p:nvGraphicFramePr>
          <p:cNvPr id="19546" name="Group 90"/>
          <p:cNvGraphicFramePr>
            <a:graphicFrameLocks noGrp="1"/>
          </p:cNvGraphicFramePr>
          <p:nvPr/>
        </p:nvGraphicFramePr>
        <p:xfrm>
          <a:off x="250825" y="2349500"/>
          <a:ext cx="8642350" cy="3916363"/>
        </p:xfrm>
        <a:graphic>
          <a:graphicData uri="http://schemas.openxmlformats.org/drawingml/2006/table">
            <a:tbl>
              <a:tblPr/>
              <a:tblGrid>
                <a:gridCol w="2724150"/>
                <a:gridCol w="5918200"/>
              </a:tblGrid>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2"/>
                          </a:solidFill>
                          <a:effectLst/>
                          <a:latin typeface="Candara" pitchFamily="34" charset="0"/>
                        </a:rPr>
                        <a:t>Actores de Negocio</a:t>
                      </a:r>
                      <a:endParaRPr kumimoji="0" lang="es-PE" sz="1800" b="1"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CC_AS003_Jefe_Comercial</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1" i="0" u="none" strike="noStrike" cap="none" normalizeH="0" baseline="0" smtClean="0">
                          <a:ln>
                            <a:noFill/>
                          </a:ln>
                          <a:solidFill>
                            <a:schemeClr val="tx2"/>
                          </a:solidFill>
                          <a:effectLst/>
                          <a:latin typeface="Candara" pitchFamily="34" charset="0"/>
                        </a:rPr>
                        <a:t>Proposito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Consultar la información de las solicitudes de requerimientos, cambios e incumplimientos de los contratos de la empresa, y mantener actualizado el registro de los contratos y adendas de la empresa.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1" i="0" u="none" strike="noStrike" cap="none" normalizeH="0" baseline="0" smtClean="0">
                          <a:ln>
                            <a:noFill/>
                          </a:ln>
                          <a:solidFill>
                            <a:schemeClr val="tx2"/>
                          </a:solidFill>
                          <a:effectLst/>
                          <a:latin typeface="Candara" pitchFamily="34" charset="0"/>
                        </a:rPr>
                        <a:t>Breve Descripción</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El caso de uso comienza cuando el CC_AS003_Jefe_Comercial requiere registrar o modificar un contrato o adenda. El caso de uso termina cuando se registra la creación o actualización del contrato o adenda.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2"/>
                          </a:solidFill>
                          <a:effectLst/>
                          <a:latin typeface="Candara" pitchFamily="34" charset="0"/>
                        </a:rPr>
                        <a:t>Flujo de Eventos</a:t>
                      </a:r>
                      <a:endParaRPr kumimoji="0" lang="es-PE" sz="1800" b="1"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El sistema muestra la interfaz “Consulta de Solicitudes” con un listado de solicitudes pendientes, desde donde se podrá realizar el registro o actualización de un contrato o adenda.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b="1">
                <a:solidFill>
                  <a:srgbClr val="8C2902"/>
                </a:solidFill>
              </a:rPr>
              <a:t>CC_CUS002_Actualizar_informacion_solicitudes_contrato_adendas</a:t>
            </a:r>
            <a:endParaRPr lang="es-PE" b="1">
              <a:solidFill>
                <a:srgbClr val="8C2902"/>
              </a:solidFill>
            </a:endParaRPr>
          </a:p>
        </p:txBody>
      </p:sp>
      <p:graphicFrame>
        <p:nvGraphicFramePr>
          <p:cNvPr id="21582" name="Group 78"/>
          <p:cNvGraphicFramePr>
            <a:graphicFrameLocks noGrp="1"/>
          </p:cNvGraphicFramePr>
          <p:nvPr/>
        </p:nvGraphicFramePr>
        <p:xfrm>
          <a:off x="252413" y="1811338"/>
          <a:ext cx="8640762" cy="4816475"/>
        </p:xfrm>
        <a:graphic>
          <a:graphicData uri="http://schemas.openxmlformats.org/drawingml/2006/table">
            <a:tbl>
              <a:tblPr/>
              <a:tblGrid>
                <a:gridCol w="8640762"/>
              </a:tblGrid>
              <a:tr h="623888">
                <a:tc>
                  <a:txBody>
                    <a:bodyPr/>
                    <a:lstStyle/>
                    <a:p>
                      <a:pPr marL="342900" marR="0" lvl="2"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ndara" pitchFamily="34" charset="0"/>
                        </a:rPr>
                        <a:t>Flujo Básico</a:t>
                      </a:r>
                      <a:r>
                        <a:rPr kumimoji="0" lang="es-PE" sz="1800" b="1" i="0" u="none" strike="noStrike" cap="none" normalizeH="0" baseline="0" smtClean="0">
                          <a:ln>
                            <a:noFill/>
                          </a:ln>
                          <a:solidFill>
                            <a:schemeClr val="tx1"/>
                          </a:solidFill>
                          <a:effectLst/>
                          <a:latin typeface="Candara" pitchFamily="34" charset="0"/>
                        </a:rPr>
                        <a:t/>
                      </a:r>
                      <a:br>
                        <a:rPr kumimoji="0" lang="es-PE" sz="1800" b="1" i="0" u="none" strike="noStrike" cap="none" normalizeH="0" baseline="0" smtClean="0">
                          <a:ln>
                            <a:noFill/>
                          </a:ln>
                          <a:solidFill>
                            <a:schemeClr val="tx1"/>
                          </a:solidFill>
                          <a:effectLst/>
                          <a:latin typeface="Candara" pitchFamily="34" charset="0"/>
                        </a:rPr>
                      </a:br>
                      <a:r>
                        <a:rPr kumimoji="0" lang="es-PE" sz="1800" b="0" i="0" u="none" strike="noStrike" cap="none" normalizeH="0" baseline="0" smtClean="0">
                          <a:ln>
                            <a:noFill/>
                          </a:ln>
                          <a:solidFill>
                            <a:schemeClr val="tx1"/>
                          </a:solidFill>
                          <a:effectLst/>
                          <a:latin typeface="Candara" pitchFamily="34" charset="0"/>
                        </a:rPr>
                        <a:t>Generar Contratos o Adendas</a:t>
                      </a:r>
                    </a:p>
                    <a:p>
                      <a:pPr marL="342900" marR="0" lvl="2" indent="-34290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       </a:t>
                      </a:r>
                      <a:r>
                        <a:rPr kumimoji="0" lang="es-PE" sz="1800" b="0" i="0" u="none" strike="noStrike" cap="none" normalizeH="0" baseline="0" smtClean="0">
                          <a:ln>
                            <a:noFill/>
                          </a:ln>
                          <a:solidFill>
                            <a:srgbClr val="8C2902"/>
                          </a:solidFill>
                          <a:effectLst/>
                          <a:latin typeface="Candara" pitchFamily="34" charset="0"/>
                        </a:rPr>
                        <a:t>1.</a:t>
                      </a:r>
                      <a:r>
                        <a:rPr kumimoji="0" lang="es-PE" sz="1800" b="0" i="0" u="none" strike="noStrike" cap="none" normalizeH="0" baseline="0" smtClean="0">
                          <a:ln>
                            <a:noFill/>
                          </a:ln>
                          <a:solidFill>
                            <a:schemeClr val="tx2"/>
                          </a:solidFill>
                          <a:effectLst/>
                          <a:latin typeface="Candara" pitchFamily="34" charset="0"/>
                        </a:rPr>
                        <a:t> El caso de uso se inicia cuando el CC_AS003_Jefe_Comercial selecciona la opción Consulta de Solicitudes.</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2.</a:t>
                      </a:r>
                      <a:r>
                        <a:rPr kumimoji="0" lang="es-PE" sz="1800" b="0" i="0" u="none" strike="noStrike" cap="none" normalizeH="0" baseline="0" smtClean="0">
                          <a:ln>
                            <a:noFill/>
                          </a:ln>
                          <a:solidFill>
                            <a:schemeClr val="tx2"/>
                          </a:solidFill>
                          <a:effectLst/>
                          <a:latin typeface="Candara" pitchFamily="34" charset="0"/>
                        </a:rPr>
                        <a:t> El Sistema muestra el listado de Solicitudes en estado pendiente. </a:t>
                      </a:r>
                      <a:r>
                        <a:rPr kumimoji="0" lang="es-PE" sz="1800" b="0" i="0" u="none" strike="noStrike" cap="none" normalizeH="0" baseline="0" smtClean="0">
                          <a:ln>
                            <a:noFill/>
                          </a:ln>
                          <a:solidFill>
                            <a:srgbClr val="8C2902"/>
                          </a:solidFill>
                          <a:effectLst/>
                          <a:latin typeface="Candara" pitchFamily="34" charset="0"/>
                        </a:rPr>
                        <a:t>[Regla 8.1]</a:t>
                      </a:r>
                      <a:br>
                        <a:rPr kumimoji="0" lang="es-PE" sz="1800" b="0" i="0" u="none" strike="noStrike" cap="none" normalizeH="0" baseline="0" smtClean="0">
                          <a:ln>
                            <a:noFill/>
                          </a:ln>
                          <a:solidFill>
                            <a:srgbClr val="8C290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3.</a:t>
                      </a:r>
                      <a:r>
                        <a:rPr kumimoji="0" lang="es-PE" sz="1800" b="0" i="0" u="none" strike="noStrike" cap="none" normalizeH="0" baseline="0" smtClean="0">
                          <a:ln>
                            <a:noFill/>
                          </a:ln>
                          <a:solidFill>
                            <a:schemeClr val="tx2"/>
                          </a:solidFill>
                          <a:effectLst/>
                          <a:latin typeface="Candara" pitchFamily="34" charset="0"/>
                        </a:rPr>
                        <a:t> El CC_AS003_Jefe_Comercial selecciona una Solicitud del listado de Solicitudes en estado Pendiente. En caso de que la Solicitud no se encuentre listada se puede realizar la búsqueda de la misma para su posterior selección.</a:t>
                      </a:r>
                      <a:r>
                        <a:rPr kumimoji="0" lang="es-PE" sz="2000" b="0" i="0" u="none" strike="noStrike" cap="none" normalizeH="0" baseline="0" smtClean="0">
                          <a:ln>
                            <a:noFill/>
                          </a:ln>
                          <a:solidFill>
                            <a:schemeClr val="tx2"/>
                          </a:solidFill>
                          <a:effectLst/>
                          <a:latin typeface="Candara" pitchFamily="34" charset="0"/>
                        </a:rPr>
                        <a:t> </a:t>
                      </a:r>
                      <a:br>
                        <a:rPr kumimoji="0" lang="es-PE" sz="2000" b="0" i="0" u="none" strike="noStrike" cap="none" normalizeH="0" baseline="0" smtClean="0">
                          <a:ln>
                            <a:noFill/>
                          </a:ln>
                          <a:solidFill>
                            <a:schemeClr val="tx2"/>
                          </a:solidFill>
                          <a:effectLst/>
                          <a:latin typeface="Candara" pitchFamily="34" charset="0"/>
                        </a:rPr>
                      </a:br>
                      <a:r>
                        <a:rPr kumimoji="0" lang="es-PE" sz="2000" b="0" i="0" u="none" strike="noStrike" cap="none" normalizeH="0" baseline="0" smtClean="0">
                          <a:ln>
                            <a:noFill/>
                          </a:ln>
                          <a:solidFill>
                            <a:srgbClr val="8C2902"/>
                          </a:solidFill>
                          <a:effectLst/>
                          <a:latin typeface="Candara" pitchFamily="34" charset="0"/>
                        </a:rPr>
                        <a:t>4.</a:t>
                      </a:r>
                      <a:r>
                        <a:rPr kumimoji="0" lang="es-PE" sz="2000" b="0" i="0" u="none" strike="noStrike" cap="none" normalizeH="0" baseline="0" smtClean="0">
                          <a:ln>
                            <a:noFill/>
                          </a:ln>
                          <a:solidFill>
                            <a:schemeClr val="tx2"/>
                          </a:solidFill>
                          <a:effectLst/>
                          <a:latin typeface="Candara" pitchFamily="34" charset="0"/>
                        </a:rPr>
                        <a:t> </a:t>
                      </a:r>
                      <a:r>
                        <a:rPr kumimoji="0" lang="es-PE" sz="1800" b="0" i="0" u="none" strike="noStrike" cap="none" normalizeH="0" baseline="0" smtClean="0">
                          <a:ln>
                            <a:noFill/>
                          </a:ln>
                          <a:solidFill>
                            <a:schemeClr val="tx2"/>
                          </a:solidFill>
                          <a:effectLst/>
                          <a:latin typeface="Candara" pitchFamily="34" charset="0"/>
                        </a:rPr>
                        <a:t>El Sistema muestra los datos de la solicitud.</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5.</a:t>
                      </a:r>
                      <a:r>
                        <a:rPr kumimoji="0" lang="es-PE" sz="1800" b="0" i="0" u="none" strike="noStrike" cap="none" normalizeH="0" baseline="0" smtClean="0">
                          <a:ln>
                            <a:noFill/>
                          </a:ln>
                          <a:solidFill>
                            <a:schemeClr val="tx2"/>
                          </a:solidFill>
                          <a:effectLst/>
                          <a:latin typeface="Candara" pitchFamily="34" charset="0"/>
                        </a:rPr>
                        <a:t> El CC_AS003_Jefe_Comercial registra la línea del servicio asociada al contrato. [Regla 8.3]</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6.</a:t>
                      </a:r>
                      <a:r>
                        <a:rPr kumimoji="0" lang="es-PE" sz="1800" b="0" i="0" u="none" strike="noStrike" cap="none" normalizeH="0" baseline="0" smtClean="0">
                          <a:ln>
                            <a:noFill/>
                          </a:ln>
                          <a:solidFill>
                            <a:schemeClr val="tx2"/>
                          </a:solidFill>
                          <a:effectLst/>
                          <a:latin typeface="Candara" pitchFamily="34" charset="0"/>
                        </a:rPr>
                        <a:t> El Sistema muestra las Cláusulas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7.</a:t>
                      </a:r>
                      <a:r>
                        <a:rPr kumimoji="0" lang="es-PE" sz="1800" b="0" i="0" u="none" strike="noStrike" cap="none" normalizeH="0" baseline="0" smtClean="0">
                          <a:ln>
                            <a:noFill/>
                          </a:ln>
                          <a:solidFill>
                            <a:schemeClr val="tx2"/>
                          </a:solidFill>
                          <a:effectLst/>
                          <a:latin typeface="Candara" pitchFamily="34" charset="0"/>
                        </a:rPr>
                        <a:t> El CC_AS003_Jefe_Comercial registra o actualiza las Cláusulas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8.</a:t>
                      </a:r>
                      <a:r>
                        <a:rPr kumimoji="0" lang="es-PE" sz="1800" b="0" i="0" u="none" strike="noStrike" cap="none" normalizeH="0" baseline="0" smtClean="0">
                          <a:ln>
                            <a:noFill/>
                          </a:ln>
                          <a:solidFill>
                            <a:schemeClr val="tx2"/>
                          </a:solidFill>
                          <a:effectLst/>
                          <a:latin typeface="Candara" pitchFamily="34" charset="0"/>
                        </a:rPr>
                        <a:t> El sistema muestra las Penalidades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9</a:t>
                      </a:r>
                      <a:r>
                        <a:rPr kumimoji="0" lang="es-PE" sz="1800" b="0" i="0" u="none" strike="noStrike" cap="none" normalizeH="0" baseline="0" smtClean="0">
                          <a:ln>
                            <a:noFill/>
                          </a:ln>
                          <a:solidFill>
                            <a:schemeClr val="tx2"/>
                          </a:solidFill>
                          <a:effectLst/>
                          <a:latin typeface="Candara" pitchFamily="34" charset="0"/>
                        </a:rPr>
                        <a:t>. El CC_AS003_Jefe_Comercial registra o actualiza las Penalidades asociadas al contrato o adenda. </a:t>
                      </a:r>
                      <a:r>
                        <a:rPr kumimoji="0" lang="es-PE" sz="1800" b="0" i="0" u="none" strike="noStrike" cap="none" normalizeH="0" baseline="0" smtClean="0">
                          <a:ln>
                            <a:noFill/>
                          </a:ln>
                          <a:solidFill>
                            <a:srgbClr val="8C2902"/>
                          </a:solidFill>
                          <a:effectLst/>
                          <a:latin typeface="Candara" pitchFamily="34" charset="0"/>
                        </a:rPr>
                        <a:t>[Regla 8.4]</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b="1">
                <a:solidFill>
                  <a:srgbClr val="8C2902"/>
                </a:solidFill>
              </a:rPr>
              <a:t>CC_CUS002_Actualizar_informacion_solicitudes_contrato_adendas</a:t>
            </a:r>
            <a:endParaRPr lang="es-PE" b="1">
              <a:solidFill>
                <a:srgbClr val="8C2902"/>
              </a:solidFill>
            </a:endParaRPr>
          </a:p>
        </p:txBody>
      </p:sp>
      <p:graphicFrame>
        <p:nvGraphicFramePr>
          <p:cNvPr id="50199" name="Group 23"/>
          <p:cNvGraphicFramePr>
            <a:graphicFrameLocks noGrp="1"/>
          </p:cNvGraphicFramePr>
          <p:nvPr/>
        </p:nvGraphicFramePr>
        <p:xfrm>
          <a:off x="252413" y="1811338"/>
          <a:ext cx="8640762" cy="4479925"/>
        </p:xfrm>
        <a:graphic>
          <a:graphicData uri="http://schemas.openxmlformats.org/drawingml/2006/table">
            <a:tbl>
              <a:tblPr/>
              <a:tblGrid>
                <a:gridCol w="8640762"/>
              </a:tblGrid>
              <a:tr h="623888">
                <a:tc>
                  <a:txBody>
                    <a:bodyPr/>
                    <a:lstStyle/>
                    <a:p>
                      <a:pPr marL="342900" marR="0" lvl="2" indent="-34290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Candara" pitchFamily="34" charset="0"/>
                      </a:endParaRPr>
                    </a:p>
                    <a:p>
                      <a:pPr marL="342900" marR="0" lvl="2" indent="-34290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       </a:t>
                      </a:r>
                      <a:r>
                        <a:rPr kumimoji="0" lang="es-PE" sz="1800" b="0" i="0" u="none" strike="noStrike" cap="none" normalizeH="0" baseline="0" smtClean="0">
                          <a:ln>
                            <a:noFill/>
                          </a:ln>
                          <a:solidFill>
                            <a:srgbClr val="8C2902"/>
                          </a:solidFill>
                          <a:effectLst/>
                          <a:latin typeface="Candara" pitchFamily="34" charset="0"/>
                        </a:rPr>
                        <a:t>10.</a:t>
                      </a:r>
                      <a:r>
                        <a:rPr kumimoji="0" lang="es-PE" sz="1800" b="0" i="0" u="none" strike="noStrike" cap="none" normalizeH="0" baseline="0" smtClean="0">
                          <a:ln>
                            <a:noFill/>
                          </a:ln>
                          <a:solidFill>
                            <a:schemeClr val="tx2"/>
                          </a:solidFill>
                          <a:effectLst/>
                          <a:latin typeface="Candara" pitchFamily="34" charset="0"/>
                        </a:rPr>
                        <a:t> El sistema muestra las Garantías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11.</a:t>
                      </a:r>
                      <a:r>
                        <a:rPr kumimoji="0" lang="es-PE" sz="1800" b="0" i="0" u="none" strike="noStrike" cap="none" normalizeH="0" baseline="0" smtClean="0">
                          <a:ln>
                            <a:noFill/>
                          </a:ln>
                          <a:solidFill>
                            <a:schemeClr val="tx2"/>
                          </a:solidFill>
                          <a:effectLst/>
                          <a:latin typeface="Candara" pitchFamily="34" charset="0"/>
                        </a:rPr>
                        <a:t> El CC_AS003_Jefe_Comercial registra o actualiza las Garantías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12.</a:t>
                      </a:r>
                      <a:r>
                        <a:rPr kumimoji="0" lang="es-PE" sz="1800" b="0" i="0" u="none" strike="noStrike" cap="none" normalizeH="0" baseline="0" smtClean="0">
                          <a:ln>
                            <a:noFill/>
                          </a:ln>
                          <a:solidFill>
                            <a:schemeClr val="tx2"/>
                          </a:solidFill>
                          <a:effectLst/>
                          <a:latin typeface="Candara" pitchFamily="34" charset="0"/>
                        </a:rPr>
                        <a:t> El sistema muestra las Bonificaciones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13.</a:t>
                      </a:r>
                      <a:r>
                        <a:rPr kumimoji="0" lang="es-PE" sz="1800" b="0" i="0" u="none" strike="noStrike" cap="none" normalizeH="0" baseline="0" smtClean="0">
                          <a:ln>
                            <a:noFill/>
                          </a:ln>
                          <a:solidFill>
                            <a:schemeClr val="tx2"/>
                          </a:solidFill>
                          <a:effectLst/>
                          <a:latin typeface="Candara" pitchFamily="34" charset="0"/>
                        </a:rPr>
                        <a:t> El CC_AS003_Jefe_Comercial registra o actualiza las Bonificaciones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14.</a:t>
                      </a:r>
                      <a:r>
                        <a:rPr kumimoji="0" lang="es-PE" sz="1800" b="0" i="0" u="none" strike="noStrike" cap="none" normalizeH="0" baseline="0" smtClean="0">
                          <a:ln>
                            <a:noFill/>
                          </a:ln>
                          <a:solidFill>
                            <a:schemeClr val="tx2"/>
                          </a:solidFill>
                          <a:effectLst/>
                          <a:latin typeface="Candara" pitchFamily="34" charset="0"/>
                        </a:rPr>
                        <a:t> El sistema muestra los Indicadores asociados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15.</a:t>
                      </a:r>
                      <a:r>
                        <a:rPr kumimoji="0" lang="es-PE" sz="1800" b="0" i="0" u="none" strike="noStrike" cap="none" normalizeH="0" baseline="0" smtClean="0">
                          <a:ln>
                            <a:noFill/>
                          </a:ln>
                          <a:solidFill>
                            <a:schemeClr val="tx2"/>
                          </a:solidFill>
                          <a:effectLst/>
                          <a:latin typeface="Candara" pitchFamily="34" charset="0"/>
                        </a:rPr>
                        <a:t> El CC_AS003_Jefe_Comercial registra o actualiza los Indicadores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16.</a:t>
                      </a:r>
                      <a:r>
                        <a:rPr kumimoji="0" lang="es-PE" sz="1800" b="0" i="0" u="none" strike="noStrike" cap="none" normalizeH="0" baseline="0" smtClean="0">
                          <a:ln>
                            <a:noFill/>
                          </a:ln>
                          <a:solidFill>
                            <a:schemeClr val="tx2"/>
                          </a:solidFill>
                          <a:effectLst/>
                          <a:latin typeface="Candara" pitchFamily="34" charset="0"/>
                        </a:rPr>
                        <a:t> El sistema muestra las Entregables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17.</a:t>
                      </a:r>
                      <a:r>
                        <a:rPr kumimoji="0" lang="es-PE" sz="1800" b="0" i="0" u="none" strike="noStrike" cap="none" normalizeH="0" baseline="0" smtClean="0">
                          <a:ln>
                            <a:noFill/>
                          </a:ln>
                          <a:solidFill>
                            <a:schemeClr val="tx2"/>
                          </a:solidFill>
                          <a:effectLst/>
                          <a:latin typeface="Candara" pitchFamily="34" charset="0"/>
                        </a:rPr>
                        <a:t> El CC_AS003_Jefe_Comercial registra o actualiza las Entregables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18.</a:t>
                      </a:r>
                      <a:r>
                        <a:rPr kumimoji="0" lang="es-PE" sz="1800" b="0" i="0" u="none" strike="noStrike" cap="none" normalizeH="0" baseline="0" smtClean="0">
                          <a:ln>
                            <a:noFill/>
                          </a:ln>
                          <a:solidFill>
                            <a:schemeClr val="tx2"/>
                          </a:solidFill>
                          <a:effectLst/>
                          <a:latin typeface="Candara" pitchFamily="34" charset="0"/>
                        </a:rPr>
                        <a:t> El caso de uso termina cuando se han ingresado los datos requeridos en el sistema y se procede a generar la información del contrato o adenda. </a:t>
                      </a:r>
                      <a:r>
                        <a:rPr kumimoji="0" lang="es-PE" sz="1800" b="0" i="0" u="none" strike="noStrike" cap="none" normalizeH="0" baseline="0" smtClean="0">
                          <a:ln>
                            <a:noFill/>
                          </a:ln>
                          <a:solidFill>
                            <a:srgbClr val="8C2902"/>
                          </a:solidFill>
                          <a:effectLst/>
                          <a:latin typeface="Candara" pitchFamily="34" charset="0"/>
                        </a:rPr>
                        <a:t>[Regla 8.5] [Regla 8.6] [Regla 8.7] [Regla 8.8]</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n-US" b="1">
                <a:solidFill>
                  <a:srgbClr val="8C2902"/>
                </a:solidFill>
              </a:rPr>
              <a:t>CC_CUS002_Actualizar_informacion_solicitudes_contrato_adendas</a:t>
            </a:r>
            <a:endParaRPr lang="es-PE" b="1">
              <a:solidFill>
                <a:srgbClr val="8C2902"/>
              </a:solidFill>
            </a:endParaRPr>
          </a:p>
        </p:txBody>
      </p:sp>
      <p:graphicFrame>
        <p:nvGraphicFramePr>
          <p:cNvPr id="23656" name="Group 104"/>
          <p:cNvGraphicFramePr>
            <a:graphicFrameLocks noGrp="1"/>
          </p:cNvGraphicFramePr>
          <p:nvPr/>
        </p:nvGraphicFramePr>
        <p:xfrm>
          <a:off x="250825" y="2060575"/>
          <a:ext cx="8642350" cy="4602163"/>
        </p:xfrm>
        <a:graphic>
          <a:graphicData uri="http://schemas.openxmlformats.org/drawingml/2006/table">
            <a:tbl>
              <a:tblPr/>
              <a:tblGrid>
                <a:gridCol w="2881313"/>
                <a:gridCol w="5761037"/>
              </a:tblGrid>
              <a:tr h="623888">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Subflujos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No aplica</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Flujos Alternos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rgbClr val="8C2902"/>
                          </a:solidFill>
                          <a:effectLst/>
                          <a:latin typeface="Candara" pitchFamily="34" charset="0"/>
                        </a:rPr>
                        <a:t>Muestra los datos de la Solicitud</a:t>
                      </a:r>
                    </a:p>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Si en el paso 4, la información de la solicitud que muestra el sistema no está completa o hay alguna observación, se procede a Rechazar la solicitud indicando el motivo, con el fin de que la solicitud regrese al área encargada para su revisión, y el caso de uso termina. [Regla 8.2]</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Precondiciones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457200" algn="l" defTabSz="914400" rtl="0" eaLnBrk="1" fontAlgn="base" latinLnBrk="0" hangingPunct="1">
                        <a:lnSpc>
                          <a:spcPct val="100000"/>
                        </a:lnSpc>
                        <a:spcBef>
                          <a:spcPct val="0"/>
                        </a:spcBef>
                        <a:spcAft>
                          <a:spcPct val="0"/>
                        </a:spcAft>
                        <a:buClrTx/>
                        <a:buSzTx/>
                        <a:buFont typeface="Arial" charset="0"/>
                        <a:buChar char="•"/>
                        <a:tabLst/>
                      </a:pPr>
                      <a:r>
                        <a:rPr kumimoji="0" lang="es-PE" sz="1800" b="0" i="0" u="none" strike="noStrike" cap="none" normalizeH="0" baseline="0" smtClean="0">
                          <a:ln>
                            <a:noFill/>
                          </a:ln>
                          <a:solidFill>
                            <a:srgbClr val="8C2902"/>
                          </a:solidFill>
                          <a:effectLst/>
                          <a:latin typeface="Candara" pitchFamily="34" charset="0"/>
                        </a:rPr>
                        <a:t>Registro de la Solicitud</a:t>
                      </a:r>
                      <a:r>
                        <a:rPr kumimoji="0" lang="es-PE" sz="1800" b="0" i="0" u="none" strike="noStrike" cap="none" normalizeH="0" baseline="0" smtClean="0">
                          <a:ln>
                            <a:noFill/>
                          </a:ln>
                          <a:solidFill>
                            <a:schemeClr val="tx2"/>
                          </a:solidFill>
                          <a:effectLst/>
                          <a:latin typeface="Candara" pitchFamily="34" charset="0"/>
                        </a:rPr>
                        <a:t> </a:t>
                      </a:r>
                    </a:p>
                    <a:p>
                      <a:pPr marL="457200" marR="0" lvl="1" indent="0" algn="just" defTabSz="914400" rtl="0" eaLnBrk="1" fontAlgn="base" latinLnBrk="0" hangingPunct="1">
                        <a:lnSpc>
                          <a:spcPct val="100000"/>
                        </a:lnSpc>
                        <a:spcBef>
                          <a:spcPct val="0"/>
                        </a:spcBef>
                        <a:spcAft>
                          <a:spcPct val="0"/>
                        </a:spcAft>
                        <a:buClrTx/>
                        <a:buSzTx/>
                        <a:buFontTx/>
                        <a:buNone/>
                        <a:tabLst/>
                      </a:pPr>
                      <a:r>
                        <a:rPr kumimoji="0" lang="es-PE" sz="2000" b="0" i="0" u="none" strike="noStrike" cap="none" normalizeH="0" baseline="0" smtClean="0">
                          <a:ln>
                            <a:noFill/>
                          </a:ln>
                          <a:solidFill>
                            <a:schemeClr val="tx2"/>
                          </a:solidFill>
                          <a:effectLst/>
                          <a:latin typeface="Candara" pitchFamily="34" charset="0"/>
                        </a:rPr>
                        <a:t>Para la creación o modificación de un contrato o adenda, debe existir una solicitud.</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Poscondiciones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PE" sz="1800" b="0" i="0" u="none" strike="noStrike" cap="none" normalizeH="0" baseline="0" smtClean="0">
                          <a:ln>
                            <a:noFill/>
                          </a:ln>
                          <a:solidFill>
                            <a:srgbClr val="8C2902"/>
                          </a:solidFill>
                          <a:effectLst/>
                          <a:latin typeface="Candara" pitchFamily="34" charset="0"/>
                        </a:rPr>
                        <a:t>Registro actualizado del contrato o adenda</a:t>
                      </a:r>
                      <a:r>
                        <a:rPr kumimoji="0" lang="es-PE" sz="1800" b="0" i="0" u="none" strike="noStrike" cap="none" normalizeH="0" baseline="0" smtClean="0">
                          <a:ln>
                            <a:noFill/>
                          </a:ln>
                          <a:solidFill>
                            <a:schemeClr val="tx2"/>
                          </a:solidFill>
                          <a:effectLst/>
                          <a:latin typeface="Candara" pitchFamily="34" charset="0"/>
                        </a:rPr>
                        <a:t> </a:t>
                      </a:r>
                    </a:p>
                    <a:p>
                      <a:pPr marL="0" marR="0" lvl="1" indent="0" algn="just" defTabSz="914400" rtl="0" eaLnBrk="1" fontAlgn="base" latinLnBrk="0" hangingPunct="1">
                        <a:lnSpc>
                          <a:spcPct val="100000"/>
                        </a:lnSpc>
                        <a:spcBef>
                          <a:spcPct val="0"/>
                        </a:spcBef>
                        <a:spcAft>
                          <a:spcPct val="0"/>
                        </a:spcAft>
                        <a:buClrTx/>
                        <a:buSzTx/>
                        <a:buFontTx/>
                        <a:buNone/>
                        <a:tabLst/>
                      </a:pPr>
                      <a:r>
                        <a:rPr kumimoji="0" lang="es-PE" sz="2000" b="0" i="0" u="none" strike="noStrike" cap="none" normalizeH="0" baseline="0" smtClean="0">
                          <a:ln>
                            <a:noFill/>
                          </a:ln>
                          <a:solidFill>
                            <a:schemeClr val="tx2"/>
                          </a:solidFill>
                          <a:effectLst/>
                          <a:latin typeface="Candara" pitchFamily="34" charset="0"/>
                        </a:rPr>
                        <a:t>El sistema ha actualizado los datos del contrato o adenda..</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n-US" b="1">
                <a:solidFill>
                  <a:srgbClr val="8C2902"/>
                </a:solidFill>
              </a:rPr>
              <a:t>CC_CUS002_Actualizar_informacion_solicitudes_contrato_adendas</a:t>
            </a:r>
            <a:endParaRPr lang="es-PE" b="1">
              <a:solidFill>
                <a:srgbClr val="8C2902"/>
              </a:solidFill>
            </a:endParaRPr>
          </a:p>
        </p:txBody>
      </p:sp>
      <p:graphicFrame>
        <p:nvGraphicFramePr>
          <p:cNvPr id="52280" name="Group 56"/>
          <p:cNvGraphicFramePr>
            <a:graphicFrameLocks noGrp="1"/>
          </p:cNvGraphicFramePr>
          <p:nvPr/>
        </p:nvGraphicFramePr>
        <p:xfrm>
          <a:off x="250825" y="1884363"/>
          <a:ext cx="8642350" cy="4859337"/>
        </p:xfrm>
        <a:graphic>
          <a:graphicData uri="http://schemas.openxmlformats.org/drawingml/2006/table">
            <a:tbl>
              <a:tblPr/>
              <a:tblGrid>
                <a:gridCol w="2881313"/>
                <a:gridCol w="5761037"/>
              </a:tblGrid>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Poscondiciones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457200" algn="l" defTabSz="914400" rtl="0" eaLnBrk="1" fontAlgn="base" latinLnBrk="0" hangingPunct="1">
                        <a:lnSpc>
                          <a:spcPct val="100000"/>
                        </a:lnSpc>
                        <a:spcBef>
                          <a:spcPct val="0"/>
                        </a:spcBef>
                        <a:spcAft>
                          <a:spcPct val="0"/>
                        </a:spcAft>
                        <a:buClrTx/>
                        <a:buSzTx/>
                        <a:buFont typeface="Arial" charset="0"/>
                        <a:buChar char="•"/>
                        <a:tabLst/>
                      </a:pPr>
                      <a:r>
                        <a:rPr kumimoji="0" lang="es-PE" sz="1800" b="0" i="0" u="none" strike="noStrike" cap="none" normalizeH="0" baseline="0" smtClean="0">
                          <a:ln>
                            <a:noFill/>
                          </a:ln>
                          <a:solidFill>
                            <a:srgbClr val="8C2902"/>
                          </a:solidFill>
                          <a:effectLst/>
                          <a:latin typeface="Candara" pitchFamily="34" charset="0"/>
                        </a:rPr>
                        <a:t>Registro actualizado de la Solicitud</a:t>
                      </a:r>
                      <a:r>
                        <a:rPr kumimoji="0" lang="es-PE" sz="1800" b="0" i="0" u="none" strike="noStrike" cap="none" normalizeH="0" baseline="0" smtClean="0">
                          <a:ln>
                            <a:noFill/>
                          </a:ln>
                          <a:solidFill>
                            <a:schemeClr val="tx2"/>
                          </a:solidFill>
                          <a:effectLst/>
                          <a:latin typeface="Candara" pitchFamily="34" charset="0"/>
                        </a:rPr>
                        <a:t> </a:t>
                      </a:r>
                    </a:p>
                    <a:p>
                      <a:pPr marL="457200" marR="0" lvl="1" indent="0" algn="just" defTabSz="914400" rtl="0" eaLnBrk="1" fontAlgn="base" latinLnBrk="0" hangingPunct="1">
                        <a:lnSpc>
                          <a:spcPct val="100000"/>
                        </a:lnSpc>
                        <a:spcBef>
                          <a:spcPct val="0"/>
                        </a:spcBef>
                        <a:spcAft>
                          <a:spcPct val="0"/>
                        </a:spcAft>
                        <a:buClrTx/>
                        <a:buSzTx/>
                        <a:buFontTx/>
                        <a:buNone/>
                        <a:tabLst/>
                      </a:pPr>
                      <a:r>
                        <a:rPr kumimoji="0" lang="es-PE" sz="2000" b="0" i="0" u="none" strike="noStrike" cap="none" normalizeH="0" baseline="0" smtClean="0">
                          <a:ln>
                            <a:noFill/>
                          </a:ln>
                          <a:solidFill>
                            <a:schemeClr val="tx2"/>
                          </a:solidFill>
                          <a:effectLst/>
                          <a:latin typeface="Candara" pitchFamily="34" charset="0"/>
                        </a:rPr>
                        <a:t>El sistema ha actualizado el estado de la solicitud..</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9175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Poscondiciones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PE" sz="1800" b="0" i="0" u="none" strike="noStrike" cap="none" normalizeH="0" baseline="0" smtClean="0">
                          <a:ln>
                            <a:noFill/>
                          </a:ln>
                          <a:solidFill>
                            <a:srgbClr val="8C2902"/>
                          </a:solidFill>
                          <a:effectLst/>
                          <a:latin typeface="Candara" pitchFamily="34" charset="0"/>
                        </a:rPr>
                        <a:t>Registro actualizado del contrato o adenda</a:t>
                      </a:r>
                      <a:r>
                        <a:rPr kumimoji="0" lang="es-PE" sz="1800" b="0" i="0" u="none" strike="noStrike" cap="none" normalizeH="0" baseline="0" smtClean="0">
                          <a:ln>
                            <a:noFill/>
                          </a:ln>
                          <a:solidFill>
                            <a:schemeClr val="tx2"/>
                          </a:solidFill>
                          <a:effectLst/>
                          <a:latin typeface="Candara" pitchFamily="34" charset="0"/>
                        </a:rPr>
                        <a:t> </a:t>
                      </a:r>
                    </a:p>
                    <a:p>
                      <a:pPr marL="0" marR="0" lvl="1" indent="0" algn="just" defTabSz="914400" rtl="0" eaLnBrk="1" fontAlgn="base" latinLnBrk="0" hangingPunct="1">
                        <a:lnSpc>
                          <a:spcPct val="100000"/>
                        </a:lnSpc>
                        <a:spcBef>
                          <a:spcPct val="0"/>
                        </a:spcBef>
                        <a:spcAft>
                          <a:spcPct val="0"/>
                        </a:spcAft>
                        <a:buClrTx/>
                        <a:buSzTx/>
                        <a:buFontTx/>
                        <a:buNone/>
                        <a:tabLst/>
                      </a:pPr>
                      <a:r>
                        <a:rPr kumimoji="0" lang="es-PE" sz="2000" b="0" i="0" u="none" strike="noStrike" cap="none" normalizeH="0" baseline="0" smtClean="0">
                          <a:ln>
                            <a:noFill/>
                          </a:ln>
                          <a:solidFill>
                            <a:schemeClr val="tx2"/>
                          </a:solidFill>
                          <a:effectLst/>
                          <a:latin typeface="Candara" pitchFamily="34" charset="0"/>
                        </a:rPr>
                        <a:t>El sistema ha actualizado los datos del contrato o adenda.</a:t>
                      </a: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4397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Puntos de extensión</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No aplica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Reglas de negocio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3810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1800" b="0" i="0" u="none" strike="noStrike" cap="none" normalizeH="0" baseline="0" smtClean="0">
                          <a:ln>
                            <a:noFill/>
                          </a:ln>
                          <a:solidFill>
                            <a:srgbClr val="8C2902"/>
                          </a:solidFill>
                          <a:effectLst/>
                          <a:latin typeface="Candara" pitchFamily="34" charset="0"/>
                        </a:rPr>
                        <a:t>CC_RN001_Tipo_Solicitud</a:t>
                      </a:r>
                    </a:p>
                    <a:p>
                      <a:pPr marL="381000" marR="0" lvl="1" indent="-381000" algn="just" defTabSz="914400" rtl="0" eaLnBrk="1" fontAlgn="base" latinLnBrk="0" hangingPunct="1">
                        <a:lnSpc>
                          <a:spcPct val="100000"/>
                        </a:lnSpc>
                        <a:spcBef>
                          <a:spcPct val="0"/>
                        </a:spcBef>
                        <a:spcAft>
                          <a:spcPct val="0"/>
                        </a:spcAft>
                        <a:buClrTx/>
                        <a:buSzTx/>
                        <a:buFontTx/>
                        <a:buNone/>
                        <a:tabLst/>
                      </a:pPr>
                      <a:r>
                        <a:rPr kumimoji="0" lang="es-PE" sz="2000" b="0" i="0" u="none" strike="noStrike" cap="none" normalizeH="0" baseline="0" smtClean="0">
                          <a:ln>
                            <a:noFill/>
                          </a:ln>
                          <a:solidFill>
                            <a:schemeClr val="tx2"/>
                          </a:solidFill>
                          <a:effectLst/>
                          <a:latin typeface="Candara" pitchFamily="34" charset="0"/>
                        </a:rPr>
                        <a:t>Las solicitudes que se reciben solo pueden ser de requerimientos o de cambios.</a:t>
                      </a:r>
                      <a:br>
                        <a:rPr kumimoji="0" lang="es-PE" sz="20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CC_RN002_Solicitud_Incompleta</a:t>
                      </a:r>
                    </a:p>
                    <a:p>
                      <a:pPr marL="381000" marR="0" lvl="1" indent="-381000" algn="just" defTabSz="914400" rtl="0" eaLnBrk="1" fontAlgn="base" latinLnBrk="0" hangingPunct="1">
                        <a:lnSpc>
                          <a:spcPct val="100000"/>
                        </a:lnSpc>
                        <a:spcBef>
                          <a:spcPct val="0"/>
                        </a:spcBef>
                        <a:spcAft>
                          <a:spcPct val="0"/>
                        </a:spcAft>
                        <a:buClrTx/>
                        <a:buSzTx/>
                        <a:buFontTx/>
                        <a:buNone/>
                        <a:tabLst/>
                      </a:pPr>
                      <a:r>
                        <a:rPr kumimoji="0" lang="es-PE" sz="2000" b="0" i="0" u="none" strike="noStrike" cap="none" normalizeH="0" baseline="0" smtClean="0">
                          <a:ln>
                            <a:noFill/>
                          </a:ln>
                          <a:solidFill>
                            <a:schemeClr val="tx2"/>
                          </a:solidFill>
                          <a:effectLst/>
                          <a:latin typeface="Candara" pitchFamily="34" charset="0"/>
                        </a:rPr>
                        <a:t>Si la solicitud de contrato no contiene la información completa se procederá a registrar la información faltante y luego se enviara la solicitud al Gestor de Contratos.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n-US" b="1">
                <a:solidFill>
                  <a:srgbClr val="8C2902"/>
                </a:solidFill>
              </a:rPr>
              <a:t>CC_CUS002_Actualizar_informacion_solicitudes_contrato_adendas</a:t>
            </a:r>
            <a:endParaRPr lang="es-PE" b="1">
              <a:solidFill>
                <a:srgbClr val="8C2902"/>
              </a:solidFill>
            </a:endParaRPr>
          </a:p>
        </p:txBody>
      </p:sp>
      <p:graphicFrame>
        <p:nvGraphicFramePr>
          <p:cNvPr id="54323" name="Group 51"/>
          <p:cNvGraphicFramePr>
            <a:graphicFrameLocks noGrp="1"/>
          </p:cNvGraphicFramePr>
          <p:nvPr/>
        </p:nvGraphicFramePr>
        <p:xfrm>
          <a:off x="250825" y="1884363"/>
          <a:ext cx="8642350" cy="4602162"/>
        </p:xfrm>
        <a:graphic>
          <a:graphicData uri="http://schemas.openxmlformats.org/drawingml/2006/table">
            <a:tbl>
              <a:tblPr/>
              <a:tblGrid>
                <a:gridCol w="2881313"/>
                <a:gridCol w="5761037"/>
              </a:tblGrid>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Reglas de negocio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1800" b="0" i="0" u="none" strike="noStrike" cap="none" normalizeH="0" baseline="0" smtClean="0">
                          <a:ln>
                            <a:noFill/>
                          </a:ln>
                          <a:solidFill>
                            <a:srgbClr val="8C2902"/>
                          </a:solidFill>
                          <a:effectLst/>
                          <a:latin typeface="Candara" pitchFamily="34" charset="0"/>
                        </a:rPr>
                        <a:t>CC_RN006_Plazos_Líneas_de_Servicio</a:t>
                      </a: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2000" b="0" i="0" u="none" strike="noStrike" cap="none" normalizeH="0" baseline="0" smtClean="0">
                          <a:ln>
                            <a:noFill/>
                          </a:ln>
                          <a:solidFill>
                            <a:schemeClr val="tx2"/>
                          </a:solidFill>
                          <a:effectLst/>
                          <a:latin typeface="Candara" pitchFamily="34" charset="0"/>
                        </a:rPr>
                        <a:t>Se definen los siguientes plazos por líneas de servicio:</a:t>
                      </a: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endParaRPr kumimoji="0" lang="es-PE" sz="2000" b="0" i="0" u="none" strike="noStrike" cap="none" normalizeH="0" baseline="0" smtClean="0">
                        <a:ln>
                          <a:noFill/>
                        </a:ln>
                        <a:solidFill>
                          <a:schemeClr val="tx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endParaRPr kumimoji="0" lang="es-PE" sz="2000" b="0" i="0" u="none" strike="noStrike" cap="none" normalizeH="0" baseline="0" smtClean="0">
                        <a:ln>
                          <a:noFill/>
                        </a:ln>
                        <a:solidFill>
                          <a:schemeClr val="tx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endParaRPr kumimoji="0" lang="es-PE" sz="2000" b="0" i="0" u="none" strike="noStrike" cap="none" normalizeH="0" baseline="0" smtClean="0">
                        <a:ln>
                          <a:noFill/>
                        </a:ln>
                        <a:solidFill>
                          <a:schemeClr val="tx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1800" b="0" i="0" u="none" strike="noStrike" cap="none" normalizeH="0" baseline="0" smtClean="0">
                          <a:ln>
                            <a:noFill/>
                          </a:ln>
                          <a:solidFill>
                            <a:srgbClr val="8C2902"/>
                          </a:solidFill>
                          <a:effectLst/>
                          <a:latin typeface="Candara" pitchFamily="34" charset="0"/>
                        </a:rPr>
                        <a:t>CC_RN007_Penalidad_Incumplimiento_Servicio</a:t>
                      </a: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2000" b="0" i="0" u="none" strike="noStrike" cap="none" normalizeH="0" baseline="0" smtClean="0">
                          <a:ln>
                            <a:noFill/>
                          </a:ln>
                          <a:solidFill>
                            <a:schemeClr val="tx2"/>
                          </a:solidFill>
                          <a:effectLst/>
                          <a:latin typeface="Candara" pitchFamily="34" charset="0"/>
                        </a:rPr>
                        <a:t>Se definen los siguientes penalidades por incumplimiento de servicio:</a:t>
                      </a:r>
                      <a:r>
                        <a:rPr kumimoji="0" lang="es-ES" sz="2000" b="0" i="0" u="none" strike="noStrike" cap="none" normalizeH="0" baseline="0" smtClean="0">
                          <a:ln>
                            <a:noFill/>
                          </a:ln>
                          <a:solidFill>
                            <a:schemeClr val="tx2"/>
                          </a:solidFill>
                          <a:effectLst/>
                          <a:latin typeface="Candara" pitchFamily="34" charset="0"/>
                        </a:rPr>
                        <a:t> </a:t>
                      </a:r>
                      <a:endParaRPr kumimoji="0" lang="es-PE" sz="2000" b="0" i="0" u="none" strike="noStrike" cap="none" normalizeH="0" baseline="0" smtClean="0">
                        <a:ln>
                          <a:noFill/>
                        </a:ln>
                        <a:solidFill>
                          <a:schemeClr val="tx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endParaRPr kumimoji="0" lang="es-PE" sz="2000" b="0" i="0" u="none" strike="noStrike" cap="none" normalizeH="0" baseline="0" smtClean="0">
                        <a:ln>
                          <a:noFill/>
                        </a:ln>
                        <a:solidFill>
                          <a:schemeClr val="tx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endParaRPr kumimoji="0" lang="es-PE" sz="2000" b="0" i="0" u="none" strike="noStrike" cap="none" normalizeH="0" baseline="0" smtClean="0">
                        <a:ln>
                          <a:noFill/>
                        </a:ln>
                        <a:solidFill>
                          <a:schemeClr val="tx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1800" b="0" i="0" u="none" strike="noStrike" cap="none" normalizeH="0" baseline="0" smtClean="0">
                          <a:ln>
                            <a:noFill/>
                          </a:ln>
                          <a:solidFill>
                            <a:srgbClr val="8C2902"/>
                          </a:solidFill>
                          <a:effectLst/>
                          <a:latin typeface="Candara" pitchFamily="34" charset="0"/>
                        </a:rPr>
                        <a:t>CC_RN009_</a:t>
                      </a:r>
                      <a:r>
                        <a:rPr kumimoji="0" lang="es-PE" sz="2000" b="0" i="0" u="none" strike="noStrike" cap="none" normalizeH="0" baseline="0" smtClean="0">
                          <a:ln>
                            <a:noFill/>
                          </a:ln>
                          <a:solidFill>
                            <a:srgbClr val="8C2902"/>
                          </a:solidFill>
                          <a:effectLst/>
                          <a:latin typeface="Candara" pitchFamily="34" charset="0"/>
                        </a:rPr>
                        <a:t>Generación_de_Contrato</a:t>
                      </a:r>
                      <a:r>
                        <a:rPr kumimoji="0" lang="es-ES" sz="2000" b="0" i="0" u="none" strike="noStrike" cap="none" normalizeH="0" baseline="0" smtClean="0">
                          <a:ln>
                            <a:noFill/>
                          </a:ln>
                          <a:solidFill>
                            <a:schemeClr val="tx2"/>
                          </a:solidFill>
                          <a:effectLst/>
                          <a:latin typeface="Candara" pitchFamily="34" charset="0"/>
                        </a:rPr>
                        <a:t> </a:t>
                      </a:r>
                      <a:endParaRPr kumimoji="0" lang="es-PE" sz="1800" b="0" i="0" u="none" strike="noStrike" cap="none" normalizeH="0" baseline="0" smtClean="0">
                        <a:ln>
                          <a:noFill/>
                        </a:ln>
                        <a:solidFill>
                          <a:srgbClr val="8C290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2000" b="0" i="0" u="none" strike="noStrike" cap="none" normalizeH="0" baseline="0" smtClean="0">
                          <a:ln>
                            <a:noFill/>
                          </a:ln>
                          <a:solidFill>
                            <a:schemeClr val="tx2"/>
                          </a:solidFill>
                          <a:effectLst/>
                          <a:latin typeface="Candara" pitchFamily="34" charset="0"/>
                        </a:rPr>
                        <a:t>Si un cliente tiene un contrato por un servicio, no se deberá generar otro contrato por el mismo servicio mientras haya uno vigente.</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pic>
        <p:nvPicPr>
          <p:cNvPr id="33802" name="Picture 28"/>
          <p:cNvPicPr>
            <a:picLocks noChangeAspect="1" noChangeArrowheads="1"/>
          </p:cNvPicPr>
          <p:nvPr/>
        </p:nvPicPr>
        <p:blipFill>
          <a:blip r:embed="rId3"/>
          <a:srcRect/>
          <a:stretch>
            <a:fillRect/>
          </a:stretch>
        </p:blipFill>
        <p:spPr bwMode="auto">
          <a:xfrm>
            <a:off x="3635375" y="2708275"/>
            <a:ext cx="4610100" cy="1000125"/>
          </a:xfrm>
          <a:prstGeom prst="rect">
            <a:avLst/>
          </a:prstGeom>
          <a:noFill/>
          <a:ln w="9525">
            <a:noFill/>
            <a:miter lim="800000"/>
            <a:headEnd/>
            <a:tailEnd/>
          </a:ln>
        </p:spPr>
      </p:pic>
      <p:pic>
        <p:nvPicPr>
          <p:cNvPr id="33803" name="Picture 44"/>
          <p:cNvPicPr>
            <a:picLocks noChangeAspect="1" noChangeArrowheads="1"/>
          </p:cNvPicPr>
          <p:nvPr/>
        </p:nvPicPr>
        <p:blipFill>
          <a:blip r:embed="rId4"/>
          <a:srcRect/>
          <a:stretch>
            <a:fillRect/>
          </a:stretch>
        </p:blipFill>
        <p:spPr bwMode="auto">
          <a:xfrm>
            <a:off x="3708400" y="4581525"/>
            <a:ext cx="4600575" cy="542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n-US" b="1">
                <a:solidFill>
                  <a:srgbClr val="8C2902"/>
                </a:solidFill>
              </a:rPr>
              <a:t>CC_CUS002_Actualizar_informacion_solicitudes_contrato_adendas</a:t>
            </a:r>
            <a:endParaRPr lang="es-PE" b="1">
              <a:solidFill>
                <a:srgbClr val="8C2902"/>
              </a:solidFill>
            </a:endParaRPr>
          </a:p>
        </p:txBody>
      </p:sp>
      <p:graphicFrame>
        <p:nvGraphicFramePr>
          <p:cNvPr id="58393" name="Group 25"/>
          <p:cNvGraphicFramePr>
            <a:graphicFrameLocks noGrp="1"/>
          </p:cNvGraphicFramePr>
          <p:nvPr/>
        </p:nvGraphicFramePr>
        <p:xfrm>
          <a:off x="250825" y="1884363"/>
          <a:ext cx="8642350" cy="4054475"/>
        </p:xfrm>
        <a:graphic>
          <a:graphicData uri="http://schemas.openxmlformats.org/drawingml/2006/table">
            <a:tbl>
              <a:tblPr/>
              <a:tblGrid>
                <a:gridCol w="2881313"/>
                <a:gridCol w="5761037"/>
              </a:tblGrid>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Reglas de negocio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1800" b="0" i="0" u="none" strike="noStrike" cap="none" normalizeH="0" baseline="0" smtClean="0">
                          <a:ln>
                            <a:noFill/>
                          </a:ln>
                          <a:solidFill>
                            <a:srgbClr val="8C2902"/>
                          </a:solidFill>
                          <a:effectLst/>
                          <a:latin typeface="Candara" pitchFamily="34" charset="0"/>
                        </a:rPr>
                        <a:t>CC_RN010_</a:t>
                      </a:r>
                      <a:r>
                        <a:rPr kumimoji="0" lang="es-PE" sz="2000" b="0" i="0" u="none" strike="noStrike" cap="none" normalizeH="0" baseline="0" smtClean="0">
                          <a:ln>
                            <a:noFill/>
                          </a:ln>
                          <a:solidFill>
                            <a:srgbClr val="8C2902"/>
                          </a:solidFill>
                          <a:effectLst/>
                          <a:latin typeface="Candara" pitchFamily="34" charset="0"/>
                        </a:rPr>
                        <a:t>Generación_de_Adenda</a:t>
                      </a:r>
                      <a:r>
                        <a:rPr kumimoji="0" lang="es-ES" sz="2000" b="0" i="0" u="none" strike="noStrike" cap="none" normalizeH="0" baseline="0" smtClean="0">
                          <a:ln>
                            <a:noFill/>
                          </a:ln>
                          <a:solidFill>
                            <a:srgbClr val="8C2902"/>
                          </a:solidFill>
                          <a:effectLst/>
                          <a:latin typeface="Candara" pitchFamily="34" charset="0"/>
                        </a:rPr>
                        <a:t> </a:t>
                      </a:r>
                      <a:endParaRPr kumimoji="0" lang="es-PE" sz="1800" b="0" i="0" u="none" strike="noStrike" cap="none" normalizeH="0" baseline="0" smtClean="0">
                        <a:ln>
                          <a:noFill/>
                        </a:ln>
                        <a:solidFill>
                          <a:srgbClr val="8C290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2000" b="0" i="0" u="none" strike="noStrike" cap="none" normalizeH="0" baseline="0" smtClean="0">
                          <a:ln>
                            <a:noFill/>
                          </a:ln>
                          <a:solidFill>
                            <a:schemeClr val="tx2"/>
                          </a:solidFill>
                          <a:effectLst/>
                          <a:latin typeface="Candara" pitchFamily="34" charset="0"/>
                        </a:rPr>
                        <a:t>Se genera una Adenda sólo si el Contrato se encuentra vigente.</a:t>
                      </a:r>
                      <a:br>
                        <a:rPr kumimoji="0" lang="es-PE" sz="20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CC_RN012_</a:t>
                      </a:r>
                      <a:r>
                        <a:rPr kumimoji="0" lang="es-PE" sz="2000" b="1" i="0" u="none" strike="noStrike" cap="none" normalizeH="0" baseline="0" smtClean="0">
                          <a:ln>
                            <a:noFill/>
                          </a:ln>
                          <a:solidFill>
                            <a:srgbClr val="8C2902"/>
                          </a:solidFill>
                          <a:effectLst/>
                          <a:latin typeface="Candara" pitchFamily="34" charset="0"/>
                        </a:rPr>
                        <a:t>Vigencia_Contrato</a:t>
                      </a: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2000" b="0" i="0" u="none" strike="noStrike" cap="none" normalizeH="0" baseline="0" smtClean="0">
                          <a:ln>
                            <a:noFill/>
                          </a:ln>
                          <a:solidFill>
                            <a:schemeClr val="tx2"/>
                          </a:solidFill>
                          <a:effectLst/>
                          <a:latin typeface="Candara" pitchFamily="34" charset="0"/>
                        </a:rPr>
                        <a:t>Si el contrato no se encuentra vigente, la solicitud de  modificación de contrato quedara anulada y se registrará como contrato inactivo.</a:t>
                      </a: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1800" b="0" i="0" u="none" strike="noStrike" cap="none" normalizeH="0" baseline="0" smtClean="0">
                          <a:ln>
                            <a:noFill/>
                          </a:ln>
                          <a:solidFill>
                            <a:srgbClr val="8C2902"/>
                          </a:solidFill>
                          <a:effectLst/>
                          <a:latin typeface="Candara" pitchFamily="34" charset="0"/>
                        </a:rPr>
                        <a:t>CC_RN014_</a:t>
                      </a:r>
                      <a:r>
                        <a:rPr kumimoji="0" lang="es-PE" sz="2000" b="1" i="0" u="none" strike="noStrike" cap="none" normalizeH="0" baseline="0" smtClean="0">
                          <a:ln>
                            <a:noFill/>
                          </a:ln>
                          <a:solidFill>
                            <a:srgbClr val="8C2902"/>
                          </a:solidFill>
                          <a:effectLst/>
                          <a:latin typeface="Candara" pitchFamily="34" charset="0"/>
                        </a:rPr>
                        <a:t>Número_de_Adendas_por_Contrato</a:t>
                      </a:r>
                      <a:r>
                        <a:rPr kumimoji="0" lang="es-PE" sz="2000" b="1" i="0" u="none" strike="noStrike" cap="none" normalizeH="0" baseline="0" smtClean="0">
                          <a:ln>
                            <a:noFill/>
                          </a:ln>
                          <a:solidFill>
                            <a:schemeClr val="tx2"/>
                          </a:solidFill>
                          <a:effectLst/>
                          <a:latin typeface="Candara" pitchFamily="34" charset="0"/>
                        </a:rPr>
                        <a:t> </a:t>
                      </a:r>
                    </a:p>
                    <a:p>
                      <a:pPr marL="838200" marR="0" lvl="1" indent="-381000" algn="just" defTabSz="914400" rtl="0" eaLnBrk="1" fontAlgn="base" latinLnBrk="0" hangingPunct="1">
                        <a:lnSpc>
                          <a:spcPct val="100000"/>
                        </a:lnSpc>
                        <a:spcBef>
                          <a:spcPct val="0"/>
                        </a:spcBef>
                        <a:spcAft>
                          <a:spcPct val="0"/>
                        </a:spcAft>
                        <a:buClrTx/>
                        <a:buSzTx/>
                        <a:buFont typeface="Arial" charset="0"/>
                        <a:buNone/>
                        <a:tabLst/>
                      </a:pPr>
                      <a:r>
                        <a:rPr kumimoji="0" lang="es-PE" sz="2000" b="0" i="0" u="none" strike="noStrike" cap="none" normalizeH="0" baseline="0" smtClean="0">
                          <a:ln>
                            <a:noFill/>
                          </a:ln>
                          <a:solidFill>
                            <a:schemeClr val="tx2"/>
                          </a:solidFill>
                          <a:effectLst/>
                          <a:latin typeface="Candara" pitchFamily="34" charset="0"/>
                        </a:rPr>
                        <a:t>El número de adendas por contrato será como máximo 5, en caso se requieran más adendas se procederá a generar un nuevo contrato.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MODELO CONCEPTUAL</a:t>
            </a:r>
            <a:endParaRPr lang="es-PE" sz="2400" b="1">
              <a:solidFill>
                <a:srgbClr val="8C2902"/>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Modelo Conceptual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Conclusiones</a:t>
            </a:r>
          </a:p>
        </p:txBody>
      </p:sp>
      <p:sp>
        <p:nvSpPr>
          <p:cNvPr id="39939" name="Text Box 3"/>
          <p:cNvSpPr txBox="1">
            <a:spLocks noChangeArrowheads="1"/>
          </p:cNvSpPr>
          <p:nvPr/>
        </p:nvSpPr>
        <p:spPr bwMode="auto">
          <a:xfrm>
            <a:off x="611188" y="1844675"/>
            <a:ext cx="7921625" cy="4211638"/>
          </a:xfrm>
          <a:prstGeom prst="rect">
            <a:avLst/>
          </a:prstGeom>
          <a:noFill/>
          <a:ln w="9525">
            <a:noFill/>
            <a:miter lim="800000"/>
            <a:headEnd/>
            <a:tailEnd/>
          </a:ln>
        </p:spPr>
        <p:txBody>
          <a:bodyPr>
            <a:spAutoFit/>
          </a:bodyPr>
          <a:lstStyle/>
          <a:p>
            <a:r>
              <a:rPr lang="es-PE"/>
              <a:t>El esfuerzo sobre el entendimiento del proceso es fundamental, con lo cual se obtiene una visión clara sobre la realización de los casos de uso de negocio. Para ello, en coordinación con los grupos de Gestión de Requerimientos y Gestión de Cambios en Proyectos se descubrió que ellos son quienes nos proporcionan las entradas para el caso de uso de negocio de CC_CU001_Gestionar_Contratos. </a:t>
            </a:r>
          </a:p>
          <a:p>
            <a:r>
              <a:rPr lang="es-PE"/>
              <a:t>Por otro lado, aprendimos que los casos de uso de negocio deben ser generales y no detallados o modulares, a pesar de esa generalidad, determinamos manejar un caso de uso de negocio por cada escenario particular que lo amerite como: las anomalías y seguimientos a los mismos.</a:t>
            </a:r>
          </a:p>
          <a:p>
            <a:r>
              <a:rPr lang="es-PE"/>
              <a:t>Finalmente, concluimos que en la fase de requerimientos de software es fundamental tener bien definido y documentado el modelo del negocio, ya que es el input base para poder definir los requerimientos funcionales del software que construiremos en el proyecto y poder cubrir todas las necesidades y requisitos del negocio. </a:t>
            </a:r>
            <a:endParaRPr lang="es-E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Introducción</a:t>
            </a:r>
          </a:p>
        </p:txBody>
      </p:sp>
      <p:sp>
        <p:nvSpPr>
          <p:cNvPr id="16387" name="2 Título"/>
          <p:cNvSpPr>
            <a:spLocks/>
          </p:cNvSpPr>
          <p:nvPr/>
        </p:nvSpPr>
        <p:spPr bwMode="auto">
          <a:xfrm>
            <a:off x="539750" y="1700213"/>
            <a:ext cx="8085138" cy="3889375"/>
          </a:xfrm>
          <a:prstGeom prst="rect">
            <a:avLst/>
          </a:prstGeom>
          <a:noFill/>
          <a:ln w="9525">
            <a:noFill/>
            <a:miter lim="800000"/>
            <a:headEnd/>
            <a:tailEnd/>
          </a:ln>
        </p:spPr>
        <p:txBody>
          <a:bodyPr anchor="ctr"/>
          <a:lstStyle/>
          <a:p>
            <a:pPr algn="ctr"/>
            <a:r>
              <a:rPr lang="es-PE">
                <a:latin typeface="Candara" pitchFamily="34" charset="0"/>
              </a:rPr>
              <a:t>El mejoramiento de los procesos de toda organización es beneficioso para el logro de sus objetivos. Esto se obtiene con el uso de herramientas de modelado que permiten estructurar, diseñar y graficar los distintos procesos, subprocesos, reglas de negocio, cadena de valor, y demás componentes que permitan relacionar los artefactos de una manera integral.</a:t>
            </a:r>
            <a:br>
              <a:rPr lang="es-PE">
                <a:latin typeface="Candara" pitchFamily="34" charset="0"/>
              </a:rPr>
            </a:br>
            <a:r>
              <a:rPr lang="es-PE">
                <a:latin typeface="Candara" pitchFamily="34" charset="0"/>
              </a:rPr>
              <a:t>Por otro lado, conscientes que la organización depende de la fidelidad de sus clientes a través de estrategias que consisten en rentabilizar y obtener el máximo beneficio de los mejores clientes, se hace necesario establecer un adecuado análisis para el Modelamiento del Negocio; así como los procesos y sus respectivas actividades y tareas que permitan satisfacer sus necesidades cada vez más exigentes.</a:t>
            </a:r>
            <a:endParaRPr lang="es-ES">
              <a:latin typeface="Candar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1 Título"/>
          <p:cNvSpPr>
            <a:spLocks noGrp="1"/>
          </p:cNvSpPr>
          <p:nvPr>
            <p:ph type="ctrTitle"/>
          </p:nvPr>
        </p:nvSpPr>
        <p:spPr>
          <a:xfrm>
            <a:off x="390525" y="476250"/>
            <a:ext cx="8280400" cy="1584325"/>
          </a:xfrm>
        </p:spPr>
        <p:txBody>
          <a:bodyPr/>
          <a:lstStyle/>
          <a:p>
            <a:pPr eaLnBrk="1" hangingPunct="1"/>
            <a:r>
              <a:rPr lang="es-PE" smtClean="0"/>
              <a:t>CONTRATOS DE CLIENTES</a:t>
            </a:r>
            <a:endParaRPr lang="es-PE" sz="3600" smtClean="0"/>
          </a:p>
        </p:txBody>
      </p:sp>
      <p:sp>
        <p:nvSpPr>
          <p:cNvPr id="40962" name="3 CuadroTexto"/>
          <p:cNvSpPr txBox="1">
            <a:spLocks noChangeArrowheads="1"/>
          </p:cNvSpPr>
          <p:nvPr/>
        </p:nvSpPr>
        <p:spPr bwMode="auto">
          <a:xfrm>
            <a:off x="4459288" y="3573463"/>
            <a:ext cx="4186237" cy="2678112"/>
          </a:xfrm>
          <a:prstGeom prst="rect">
            <a:avLst/>
          </a:prstGeom>
          <a:noFill/>
          <a:ln w="9525">
            <a:noFill/>
            <a:miter lim="800000"/>
            <a:headEnd/>
            <a:tailEnd/>
          </a:ln>
        </p:spPr>
        <p:txBody>
          <a:bodyPr>
            <a:spAutoFit/>
          </a:bodyPr>
          <a:lstStyle/>
          <a:p>
            <a:pPr algn="r"/>
            <a:r>
              <a:rPr lang="es-PE" sz="2400">
                <a:latin typeface="Candara" pitchFamily="34" charset="0"/>
              </a:rPr>
              <a:t>Orlando Sedamano Cornejo</a:t>
            </a:r>
          </a:p>
          <a:p>
            <a:pPr algn="r"/>
            <a:r>
              <a:rPr lang="es-PE" sz="2400">
                <a:latin typeface="Candara" pitchFamily="34" charset="0"/>
              </a:rPr>
              <a:t>Marco Bustinza </a:t>
            </a:r>
          </a:p>
          <a:p>
            <a:pPr algn="r"/>
            <a:r>
              <a:rPr lang="es-PE" sz="2400">
                <a:latin typeface="Candara" pitchFamily="34" charset="0"/>
              </a:rPr>
              <a:t>Néstor Robles Cacha</a:t>
            </a:r>
          </a:p>
          <a:p>
            <a:pPr algn="r"/>
            <a:r>
              <a:rPr lang="es-PE" sz="2400">
                <a:latin typeface="Candara" pitchFamily="34" charset="0"/>
              </a:rPr>
              <a:t>Gabriela Rojas Munive </a:t>
            </a:r>
          </a:p>
          <a:p>
            <a:pPr algn="r"/>
            <a:r>
              <a:rPr lang="es-PE" sz="2400">
                <a:latin typeface="Candara" pitchFamily="34" charset="0"/>
              </a:rPr>
              <a:t>Paola Rojas Chicoma</a:t>
            </a:r>
          </a:p>
          <a:p>
            <a:pPr algn="r"/>
            <a:r>
              <a:rPr lang="es-PE" sz="2400">
                <a:latin typeface="Candara" pitchFamily="34" charset="0"/>
              </a:rPr>
              <a:t>Augusto Suárez Gutiérrez</a:t>
            </a:r>
          </a:p>
          <a:p>
            <a:pPr algn="r"/>
            <a:endParaRPr lang="es-PE" sz="2400">
              <a:solidFill>
                <a:schemeClr val="bg1"/>
              </a:solidFill>
              <a:latin typeface="Candara" pitchFamily="34" charset="0"/>
            </a:endParaRPr>
          </a:p>
        </p:txBody>
      </p:sp>
      <p:sp>
        <p:nvSpPr>
          <p:cNvPr id="40963" name="4 CuadroTexto"/>
          <p:cNvSpPr txBox="1">
            <a:spLocks noChangeArrowheads="1"/>
          </p:cNvSpPr>
          <p:nvPr/>
        </p:nvSpPr>
        <p:spPr bwMode="auto">
          <a:xfrm>
            <a:off x="468313" y="4292600"/>
            <a:ext cx="3455987" cy="923925"/>
          </a:xfrm>
          <a:prstGeom prst="rect">
            <a:avLst/>
          </a:prstGeom>
          <a:noFill/>
          <a:ln w="9525">
            <a:noFill/>
            <a:miter lim="800000"/>
            <a:headEnd/>
            <a:tailEnd/>
          </a:ln>
        </p:spPr>
        <p:txBody>
          <a:bodyPr>
            <a:spAutoFit/>
          </a:bodyPr>
          <a:lstStyle/>
          <a:p>
            <a:r>
              <a:rPr lang="es-PE" sz="5400">
                <a:solidFill>
                  <a:schemeClr val="bg1"/>
                </a:solidFill>
                <a:latin typeface="Candara" pitchFamily="34" charset="0"/>
              </a:rPr>
              <a:t>GRACIAS </a:t>
            </a:r>
            <a:r>
              <a:rPr lang="es-PE" sz="4800">
                <a:solidFill>
                  <a:schemeClr val="bg1"/>
                </a:solidFill>
                <a:latin typeface="Candara" pitchFamily="34"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Requerimientos Funcionales del Sw</a:t>
            </a:r>
          </a:p>
        </p:txBody>
      </p:sp>
      <p:graphicFrame>
        <p:nvGraphicFramePr>
          <p:cNvPr id="17496" name="Group 88"/>
          <p:cNvGraphicFramePr>
            <a:graphicFrameLocks noGrp="1"/>
          </p:cNvGraphicFramePr>
          <p:nvPr/>
        </p:nvGraphicFramePr>
        <p:xfrm>
          <a:off x="1692275" y="2492375"/>
          <a:ext cx="6210300" cy="3438525"/>
        </p:xfrm>
        <a:graphic>
          <a:graphicData uri="http://schemas.openxmlformats.org/drawingml/2006/table">
            <a:tbl>
              <a:tblPr/>
              <a:tblGrid>
                <a:gridCol w="6210300"/>
              </a:tblGrid>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CC_RF001_Actualizar_información_clientes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CC_RF002_Consultar_información_solicitudes_contrato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CC_RF003_Actualizar_estado_solicitudes_contrato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CC_RF004_Actualizar_cláusulas_predefinidas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CC_RF005_Actualizar_roles_involucrados_contrato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CC_RF006_Actualizar_responsabilidades_asignadas_a_roles_involucrados_en_contrato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CC_RF007_Actualizar_información_de_contratos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CC_RF008_Actualizar información de las adendas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CC_RF009_Generar_reporte_de_contratos_y_adendas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CC_RF010_Generar_seguimiento_de_contratos_y_adendas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CC_RF011_Actualizar_información_de_BuenaPro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CC_RF012_Actualizar_información_de_penalidades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CC_RF013_Aprobar_contratos_y_adendas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CC_RF014_Actualizar_información_de_seguimiento_de_contrato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Requerimientos no Funcionales del Sw</a:t>
            </a:r>
          </a:p>
        </p:txBody>
      </p:sp>
      <p:graphicFrame>
        <p:nvGraphicFramePr>
          <p:cNvPr id="19575" name="Group 119"/>
          <p:cNvGraphicFramePr>
            <a:graphicFrameLocks noGrp="1"/>
          </p:cNvGraphicFramePr>
          <p:nvPr/>
        </p:nvGraphicFramePr>
        <p:xfrm>
          <a:off x="1466850" y="1641475"/>
          <a:ext cx="6210300" cy="5100638"/>
        </p:xfrm>
        <a:graphic>
          <a:graphicData uri="http://schemas.openxmlformats.org/drawingml/2006/table">
            <a:tbl>
              <a:tblPr/>
              <a:tblGrid>
                <a:gridCol w="6210300"/>
              </a:tblGrid>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RNF_001_Mostrar_mensajes_de_error:</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RNF_002_Implementación_de_ToolTips_de_ayuda : </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RNF_003_Mensajes_de_confirmación:</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RNF_004_Disponibilidad_del_sistema</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RNF_005_Precisión_de_datos_decimales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RNF_006_Tiempo_de_respuesta_de_reportes_y_consultas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RNF_007_Tiempo_de_respuesta_de_transacciones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RNF_008_Indexación_automática</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RNF_009_Concurrencia_de_aplicación</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RNF_010_Concurrencia_de_Base_de_Datos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RNF_011_Log_de_auditoría</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RNF_012_Log_de_errores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RNF_013_Generación_de_copias_de_seguridad</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RNF_014_Plataforma_de_la_aplicación_Web</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RNF_015_Navegador_Web</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RNF_016_Publicación_de_aplicativo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RNF_017_Requerimientos_de_Software_de_estación_de_trabajo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RNF_018_Requerimientos_de_Hardware_de_servidor_de_aplicaciones_web</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RNF_019_Requerimientos_de_servidor_de_base_de_datos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just"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RNF_020_Requerimiento_de_hardware_de_estación_de_trabajo: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RNF_021_Plataforma_de_desarrollo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Requerimientos no Funcionales del Sw</a:t>
            </a:r>
          </a:p>
        </p:txBody>
      </p:sp>
      <p:graphicFrame>
        <p:nvGraphicFramePr>
          <p:cNvPr id="50332" name="Group 156"/>
          <p:cNvGraphicFramePr>
            <a:graphicFrameLocks noGrp="1"/>
          </p:cNvGraphicFramePr>
          <p:nvPr/>
        </p:nvGraphicFramePr>
        <p:xfrm>
          <a:off x="1466850" y="1884363"/>
          <a:ext cx="6210300" cy="4857750"/>
        </p:xfrm>
        <a:graphic>
          <a:graphicData uri="http://schemas.openxmlformats.org/drawingml/2006/table">
            <a:tbl>
              <a:tblPr/>
              <a:tblGrid>
                <a:gridCol w="6210300"/>
              </a:tblGrid>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RNF_022_Motor_de_base_de_datos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RNF_023_Cadena_de_conexión</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RNF_024_Seguridad_de_base_de_datos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RNF_025_Tipo_de_archivo_de_los_reportes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RNF_026_Tipo_de_archivo_del_manual_de_usuario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RNF_027_Tipo_de_archivo_del_manual_de_sistema</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RNF_028_Componente_Telerik_RadControls_for_Net</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RNF_029_Logo_estándar_en_pantallas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RNF_030_Autorización_de_estilos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RNF_031_Logo_estándar_en_reportes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RNF_032_Animación</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RNF_033_Resolución_recomendada</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RNF_034_Formato_estándar_en_interfaces: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RNF_035_Licenciamiento_de_sistema_operativo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RNF_036_Licenciamiento_de_base_de_datos_por_servidor</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RNF_037_Licenciamiento_de_base_de_datos_por_máquina</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RNF_038_Licenciamiento_de_Reporting_Services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RNF_039_Licenciamiento_de_Visual_Studio_2010</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RNF_040_Declaración_de_derecho_de_autor</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RNF_041_Estándares_de_programación_y_diseño_técnico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Modelo de Casos de Uso del Sistema</a:t>
            </a:r>
            <a:br>
              <a:rPr lang="es-PE" sz="3200" b="1">
                <a:solidFill>
                  <a:srgbClr val="FFFFFF"/>
                </a:solidFill>
                <a:latin typeface="Candara" pitchFamily="34" charset="0"/>
              </a:rPr>
            </a:br>
            <a:r>
              <a:rPr lang="es-PE" sz="3200" b="1">
                <a:solidFill>
                  <a:srgbClr val="FFFFFF"/>
                </a:solidFill>
                <a:latin typeface="Candara" pitchFamily="34" charset="0"/>
              </a:rPr>
              <a:t>Solicitud Contrato</a:t>
            </a:r>
          </a:p>
        </p:txBody>
      </p:sp>
      <p:pic>
        <p:nvPicPr>
          <p:cNvPr id="21507" name="Picture 3"/>
          <p:cNvPicPr>
            <a:picLocks noChangeAspect="1" noChangeArrowheads="1"/>
          </p:cNvPicPr>
          <p:nvPr/>
        </p:nvPicPr>
        <p:blipFill>
          <a:blip r:embed="rId2"/>
          <a:srcRect/>
          <a:stretch>
            <a:fillRect/>
          </a:stretch>
        </p:blipFill>
        <p:spPr bwMode="auto">
          <a:xfrm>
            <a:off x="1979613" y="1887538"/>
            <a:ext cx="5010150" cy="4781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Modelo de Casos de Uso del Sistema</a:t>
            </a:r>
            <a:br>
              <a:rPr lang="es-PE" sz="3200" b="1">
                <a:solidFill>
                  <a:srgbClr val="FFFFFF"/>
                </a:solidFill>
                <a:latin typeface="Candara" pitchFamily="34" charset="0"/>
              </a:rPr>
            </a:br>
            <a:r>
              <a:rPr lang="es-PE" sz="3200" b="1">
                <a:solidFill>
                  <a:srgbClr val="FFFFFF"/>
                </a:solidFill>
                <a:latin typeface="Candara" pitchFamily="34" charset="0"/>
              </a:rPr>
              <a:t>Seguimiento Contrato</a:t>
            </a:r>
          </a:p>
        </p:txBody>
      </p:sp>
      <p:pic>
        <p:nvPicPr>
          <p:cNvPr id="48132" name="Picture 4"/>
          <p:cNvPicPr>
            <a:picLocks noChangeAspect="1" noChangeArrowheads="1"/>
          </p:cNvPicPr>
          <p:nvPr/>
        </p:nvPicPr>
        <p:blipFill>
          <a:blip r:embed="rId2"/>
          <a:srcRect/>
          <a:stretch>
            <a:fillRect/>
          </a:stretch>
        </p:blipFill>
        <p:spPr bwMode="auto">
          <a:xfrm>
            <a:off x="2495550" y="1628775"/>
            <a:ext cx="4430713" cy="5229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Modelo de Casos de Uso del Sistema</a:t>
            </a:r>
            <a:br>
              <a:rPr lang="es-PE" sz="3200" b="1">
                <a:solidFill>
                  <a:srgbClr val="FFFFFF"/>
                </a:solidFill>
                <a:latin typeface="Candara" pitchFamily="34" charset="0"/>
              </a:rPr>
            </a:br>
            <a:r>
              <a:rPr lang="es-PE" sz="3200" b="1">
                <a:solidFill>
                  <a:srgbClr val="FFFFFF"/>
                </a:solidFill>
                <a:latin typeface="Candara" pitchFamily="34" charset="0"/>
              </a:rPr>
              <a:t>Seguridad</a:t>
            </a:r>
          </a:p>
        </p:txBody>
      </p:sp>
      <p:pic>
        <p:nvPicPr>
          <p:cNvPr id="49156" name="Picture 4"/>
          <p:cNvPicPr>
            <a:picLocks noChangeAspect="1" noChangeArrowheads="1"/>
          </p:cNvPicPr>
          <p:nvPr/>
        </p:nvPicPr>
        <p:blipFill>
          <a:blip r:embed="rId2"/>
          <a:srcRect l="3882" r="4201"/>
          <a:stretch>
            <a:fillRect/>
          </a:stretch>
        </p:blipFill>
        <p:spPr bwMode="auto">
          <a:xfrm>
            <a:off x="1619250" y="2492375"/>
            <a:ext cx="6697663" cy="3652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ESPECIFICACION DE CASO(S) DE USO DEL SISTEMA</a:t>
            </a:r>
            <a:br>
              <a:rPr lang="en-US" sz="4400" b="1">
                <a:solidFill>
                  <a:schemeClr val="tx2"/>
                </a:solidFill>
                <a:latin typeface="Candara" pitchFamily="34" charset="0"/>
              </a:rPr>
            </a:br>
            <a:r>
              <a:rPr lang="en-US" sz="2400" b="1">
                <a:solidFill>
                  <a:srgbClr val="8C2902"/>
                </a:solidFill>
              </a:rPr>
              <a:t>CC_CUS002_Actualizar_informacion_solicitudes_contrato_adendas</a:t>
            </a:r>
            <a:endParaRPr lang="es-PE" sz="2400" b="1">
              <a:solidFill>
                <a:srgbClr val="8C2902"/>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73E87"/>
    </a:dk2>
    <a:lt2>
      <a:srgbClr val="C6E7FC"/>
    </a:lt2>
    <a:accent1>
      <a:srgbClr val="31B6FD"/>
    </a:accent1>
    <a:accent2>
      <a:srgbClr val="4584D3"/>
    </a:accent2>
    <a:accent3>
      <a:srgbClr val="FFFFFF"/>
    </a:accent3>
    <a:accent4>
      <a:srgbClr val="000000"/>
    </a:accent4>
    <a:accent5>
      <a:srgbClr val="ADD7FE"/>
    </a:accent5>
    <a:accent6>
      <a:srgbClr val="3E77BF"/>
    </a:accent6>
    <a:hlink>
      <a:srgbClr val="0080FF"/>
    </a:hlink>
    <a:folHlink>
      <a:srgbClr val="5EAEFF"/>
    </a:folHlink>
  </a:clrScheme>
</a:themeOverride>
</file>

<file path=docProps/app.xml><?xml version="1.0" encoding="utf-8"?>
<Properties xmlns="http://schemas.openxmlformats.org/officeDocument/2006/extended-properties" xmlns:vt="http://schemas.openxmlformats.org/officeDocument/2006/docPropsVTypes">
  <Template>Waveform</Template>
  <TotalTime>1580</TotalTime>
  <Words>1109</Words>
  <Application>Microsoft Office PowerPoint</Application>
  <PresentationFormat>Presentación en pantalla (4:3)</PresentationFormat>
  <Paragraphs>155</Paragraphs>
  <Slides>20</Slides>
  <Notes>10</Notes>
  <HiddenSlides>0</HiddenSlides>
  <MMClips>0</MMClips>
  <ScaleCrop>false</ScaleCrop>
  <HeadingPairs>
    <vt:vector size="6" baseType="variant">
      <vt:variant>
        <vt:lpstr>Fuentes usadas</vt:lpstr>
      </vt:variant>
      <vt:variant>
        <vt:i4>4</vt:i4>
      </vt:variant>
      <vt:variant>
        <vt:lpstr>Plantilla de diseño</vt:lpstr>
      </vt:variant>
      <vt:variant>
        <vt:i4>7</vt:i4>
      </vt:variant>
      <vt:variant>
        <vt:lpstr>Títulos de diapositiva</vt:lpstr>
      </vt:variant>
      <vt:variant>
        <vt:i4>20</vt:i4>
      </vt:variant>
    </vt:vector>
  </HeadingPairs>
  <TitlesOfParts>
    <vt:vector size="31" baseType="lpstr">
      <vt:lpstr>Arial</vt:lpstr>
      <vt:lpstr>Candara</vt:lpstr>
      <vt:lpstr>Symbol</vt:lpstr>
      <vt:lpstr>Calibri</vt:lpstr>
      <vt:lpstr>Forma de onda</vt:lpstr>
      <vt:lpstr>Forma de onda</vt:lpstr>
      <vt:lpstr>Forma de onda</vt:lpstr>
      <vt:lpstr>Forma de onda</vt:lpstr>
      <vt:lpstr>Forma de onda</vt:lpstr>
      <vt:lpstr>Forma de onda</vt:lpstr>
      <vt:lpstr>Forma de onda</vt:lpstr>
      <vt:lpstr>CONTRATOS DE CLIENTES</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CONTRATOS DE CLIENTES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grojas</cp:lastModifiedBy>
  <cp:revision>206</cp:revision>
  <dcterms:created xsi:type="dcterms:W3CDTF">2012-05-06T17:51:32Z</dcterms:created>
  <dcterms:modified xsi:type="dcterms:W3CDTF">2012-09-17T14:50:41Z</dcterms:modified>
</cp:coreProperties>
</file>