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notesMasterIdLst>
    <p:notesMasterId r:id="rId17"/>
  </p:notesMasterIdLst>
  <p:sldIdLst>
    <p:sldId id="256" r:id="rId2"/>
    <p:sldId id="324" r:id="rId3"/>
    <p:sldId id="342" r:id="rId4"/>
    <p:sldId id="352" r:id="rId5"/>
    <p:sldId id="343" r:id="rId6"/>
    <p:sldId id="344" r:id="rId7"/>
    <p:sldId id="354" r:id="rId8"/>
    <p:sldId id="355" r:id="rId9"/>
    <p:sldId id="356" r:id="rId10"/>
    <p:sldId id="319" r:id="rId11"/>
    <p:sldId id="320" r:id="rId12"/>
    <p:sldId id="316" r:id="rId13"/>
    <p:sldId id="308" r:id="rId14"/>
    <p:sldId id="357" r:id="rId15"/>
    <p:sldId id="260" r:id="rId16"/>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29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11" autoAdjust="0"/>
    <p:restoredTop sz="94622" autoAdjust="0"/>
  </p:normalViewPr>
  <p:slideViewPr>
    <p:cSldViewPr>
      <p:cViewPr varScale="1">
        <p:scale>
          <a:sx n="74" d="100"/>
          <a:sy n="74" d="100"/>
        </p:scale>
        <p:origin x="-990"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21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11DC0D2-5658-42B4-85C0-0F9EFCC9245D}" type="datetimeFigureOut">
              <a:rPr lang="es-PE"/>
              <a:pPr>
                <a:defRPr/>
              </a:pPr>
              <a:t>03/09/2012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19100C4-FE96-4DD8-A39B-FD1970437A74}" type="slidenum">
              <a:rPr lang="es-PE"/>
              <a:pPr>
                <a:defRPr/>
              </a:pPr>
              <a:t>‹Nº›</a:t>
            </a:fld>
            <a:endParaRPr lang="es-PE"/>
          </a:p>
        </p:txBody>
      </p:sp>
    </p:spTree>
    <p:extLst>
      <p:ext uri="{BB962C8B-B14F-4D97-AF65-F5344CB8AC3E}">
        <p14:creationId xmlns:p14="http://schemas.microsoft.com/office/powerpoint/2010/main" val="14683421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4578"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2355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6FE8572-14FB-4E97-983D-AA79736D8356}" type="slidenum">
              <a:rPr lang="es-PE" sz="1200">
                <a:latin typeface="+mn-lt"/>
              </a:rPr>
              <a:pPr algn="r">
                <a:defRPr/>
              </a:pPr>
              <a:t>10</a:t>
            </a:fld>
            <a:endParaRPr lang="es-PE" sz="1200">
              <a:latin typeface="+mn-l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9698"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2355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52410A19-F163-4030-A585-8D5DC6E69E8D}" type="slidenum">
              <a:rPr lang="es-PE" sz="1200">
                <a:latin typeface="+mn-lt"/>
              </a:rPr>
              <a:pPr algn="r">
                <a:defRPr/>
              </a:pPr>
              <a:t>11</a:t>
            </a:fld>
            <a:endParaRPr lang="es-PE" sz="1200">
              <a:latin typeface="+mn-l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1" name="Date Placeholder 3"/>
          <p:cNvSpPr>
            <a:spLocks noGrp="1"/>
          </p:cNvSpPr>
          <p:nvPr>
            <p:ph type="dt" sz="half" idx="10"/>
          </p:nvPr>
        </p:nvSpPr>
        <p:spPr/>
        <p:txBody>
          <a:bodyPr/>
          <a:lstStyle>
            <a:lvl1pPr>
              <a:defRPr/>
            </a:lvl1pPr>
          </a:lstStyle>
          <a:p>
            <a:pPr>
              <a:defRPr/>
            </a:pPr>
            <a:fld id="{8367A9E3-BD6D-4E11-BD39-FB9D59BEC527}" type="datetimeFigureOut">
              <a:rPr lang="es-PE"/>
              <a:pPr>
                <a:defRPr/>
              </a:pPr>
              <a:t>03/09/2012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B909DE6A-D2D0-4257-B5BF-66331D85DB6C}" type="slidenum">
              <a:rPr lang="es-PE"/>
              <a:pPr>
                <a:defRPr/>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pPr>
              <a:defRPr/>
            </a:pPr>
            <a:fld id="{5C0F92D6-2392-4BDB-9D0A-AC74DBF17B0B}" type="datetimeFigureOut">
              <a:rPr lang="es-PE"/>
              <a:pPr>
                <a:defRPr/>
              </a:pPr>
              <a:t>03/09/2012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C6142725-E735-413E-A3A7-6AA076A91702}" type="slidenum">
              <a:rPr lang="es-PE"/>
              <a:pPr>
                <a:defRPr/>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Date Placeholder 3"/>
          <p:cNvSpPr>
            <a:spLocks noGrp="1"/>
          </p:cNvSpPr>
          <p:nvPr>
            <p:ph type="dt" sz="half" idx="10"/>
          </p:nvPr>
        </p:nvSpPr>
        <p:spPr/>
        <p:txBody>
          <a:bodyPr/>
          <a:lstStyle>
            <a:lvl1pPr>
              <a:defRPr/>
            </a:lvl1pPr>
          </a:lstStyle>
          <a:p>
            <a:pPr>
              <a:defRPr/>
            </a:pPr>
            <a:fld id="{D0A037F1-4913-4633-ADE3-B54161645B47}" type="datetimeFigureOut">
              <a:rPr lang="es-PE"/>
              <a:pPr>
                <a:defRPr/>
              </a:pPr>
              <a:t>03/09/2012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26B7D584-549B-4990-BE9D-6A99FDB07482}" type="slidenum">
              <a:rPr lang="es-PE"/>
              <a:pPr>
                <a:defRPr/>
              </a:pPr>
              <a:t>‹Nº›</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4BB48F2-1E57-443C-BA99-860540815444}" type="datetimeFigureOut">
              <a:rPr lang="es-PE"/>
              <a:pPr>
                <a:defRPr/>
              </a:pPr>
              <a:t>03/09/2012</a:t>
            </a:fld>
            <a:endParaRPr lang="es-PE"/>
          </a:p>
        </p:txBody>
      </p:sp>
      <p:sp>
        <p:nvSpPr>
          <p:cNvPr id="3" name="Footer Placeholder 4"/>
          <p:cNvSpPr>
            <a:spLocks noGrp="1"/>
          </p:cNvSpPr>
          <p:nvPr>
            <p:ph type="ftr" sz="quarter" idx="11"/>
          </p:nvPr>
        </p:nvSpPr>
        <p:spPr/>
        <p:txBody>
          <a:bodyPr/>
          <a:lstStyle>
            <a:lvl1pPr>
              <a:defRPr/>
            </a:lvl1pPr>
          </a:lstStyle>
          <a:p>
            <a:pPr>
              <a:defRPr/>
            </a:pPr>
            <a:endParaRPr lang="es-PE"/>
          </a:p>
        </p:txBody>
      </p:sp>
      <p:sp>
        <p:nvSpPr>
          <p:cNvPr id="4" name="Slide Number Placeholder 5"/>
          <p:cNvSpPr>
            <a:spLocks noGrp="1"/>
          </p:cNvSpPr>
          <p:nvPr>
            <p:ph type="sldNum" sz="quarter" idx="12"/>
          </p:nvPr>
        </p:nvSpPr>
        <p:spPr/>
        <p:txBody>
          <a:bodyPr/>
          <a:lstStyle>
            <a:lvl1pPr>
              <a:defRPr/>
            </a:lvl1pPr>
          </a:lstStyle>
          <a:p>
            <a:pPr>
              <a:defRPr/>
            </a:pPr>
            <a:fld id="{43175E5E-5E17-4EF1-8F63-96EB98CDFE39}" type="slidenum">
              <a:rPr lang="es-PE"/>
              <a:pPr>
                <a:defRPr/>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
        <p:nvSpPr>
          <p:cNvPr id="4" name="Date Placeholder 3"/>
          <p:cNvSpPr>
            <a:spLocks noGrp="1"/>
          </p:cNvSpPr>
          <p:nvPr>
            <p:ph type="dt" sz="half" idx="10"/>
          </p:nvPr>
        </p:nvSpPr>
        <p:spPr/>
        <p:txBody>
          <a:bodyPr/>
          <a:lstStyle>
            <a:lvl1pPr>
              <a:defRPr/>
            </a:lvl1pPr>
          </a:lstStyle>
          <a:p>
            <a:pPr>
              <a:defRPr/>
            </a:pPr>
            <a:fld id="{A1381F07-65BB-492F-AFB0-8DD09C51F6E0}" type="datetimeFigureOut">
              <a:rPr lang="es-PE"/>
              <a:pPr>
                <a:defRPr/>
              </a:pPr>
              <a:t>03/09/2012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FA07D73F-892A-4FEE-8F20-E5B71C30A7CE}" type="slidenum">
              <a:rPr lang="es-PE"/>
              <a:pPr>
                <a:defRPr/>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14"/>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18"/>
          <p:cNvSpPr>
            <a:spLocks/>
          </p:cNvSpPr>
          <p:nvPr/>
        </p:nvSpPr>
        <p:spPr bwMode="hidden">
          <a:xfrm>
            <a:off x="2619375" y="4075113"/>
            <a:ext cx="5545138" cy="85090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22"/>
          <p:cNvSpPr>
            <a:spLocks/>
          </p:cNvSpPr>
          <p:nvPr/>
        </p:nvSpPr>
        <p:spPr bwMode="hidden">
          <a:xfrm>
            <a:off x="2828925" y="4087813"/>
            <a:ext cx="5467350" cy="77470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8" name="Freeform 26"/>
          <p:cNvSpPr>
            <a:spLocks/>
          </p:cNvSpPr>
          <p:nvPr/>
        </p:nvSpPr>
        <p:spPr bwMode="hidden">
          <a:xfrm>
            <a:off x="5610225" y="4073525"/>
            <a:ext cx="3306763" cy="652463"/>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9" name="Freeform 10"/>
          <p:cNvSpPr>
            <a:spLocks/>
          </p:cNvSpPr>
          <p:nvPr/>
        </p:nvSpPr>
        <p:spPr bwMode="hidden">
          <a:xfrm>
            <a:off x="211138" y="4059238"/>
            <a:ext cx="8723312" cy="1328737"/>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Date Placeholder 3"/>
          <p:cNvSpPr>
            <a:spLocks noGrp="1"/>
          </p:cNvSpPr>
          <p:nvPr>
            <p:ph type="dt" sz="half" idx="10"/>
          </p:nvPr>
        </p:nvSpPr>
        <p:spPr/>
        <p:txBody>
          <a:bodyPr/>
          <a:lstStyle>
            <a:lvl1pPr>
              <a:defRPr/>
            </a:lvl1pPr>
          </a:lstStyle>
          <a:p>
            <a:pPr>
              <a:defRPr/>
            </a:pPr>
            <a:fld id="{B9F87C86-83B4-44A9-B8C0-A641AF19DB07}" type="datetimeFigureOut">
              <a:rPr lang="es-PE"/>
              <a:pPr>
                <a:defRPr/>
              </a:pPr>
              <a:t>03/09/2012</a:t>
            </a:fld>
            <a:endParaRPr lang="es-PE"/>
          </a:p>
        </p:txBody>
      </p:sp>
      <p:sp>
        <p:nvSpPr>
          <p:cNvPr id="11" name="Footer Placeholder 4"/>
          <p:cNvSpPr>
            <a:spLocks noGrp="1"/>
          </p:cNvSpPr>
          <p:nvPr>
            <p:ph type="ftr" sz="quarter" idx="11"/>
          </p:nvPr>
        </p:nvSpPr>
        <p:spPr/>
        <p:txBody>
          <a:bodyPr/>
          <a:lstStyle>
            <a:lvl1pPr>
              <a:defRPr/>
            </a:lvl1pPr>
          </a:lstStyle>
          <a:p>
            <a:pPr>
              <a:defRPr/>
            </a:pPr>
            <a:endParaRPr lang="es-PE"/>
          </a:p>
        </p:txBody>
      </p:sp>
      <p:sp>
        <p:nvSpPr>
          <p:cNvPr id="12" name="Slide Number Placeholder 5"/>
          <p:cNvSpPr>
            <a:spLocks noGrp="1"/>
          </p:cNvSpPr>
          <p:nvPr>
            <p:ph type="sldNum" sz="quarter" idx="12"/>
          </p:nvPr>
        </p:nvSpPr>
        <p:spPr/>
        <p:txBody>
          <a:bodyPr/>
          <a:lstStyle>
            <a:lvl1pPr>
              <a:defRPr/>
            </a:lvl1pPr>
          </a:lstStyle>
          <a:p>
            <a:pPr>
              <a:defRPr/>
            </a:pPr>
            <a:fld id="{3B0EEEB0-6243-4A49-A375-2295202BF3A5}" type="slidenum">
              <a:rPr lang="es-PE"/>
              <a:pPr>
                <a:defRPr/>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3"/>
          <p:cNvSpPr>
            <a:spLocks noGrp="1"/>
          </p:cNvSpPr>
          <p:nvPr>
            <p:ph type="dt" sz="half" idx="15"/>
          </p:nvPr>
        </p:nvSpPr>
        <p:spPr/>
        <p:txBody>
          <a:bodyPr/>
          <a:lstStyle>
            <a:lvl1pPr>
              <a:defRPr/>
            </a:lvl1pPr>
          </a:lstStyle>
          <a:p>
            <a:pPr>
              <a:defRPr/>
            </a:pPr>
            <a:fld id="{3DF3E2B1-6FC6-4652-BE43-EF8B71C2676C}" type="datetimeFigureOut">
              <a:rPr lang="es-PE"/>
              <a:pPr>
                <a:defRPr/>
              </a:pPr>
              <a:t>03/09/2012</a:t>
            </a:fld>
            <a:endParaRPr lang="es-PE"/>
          </a:p>
        </p:txBody>
      </p:sp>
      <p:sp>
        <p:nvSpPr>
          <p:cNvPr id="6" name="Footer Placeholder 4"/>
          <p:cNvSpPr>
            <a:spLocks noGrp="1"/>
          </p:cNvSpPr>
          <p:nvPr>
            <p:ph type="ftr" sz="quarter" idx="16"/>
          </p:nvPr>
        </p:nvSpPr>
        <p:spPr/>
        <p:txBody>
          <a:bodyPr/>
          <a:lstStyle>
            <a:lvl1pPr>
              <a:defRPr/>
            </a:lvl1pPr>
          </a:lstStyle>
          <a:p>
            <a:pPr>
              <a:defRPr/>
            </a:pPr>
            <a:endParaRPr lang="es-PE"/>
          </a:p>
        </p:txBody>
      </p:sp>
      <p:sp>
        <p:nvSpPr>
          <p:cNvPr id="7" name="Slide Number Placeholder 5"/>
          <p:cNvSpPr>
            <a:spLocks noGrp="1"/>
          </p:cNvSpPr>
          <p:nvPr>
            <p:ph type="sldNum" sz="quarter" idx="17"/>
          </p:nvPr>
        </p:nvSpPr>
        <p:spPr/>
        <p:txBody>
          <a:bodyPr/>
          <a:lstStyle>
            <a:lvl1pPr>
              <a:defRPr/>
            </a:lvl1pPr>
          </a:lstStyle>
          <a:p>
            <a:pPr>
              <a:defRPr/>
            </a:pPr>
            <a:fld id="{F1F00322-2340-4C34-BB1A-56D386CF2736}" type="slidenum">
              <a:rPr lang="es-PE"/>
              <a:pPr>
                <a:defRPr/>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DD32581A-B990-468D-BBE0-BD1AAA496AF2}" type="datetimeFigureOut">
              <a:rPr lang="es-PE"/>
              <a:pPr>
                <a:defRPr/>
              </a:pPr>
              <a:t>03/09/2012</a:t>
            </a:fld>
            <a:endParaRPr lang="es-PE"/>
          </a:p>
        </p:txBody>
      </p:sp>
      <p:sp>
        <p:nvSpPr>
          <p:cNvPr id="8" name="Footer Placeholder 4"/>
          <p:cNvSpPr>
            <a:spLocks noGrp="1"/>
          </p:cNvSpPr>
          <p:nvPr>
            <p:ph type="ftr" sz="quarter" idx="11"/>
          </p:nvPr>
        </p:nvSpPr>
        <p:spPr/>
        <p:txBody>
          <a:bodyPr/>
          <a:lstStyle>
            <a:lvl1pPr>
              <a:defRPr/>
            </a:lvl1pPr>
          </a:lstStyle>
          <a:p>
            <a:pPr>
              <a:defRPr/>
            </a:pPr>
            <a:endParaRPr lang="es-PE"/>
          </a:p>
        </p:txBody>
      </p:sp>
      <p:sp>
        <p:nvSpPr>
          <p:cNvPr id="9" name="Slide Number Placeholder 5"/>
          <p:cNvSpPr>
            <a:spLocks noGrp="1"/>
          </p:cNvSpPr>
          <p:nvPr>
            <p:ph type="sldNum" sz="quarter" idx="12"/>
          </p:nvPr>
        </p:nvSpPr>
        <p:spPr/>
        <p:txBody>
          <a:bodyPr/>
          <a:lstStyle>
            <a:lvl1pPr>
              <a:defRPr/>
            </a:lvl1pPr>
          </a:lstStyle>
          <a:p>
            <a:pPr>
              <a:defRPr/>
            </a:pPr>
            <a:fld id="{527CD021-2D8D-4CE3-93F9-1501456D1A00}" type="slidenum">
              <a:rPr lang="es-PE"/>
              <a:pPr>
                <a:defRPr/>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3"/>
          <p:cNvSpPr>
            <a:spLocks noGrp="1"/>
          </p:cNvSpPr>
          <p:nvPr>
            <p:ph type="dt" sz="half" idx="10"/>
          </p:nvPr>
        </p:nvSpPr>
        <p:spPr/>
        <p:txBody>
          <a:bodyPr/>
          <a:lstStyle>
            <a:lvl1pPr>
              <a:defRPr/>
            </a:lvl1pPr>
          </a:lstStyle>
          <a:p>
            <a:pPr>
              <a:defRPr/>
            </a:pPr>
            <a:fld id="{041C1FCA-7EC1-4A25-A6CC-F638B530E440}" type="datetimeFigureOut">
              <a:rPr lang="es-PE"/>
              <a:pPr>
                <a:defRPr/>
              </a:pPr>
              <a:t>03/09/2012</a:t>
            </a:fld>
            <a:endParaRPr lang="es-PE"/>
          </a:p>
        </p:txBody>
      </p:sp>
      <p:sp>
        <p:nvSpPr>
          <p:cNvPr id="4" name="Footer Placeholder 4"/>
          <p:cNvSpPr>
            <a:spLocks noGrp="1"/>
          </p:cNvSpPr>
          <p:nvPr>
            <p:ph type="ftr" sz="quarter" idx="11"/>
          </p:nvPr>
        </p:nvSpPr>
        <p:spPr/>
        <p:txBody>
          <a:bodyPr/>
          <a:lstStyle>
            <a:lvl1pPr>
              <a:defRPr/>
            </a:lvl1pPr>
          </a:lstStyle>
          <a:p>
            <a:pPr>
              <a:defRPr/>
            </a:pPr>
            <a:endParaRPr lang="es-PE"/>
          </a:p>
        </p:txBody>
      </p:sp>
      <p:sp>
        <p:nvSpPr>
          <p:cNvPr id="5" name="Slide Number Placeholder 5"/>
          <p:cNvSpPr>
            <a:spLocks noGrp="1"/>
          </p:cNvSpPr>
          <p:nvPr>
            <p:ph type="sldNum" sz="quarter" idx="12"/>
          </p:nvPr>
        </p:nvSpPr>
        <p:spPr/>
        <p:txBody>
          <a:bodyPr/>
          <a:lstStyle>
            <a:lvl1pPr>
              <a:defRPr/>
            </a:lvl1pPr>
          </a:lstStyle>
          <a:p>
            <a:pPr>
              <a:defRPr/>
            </a:pPr>
            <a:fld id="{BB2493C2-71C8-475A-8C23-72DA34897327}" type="slidenum">
              <a:rPr lang="es-PE"/>
              <a:pPr>
                <a:defRPr/>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5"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7"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8"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9" name="Date Placeholder 1"/>
          <p:cNvSpPr>
            <a:spLocks noGrp="1"/>
          </p:cNvSpPr>
          <p:nvPr>
            <p:ph type="dt" sz="half" idx="10"/>
          </p:nvPr>
        </p:nvSpPr>
        <p:spPr/>
        <p:txBody>
          <a:bodyPr/>
          <a:lstStyle>
            <a:lvl1pPr>
              <a:defRPr/>
            </a:lvl1pPr>
          </a:lstStyle>
          <a:p>
            <a:pPr>
              <a:defRPr/>
            </a:pPr>
            <a:fld id="{4321A8E6-DB35-4E5A-8616-4BB9FEBFBF46}" type="datetimeFigureOut">
              <a:rPr lang="es-PE"/>
              <a:pPr>
                <a:defRPr/>
              </a:pPr>
              <a:t>03/09/2012</a:t>
            </a:fld>
            <a:endParaRPr lang="es-PE"/>
          </a:p>
        </p:txBody>
      </p:sp>
      <p:sp>
        <p:nvSpPr>
          <p:cNvPr id="10" name="Footer Placeholder 2"/>
          <p:cNvSpPr>
            <a:spLocks noGrp="1"/>
          </p:cNvSpPr>
          <p:nvPr>
            <p:ph type="ftr" sz="quarter" idx="11"/>
          </p:nvPr>
        </p:nvSpPr>
        <p:spPr/>
        <p:txBody>
          <a:bodyPr/>
          <a:lstStyle>
            <a:lvl1pPr>
              <a:defRPr/>
            </a:lvl1pPr>
          </a:lstStyle>
          <a:p>
            <a:pPr>
              <a:defRPr/>
            </a:pPr>
            <a:endParaRPr lang="es-PE"/>
          </a:p>
        </p:txBody>
      </p:sp>
      <p:sp>
        <p:nvSpPr>
          <p:cNvPr id="11" name="Slide Number Placeholder 3"/>
          <p:cNvSpPr>
            <a:spLocks noGrp="1"/>
          </p:cNvSpPr>
          <p:nvPr>
            <p:ph type="sldNum" sz="quarter" idx="12"/>
          </p:nvPr>
        </p:nvSpPr>
        <p:spPr/>
        <p:txBody>
          <a:bodyPr/>
          <a:lstStyle>
            <a:lvl1pPr>
              <a:defRPr/>
            </a:lvl1pPr>
          </a:lstStyle>
          <a:p>
            <a:pPr>
              <a:defRPr/>
            </a:pPr>
            <a:fld id="{8E85D2D3-1C5B-4EE1-BC99-56DC7263EB8B}" type="slidenum">
              <a:rPr lang="es-PE"/>
              <a:pPr>
                <a:defRPr/>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Date Placeholder 4"/>
          <p:cNvSpPr>
            <a:spLocks noGrp="1"/>
          </p:cNvSpPr>
          <p:nvPr>
            <p:ph type="dt" sz="half" idx="10"/>
          </p:nvPr>
        </p:nvSpPr>
        <p:spPr/>
        <p:txBody>
          <a:bodyPr/>
          <a:lstStyle>
            <a:lvl1pPr>
              <a:defRPr/>
            </a:lvl1pPr>
          </a:lstStyle>
          <a:p>
            <a:pPr>
              <a:defRPr/>
            </a:pPr>
            <a:fld id="{3ECC800C-1235-4EA2-B8E6-B6A2E027E892}" type="datetimeFigureOut">
              <a:rPr lang="es-PE"/>
              <a:pPr>
                <a:defRPr/>
              </a:pPr>
              <a:t>03/09/2012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A7A88101-DFB2-4B79-B7E1-FCBCDE2AF45A}" type="slidenum">
              <a:rPr lang="es-PE"/>
              <a:pPr>
                <a:defRPr/>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12" name="Date Placeholder 4"/>
          <p:cNvSpPr>
            <a:spLocks noGrp="1"/>
          </p:cNvSpPr>
          <p:nvPr>
            <p:ph type="dt" sz="half" idx="10"/>
          </p:nvPr>
        </p:nvSpPr>
        <p:spPr/>
        <p:txBody>
          <a:bodyPr/>
          <a:lstStyle>
            <a:lvl1pPr>
              <a:defRPr/>
            </a:lvl1pPr>
          </a:lstStyle>
          <a:p>
            <a:pPr>
              <a:defRPr/>
            </a:pPr>
            <a:fld id="{CCDABCFD-D0F1-478B-A434-44041E704B73}" type="datetimeFigureOut">
              <a:rPr lang="es-PE"/>
              <a:pPr>
                <a:defRPr/>
              </a:pPr>
              <a:t>03/09/2012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2E947133-27C9-4C5A-8C4C-2F8F90308810}" type="slidenum">
              <a:rPr lang="es-PE"/>
              <a:pPr>
                <a:defRPr/>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7"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8"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9"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20"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1028"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fontAlgn="auto">
              <a:spcBef>
                <a:spcPts val="0"/>
              </a:spcBef>
              <a:spcAft>
                <a:spcPts val="0"/>
              </a:spcAft>
              <a:defRPr sz="1000">
                <a:solidFill>
                  <a:schemeClr val="tx2"/>
                </a:solidFill>
                <a:latin typeface="+mn-lt"/>
              </a:defRPr>
            </a:lvl1pPr>
          </a:lstStyle>
          <a:p>
            <a:pPr>
              <a:defRPr/>
            </a:pPr>
            <a:fld id="{40A03DA6-5B48-4017-8481-CE314B820F88}" type="datetimeFigureOut">
              <a:rPr lang="es-PE"/>
              <a:pPr>
                <a:defRPr/>
              </a:pPr>
              <a:t>03/09/2012</a:t>
            </a:fld>
            <a:endParaRPr lang="es-PE"/>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fontAlgn="auto">
              <a:spcBef>
                <a:spcPts val="0"/>
              </a:spcBef>
              <a:spcAft>
                <a:spcPts val="0"/>
              </a:spcAft>
              <a:defRPr sz="1000">
                <a:solidFill>
                  <a:schemeClr val="tx2"/>
                </a:solidFill>
                <a:latin typeface="+mn-lt"/>
              </a:defRPr>
            </a:lvl1pPr>
          </a:lstStyle>
          <a:p>
            <a:pPr>
              <a:defRPr/>
            </a:pPr>
            <a:endParaRPr lang="es-PE"/>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fontAlgn="auto">
              <a:spcBef>
                <a:spcPts val="0"/>
              </a:spcBef>
              <a:spcAft>
                <a:spcPts val="0"/>
              </a:spcAft>
              <a:defRPr sz="1000">
                <a:solidFill>
                  <a:schemeClr val="tx2"/>
                </a:solidFill>
                <a:latin typeface="+mn-lt"/>
              </a:defRPr>
            </a:lvl1pPr>
          </a:lstStyle>
          <a:p>
            <a:pPr>
              <a:defRPr/>
            </a:pPr>
            <a:fld id="{66957034-D55C-4346-B74B-9EE42A8DCB59}" type="slidenum">
              <a:rPr lang="es-PE"/>
              <a:pPr>
                <a:defRPr/>
              </a:pPr>
              <a:t>‹Nº›</a:t>
            </a:fld>
            <a:endParaRPr lang="es-PE"/>
          </a:p>
        </p:txBody>
      </p:sp>
      <p:sp>
        <p:nvSpPr>
          <p:cNvPr id="1032"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4" r:id="rId3"/>
    <p:sldLayoutId id="2147483671" r:id="rId4"/>
    <p:sldLayoutId id="2147483670" r:id="rId5"/>
    <p:sldLayoutId id="2147483669" r:id="rId6"/>
    <p:sldLayoutId id="2147483675" r:id="rId7"/>
    <p:sldLayoutId id="2147483676" r:id="rId8"/>
    <p:sldLayoutId id="2147483677" r:id="rId9"/>
    <p:sldLayoutId id="2147483668" r:id="rId10"/>
    <p:sldLayoutId id="2147483678" r:id="rId11"/>
    <p:sldLayoutId id="2147483667" r:id="rId12"/>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ctrTitle"/>
          </p:nvPr>
        </p:nvSpPr>
        <p:spPr>
          <a:xfrm>
            <a:off x="684213" y="692150"/>
            <a:ext cx="7772400" cy="1584325"/>
          </a:xfrm>
        </p:spPr>
        <p:txBody>
          <a:bodyPr/>
          <a:lstStyle/>
          <a:p>
            <a:pPr eaLnBrk="1" hangingPunct="1"/>
            <a:r>
              <a:rPr lang="es-PE" smtClean="0"/>
              <a:t>CONTRATOS DE CLIENTES</a:t>
            </a:r>
            <a:endParaRPr lang="es-PE" sz="3600" smtClean="0"/>
          </a:p>
        </p:txBody>
      </p:sp>
      <p:sp>
        <p:nvSpPr>
          <p:cNvPr id="15362" name="3 CuadroTexto"/>
          <p:cNvSpPr txBox="1">
            <a:spLocks noChangeArrowheads="1"/>
          </p:cNvSpPr>
          <p:nvPr/>
        </p:nvSpPr>
        <p:spPr bwMode="auto">
          <a:xfrm>
            <a:off x="2278063" y="3641725"/>
            <a:ext cx="6264275" cy="3046988"/>
          </a:xfrm>
          <a:prstGeom prst="rect">
            <a:avLst/>
          </a:prstGeom>
          <a:noFill/>
          <a:ln w="9525">
            <a:noFill/>
            <a:miter lim="800000"/>
            <a:headEnd/>
            <a:tailEnd/>
          </a:ln>
        </p:spPr>
        <p:txBody>
          <a:bodyPr>
            <a:spAutoFit/>
          </a:bodyPr>
          <a:lstStyle/>
          <a:p>
            <a:pPr algn="r"/>
            <a:r>
              <a:rPr lang="es-PE" sz="2400" dirty="0" smtClean="0">
                <a:latin typeface="Candara" pitchFamily="34" charset="0"/>
              </a:rPr>
              <a:t>Orlando </a:t>
            </a:r>
            <a:r>
              <a:rPr lang="es-PE" sz="2400" dirty="0" err="1" smtClean="0">
                <a:latin typeface="Candara" pitchFamily="34" charset="0"/>
              </a:rPr>
              <a:t>Sedamano</a:t>
            </a:r>
            <a:r>
              <a:rPr lang="es-PE" sz="2400" dirty="0" smtClean="0">
                <a:latin typeface="Candara" pitchFamily="34" charset="0"/>
              </a:rPr>
              <a:t> Cornejo</a:t>
            </a:r>
          </a:p>
          <a:p>
            <a:pPr algn="r"/>
            <a:r>
              <a:rPr lang="es-PE" sz="2400" dirty="0" smtClean="0">
                <a:latin typeface="Candara" pitchFamily="34" charset="0"/>
              </a:rPr>
              <a:t>Marco </a:t>
            </a:r>
            <a:r>
              <a:rPr lang="es-PE" sz="2400" dirty="0" err="1" smtClean="0">
                <a:latin typeface="Candara" pitchFamily="34" charset="0"/>
              </a:rPr>
              <a:t>Bustinza</a:t>
            </a:r>
            <a:r>
              <a:rPr lang="es-PE" sz="2400" dirty="0" smtClean="0">
                <a:latin typeface="Candara" pitchFamily="34" charset="0"/>
              </a:rPr>
              <a:t> </a:t>
            </a:r>
          </a:p>
          <a:p>
            <a:pPr algn="r"/>
            <a:r>
              <a:rPr lang="es-PE" sz="2400" dirty="0" smtClean="0">
                <a:latin typeface="Candara" pitchFamily="34" charset="0"/>
              </a:rPr>
              <a:t>Néstor Robles Cacha</a:t>
            </a:r>
          </a:p>
          <a:p>
            <a:pPr algn="r"/>
            <a:r>
              <a:rPr lang="es-PE" sz="2400" dirty="0" smtClean="0">
                <a:latin typeface="Candara" pitchFamily="34" charset="0"/>
              </a:rPr>
              <a:t>Gabriela Rojas </a:t>
            </a:r>
            <a:r>
              <a:rPr lang="es-PE" sz="2400" dirty="0" err="1" smtClean="0">
                <a:latin typeface="Candara" pitchFamily="34" charset="0"/>
              </a:rPr>
              <a:t>Munive</a:t>
            </a:r>
            <a:r>
              <a:rPr lang="es-PE" sz="2400" dirty="0" smtClean="0">
                <a:latin typeface="Candara" pitchFamily="34" charset="0"/>
              </a:rPr>
              <a:t> </a:t>
            </a:r>
          </a:p>
          <a:p>
            <a:pPr algn="r"/>
            <a:r>
              <a:rPr lang="es-PE" sz="2400" dirty="0" smtClean="0">
                <a:latin typeface="Candara" pitchFamily="34" charset="0"/>
              </a:rPr>
              <a:t>Paola </a:t>
            </a:r>
            <a:r>
              <a:rPr lang="es-PE" sz="2400" dirty="0">
                <a:latin typeface="Candara" pitchFamily="34" charset="0"/>
              </a:rPr>
              <a:t>Rojas </a:t>
            </a:r>
            <a:r>
              <a:rPr lang="es-PE" sz="2400" dirty="0" err="1" smtClean="0">
                <a:latin typeface="Candara" pitchFamily="34" charset="0"/>
              </a:rPr>
              <a:t>Chicoma</a:t>
            </a:r>
            <a:endParaRPr lang="es-PE" sz="2400" dirty="0">
              <a:latin typeface="Candara" pitchFamily="34" charset="0"/>
            </a:endParaRPr>
          </a:p>
          <a:p>
            <a:pPr algn="r"/>
            <a:r>
              <a:rPr lang="es-PE" sz="2400" dirty="0">
                <a:latin typeface="Candara" pitchFamily="34" charset="0"/>
              </a:rPr>
              <a:t>Augusto </a:t>
            </a:r>
            <a:r>
              <a:rPr lang="es-PE" sz="2400" dirty="0" smtClean="0">
                <a:latin typeface="Candara" pitchFamily="34" charset="0"/>
              </a:rPr>
              <a:t>Suárez Gutiérrez</a:t>
            </a:r>
            <a:endParaRPr lang="es-PE" sz="2400" dirty="0">
              <a:latin typeface="Candara" pitchFamily="34" charset="0"/>
            </a:endParaRPr>
          </a:p>
          <a:p>
            <a:pPr algn="r"/>
            <a:endParaRPr lang="es-PE" sz="2400" dirty="0">
              <a:latin typeface="Candara" pitchFamily="34" charset="0"/>
            </a:endParaRPr>
          </a:p>
          <a:p>
            <a:pPr algn="r"/>
            <a:endParaRPr lang="es-PE" sz="2400" dirty="0">
              <a:solidFill>
                <a:schemeClr val="bg1"/>
              </a:solidFill>
              <a:latin typeface="Candar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2 Título"/>
          <p:cNvSpPr>
            <a:spLocks noGrp="1"/>
          </p:cNvSpPr>
          <p:nvPr>
            <p:ph type="title" idx="4294967295"/>
          </p:nvPr>
        </p:nvSpPr>
        <p:spPr/>
        <p:txBody>
          <a:bodyPr/>
          <a:lstStyle/>
          <a:p>
            <a:pPr eaLnBrk="1" hangingPunct="1"/>
            <a:r>
              <a:rPr lang="es-PE" dirty="0" smtClean="0"/>
              <a:t>REQUERIMIENTOS FUNCIONALES</a:t>
            </a:r>
          </a:p>
        </p:txBody>
      </p:sp>
      <p:graphicFrame>
        <p:nvGraphicFramePr>
          <p:cNvPr id="39956" name="Group 20"/>
          <p:cNvGraphicFramePr>
            <a:graphicFrameLocks noGrp="1"/>
          </p:cNvGraphicFramePr>
          <p:nvPr/>
        </p:nvGraphicFramePr>
        <p:xfrm>
          <a:off x="323850" y="2564904"/>
          <a:ext cx="8568630" cy="2163928"/>
        </p:xfrm>
        <a:graphic>
          <a:graphicData uri="http://schemas.openxmlformats.org/drawingml/2006/table">
            <a:tbl>
              <a:tblPr/>
              <a:tblGrid>
                <a:gridCol w="8568630"/>
              </a:tblGrid>
              <a:tr h="104706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CC_RF007_Actualizar_información_de_contratos</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crear nuevos contratos, eliminar, modificar y consultar la información de los contratos.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1116866">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CC_RF008_Actualizar_información_de_cierre_de_contratos</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registrar, eliminar, modificar y consultar la información de los cierres de los contratos.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
        <p:nvSpPr>
          <p:cNvPr id="4" name="3 CuadroTexto"/>
          <p:cNvSpPr txBox="1"/>
          <p:nvPr/>
        </p:nvSpPr>
        <p:spPr>
          <a:xfrm>
            <a:off x="251520" y="1844824"/>
            <a:ext cx="8640960" cy="707886"/>
          </a:xfrm>
          <a:prstGeom prst="rect">
            <a:avLst/>
          </a:prstGeom>
          <a:noFill/>
        </p:spPr>
        <p:txBody>
          <a:bodyPr wrap="square" rtlCol="0">
            <a:spAutoFit/>
          </a:bodyPr>
          <a:lstStyle/>
          <a:p>
            <a:pPr lvl="0"/>
            <a:r>
              <a:rPr lang="es-PE" sz="2000" b="1" i="1" u="sng" dirty="0" smtClean="0">
                <a:solidFill>
                  <a:schemeClr val="tx2"/>
                </a:solidFill>
                <a:latin typeface="Candara" pitchFamily="34" charset="0"/>
              </a:rPr>
              <a:t>OBSERVACIÓN</a:t>
            </a:r>
            <a:r>
              <a:rPr lang="es-PE" sz="2000" i="1" dirty="0" smtClean="0">
                <a:solidFill>
                  <a:schemeClr val="tx2"/>
                </a:solidFill>
                <a:latin typeface="Candara" pitchFamily="34" charset="0"/>
              </a:rPr>
              <a:t>: </a:t>
            </a:r>
          </a:p>
          <a:p>
            <a:pPr lvl="0"/>
            <a:r>
              <a:rPr lang="es-PE" sz="2000" i="1" dirty="0" smtClean="0">
                <a:solidFill>
                  <a:schemeClr val="tx2"/>
                </a:solidFill>
                <a:latin typeface="Candara" pitchFamily="34" charset="0"/>
              </a:rPr>
              <a:t>Encapsular los siguientes requerimientos funcionales en uno solo.</a:t>
            </a:r>
          </a:p>
        </p:txBody>
      </p:sp>
      <p:sp>
        <p:nvSpPr>
          <p:cNvPr id="5" name="4 CuadroTexto"/>
          <p:cNvSpPr txBox="1"/>
          <p:nvPr/>
        </p:nvSpPr>
        <p:spPr>
          <a:xfrm>
            <a:off x="251520" y="5013176"/>
            <a:ext cx="8640960" cy="1692771"/>
          </a:xfrm>
          <a:prstGeom prst="rect">
            <a:avLst/>
          </a:prstGeom>
          <a:noFill/>
        </p:spPr>
        <p:txBody>
          <a:bodyPr wrap="square" rtlCol="0">
            <a:spAutoFit/>
          </a:bodyPr>
          <a:lstStyle/>
          <a:p>
            <a:pPr lvl="0"/>
            <a:r>
              <a:rPr lang="es-PE" sz="2000" b="1" i="1" u="sng" dirty="0" smtClean="0">
                <a:solidFill>
                  <a:srgbClr val="0070C0"/>
                </a:solidFill>
                <a:latin typeface="Candara" pitchFamily="34" charset="0"/>
              </a:rPr>
              <a:t>CORRECCIÓN</a:t>
            </a:r>
            <a:r>
              <a:rPr lang="es-PE" sz="2000" i="1" dirty="0" smtClean="0">
                <a:solidFill>
                  <a:srgbClr val="0070C0"/>
                </a:solidFill>
                <a:latin typeface="Candara" pitchFamily="34" charset="0"/>
              </a:rPr>
              <a:t>:</a:t>
            </a:r>
          </a:p>
          <a:p>
            <a:pPr lvl="0"/>
            <a:r>
              <a:rPr lang="en-US" sz="2000" i="1" dirty="0" smtClean="0">
                <a:solidFill>
                  <a:srgbClr val="0070C0"/>
                </a:solidFill>
                <a:latin typeface="Candara" pitchFamily="34" charset="0"/>
              </a:rPr>
              <a:t>Se </a:t>
            </a:r>
            <a:r>
              <a:rPr lang="en-US" sz="2000" i="1" dirty="0" err="1" smtClean="0">
                <a:solidFill>
                  <a:srgbClr val="0070C0"/>
                </a:solidFill>
                <a:latin typeface="Candara" pitchFamily="34" charset="0"/>
              </a:rPr>
              <a:t>encapsuló</a:t>
            </a:r>
            <a:r>
              <a:rPr lang="en-US" sz="2000" i="1" dirty="0" smtClean="0">
                <a:solidFill>
                  <a:srgbClr val="0070C0"/>
                </a:solidFill>
                <a:latin typeface="Candara" pitchFamily="34" charset="0"/>
              </a:rPr>
              <a:t> en un solo </a:t>
            </a:r>
            <a:r>
              <a:rPr lang="en-US" sz="2000" i="1" dirty="0" err="1" smtClean="0">
                <a:solidFill>
                  <a:srgbClr val="0070C0"/>
                </a:solidFill>
                <a:latin typeface="Candara" pitchFamily="34" charset="0"/>
              </a:rPr>
              <a:t>requerimiento</a:t>
            </a:r>
            <a:r>
              <a:rPr lang="en-US" sz="2000" i="1" dirty="0" smtClean="0">
                <a:solidFill>
                  <a:srgbClr val="0070C0"/>
                </a:solidFill>
                <a:latin typeface="Candara" pitchFamily="34" charset="0"/>
              </a:rPr>
              <a:t> </a:t>
            </a:r>
            <a:r>
              <a:rPr lang="en-US" sz="2000" i="1" dirty="0" err="1" smtClean="0">
                <a:solidFill>
                  <a:srgbClr val="0070C0"/>
                </a:solidFill>
                <a:latin typeface="Candara" pitchFamily="34" charset="0"/>
              </a:rPr>
              <a:t>funcional</a:t>
            </a:r>
            <a:r>
              <a:rPr lang="en-US" sz="2000" i="1" dirty="0" smtClean="0">
                <a:solidFill>
                  <a:srgbClr val="0070C0"/>
                </a:solidFill>
                <a:latin typeface="Candara" pitchFamily="34" charset="0"/>
              </a:rPr>
              <a:t>:</a:t>
            </a:r>
            <a:endParaRPr lang="es-PE" sz="2000" i="1" dirty="0" smtClean="0">
              <a:solidFill>
                <a:srgbClr val="0070C0"/>
              </a:solidFill>
              <a:latin typeface="Candara" pitchFamily="34" charset="0"/>
            </a:endParaRPr>
          </a:p>
          <a:p>
            <a:pPr lvl="0" eaLnBrk="0" hangingPunct="0">
              <a:spcBef>
                <a:spcPct val="20000"/>
              </a:spcBef>
              <a:buClr>
                <a:schemeClr val="accent1"/>
              </a:buClr>
              <a:buSzPct val="100000"/>
            </a:pPr>
            <a:r>
              <a:rPr lang="es-PE" sz="2000" b="1" i="1" dirty="0" smtClean="0">
                <a:solidFill>
                  <a:srgbClr val="0070C0"/>
                </a:solidFill>
                <a:latin typeface="Candara" pitchFamily="34" charset="0"/>
              </a:rPr>
              <a:t>CC_RF007_Actualizar_información_de_contratos</a:t>
            </a:r>
          </a:p>
          <a:p>
            <a:pPr algn="just"/>
            <a:r>
              <a:rPr lang="es-PE" sz="2000" i="1" dirty="0" smtClean="0">
                <a:solidFill>
                  <a:srgbClr val="0070C0"/>
                </a:solidFill>
                <a:latin typeface="Candara" pitchFamily="34" charset="0"/>
              </a:rPr>
              <a:t>El sistema debe permitir crear nuevos contratos, eliminar, modificar y consultar la información de los contratos.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rmAutofit fontScale="90000"/>
          </a:bodyPr>
          <a:lstStyle/>
          <a:p>
            <a:pPr eaLnBrk="1" fontAlgn="auto" hangingPunct="1">
              <a:spcAft>
                <a:spcPts val="0"/>
              </a:spcAft>
              <a:defRPr/>
            </a:pPr>
            <a:r>
              <a:rPr lang="es-PE" dirty="0"/>
              <a:t>REQUERIMIENTOS </a:t>
            </a:r>
            <a:r>
              <a:rPr lang="es-PE" dirty="0" smtClean="0"/>
              <a:t>NO FUNCIONALES</a:t>
            </a:r>
            <a:endParaRPr lang="es-PE" dirty="0"/>
          </a:p>
        </p:txBody>
      </p:sp>
      <p:graphicFrame>
        <p:nvGraphicFramePr>
          <p:cNvPr id="39956" name="Group 20"/>
          <p:cNvGraphicFramePr>
            <a:graphicFrameLocks noGrp="1"/>
          </p:cNvGraphicFramePr>
          <p:nvPr/>
        </p:nvGraphicFramePr>
        <p:xfrm>
          <a:off x="323850" y="2564904"/>
          <a:ext cx="8568630" cy="2029976"/>
        </p:xfrm>
        <a:graphic>
          <a:graphicData uri="http://schemas.openxmlformats.org/drawingml/2006/table">
            <a:tbl>
              <a:tblPr/>
              <a:tblGrid>
                <a:gridCol w="8568630"/>
              </a:tblGrid>
              <a:tr h="719336">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RNF_004_Disponibilidad_del_sistema</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estará disponible al 97% entre las 8:00 am y las 8:00 pm.</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100811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RNF_011_Log_de_auditoría</a:t>
                      </a:r>
                      <a:r>
                        <a:rPr kumimoji="0" lang="es-PE" sz="2000" b="0" i="1" u="none" strike="noStrike" kern="1200" cap="none" normalizeH="0" baseline="0" dirty="0" smtClean="0">
                          <a:ln>
                            <a:noFill/>
                          </a:ln>
                          <a:solidFill>
                            <a:schemeClr val="tx2"/>
                          </a:solidFill>
                          <a:effectLst/>
                          <a:latin typeface="Candara" pitchFamily="34" charset="0"/>
                          <a:ea typeface="+mn-ea"/>
                          <a:cs typeface="+mn-cs"/>
                        </a:rPr>
                        <a:t> (Definido como RNF de Soporte)</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registrará en archivo de log los cambios realizados, detallando el módulo, el tipo de movimiento, los valores del registro antes del cambio, el usuario que ejecutó la transacción, así como la fecha y hora.</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
        <p:nvSpPr>
          <p:cNvPr id="4" name="3 CuadroTexto"/>
          <p:cNvSpPr txBox="1"/>
          <p:nvPr/>
        </p:nvSpPr>
        <p:spPr>
          <a:xfrm>
            <a:off x="251520" y="1844824"/>
            <a:ext cx="8640960" cy="707886"/>
          </a:xfrm>
          <a:prstGeom prst="rect">
            <a:avLst/>
          </a:prstGeom>
          <a:noFill/>
        </p:spPr>
        <p:txBody>
          <a:bodyPr wrap="square" rtlCol="0">
            <a:spAutoFit/>
          </a:bodyPr>
          <a:lstStyle/>
          <a:p>
            <a:pPr lvl="0"/>
            <a:r>
              <a:rPr lang="es-PE" sz="2000" b="1" i="1" u="sng" dirty="0" smtClean="0">
                <a:solidFill>
                  <a:schemeClr val="tx2"/>
                </a:solidFill>
                <a:latin typeface="Candara" pitchFamily="34" charset="0"/>
              </a:rPr>
              <a:t>OBSERVACIÓN</a:t>
            </a:r>
            <a:r>
              <a:rPr lang="es-PE" sz="2000" i="1" dirty="0" smtClean="0">
                <a:solidFill>
                  <a:schemeClr val="tx2"/>
                </a:solidFill>
                <a:latin typeface="Candara" pitchFamily="34" charset="0"/>
              </a:rPr>
              <a:t>: </a:t>
            </a:r>
          </a:p>
          <a:p>
            <a:pPr lvl="0"/>
            <a:r>
              <a:rPr lang="es-PE" sz="2000" i="1" dirty="0" smtClean="0">
                <a:solidFill>
                  <a:schemeClr val="tx2"/>
                </a:solidFill>
                <a:latin typeface="Candara" pitchFamily="34" charset="0"/>
              </a:rPr>
              <a:t>Verificar los siguientes requerimientos no funcionales:</a:t>
            </a:r>
          </a:p>
        </p:txBody>
      </p:sp>
      <p:sp>
        <p:nvSpPr>
          <p:cNvPr id="5" name="4 CuadroTexto"/>
          <p:cNvSpPr txBox="1"/>
          <p:nvPr/>
        </p:nvSpPr>
        <p:spPr>
          <a:xfrm>
            <a:off x="251520" y="4797152"/>
            <a:ext cx="8640960" cy="1815882"/>
          </a:xfrm>
          <a:prstGeom prst="rect">
            <a:avLst/>
          </a:prstGeom>
          <a:noFill/>
        </p:spPr>
        <p:txBody>
          <a:bodyPr wrap="square" rtlCol="0">
            <a:spAutoFit/>
          </a:bodyPr>
          <a:lstStyle/>
          <a:p>
            <a:pPr lvl="0"/>
            <a:r>
              <a:rPr lang="es-PE" sz="2000" b="1" i="1" u="sng" dirty="0" smtClean="0">
                <a:solidFill>
                  <a:srgbClr val="0070C0"/>
                </a:solidFill>
                <a:latin typeface="Candara" pitchFamily="34" charset="0"/>
              </a:rPr>
              <a:t>CORRECCIÓN</a:t>
            </a:r>
            <a:r>
              <a:rPr lang="es-PE" sz="2000" i="1" dirty="0" smtClean="0">
                <a:solidFill>
                  <a:srgbClr val="0070C0"/>
                </a:solidFill>
                <a:latin typeface="Candara" pitchFamily="34" charset="0"/>
              </a:rPr>
              <a:t>:</a:t>
            </a:r>
          </a:p>
          <a:p>
            <a:pPr lvl="0" eaLnBrk="0" hangingPunct="0">
              <a:spcBef>
                <a:spcPct val="20000"/>
              </a:spcBef>
              <a:buClr>
                <a:schemeClr val="accent1"/>
              </a:buClr>
              <a:buSzPct val="100000"/>
            </a:pPr>
            <a:r>
              <a:rPr lang="es-PE" sz="2000" b="1" i="1" dirty="0" smtClean="0">
                <a:solidFill>
                  <a:srgbClr val="0070C0"/>
                </a:solidFill>
                <a:latin typeface="Candara" pitchFamily="34" charset="0"/>
              </a:rPr>
              <a:t>RNF_004_Disponibilidad_del_sistema</a:t>
            </a:r>
          </a:p>
          <a:p>
            <a:pPr marL="0" lvl="1" algn="just" fontAlgn="auto">
              <a:spcBef>
                <a:spcPts val="0"/>
              </a:spcBef>
              <a:spcAft>
                <a:spcPts val="0"/>
              </a:spcAft>
              <a:defRPr/>
            </a:pPr>
            <a:r>
              <a:rPr lang="es-PE" sz="2000" i="1" dirty="0" smtClean="0">
                <a:solidFill>
                  <a:srgbClr val="0070C0"/>
                </a:solidFill>
                <a:latin typeface="Candara" pitchFamily="34" charset="0"/>
              </a:rPr>
              <a:t>El sistema estará disponible al 99% entre las 9:00 am y las 6:00 pm</a:t>
            </a:r>
          </a:p>
          <a:p>
            <a:pPr lvl="0" eaLnBrk="0" hangingPunct="0">
              <a:spcBef>
                <a:spcPct val="20000"/>
              </a:spcBef>
              <a:buClr>
                <a:schemeClr val="accent1"/>
              </a:buClr>
              <a:buSzPct val="100000"/>
            </a:pPr>
            <a:r>
              <a:rPr lang="es-PE" sz="2000" b="1" i="1" dirty="0" smtClean="0">
                <a:solidFill>
                  <a:srgbClr val="0070C0"/>
                </a:solidFill>
                <a:latin typeface="Candara" pitchFamily="34" charset="0"/>
              </a:rPr>
              <a:t>RNF_011_Log_de_auditoría</a:t>
            </a:r>
          </a:p>
          <a:p>
            <a:pPr lvl="0" eaLnBrk="0" hangingPunct="0">
              <a:spcBef>
                <a:spcPct val="20000"/>
              </a:spcBef>
              <a:buClr>
                <a:schemeClr val="accent1"/>
              </a:buClr>
              <a:buSzPct val="100000"/>
            </a:pPr>
            <a:r>
              <a:rPr lang="en-US" sz="2000" i="1" dirty="0" smtClean="0">
                <a:solidFill>
                  <a:srgbClr val="0070C0"/>
                </a:solidFill>
                <a:latin typeface="Candara" pitchFamily="34" charset="0"/>
              </a:rPr>
              <a:t>Este </a:t>
            </a:r>
            <a:r>
              <a:rPr lang="en-US" sz="2000" i="1" dirty="0" err="1" smtClean="0">
                <a:solidFill>
                  <a:srgbClr val="0070C0"/>
                </a:solidFill>
                <a:latin typeface="Candara" pitchFamily="34" charset="0"/>
              </a:rPr>
              <a:t>es</a:t>
            </a:r>
            <a:r>
              <a:rPr lang="en-US" sz="2000" i="1" dirty="0" smtClean="0">
                <a:solidFill>
                  <a:srgbClr val="0070C0"/>
                </a:solidFill>
                <a:latin typeface="Candara" pitchFamily="34" charset="0"/>
              </a:rPr>
              <a:t> un </a:t>
            </a:r>
            <a:r>
              <a:rPr lang="en-US" sz="2000" i="1" dirty="0" err="1" smtClean="0">
                <a:solidFill>
                  <a:srgbClr val="0070C0"/>
                </a:solidFill>
                <a:latin typeface="Candara" pitchFamily="34" charset="0"/>
              </a:rPr>
              <a:t>requerimiento</a:t>
            </a:r>
            <a:r>
              <a:rPr lang="en-US" sz="2000" i="1" dirty="0" smtClean="0">
                <a:solidFill>
                  <a:srgbClr val="0070C0"/>
                </a:solidFill>
                <a:latin typeface="Candara" pitchFamily="34" charset="0"/>
              </a:rPr>
              <a:t> no </a:t>
            </a:r>
            <a:r>
              <a:rPr lang="en-US" sz="2000" i="1" dirty="0" err="1" smtClean="0">
                <a:solidFill>
                  <a:srgbClr val="0070C0"/>
                </a:solidFill>
                <a:latin typeface="Candara" pitchFamily="34" charset="0"/>
              </a:rPr>
              <a:t>funcional</a:t>
            </a:r>
            <a:r>
              <a:rPr lang="en-US" sz="2000" i="1" dirty="0" smtClean="0">
                <a:solidFill>
                  <a:srgbClr val="0070C0"/>
                </a:solidFill>
                <a:latin typeface="Candara" pitchFamily="34" charset="0"/>
              </a:rPr>
              <a:t> de </a:t>
            </a:r>
            <a:r>
              <a:rPr lang="en-US" sz="2000" i="1" dirty="0" err="1" smtClean="0">
                <a:solidFill>
                  <a:srgbClr val="0070C0"/>
                </a:solidFill>
                <a:latin typeface="Candara" pitchFamily="34" charset="0"/>
              </a:rPr>
              <a:t>Rendimiento</a:t>
            </a:r>
            <a:r>
              <a:rPr lang="en-US" sz="2000" i="1" dirty="0" smtClean="0">
                <a:solidFill>
                  <a:srgbClr val="0070C0"/>
                </a:solidFill>
                <a:latin typeface="Candara" pitchFamily="34" charset="0"/>
              </a:rPr>
              <a:t>.</a:t>
            </a:r>
            <a:endParaRPr lang="es-PE" sz="2000" i="1" dirty="0" smtClean="0">
              <a:solidFill>
                <a:srgbClr val="0070C0"/>
              </a:solidFill>
              <a:latin typeface="Candar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fontScale="90000" lnSpcReduction="10000"/>
          </a:bodyPr>
          <a:lst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fontAlgn="auto" hangingPunct="1">
              <a:spcAft>
                <a:spcPts val="0"/>
              </a:spcAft>
              <a:defRPr/>
            </a:pPr>
            <a:r>
              <a:rPr lang="es-PE" dirty="0" smtClean="0"/>
              <a:t>DIAGRAMA DE PAQUETES DEL SISTEMA</a:t>
            </a:r>
            <a:endParaRPr lang="es-PE" dirty="0"/>
          </a:p>
        </p:txBody>
      </p:sp>
      <p:sp>
        <p:nvSpPr>
          <p:cNvPr id="6" name="5 CuadroTexto"/>
          <p:cNvSpPr txBox="1"/>
          <p:nvPr/>
        </p:nvSpPr>
        <p:spPr>
          <a:xfrm>
            <a:off x="251520" y="1844824"/>
            <a:ext cx="8640960" cy="1631216"/>
          </a:xfrm>
          <a:prstGeom prst="rect">
            <a:avLst/>
          </a:prstGeom>
          <a:noFill/>
        </p:spPr>
        <p:txBody>
          <a:bodyPr wrap="square" rtlCol="0">
            <a:spAutoFit/>
          </a:bodyPr>
          <a:lstStyle/>
          <a:p>
            <a:pPr lvl="0"/>
            <a:r>
              <a:rPr lang="es-PE" sz="2000" b="1" i="1" u="sng" dirty="0" smtClean="0">
                <a:solidFill>
                  <a:schemeClr val="tx2"/>
                </a:solidFill>
                <a:latin typeface="Candara" pitchFamily="34" charset="0"/>
              </a:rPr>
              <a:t>OBSERVACIÓN</a:t>
            </a:r>
            <a:r>
              <a:rPr lang="es-PE" sz="2000" i="1" dirty="0" smtClean="0">
                <a:solidFill>
                  <a:schemeClr val="tx2"/>
                </a:solidFill>
                <a:latin typeface="Candara" pitchFamily="34" charset="0"/>
              </a:rPr>
              <a:t>: </a:t>
            </a:r>
          </a:p>
          <a:p>
            <a:pPr lvl="0"/>
            <a:r>
              <a:rPr lang="es-PE" sz="2000" i="1" dirty="0" smtClean="0">
                <a:solidFill>
                  <a:schemeClr val="tx2"/>
                </a:solidFill>
                <a:latin typeface="Candara" pitchFamily="34" charset="0"/>
              </a:rPr>
              <a:t>Unir los paquetes </a:t>
            </a:r>
            <a:r>
              <a:rPr lang="es-PE" sz="2000" b="1" i="1" dirty="0" smtClean="0">
                <a:solidFill>
                  <a:schemeClr val="tx2"/>
                </a:solidFill>
                <a:latin typeface="Candara" pitchFamily="34" charset="0"/>
              </a:rPr>
              <a:t>Solicitud de Contrato</a:t>
            </a:r>
            <a:r>
              <a:rPr lang="es-PE" sz="2000" i="1" dirty="0" smtClean="0">
                <a:solidFill>
                  <a:schemeClr val="tx2"/>
                </a:solidFill>
                <a:latin typeface="Candara" pitchFamily="34" charset="0"/>
              </a:rPr>
              <a:t> y </a:t>
            </a:r>
            <a:r>
              <a:rPr lang="es-PE" sz="2000" b="1" i="1" dirty="0" smtClean="0">
                <a:solidFill>
                  <a:schemeClr val="tx2"/>
                </a:solidFill>
                <a:latin typeface="Candara" pitchFamily="34" charset="0"/>
              </a:rPr>
              <a:t>Evaluación de Contrato.</a:t>
            </a:r>
          </a:p>
          <a:p>
            <a:endParaRPr lang="en-US" sz="2000" b="1" i="1" u="sng" dirty="0" smtClean="0">
              <a:solidFill>
                <a:srgbClr val="0070C0"/>
              </a:solidFill>
              <a:latin typeface="Candara" pitchFamily="34" charset="0"/>
            </a:endParaRPr>
          </a:p>
          <a:p>
            <a:r>
              <a:rPr lang="en-US" sz="2000" b="1" i="1" u="sng" dirty="0" smtClean="0">
                <a:solidFill>
                  <a:srgbClr val="0070C0"/>
                </a:solidFill>
                <a:latin typeface="Candara" pitchFamily="34" charset="0"/>
              </a:rPr>
              <a:t>CORRECCIÓN</a:t>
            </a:r>
            <a:r>
              <a:rPr lang="en-US" sz="2000" i="1" dirty="0" smtClean="0">
                <a:solidFill>
                  <a:srgbClr val="0070C0"/>
                </a:solidFill>
                <a:latin typeface="Candara" pitchFamily="34" charset="0"/>
              </a:rPr>
              <a:t>:</a:t>
            </a:r>
          </a:p>
          <a:p>
            <a:r>
              <a:rPr lang="en-US" sz="2000" i="1" dirty="0" smtClean="0">
                <a:solidFill>
                  <a:srgbClr val="0070C0"/>
                </a:solidFill>
                <a:latin typeface="Candara" pitchFamily="34" charset="0"/>
              </a:rPr>
              <a:t>Se </a:t>
            </a:r>
            <a:r>
              <a:rPr lang="es-PE" sz="2000" i="1" dirty="0" smtClean="0">
                <a:solidFill>
                  <a:srgbClr val="0070C0"/>
                </a:solidFill>
                <a:latin typeface="Candara" pitchFamily="34" charset="0"/>
              </a:rPr>
              <a:t>unieron</a:t>
            </a:r>
            <a:r>
              <a:rPr lang="en-US" sz="2000" i="1" dirty="0" smtClean="0">
                <a:solidFill>
                  <a:srgbClr val="0070C0"/>
                </a:solidFill>
                <a:latin typeface="Candara" pitchFamily="34" charset="0"/>
              </a:rPr>
              <a:t> </a:t>
            </a:r>
            <a:r>
              <a:rPr lang="en-US" sz="2000" i="1" dirty="0" smtClean="0">
                <a:solidFill>
                  <a:srgbClr val="0070C0"/>
                </a:solidFill>
                <a:latin typeface="Candara" pitchFamily="34" charset="0"/>
              </a:rPr>
              <a:t>en un solo </a:t>
            </a:r>
            <a:r>
              <a:rPr lang="en-US" sz="2000" i="1" dirty="0" err="1" smtClean="0">
                <a:solidFill>
                  <a:srgbClr val="0070C0"/>
                </a:solidFill>
                <a:latin typeface="Candara" pitchFamily="34" charset="0"/>
              </a:rPr>
              <a:t>paquete</a:t>
            </a:r>
            <a:r>
              <a:rPr lang="en-US" sz="2000" b="1" i="1" dirty="0" smtClean="0">
                <a:solidFill>
                  <a:srgbClr val="0070C0"/>
                </a:solidFill>
                <a:latin typeface="Candara" pitchFamily="34" charset="0"/>
              </a:rPr>
              <a:t> </a:t>
            </a:r>
            <a:r>
              <a:rPr lang="en-US" sz="2000" b="1" i="1" dirty="0" err="1" smtClean="0">
                <a:solidFill>
                  <a:srgbClr val="0070C0"/>
                </a:solidFill>
                <a:latin typeface="Candara" pitchFamily="34" charset="0"/>
              </a:rPr>
              <a:t>Solicitud</a:t>
            </a:r>
            <a:r>
              <a:rPr lang="en-US" sz="2000" b="1" i="1" dirty="0" smtClean="0">
                <a:solidFill>
                  <a:srgbClr val="0070C0"/>
                </a:solidFill>
                <a:latin typeface="Candara" pitchFamily="34" charset="0"/>
              </a:rPr>
              <a:t> de </a:t>
            </a:r>
            <a:r>
              <a:rPr lang="en-US" sz="2000" b="1" i="1" dirty="0" err="1" smtClean="0">
                <a:solidFill>
                  <a:srgbClr val="0070C0"/>
                </a:solidFill>
                <a:latin typeface="Candara" pitchFamily="34" charset="0"/>
              </a:rPr>
              <a:t>Contrato</a:t>
            </a:r>
            <a:r>
              <a:rPr lang="en-US" sz="2000" b="1" i="1" dirty="0" smtClean="0">
                <a:solidFill>
                  <a:srgbClr val="0070C0"/>
                </a:solidFill>
                <a:latin typeface="Candara" pitchFamily="34" charset="0"/>
              </a:rPr>
              <a:t>.</a:t>
            </a:r>
          </a:p>
        </p:txBody>
      </p:sp>
      <p:pic>
        <p:nvPicPr>
          <p:cNvPr id="24577" name="Picture 1"/>
          <p:cNvPicPr>
            <a:picLocks noChangeAspect="1" noChangeArrowheads="1"/>
          </p:cNvPicPr>
          <p:nvPr/>
        </p:nvPicPr>
        <p:blipFill>
          <a:blip r:embed="rId2" cstate="print"/>
          <a:srcRect/>
          <a:stretch>
            <a:fillRect/>
          </a:stretch>
        </p:blipFill>
        <p:spPr bwMode="auto">
          <a:xfrm>
            <a:off x="2483768" y="3640142"/>
            <a:ext cx="4320480" cy="2885202"/>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Autofit/>
          </a:bodyPr>
          <a:lstStyle/>
          <a:p>
            <a:pPr eaLnBrk="1" fontAlgn="auto" hangingPunct="1">
              <a:spcAft>
                <a:spcPts val="0"/>
              </a:spcAft>
              <a:defRPr/>
            </a:pPr>
            <a:r>
              <a:rPr lang="es-PE" sz="4000" dirty="0" smtClean="0"/>
              <a:t>DIAGRAMA DE CASOS DE USO DEL SISTEMA POR PAQUETE</a:t>
            </a:r>
            <a:endParaRPr lang="es-PE" sz="4000" dirty="0"/>
          </a:p>
        </p:txBody>
      </p:sp>
      <p:sp>
        <p:nvSpPr>
          <p:cNvPr id="4" name="3 CuadroTexto"/>
          <p:cNvSpPr txBox="1"/>
          <p:nvPr/>
        </p:nvSpPr>
        <p:spPr>
          <a:xfrm>
            <a:off x="251520" y="2694398"/>
            <a:ext cx="4176464" cy="2966850"/>
          </a:xfrm>
          <a:prstGeom prst="rect">
            <a:avLst/>
          </a:prstGeom>
          <a:noFill/>
        </p:spPr>
        <p:txBody>
          <a:bodyPr wrap="square" rtlCol="0">
            <a:spAutoFit/>
          </a:bodyPr>
          <a:lstStyle/>
          <a:p>
            <a:pPr lvl="0"/>
            <a:r>
              <a:rPr lang="es-PE" sz="2000" b="1" i="1" u="sng" dirty="0" smtClean="0">
                <a:solidFill>
                  <a:schemeClr val="tx2"/>
                </a:solidFill>
                <a:latin typeface="Candara" pitchFamily="34" charset="0"/>
              </a:rPr>
              <a:t>OBSERVACIÓN</a:t>
            </a:r>
            <a:r>
              <a:rPr lang="es-PE" sz="2000" i="1" dirty="0" smtClean="0">
                <a:solidFill>
                  <a:schemeClr val="tx2"/>
                </a:solidFill>
                <a:latin typeface="Candara" pitchFamily="34" charset="0"/>
              </a:rPr>
              <a:t>: </a:t>
            </a:r>
          </a:p>
          <a:p>
            <a:pPr lvl="0"/>
            <a:r>
              <a:rPr lang="es-PE" sz="2000" i="1" dirty="0" smtClean="0">
                <a:solidFill>
                  <a:schemeClr val="tx2"/>
                </a:solidFill>
                <a:latin typeface="Candara" pitchFamily="34" charset="0"/>
              </a:rPr>
              <a:t>Unir los CUS </a:t>
            </a:r>
            <a:r>
              <a:rPr lang="es-PE" sz="2000" b="1" i="1" dirty="0" smtClean="0">
                <a:solidFill>
                  <a:schemeClr val="tx2"/>
                </a:solidFill>
                <a:latin typeface="Candara" pitchFamily="34" charset="0"/>
              </a:rPr>
              <a:t>CC_CUS003_Consultar_informacion_solicitudes_contrato</a:t>
            </a:r>
            <a:r>
              <a:rPr lang="es-PE" sz="2000" i="1" dirty="0" smtClean="0">
                <a:solidFill>
                  <a:schemeClr val="tx2"/>
                </a:solidFill>
                <a:latin typeface="Candara" pitchFamily="34" charset="0"/>
              </a:rPr>
              <a:t>, </a:t>
            </a:r>
            <a:r>
              <a:rPr lang="es-PE" sz="2000" b="1" i="1" dirty="0" smtClean="0">
                <a:solidFill>
                  <a:schemeClr val="tx2"/>
                </a:solidFill>
                <a:latin typeface="Candara" pitchFamily="34" charset="0"/>
              </a:rPr>
              <a:t>CC_CUS004_Actualizar_informacion_contrato</a:t>
            </a:r>
            <a:r>
              <a:rPr lang="es-PE" sz="2000" i="1" dirty="0" smtClean="0">
                <a:solidFill>
                  <a:schemeClr val="tx2"/>
                </a:solidFill>
                <a:latin typeface="Candara" pitchFamily="34" charset="0"/>
              </a:rPr>
              <a:t> y </a:t>
            </a:r>
            <a:r>
              <a:rPr lang="es-PE" sz="2000" b="1" i="1" dirty="0" smtClean="0">
                <a:solidFill>
                  <a:schemeClr val="tx2"/>
                </a:solidFill>
                <a:latin typeface="Candara" pitchFamily="34" charset="0"/>
              </a:rPr>
              <a:t>CC_CUS005_Actualizar_informacion_adendas</a:t>
            </a:r>
            <a:r>
              <a:rPr lang="es-PE" sz="2000" i="1" dirty="0" smtClean="0">
                <a:solidFill>
                  <a:schemeClr val="tx2"/>
                </a:solidFill>
                <a:latin typeface="Candara" pitchFamily="34" charset="0"/>
              </a:rPr>
              <a:t>.</a:t>
            </a:r>
          </a:p>
          <a:p>
            <a:endParaRPr lang="en-US" sz="2000" b="1" i="1" u="sng" dirty="0" smtClean="0">
              <a:solidFill>
                <a:srgbClr val="0070C0"/>
              </a:solidFill>
              <a:latin typeface="Candara"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1824875"/>
            <a:ext cx="4079156" cy="4389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Autofit/>
          </a:bodyPr>
          <a:lstStyle/>
          <a:p>
            <a:pPr eaLnBrk="1" fontAlgn="auto" hangingPunct="1">
              <a:spcAft>
                <a:spcPts val="0"/>
              </a:spcAft>
              <a:defRPr/>
            </a:pPr>
            <a:r>
              <a:rPr lang="es-PE" sz="4000" dirty="0" smtClean="0"/>
              <a:t>DIAGRAMA DE CASOS DE USO DEL SISTEMA POR PAQUETE</a:t>
            </a:r>
            <a:endParaRPr lang="es-PE" sz="4000" dirty="0"/>
          </a:p>
        </p:txBody>
      </p:sp>
      <p:sp>
        <p:nvSpPr>
          <p:cNvPr id="4" name="3 CuadroTexto"/>
          <p:cNvSpPr txBox="1"/>
          <p:nvPr/>
        </p:nvSpPr>
        <p:spPr>
          <a:xfrm>
            <a:off x="251520" y="2694398"/>
            <a:ext cx="3600400" cy="1323439"/>
          </a:xfrm>
          <a:prstGeom prst="rect">
            <a:avLst/>
          </a:prstGeom>
          <a:noFill/>
        </p:spPr>
        <p:txBody>
          <a:bodyPr wrap="square" rtlCol="0">
            <a:spAutoFit/>
          </a:bodyPr>
          <a:lstStyle/>
          <a:p>
            <a:r>
              <a:rPr lang="en-US" sz="2000" b="1" i="1" u="sng" dirty="0" smtClean="0">
                <a:solidFill>
                  <a:srgbClr val="0070C0"/>
                </a:solidFill>
                <a:latin typeface="Candara" pitchFamily="34" charset="0"/>
              </a:rPr>
              <a:t>CORRECCIÓN</a:t>
            </a:r>
            <a:r>
              <a:rPr lang="en-US" sz="2000" i="1" dirty="0" smtClean="0">
                <a:solidFill>
                  <a:srgbClr val="0070C0"/>
                </a:solidFill>
                <a:latin typeface="Candara" pitchFamily="34" charset="0"/>
              </a:rPr>
              <a:t>:</a:t>
            </a:r>
          </a:p>
          <a:p>
            <a:r>
              <a:rPr lang="en-US" sz="2000" i="1" dirty="0" smtClean="0">
                <a:solidFill>
                  <a:srgbClr val="0070C0"/>
                </a:solidFill>
                <a:latin typeface="Candara" pitchFamily="34" charset="0"/>
              </a:rPr>
              <a:t>Se </a:t>
            </a:r>
            <a:r>
              <a:rPr lang="en-US" sz="2000" i="1" dirty="0" err="1" smtClean="0">
                <a:solidFill>
                  <a:srgbClr val="0070C0"/>
                </a:solidFill>
                <a:latin typeface="Candara" pitchFamily="34" charset="0"/>
              </a:rPr>
              <a:t>unieron</a:t>
            </a:r>
            <a:r>
              <a:rPr lang="en-US" sz="2000" i="1" dirty="0" smtClean="0">
                <a:solidFill>
                  <a:srgbClr val="0070C0"/>
                </a:solidFill>
                <a:latin typeface="Candara" pitchFamily="34" charset="0"/>
              </a:rPr>
              <a:t> en un solo CUS </a:t>
            </a:r>
            <a:r>
              <a:rPr lang="es-PE" sz="2000" b="1" i="1" dirty="0" smtClean="0">
                <a:solidFill>
                  <a:srgbClr val="0070C0"/>
                </a:solidFill>
                <a:latin typeface="Candara" pitchFamily="34" charset="0"/>
              </a:rPr>
              <a:t>CC_CUS003_Actualizar_informacion_contrato</a:t>
            </a:r>
            <a:r>
              <a:rPr lang="en-US" sz="2000" i="1" dirty="0" smtClean="0">
                <a:solidFill>
                  <a:srgbClr val="0070C0"/>
                </a:solidFill>
                <a:latin typeface="Candara" pitchFamily="34" charset="0"/>
              </a:rPr>
              <a:t>.</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445" y="2425319"/>
            <a:ext cx="4038600"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0128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1 Título"/>
          <p:cNvSpPr>
            <a:spLocks noGrp="1"/>
          </p:cNvSpPr>
          <p:nvPr>
            <p:ph type="ctrTitle"/>
          </p:nvPr>
        </p:nvSpPr>
        <p:spPr>
          <a:xfrm>
            <a:off x="390525" y="476250"/>
            <a:ext cx="8280400" cy="1584325"/>
          </a:xfrm>
        </p:spPr>
        <p:txBody>
          <a:bodyPr/>
          <a:lstStyle/>
          <a:p>
            <a:pPr eaLnBrk="1" hangingPunct="1"/>
            <a:r>
              <a:rPr lang="es-PE" smtClean="0"/>
              <a:t>CONTRATOS DE CLIENTES</a:t>
            </a:r>
            <a:endParaRPr lang="es-PE" sz="3600" smtClean="0"/>
          </a:p>
        </p:txBody>
      </p:sp>
      <p:sp>
        <p:nvSpPr>
          <p:cNvPr id="52227" name="3 CuadroTexto"/>
          <p:cNvSpPr txBox="1">
            <a:spLocks noChangeArrowheads="1"/>
          </p:cNvSpPr>
          <p:nvPr/>
        </p:nvSpPr>
        <p:spPr bwMode="auto">
          <a:xfrm>
            <a:off x="4489450" y="3713163"/>
            <a:ext cx="4186238" cy="2677656"/>
          </a:xfrm>
          <a:prstGeom prst="rect">
            <a:avLst/>
          </a:prstGeom>
          <a:noFill/>
          <a:ln w="9525">
            <a:noFill/>
            <a:miter lim="800000"/>
            <a:headEnd/>
            <a:tailEnd/>
          </a:ln>
        </p:spPr>
        <p:txBody>
          <a:bodyPr>
            <a:spAutoFit/>
          </a:bodyPr>
          <a:lstStyle/>
          <a:p>
            <a:pPr algn="r"/>
            <a:r>
              <a:rPr lang="es-PE" sz="2400" dirty="0" smtClean="0">
                <a:latin typeface="Candara" pitchFamily="34" charset="0"/>
              </a:rPr>
              <a:t>Orlando </a:t>
            </a:r>
            <a:r>
              <a:rPr lang="es-PE" sz="2400" dirty="0" err="1" smtClean="0">
                <a:latin typeface="Candara" pitchFamily="34" charset="0"/>
              </a:rPr>
              <a:t>Sedamano</a:t>
            </a:r>
            <a:r>
              <a:rPr lang="es-PE" sz="2400" dirty="0" smtClean="0">
                <a:latin typeface="Candara" pitchFamily="34" charset="0"/>
              </a:rPr>
              <a:t> Cornejo</a:t>
            </a:r>
          </a:p>
          <a:p>
            <a:pPr algn="r"/>
            <a:r>
              <a:rPr lang="es-PE" sz="2400" dirty="0" smtClean="0">
                <a:latin typeface="Candara" pitchFamily="34" charset="0"/>
              </a:rPr>
              <a:t>Marco </a:t>
            </a:r>
            <a:r>
              <a:rPr lang="es-PE" sz="2400" dirty="0" err="1" smtClean="0">
                <a:latin typeface="Candara" pitchFamily="34" charset="0"/>
              </a:rPr>
              <a:t>Bustinza</a:t>
            </a:r>
            <a:r>
              <a:rPr lang="es-PE" sz="2400" dirty="0" smtClean="0">
                <a:latin typeface="Candara" pitchFamily="34" charset="0"/>
              </a:rPr>
              <a:t> </a:t>
            </a:r>
          </a:p>
          <a:p>
            <a:pPr algn="r"/>
            <a:r>
              <a:rPr lang="es-PE" sz="2400" dirty="0" smtClean="0">
                <a:latin typeface="Candara" pitchFamily="34" charset="0"/>
              </a:rPr>
              <a:t>Néstor Robles Cacha</a:t>
            </a:r>
          </a:p>
          <a:p>
            <a:pPr algn="r"/>
            <a:r>
              <a:rPr lang="es-PE" sz="2400" dirty="0" smtClean="0">
                <a:latin typeface="Candara" pitchFamily="34" charset="0"/>
              </a:rPr>
              <a:t>Gabriela Rojas </a:t>
            </a:r>
            <a:r>
              <a:rPr lang="es-PE" sz="2400" dirty="0" err="1" smtClean="0">
                <a:latin typeface="Candara" pitchFamily="34" charset="0"/>
              </a:rPr>
              <a:t>Munive</a:t>
            </a:r>
            <a:r>
              <a:rPr lang="es-PE" sz="2400" dirty="0" smtClean="0">
                <a:latin typeface="Candara" pitchFamily="34" charset="0"/>
              </a:rPr>
              <a:t> </a:t>
            </a:r>
          </a:p>
          <a:p>
            <a:pPr algn="r"/>
            <a:r>
              <a:rPr lang="es-PE" sz="2400" dirty="0" smtClean="0">
                <a:latin typeface="Candara" pitchFamily="34" charset="0"/>
              </a:rPr>
              <a:t>Paola Rojas </a:t>
            </a:r>
            <a:r>
              <a:rPr lang="es-PE" sz="2400" dirty="0" err="1" smtClean="0">
                <a:latin typeface="Candara" pitchFamily="34" charset="0"/>
              </a:rPr>
              <a:t>Chicoma</a:t>
            </a:r>
            <a:endParaRPr lang="es-PE" sz="2400" dirty="0" smtClean="0">
              <a:latin typeface="Candara" pitchFamily="34" charset="0"/>
            </a:endParaRPr>
          </a:p>
          <a:p>
            <a:pPr algn="r"/>
            <a:r>
              <a:rPr lang="es-PE" sz="2400" dirty="0" smtClean="0">
                <a:latin typeface="Candara" pitchFamily="34" charset="0"/>
              </a:rPr>
              <a:t>Augusto Suárez Gutiérrez</a:t>
            </a:r>
          </a:p>
          <a:p>
            <a:pPr algn="r"/>
            <a:endParaRPr lang="es-PE" sz="2400" dirty="0">
              <a:solidFill>
                <a:schemeClr val="bg1"/>
              </a:solidFill>
              <a:latin typeface="Candara" pitchFamily="34" charset="0"/>
            </a:endParaRPr>
          </a:p>
        </p:txBody>
      </p:sp>
      <p:sp>
        <p:nvSpPr>
          <p:cNvPr id="52228" name="4 CuadroTexto"/>
          <p:cNvSpPr txBox="1">
            <a:spLocks noChangeArrowheads="1"/>
          </p:cNvSpPr>
          <p:nvPr/>
        </p:nvSpPr>
        <p:spPr bwMode="auto">
          <a:xfrm>
            <a:off x="468313" y="4292600"/>
            <a:ext cx="3455987" cy="923925"/>
          </a:xfrm>
          <a:prstGeom prst="rect">
            <a:avLst/>
          </a:prstGeom>
          <a:noFill/>
          <a:ln w="9525">
            <a:noFill/>
            <a:miter lim="800000"/>
            <a:headEnd/>
            <a:tailEnd/>
          </a:ln>
        </p:spPr>
        <p:txBody>
          <a:bodyPr>
            <a:spAutoFit/>
          </a:bodyPr>
          <a:lstStyle/>
          <a:p>
            <a:r>
              <a:rPr lang="es-PE" sz="5400">
                <a:solidFill>
                  <a:schemeClr val="bg1"/>
                </a:solidFill>
                <a:latin typeface="Candara" pitchFamily="34" charset="0"/>
              </a:rPr>
              <a:t>GRACIAS </a:t>
            </a:r>
            <a:r>
              <a:rPr lang="es-PE" sz="4800">
                <a:solidFill>
                  <a:schemeClr val="bg1"/>
                </a:solidFill>
                <a:latin typeface="Candara" pitchFamily="34" charset="0"/>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2 Título"/>
          <p:cNvSpPr>
            <a:spLocks noGrp="1"/>
          </p:cNvSpPr>
          <p:nvPr>
            <p:ph type="title" idx="4294967295"/>
          </p:nvPr>
        </p:nvSpPr>
        <p:spPr>
          <a:xfrm>
            <a:off x="611188" y="2852738"/>
            <a:ext cx="8229600" cy="1252537"/>
          </a:xfrm>
        </p:spPr>
        <p:txBody>
          <a:bodyPr/>
          <a:lstStyle/>
          <a:p>
            <a:pPr eaLnBrk="1" hangingPunct="1"/>
            <a:r>
              <a:rPr lang="es-PE" b="1" dirty="0" smtClean="0">
                <a:solidFill>
                  <a:schemeClr val="tx2"/>
                </a:solidFill>
              </a:rPr>
              <a:t>CORRECCIONES AL ENTREGABLE ANTERIOR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1520" y="2420888"/>
            <a:ext cx="8640960" cy="1938992"/>
          </a:xfrm>
          <a:prstGeom prst="rect">
            <a:avLst/>
          </a:prstGeom>
          <a:noFill/>
        </p:spPr>
        <p:txBody>
          <a:bodyPr wrap="square" rtlCol="0">
            <a:spAutoFit/>
          </a:bodyPr>
          <a:lstStyle/>
          <a:p>
            <a:pPr lvl="0"/>
            <a:r>
              <a:rPr lang="es-PE" sz="2000" b="1" i="1" u="sng" dirty="0" smtClean="0">
                <a:solidFill>
                  <a:schemeClr val="tx2"/>
                </a:solidFill>
                <a:latin typeface="Candara" pitchFamily="34" charset="0"/>
              </a:rPr>
              <a:t>OBSERVACIÓN</a:t>
            </a:r>
            <a:r>
              <a:rPr lang="es-PE" sz="2000" i="1" dirty="0" smtClean="0">
                <a:solidFill>
                  <a:schemeClr val="tx2"/>
                </a:solidFill>
                <a:latin typeface="Candara" pitchFamily="34" charset="0"/>
              </a:rPr>
              <a:t>: Las reglas de negocio </a:t>
            </a:r>
            <a:r>
              <a:rPr lang="es-PE" sz="2000" b="1" i="1" dirty="0">
                <a:solidFill>
                  <a:schemeClr val="tx2"/>
                </a:solidFill>
                <a:latin typeface="Candara" pitchFamily="34" charset="0"/>
              </a:rPr>
              <a:t>CC_RN002_Categoria_de_Tipos_de_Cliente </a:t>
            </a:r>
            <a:r>
              <a:rPr lang="es-PE" sz="2000" i="1" dirty="0">
                <a:solidFill>
                  <a:schemeClr val="tx2"/>
                </a:solidFill>
                <a:latin typeface="Candara" pitchFamily="34" charset="0"/>
              </a:rPr>
              <a:t>y</a:t>
            </a:r>
            <a:r>
              <a:rPr lang="es-PE" sz="2000" b="1" i="1" dirty="0">
                <a:solidFill>
                  <a:schemeClr val="tx2"/>
                </a:solidFill>
                <a:latin typeface="Candara" pitchFamily="34" charset="0"/>
              </a:rPr>
              <a:t> </a:t>
            </a:r>
            <a:r>
              <a:rPr lang="es-PE" sz="2000" b="1" i="1" dirty="0" smtClean="0">
                <a:solidFill>
                  <a:schemeClr val="tx2"/>
                </a:solidFill>
                <a:latin typeface="Candara" pitchFamily="34" charset="0"/>
              </a:rPr>
              <a:t>CC_RN003_Tipos_de_Servicio</a:t>
            </a:r>
            <a:r>
              <a:rPr lang="es-PE" sz="2000" i="1" dirty="0" smtClean="0">
                <a:solidFill>
                  <a:schemeClr val="tx2"/>
                </a:solidFill>
                <a:latin typeface="Candara" pitchFamily="34" charset="0"/>
              </a:rPr>
              <a:t> no son reglas de negocio</a:t>
            </a:r>
          </a:p>
          <a:p>
            <a:pPr lvl="0"/>
            <a:endParaRPr lang="es-PE" sz="2000" i="1" dirty="0" smtClean="0">
              <a:solidFill>
                <a:schemeClr val="tx2"/>
              </a:solidFill>
              <a:latin typeface="Candara" pitchFamily="34" charset="0"/>
            </a:endParaRPr>
          </a:p>
          <a:p>
            <a:r>
              <a:rPr lang="en-US" sz="2000" b="1" i="1" u="sng" dirty="0" smtClean="0">
                <a:solidFill>
                  <a:srgbClr val="0070C0"/>
                </a:solidFill>
                <a:latin typeface="Candara" pitchFamily="34" charset="0"/>
              </a:rPr>
              <a:t>CORRECCIÓN</a:t>
            </a:r>
            <a:r>
              <a:rPr lang="en-US" sz="2000" i="1" dirty="0" smtClean="0">
                <a:solidFill>
                  <a:srgbClr val="0070C0"/>
                </a:solidFill>
                <a:latin typeface="Candara" pitchFamily="34" charset="0"/>
              </a:rPr>
              <a:t>: </a:t>
            </a:r>
            <a:r>
              <a:rPr lang="en-US" sz="2000" i="1" dirty="0" err="1" smtClean="0">
                <a:solidFill>
                  <a:srgbClr val="0070C0"/>
                </a:solidFill>
                <a:latin typeface="Candara" pitchFamily="34" charset="0"/>
              </a:rPr>
              <a:t>Ya</a:t>
            </a:r>
            <a:r>
              <a:rPr lang="en-US" sz="2000" i="1" dirty="0" smtClean="0">
                <a:solidFill>
                  <a:srgbClr val="0070C0"/>
                </a:solidFill>
                <a:latin typeface="Candara" pitchFamily="34" charset="0"/>
              </a:rPr>
              <a:t> no </a:t>
            </a:r>
            <a:r>
              <a:rPr lang="en-US" sz="2000" i="1" dirty="0" err="1" smtClean="0">
                <a:solidFill>
                  <a:srgbClr val="0070C0"/>
                </a:solidFill>
                <a:latin typeface="Candara" pitchFamily="34" charset="0"/>
              </a:rPr>
              <a:t>serán</a:t>
            </a:r>
            <a:r>
              <a:rPr lang="en-US" sz="2000" i="1" dirty="0" smtClean="0">
                <a:solidFill>
                  <a:srgbClr val="0070C0"/>
                </a:solidFill>
                <a:latin typeface="Candara" pitchFamily="34" charset="0"/>
              </a:rPr>
              <a:t> </a:t>
            </a:r>
            <a:r>
              <a:rPr lang="en-US" sz="2000" i="1" dirty="0" err="1" smtClean="0">
                <a:solidFill>
                  <a:srgbClr val="0070C0"/>
                </a:solidFill>
                <a:latin typeface="Candara" pitchFamily="34" charset="0"/>
              </a:rPr>
              <a:t>reglas</a:t>
            </a:r>
            <a:r>
              <a:rPr lang="en-US" sz="2000" i="1" dirty="0" smtClean="0">
                <a:solidFill>
                  <a:srgbClr val="0070C0"/>
                </a:solidFill>
                <a:latin typeface="Candara" pitchFamily="34" charset="0"/>
              </a:rPr>
              <a:t> de </a:t>
            </a:r>
            <a:r>
              <a:rPr lang="en-US" sz="2000" i="1" dirty="0" err="1" smtClean="0">
                <a:solidFill>
                  <a:srgbClr val="0070C0"/>
                </a:solidFill>
                <a:latin typeface="Candara" pitchFamily="34" charset="0"/>
              </a:rPr>
              <a:t>negocio</a:t>
            </a:r>
            <a:r>
              <a:rPr lang="en-US" sz="2000" i="1" dirty="0" smtClean="0">
                <a:solidFill>
                  <a:srgbClr val="0070C0"/>
                </a:solidFill>
                <a:latin typeface="Candara" pitchFamily="34" charset="0"/>
              </a:rPr>
              <a:t>.</a:t>
            </a:r>
            <a:endParaRPr lang="en-US" sz="2000" b="1" i="1" dirty="0" smtClean="0">
              <a:solidFill>
                <a:srgbClr val="0070C0"/>
              </a:solidFill>
              <a:latin typeface="Candara" pitchFamily="34" charset="0"/>
            </a:endParaRPr>
          </a:p>
          <a:p>
            <a:pPr lvl="0"/>
            <a:endParaRPr lang="es-PE" sz="2000" i="1" dirty="0" smtClean="0">
              <a:solidFill>
                <a:schemeClr val="tx2"/>
              </a:solidFill>
              <a:latin typeface="Candara" pitchFamily="34" charset="0"/>
            </a:endParaRPr>
          </a:p>
          <a:p>
            <a:pPr lvl="0"/>
            <a:endParaRPr lang="en-US" sz="2000" b="1" i="1" dirty="0" smtClean="0">
              <a:solidFill>
                <a:schemeClr val="tx2"/>
              </a:solidFill>
              <a:latin typeface="Candara" pitchFamily="34" charset="0"/>
            </a:endParaRPr>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FFFFFF"/>
                </a:solidFill>
                <a:latin typeface="+mj-lt"/>
                <a:ea typeface="+mj-ea"/>
                <a:cs typeface="+mj-cs"/>
              </a:rPr>
              <a:t>REGLAS DEL NEGOCIO</a:t>
            </a:r>
            <a:endParaRPr kumimoji="0" lang="es-PE" sz="4400" b="0" i="0" u="none" strike="noStrike" kern="1200" cap="none" spc="0" normalizeH="0" baseline="0" noProof="0" dirty="0">
              <a:ln>
                <a:noFill/>
              </a:ln>
              <a:solidFill>
                <a:srgbClr val="FFFFFF"/>
              </a:solidFill>
              <a:effectLst/>
              <a:uLnTx/>
              <a:uFillTx/>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1520" y="2420888"/>
            <a:ext cx="8640960" cy="2246769"/>
          </a:xfrm>
          <a:prstGeom prst="rect">
            <a:avLst/>
          </a:prstGeom>
          <a:noFill/>
        </p:spPr>
        <p:txBody>
          <a:bodyPr wrap="square" rtlCol="0">
            <a:spAutoFit/>
          </a:bodyPr>
          <a:lstStyle/>
          <a:p>
            <a:r>
              <a:rPr lang="es-PE" sz="2000" b="1" i="1" u="sng" dirty="0" smtClean="0">
                <a:solidFill>
                  <a:schemeClr val="tx2"/>
                </a:solidFill>
                <a:latin typeface="Candara" pitchFamily="34" charset="0"/>
              </a:rPr>
              <a:t>OBSERVACIÓN</a:t>
            </a:r>
            <a:r>
              <a:rPr lang="es-PE" sz="2000" b="1" i="1" dirty="0" smtClean="0">
                <a:solidFill>
                  <a:schemeClr val="tx2"/>
                </a:solidFill>
                <a:latin typeface="Candara" pitchFamily="34" charset="0"/>
              </a:rPr>
              <a:t>: No se han analizados los actores</a:t>
            </a:r>
            <a:r>
              <a:rPr lang="es-PE" sz="2000" b="1" dirty="0" smtClean="0"/>
              <a:t> </a:t>
            </a:r>
            <a:r>
              <a:rPr lang="es-PE" sz="2000" b="1" i="1" dirty="0" smtClean="0">
                <a:solidFill>
                  <a:schemeClr val="tx2"/>
                </a:solidFill>
                <a:latin typeface="Candara" pitchFamily="34" charset="0"/>
              </a:rPr>
              <a:t>CC_AN001_Gestor_Requerimiento</a:t>
            </a:r>
            <a:r>
              <a:rPr lang="es-PE" sz="2000" b="1" dirty="0" smtClean="0"/>
              <a:t> </a:t>
            </a:r>
            <a:r>
              <a:rPr lang="en-US" sz="2000" b="1" i="1" dirty="0" smtClean="0">
                <a:solidFill>
                  <a:schemeClr val="tx2"/>
                </a:solidFill>
                <a:latin typeface="Candara" pitchFamily="34" charset="0"/>
              </a:rPr>
              <a:t>y </a:t>
            </a:r>
            <a:r>
              <a:rPr lang="es-PE" sz="2000" b="1" i="1" dirty="0" smtClean="0">
                <a:solidFill>
                  <a:schemeClr val="tx2"/>
                </a:solidFill>
                <a:latin typeface="Candara" pitchFamily="34" charset="0"/>
              </a:rPr>
              <a:t>CC_AN002_Gestor_Cambio</a:t>
            </a:r>
          </a:p>
          <a:p>
            <a:endParaRPr lang="es-PE" sz="2000" b="1" i="1" dirty="0" smtClean="0">
              <a:solidFill>
                <a:schemeClr val="tx2"/>
              </a:solidFill>
              <a:latin typeface="Candara" pitchFamily="34" charset="0"/>
            </a:endParaRPr>
          </a:p>
          <a:p>
            <a:pPr lvl="0" algn="just"/>
            <a:r>
              <a:rPr lang="en-US" sz="2000" b="1" i="1" u="sng" dirty="0" smtClean="0">
                <a:solidFill>
                  <a:srgbClr val="0070C0"/>
                </a:solidFill>
                <a:latin typeface="Candara" pitchFamily="34" charset="0"/>
              </a:rPr>
              <a:t>COMENTARIO</a:t>
            </a:r>
            <a:r>
              <a:rPr lang="en-US" sz="2000" b="1" i="1" dirty="0" smtClean="0">
                <a:solidFill>
                  <a:srgbClr val="0070C0"/>
                </a:solidFill>
                <a:latin typeface="Candara" pitchFamily="34" charset="0"/>
              </a:rPr>
              <a:t>:</a:t>
            </a:r>
            <a:r>
              <a:rPr lang="en-US" sz="2000" i="1" dirty="0" smtClean="0">
                <a:solidFill>
                  <a:srgbClr val="0070C0"/>
                </a:solidFill>
                <a:latin typeface="Candara" pitchFamily="34" charset="0"/>
              </a:rPr>
              <a:t> </a:t>
            </a:r>
            <a:r>
              <a:rPr lang="en-US" sz="2000" i="1" dirty="0" err="1">
                <a:solidFill>
                  <a:srgbClr val="0070C0"/>
                </a:solidFill>
                <a:latin typeface="Candara" pitchFamily="34" charset="0"/>
              </a:rPr>
              <a:t>Estos</a:t>
            </a:r>
            <a:r>
              <a:rPr lang="en-US" sz="2000" i="1" dirty="0">
                <a:solidFill>
                  <a:srgbClr val="0070C0"/>
                </a:solidFill>
                <a:latin typeface="Candara" pitchFamily="34" charset="0"/>
              </a:rPr>
              <a:t> </a:t>
            </a:r>
            <a:r>
              <a:rPr lang="en-US" sz="2000" i="1" dirty="0" err="1">
                <a:solidFill>
                  <a:srgbClr val="0070C0"/>
                </a:solidFill>
                <a:latin typeface="Candara" pitchFamily="34" charset="0"/>
              </a:rPr>
              <a:t>actores</a:t>
            </a:r>
            <a:r>
              <a:rPr lang="en-US" sz="2000" i="1" dirty="0">
                <a:solidFill>
                  <a:srgbClr val="0070C0"/>
                </a:solidFill>
                <a:latin typeface="Candara" pitchFamily="34" charset="0"/>
              </a:rPr>
              <a:t> </a:t>
            </a:r>
            <a:r>
              <a:rPr lang="en-US" sz="2000" i="1" dirty="0" err="1">
                <a:solidFill>
                  <a:srgbClr val="0070C0"/>
                </a:solidFill>
                <a:latin typeface="Candara" pitchFamily="34" charset="0"/>
              </a:rPr>
              <a:t>provienen</a:t>
            </a:r>
            <a:r>
              <a:rPr lang="en-US" sz="2000" i="1" dirty="0">
                <a:solidFill>
                  <a:srgbClr val="0070C0"/>
                </a:solidFill>
                <a:latin typeface="Candara" pitchFamily="34" charset="0"/>
              </a:rPr>
              <a:t> del modulo de </a:t>
            </a:r>
            <a:r>
              <a:rPr lang="en-US" sz="2000" i="1" dirty="0" err="1">
                <a:solidFill>
                  <a:srgbClr val="0070C0"/>
                </a:solidFill>
                <a:latin typeface="Candara" pitchFamily="34" charset="0"/>
              </a:rPr>
              <a:t>Gestión</a:t>
            </a:r>
            <a:r>
              <a:rPr lang="en-US" sz="2000" i="1" dirty="0">
                <a:solidFill>
                  <a:srgbClr val="0070C0"/>
                </a:solidFill>
                <a:latin typeface="Candara" pitchFamily="34" charset="0"/>
              </a:rPr>
              <a:t> de </a:t>
            </a:r>
            <a:r>
              <a:rPr lang="en-US" sz="2000" i="1" dirty="0" err="1">
                <a:solidFill>
                  <a:srgbClr val="0070C0"/>
                </a:solidFill>
                <a:latin typeface="Candara" pitchFamily="34" charset="0"/>
              </a:rPr>
              <a:t>Requerimientos</a:t>
            </a:r>
            <a:r>
              <a:rPr lang="en-US" sz="2000" i="1" dirty="0">
                <a:solidFill>
                  <a:srgbClr val="0070C0"/>
                </a:solidFill>
                <a:latin typeface="Candara" pitchFamily="34" charset="0"/>
              </a:rPr>
              <a:t> y </a:t>
            </a:r>
            <a:r>
              <a:rPr lang="en-US" sz="2000" i="1" dirty="0" err="1">
                <a:solidFill>
                  <a:srgbClr val="0070C0"/>
                </a:solidFill>
                <a:latin typeface="Candara" pitchFamily="34" charset="0"/>
              </a:rPr>
              <a:t>Gestión</a:t>
            </a:r>
            <a:r>
              <a:rPr lang="en-US" sz="2000" i="1" dirty="0">
                <a:solidFill>
                  <a:srgbClr val="0070C0"/>
                </a:solidFill>
                <a:latin typeface="Candara" pitchFamily="34" charset="0"/>
              </a:rPr>
              <a:t> de </a:t>
            </a:r>
            <a:r>
              <a:rPr lang="es-PE" sz="2000" i="1" dirty="0">
                <a:solidFill>
                  <a:srgbClr val="0070C0"/>
                </a:solidFill>
                <a:latin typeface="Candara" pitchFamily="34" charset="0"/>
              </a:rPr>
              <a:t>Cambios</a:t>
            </a:r>
            <a:r>
              <a:rPr lang="en-US" sz="2000" i="1" dirty="0">
                <a:solidFill>
                  <a:srgbClr val="0070C0"/>
                </a:solidFill>
                <a:latin typeface="Candara" pitchFamily="34" charset="0"/>
              </a:rPr>
              <a:t>, los </a:t>
            </a:r>
            <a:r>
              <a:rPr lang="es-PE" sz="2000" i="1" dirty="0">
                <a:solidFill>
                  <a:srgbClr val="0070C0"/>
                </a:solidFill>
                <a:latin typeface="Candara" pitchFamily="34" charset="0"/>
              </a:rPr>
              <a:t>cuales</a:t>
            </a:r>
            <a:r>
              <a:rPr lang="en-US" sz="2000" i="1" dirty="0">
                <a:solidFill>
                  <a:srgbClr val="0070C0"/>
                </a:solidFill>
                <a:latin typeface="Candara" pitchFamily="34" charset="0"/>
              </a:rPr>
              <a:t> </a:t>
            </a:r>
            <a:r>
              <a:rPr lang="en-US" sz="2000" i="1" dirty="0" err="1">
                <a:solidFill>
                  <a:srgbClr val="0070C0"/>
                </a:solidFill>
                <a:latin typeface="Candara" pitchFamily="34" charset="0"/>
              </a:rPr>
              <a:t>envian</a:t>
            </a:r>
            <a:r>
              <a:rPr lang="en-US" sz="2000" i="1" dirty="0">
                <a:solidFill>
                  <a:srgbClr val="0070C0"/>
                </a:solidFill>
                <a:latin typeface="Candara" pitchFamily="34" charset="0"/>
              </a:rPr>
              <a:t> </a:t>
            </a:r>
            <a:r>
              <a:rPr lang="en-US" sz="2000" i="1" dirty="0" err="1">
                <a:solidFill>
                  <a:srgbClr val="0070C0"/>
                </a:solidFill>
                <a:latin typeface="Candara" pitchFamily="34" charset="0"/>
              </a:rPr>
              <a:t>las</a:t>
            </a:r>
            <a:r>
              <a:rPr lang="en-US" sz="2000" i="1" dirty="0">
                <a:solidFill>
                  <a:srgbClr val="0070C0"/>
                </a:solidFill>
                <a:latin typeface="Candara" pitchFamily="34" charset="0"/>
              </a:rPr>
              <a:t> solicitudes de </a:t>
            </a:r>
            <a:r>
              <a:rPr lang="en-US" sz="2000" i="1" dirty="0" err="1">
                <a:solidFill>
                  <a:srgbClr val="0070C0"/>
                </a:solidFill>
                <a:latin typeface="Candara" pitchFamily="34" charset="0"/>
              </a:rPr>
              <a:t>requerimientos</a:t>
            </a:r>
            <a:r>
              <a:rPr lang="en-US" sz="2000" i="1" dirty="0">
                <a:solidFill>
                  <a:srgbClr val="0070C0"/>
                </a:solidFill>
                <a:latin typeface="Candara" pitchFamily="34" charset="0"/>
              </a:rPr>
              <a:t> y </a:t>
            </a:r>
            <a:r>
              <a:rPr lang="en-US" sz="2000" i="1" dirty="0" err="1">
                <a:solidFill>
                  <a:srgbClr val="0070C0"/>
                </a:solidFill>
                <a:latin typeface="Candara" pitchFamily="34" charset="0"/>
              </a:rPr>
              <a:t>cambios</a:t>
            </a:r>
            <a:r>
              <a:rPr lang="en-US" sz="2000" i="1" dirty="0">
                <a:solidFill>
                  <a:srgbClr val="0070C0"/>
                </a:solidFill>
                <a:latin typeface="Candara" pitchFamily="34" charset="0"/>
              </a:rPr>
              <a:t> </a:t>
            </a:r>
            <a:r>
              <a:rPr lang="en-US" sz="2000" i="1" dirty="0" err="1">
                <a:solidFill>
                  <a:srgbClr val="0070C0"/>
                </a:solidFill>
                <a:latin typeface="Candara" pitchFamily="34" charset="0"/>
              </a:rPr>
              <a:t>respectivamente</a:t>
            </a:r>
            <a:r>
              <a:rPr lang="en-US" sz="2000" i="1" dirty="0">
                <a:solidFill>
                  <a:srgbClr val="0070C0"/>
                </a:solidFill>
                <a:latin typeface="Candara" pitchFamily="34" charset="0"/>
              </a:rPr>
              <a:t>.</a:t>
            </a:r>
          </a:p>
          <a:p>
            <a:pPr lvl="0"/>
            <a:endParaRPr lang="en-US" sz="2000" b="1" i="1" dirty="0" smtClean="0">
              <a:solidFill>
                <a:schemeClr val="tx2"/>
              </a:solidFill>
              <a:latin typeface="Candara" pitchFamily="34" charset="0"/>
            </a:endParaRPr>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FFFFFF"/>
                </a:solidFill>
                <a:latin typeface="+mj-lt"/>
                <a:ea typeface="+mj-ea"/>
                <a:cs typeface="+mj-cs"/>
              </a:rPr>
              <a:t>ACTORES DEL NEGOCIO</a:t>
            </a:r>
            <a:endParaRPr kumimoji="0" lang="es-PE" sz="4400" b="0" i="0" u="none" strike="noStrike" kern="1200" cap="none" spc="0" normalizeH="0" baseline="0" noProof="0" dirty="0">
              <a:ln>
                <a:noFill/>
              </a:ln>
              <a:solidFill>
                <a:srgbClr val="FFFFFF"/>
              </a:solidFill>
              <a:effectLst/>
              <a:uLnTx/>
              <a:uFillTx/>
              <a:latin typeface="+mj-lt"/>
              <a:ea typeface="+mj-ea"/>
              <a:cs typeface="+mj-cs"/>
            </a:endParaRPr>
          </a:p>
        </p:txBody>
      </p:sp>
    </p:spTree>
    <p:extLst>
      <p:ext uri="{BB962C8B-B14F-4D97-AF65-F5344CB8AC3E}">
        <p14:creationId xmlns:p14="http://schemas.microsoft.com/office/powerpoint/2010/main" val="3311823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1520" y="2420888"/>
            <a:ext cx="8640960" cy="1015663"/>
          </a:xfrm>
          <a:prstGeom prst="rect">
            <a:avLst/>
          </a:prstGeom>
          <a:noFill/>
        </p:spPr>
        <p:txBody>
          <a:bodyPr wrap="square" rtlCol="0">
            <a:spAutoFit/>
          </a:bodyPr>
          <a:lstStyle/>
          <a:p>
            <a:pPr lvl="0"/>
            <a:r>
              <a:rPr lang="es-PE" sz="2000" b="1" i="1" u="sng" dirty="0" smtClean="0">
                <a:solidFill>
                  <a:schemeClr val="tx2"/>
                </a:solidFill>
                <a:latin typeface="Candara" pitchFamily="34" charset="0"/>
              </a:rPr>
              <a:t>OBSERVACIÓN</a:t>
            </a:r>
            <a:r>
              <a:rPr lang="es-PE" sz="2000" b="1" i="1" dirty="0" smtClean="0">
                <a:solidFill>
                  <a:schemeClr val="tx2"/>
                </a:solidFill>
                <a:latin typeface="Candara" pitchFamily="34" charset="0"/>
              </a:rPr>
              <a:t>: </a:t>
            </a:r>
            <a:r>
              <a:rPr lang="es-PE" sz="2000" i="1" dirty="0" smtClean="0">
                <a:solidFill>
                  <a:schemeClr val="tx2"/>
                </a:solidFill>
                <a:latin typeface="Candara" pitchFamily="34" charset="0"/>
              </a:rPr>
              <a:t>Agregar la generalización a CC_AN003_Gestor_Contratos</a:t>
            </a:r>
          </a:p>
          <a:p>
            <a:pPr lvl="0"/>
            <a:endParaRPr lang="es-PE" sz="2000" i="1" dirty="0" smtClean="0">
              <a:solidFill>
                <a:schemeClr val="tx2"/>
              </a:solidFill>
              <a:latin typeface="Candara" pitchFamily="34" charset="0"/>
            </a:endParaRPr>
          </a:p>
          <a:p>
            <a:r>
              <a:rPr lang="es-PE" sz="2000" b="1" i="1" u="sng" dirty="0" smtClean="0">
                <a:solidFill>
                  <a:srgbClr val="0070C0"/>
                </a:solidFill>
                <a:latin typeface="Candara" pitchFamily="34" charset="0"/>
              </a:rPr>
              <a:t>CORRECCIÓN</a:t>
            </a:r>
            <a:r>
              <a:rPr lang="es-PE" sz="2000" b="1" i="1" dirty="0" smtClean="0">
                <a:solidFill>
                  <a:srgbClr val="0070C0"/>
                </a:solidFill>
                <a:latin typeface="Candara" pitchFamily="34" charset="0"/>
              </a:rPr>
              <a:t>: </a:t>
            </a:r>
            <a:r>
              <a:rPr lang="es-PE" sz="2000" i="1" dirty="0" smtClean="0">
                <a:solidFill>
                  <a:srgbClr val="0070C0"/>
                </a:solidFill>
                <a:latin typeface="Candara" pitchFamily="34" charset="0"/>
              </a:rPr>
              <a:t>Se agrego </a:t>
            </a:r>
            <a:r>
              <a:rPr lang="es-PE" sz="2000" i="1" dirty="0" smtClean="0">
                <a:solidFill>
                  <a:srgbClr val="0070C0"/>
                </a:solidFill>
                <a:latin typeface="Candara" pitchFamily="34" charset="0"/>
              </a:rPr>
              <a:t>el </a:t>
            </a:r>
            <a:r>
              <a:rPr lang="es-PE" sz="2000" i="1" dirty="0" smtClean="0">
                <a:solidFill>
                  <a:srgbClr val="0070C0"/>
                </a:solidFill>
                <a:latin typeface="Candara" pitchFamily="34" charset="0"/>
              </a:rPr>
              <a:t>gráfico </a:t>
            </a:r>
            <a:r>
              <a:rPr lang="es-PE" sz="2000" i="1" dirty="0" smtClean="0">
                <a:solidFill>
                  <a:srgbClr val="0070C0"/>
                </a:solidFill>
                <a:latin typeface="Candara" pitchFamily="34" charset="0"/>
              </a:rPr>
              <a:t>de </a:t>
            </a:r>
            <a:r>
              <a:rPr lang="es-PE" sz="2000" i="1" dirty="0" smtClean="0">
                <a:solidFill>
                  <a:srgbClr val="0070C0"/>
                </a:solidFill>
                <a:latin typeface="Candara" pitchFamily="34" charset="0"/>
              </a:rPr>
              <a:t>generalización.</a:t>
            </a:r>
            <a:endParaRPr lang="es-PE" sz="2000" b="1" i="1" dirty="0" smtClean="0">
              <a:solidFill>
                <a:srgbClr val="0070C0"/>
              </a:solidFill>
              <a:latin typeface="Candara" pitchFamily="34" charset="0"/>
            </a:endParaRPr>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FFFFFF"/>
                </a:solidFill>
                <a:latin typeface="+mj-lt"/>
                <a:ea typeface="+mj-ea"/>
                <a:cs typeface="+mj-cs"/>
              </a:rPr>
              <a:t>DIAGRAMA DE CASOS DE USO DEL NEGOCIO</a:t>
            </a:r>
            <a:endParaRPr kumimoji="0" lang="es-PE" sz="4400" b="0" i="0" u="none" strike="noStrike" kern="1200" cap="none" spc="0" normalizeH="0" baseline="0" noProof="0" dirty="0">
              <a:ln>
                <a:noFill/>
              </a:ln>
              <a:solidFill>
                <a:srgbClr val="FFFFFF"/>
              </a:solidFill>
              <a:effectLst/>
              <a:uLnTx/>
              <a:uFillTx/>
              <a:latin typeface="+mj-lt"/>
              <a:ea typeface="+mj-ea"/>
              <a:cs typeface="+mj-cs"/>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3789040"/>
            <a:ext cx="2660530" cy="2280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1520" y="2429787"/>
            <a:ext cx="8640960" cy="3170099"/>
          </a:xfrm>
          <a:prstGeom prst="rect">
            <a:avLst/>
          </a:prstGeom>
          <a:noFill/>
        </p:spPr>
        <p:txBody>
          <a:bodyPr wrap="square" rtlCol="0">
            <a:spAutoFit/>
          </a:bodyPr>
          <a:lstStyle/>
          <a:p>
            <a:r>
              <a:rPr lang="es-PE" sz="2000" b="1" i="1" u="sng" dirty="0" smtClean="0">
                <a:solidFill>
                  <a:schemeClr val="tx2"/>
                </a:solidFill>
                <a:latin typeface="Candara" pitchFamily="34" charset="0"/>
              </a:rPr>
              <a:t>OBSERVACIÓN</a:t>
            </a:r>
            <a:r>
              <a:rPr lang="es-PE" sz="2000" b="1" i="1" dirty="0" smtClean="0">
                <a:solidFill>
                  <a:schemeClr val="tx2"/>
                </a:solidFill>
                <a:latin typeface="Candara" pitchFamily="34" charset="0"/>
              </a:rPr>
              <a:t>: </a:t>
            </a:r>
            <a:r>
              <a:rPr lang="es-PE" sz="2000" i="1" dirty="0">
                <a:solidFill>
                  <a:schemeClr val="tx2"/>
                </a:solidFill>
                <a:latin typeface="Candara" pitchFamily="34" charset="0"/>
              </a:rPr>
              <a:t>Las entidades de negocio </a:t>
            </a:r>
            <a:r>
              <a:rPr lang="es-PE" sz="2000" b="1" i="1" dirty="0" smtClean="0">
                <a:solidFill>
                  <a:schemeClr val="tx2"/>
                </a:solidFill>
                <a:latin typeface="Candara" pitchFamily="34" charset="0"/>
              </a:rPr>
              <a:t>CC_EN002_Adenda, CC_EN003_Cliente </a:t>
            </a:r>
            <a:r>
              <a:rPr lang="es-PE" sz="2000" i="1" dirty="0">
                <a:solidFill>
                  <a:schemeClr val="tx2"/>
                </a:solidFill>
                <a:latin typeface="Candara" pitchFamily="34" charset="0"/>
              </a:rPr>
              <a:t>parecen ser pensadas como </a:t>
            </a:r>
            <a:r>
              <a:rPr lang="es-PE" sz="2000" i="1" dirty="0" smtClean="0">
                <a:solidFill>
                  <a:schemeClr val="tx2"/>
                </a:solidFill>
                <a:latin typeface="Candara" pitchFamily="34" charset="0"/>
              </a:rPr>
              <a:t>sistema.</a:t>
            </a:r>
            <a:endParaRPr lang="en-US" sz="2000" i="1" dirty="0">
              <a:solidFill>
                <a:schemeClr val="tx2"/>
              </a:solidFill>
              <a:latin typeface="Candara" pitchFamily="34" charset="0"/>
            </a:endParaRPr>
          </a:p>
          <a:p>
            <a:pPr lvl="0"/>
            <a:endParaRPr lang="es-PE" sz="2000" i="1" dirty="0" smtClean="0">
              <a:solidFill>
                <a:schemeClr val="tx2"/>
              </a:solidFill>
              <a:latin typeface="Candara" pitchFamily="34" charset="0"/>
            </a:endParaRPr>
          </a:p>
          <a:p>
            <a:r>
              <a:rPr lang="en-US" sz="2000" b="1" i="1" u="sng" dirty="0" smtClean="0">
                <a:solidFill>
                  <a:srgbClr val="0070C0"/>
                </a:solidFill>
                <a:latin typeface="Candara" pitchFamily="34" charset="0"/>
              </a:rPr>
              <a:t>COMENTARIO</a:t>
            </a:r>
            <a:r>
              <a:rPr lang="en-US" sz="2000" b="1" i="1" dirty="0" smtClean="0">
                <a:solidFill>
                  <a:srgbClr val="0070C0"/>
                </a:solidFill>
                <a:latin typeface="Candara" pitchFamily="34" charset="0"/>
              </a:rPr>
              <a:t>: </a:t>
            </a:r>
            <a:r>
              <a:rPr lang="en-US" sz="2000" i="1" dirty="0" smtClean="0">
                <a:solidFill>
                  <a:srgbClr val="0070C0"/>
                </a:solidFill>
                <a:latin typeface="Candara" pitchFamily="34" charset="0"/>
              </a:rPr>
              <a:t>La </a:t>
            </a:r>
            <a:r>
              <a:rPr lang="en-US" sz="2000" i="1" dirty="0" err="1" smtClean="0">
                <a:solidFill>
                  <a:srgbClr val="0070C0"/>
                </a:solidFill>
                <a:latin typeface="Candara" pitchFamily="34" charset="0"/>
              </a:rPr>
              <a:t>Adenda</a:t>
            </a:r>
            <a:r>
              <a:rPr lang="en-US" sz="2000" i="1" dirty="0" smtClean="0">
                <a:solidFill>
                  <a:srgbClr val="0070C0"/>
                </a:solidFill>
                <a:latin typeface="Candara" pitchFamily="34" charset="0"/>
              </a:rPr>
              <a:t> </a:t>
            </a:r>
            <a:r>
              <a:rPr lang="en-US" sz="2000" i="1" dirty="0" err="1" smtClean="0">
                <a:solidFill>
                  <a:srgbClr val="0070C0"/>
                </a:solidFill>
                <a:latin typeface="Candara" pitchFamily="34" charset="0"/>
              </a:rPr>
              <a:t>representa</a:t>
            </a:r>
            <a:r>
              <a:rPr lang="en-US" sz="2000" i="1" dirty="0" smtClean="0">
                <a:solidFill>
                  <a:srgbClr val="0070C0"/>
                </a:solidFill>
                <a:latin typeface="Candara" pitchFamily="34" charset="0"/>
              </a:rPr>
              <a:t> un </a:t>
            </a:r>
            <a:r>
              <a:rPr lang="en-US" sz="2000" i="1" dirty="0" err="1" smtClean="0">
                <a:solidFill>
                  <a:srgbClr val="0070C0"/>
                </a:solidFill>
                <a:latin typeface="Candara" pitchFamily="34" charset="0"/>
              </a:rPr>
              <a:t>documento</a:t>
            </a:r>
            <a:r>
              <a:rPr lang="en-US" sz="2000" i="1" dirty="0" smtClean="0">
                <a:solidFill>
                  <a:srgbClr val="0070C0"/>
                </a:solidFill>
                <a:latin typeface="Candara" pitchFamily="34" charset="0"/>
              </a:rPr>
              <a:t> </a:t>
            </a:r>
            <a:r>
              <a:rPr lang="en-US" sz="2000" i="1" dirty="0" err="1" smtClean="0">
                <a:solidFill>
                  <a:srgbClr val="0070C0"/>
                </a:solidFill>
                <a:latin typeface="Candara" pitchFamily="34" charset="0"/>
              </a:rPr>
              <a:t>que</a:t>
            </a:r>
            <a:r>
              <a:rPr lang="en-US" sz="2000" i="1" dirty="0" smtClean="0">
                <a:solidFill>
                  <a:srgbClr val="0070C0"/>
                </a:solidFill>
                <a:latin typeface="Candara" pitchFamily="34" charset="0"/>
              </a:rPr>
              <a:t> </a:t>
            </a:r>
            <a:r>
              <a:rPr lang="en-US" sz="2000" i="1" dirty="0" err="1" smtClean="0">
                <a:solidFill>
                  <a:srgbClr val="0070C0"/>
                </a:solidFill>
                <a:latin typeface="Candara" pitchFamily="34" charset="0"/>
              </a:rPr>
              <a:t>modifica</a:t>
            </a:r>
            <a:r>
              <a:rPr lang="en-US" sz="2000" i="1" dirty="0" smtClean="0">
                <a:solidFill>
                  <a:srgbClr val="0070C0"/>
                </a:solidFill>
                <a:latin typeface="Candara" pitchFamily="34" charset="0"/>
              </a:rPr>
              <a:t> a un </a:t>
            </a:r>
            <a:r>
              <a:rPr lang="en-US" sz="2000" i="1" dirty="0" err="1" smtClean="0">
                <a:solidFill>
                  <a:srgbClr val="0070C0"/>
                </a:solidFill>
                <a:latin typeface="Candara" pitchFamily="34" charset="0"/>
              </a:rPr>
              <a:t>contrato</a:t>
            </a:r>
            <a:r>
              <a:rPr lang="en-US" sz="2000" b="1" i="1" dirty="0" smtClean="0">
                <a:solidFill>
                  <a:srgbClr val="0070C0"/>
                </a:solidFill>
                <a:latin typeface="Candara" pitchFamily="34" charset="0"/>
              </a:rPr>
              <a:t>. </a:t>
            </a:r>
            <a:r>
              <a:rPr lang="en-US" sz="2000" i="1" dirty="0">
                <a:solidFill>
                  <a:srgbClr val="0070C0"/>
                </a:solidFill>
                <a:latin typeface="Candara" pitchFamily="34" charset="0"/>
              </a:rPr>
              <a:t>El </a:t>
            </a:r>
            <a:r>
              <a:rPr lang="en-US" sz="2000" i="1" dirty="0" err="1">
                <a:solidFill>
                  <a:srgbClr val="0070C0"/>
                </a:solidFill>
                <a:latin typeface="Candara" pitchFamily="34" charset="0"/>
              </a:rPr>
              <a:t>cliente</a:t>
            </a:r>
            <a:r>
              <a:rPr lang="en-US" sz="2000" i="1" dirty="0">
                <a:solidFill>
                  <a:srgbClr val="0070C0"/>
                </a:solidFill>
                <a:latin typeface="Candara" pitchFamily="34" charset="0"/>
              </a:rPr>
              <a:t> </a:t>
            </a:r>
            <a:r>
              <a:rPr lang="en-US" sz="2000" i="1" dirty="0" err="1">
                <a:solidFill>
                  <a:srgbClr val="0070C0"/>
                </a:solidFill>
                <a:latin typeface="Candara" pitchFamily="34" charset="0"/>
              </a:rPr>
              <a:t>representa</a:t>
            </a:r>
            <a:r>
              <a:rPr lang="en-US" sz="2000" i="1" dirty="0">
                <a:solidFill>
                  <a:srgbClr val="0070C0"/>
                </a:solidFill>
                <a:latin typeface="Candara" pitchFamily="34" charset="0"/>
              </a:rPr>
              <a:t> la </a:t>
            </a:r>
            <a:r>
              <a:rPr lang="en-US" sz="2000" i="1" dirty="0" err="1">
                <a:solidFill>
                  <a:srgbClr val="0070C0"/>
                </a:solidFill>
                <a:latin typeface="Candara" pitchFamily="34" charset="0"/>
              </a:rPr>
              <a:t>institución</a:t>
            </a:r>
            <a:r>
              <a:rPr lang="en-US" sz="2000" i="1" dirty="0">
                <a:solidFill>
                  <a:srgbClr val="0070C0"/>
                </a:solidFill>
                <a:latin typeface="Candara" pitchFamily="34" charset="0"/>
              </a:rPr>
              <a:t> o </a:t>
            </a:r>
            <a:r>
              <a:rPr lang="en-US" sz="2000" i="1" dirty="0" err="1">
                <a:solidFill>
                  <a:srgbClr val="0070C0"/>
                </a:solidFill>
                <a:latin typeface="Candara" pitchFamily="34" charset="0"/>
              </a:rPr>
              <a:t>empresa</a:t>
            </a:r>
            <a:r>
              <a:rPr lang="en-US" sz="2000" i="1" dirty="0">
                <a:solidFill>
                  <a:srgbClr val="0070C0"/>
                </a:solidFill>
                <a:latin typeface="Candara" pitchFamily="34" charset="0"/>
              </a:rPr>
              <a:t> con la </a:t>
            </a:r>
            <a:r>
              <a:rPr lang="en-US" sz="2000" i="1" dirty="0" err="1">
                <a:solidFill>
                  <a:srgbClr val="0070C0"/>
                </a:solidFill>
                <a:latin typeface="Candara" pitchFamily="34" charset="0"/>
              </a:rPr>
              <a:t>cual</a:t>
            </a:r>
            <a:r>
              <a:rPr lang="en-US" sz="2000" i="1" dirty="0">
                <a:solidFill>
                  <a:srgbClr val="0070C0"/>
                </a:solidFill>
                <a:latin typeface="Candara" pitchFamily="34" charset="0"/>
              </a:rPr>
              <a:t> se </a:t>
            </a:r>
            <a:r>
              <a:rPr lang="en-US" sz="2000" i="1" dirty="0" err="1">
                <a:solidFill>
                  <a:srgbClr val="0070C0"/>
                </a:solidFill>
                <a:latin typeface="Candara" pitchFamily="34" charset="0"/>
              </a:rPr>
              <a:t>realiza</a:t>
            </a:r>
            <a:r>
              <a:rPr lang="en-US" sz="2000" i="1" dirty="0">
                <a:solidFill>
                  <a:srgbClr val="0070C0"/>
                </a:solidFill>
                <a:latin typeface="Candara" pitchFamily="34" charset="0"/>
              </a:rPr>
              <a:t> un </a:t>
            </a:r>
            <a:r>
              <a:rPr lang="en-US" sz="2000" i="1" dirty="0" err="1">
                <a:solidFill>
                  <a:srgbClr val="0070C0"/>
                </a:solidFill>
                <a:latin typeface="Candara" pitchFamily="34" charset="0"/>
              </a:rPr>
              <a:t>contrato</a:t>
            </a:r>
            <a:r>
              <a:rPr lang="en-US" sz="2000" b="1" i="1" dirty="0" smtClean="0">
                <a:solidFill>
                  <a:srgbClr val="0070C0"/>
                </a:solidFill>
                <a:latin typeface="Candara" pitchFamily="34" charset="0"/>
              </a:rPr>
              <a:t>.</a:t>
            </a:r>
          </a:p>
          <a:p>
            <a:endParaRPr lang="en-US" sz="2000" b="1" i="1" dirty="0">
              <a:solidFill>
                <a:srgbClr val="0070C0"/>
              </a:solidFill>
              <a:latin typeface="Candara" pitchFamily="34" charset="0"/>
            </a:endParaRPr>
          </a:p>
          <a:p>
            <a:endParaRPr lang="es-PE" sz="2000" b="1" i="1" u="sng" dirty="0" smtClean="0">
              <a:solidFill>
                <a:schemeClr val="tx2"/>
              </a:solidFill>
              <a:latin typeface="Candara" pitchFamily="34" charset="0"/>
            </a:endParaRPr>
          </a:p>
          <a:p>
            <a:r>
              <a:rPr lang="es-PE" sz="2000" b="1" i="1" u="sng" dirty="0" smtClean="0">
                <a:solidFill>
                  <a:schemeClr val="tx2"/>
                </a:solidFill>
                <a:latin typeface="Candara" pitchFamily="34" charset="0"/>
              </a:rPr>
              <a:t>OBSERVACIÓN</a:t>
            </a:r>
            <a:r>
              <a:rPr lang="es-PE" sz="2000" b="1" i="1" dirty="0" smtClean="0">
                <a:solidFill>
                  <a:schemeClr val="tx2"/>
                </a:solidFill>
                <a:latin typeface="Candara" pitchFamily="34" charset="0"/>
              </a:rPr>
              <a:t>: </a:t>
            </a:r>
            <a:r>
              <a:rPr lang="es-PE" sz="2000" i="1" dirty="0" smtClean="0">
                <a:solidFill>
                  <a:schemeClr val="tx2"/>
                </a:solidFill>
                <a:latin typeface="Candara" pitchFamily="34" charset="0"/>
              </a:rPr>
              <a:t>La entidad de negocio </a:t>
            </a:r>
            <a:r>
              <a:rPr lang="es-PE" sz="2000" b="1" i="1" dirty="0">
                <a:solidFill>
                  <a:schemeClr val="tx2"/>
                </a:solidFill>
                <a:latin typeface="Candara" pitchFamily="34" charset="0"/>
              </a:rPr>
              <a:t>CC_EN004_SLA</a:t>
            </a:r>
            <a:r>
              <a:rPr lang="es-PE" sz="2000" b="1" dirty="0"/>
              <a:t> </a:t>
            </a:r>
            <a:r>
              <a:rPr lang="es-PE" sz="2000" i="1" dirty="0">
                <a:solidFill>
                  <a:schemeClr val="tx2"/>
                </a:solidFill>
                <a:latin typeface="Candara" pitchFamily="34" charset="0"/>
              </a:rPr>
              <a:t>No se ha corregido </a:t>
            </a:r>
            <a:endParaRPr lang="en-US" sz="2000" i="1" dirty="0">
              <a:solidFill>
                <a:schemeClr val="tx2"/>
              </a:solidFill>
              <a:latin typeface="Candara" pitchFamily="34" charset="0"/>
            </a:endParaRPr>
          </a:p>
          <a:p>
            <a:endParaRPr lang="es-PE" sz="2000" b="1" u="sng" dirty="0" smtClean="0"/>
          </a:p>
          <a:p>
            <a:r>
              <a:rPr lang="en-US" sz="2000" b="1" i="1" u="sng" dirty="0">
                <a:solidFill>
                  <a:srgbClr val="0070C0"/>
                </a:solidFill>
                <a:latin typeface="Candara" pitchFamily="34" charset="0"/>
              </a:rPr>
              <a:t>COMENTARIO</a:t>
            </a:r>
            <a:r>
              <a:rPr lang="en-US" sz="2000" b="1" i="1" dirty="0">
                <a:solidFill>
                  <a:srgbClr val="0070C0"/>
                </a:solidFill>
                <a:latin typeface="Candara" pitchFamily="34" charset="0"/>
              </a:rPr>
              <a:t>: </a:t>
            </a:r>
            <a:r>
              <a:rPr lang="en-US" sz="2000" i="1" dirty="0" err="1" smtClean="0">
                <a:solidFill>
                  <a:srgbClr val="0070C0"/>
                </a:solidFill>
                <a:latin typeface="Candara" pitchFamily="34" charset="0"/>
              </a:rPr>
              <a:t>Esta</a:t>
            </a:r>
            <a:r>
              <a:rPr lang="en-US" sz="2000" i="1" dirty="0" smtClean="0">
                <a:solidFill>
                  <a:srgbClr val="0070C0"/>
                </a:solidFill>
                <a:latin typeface="Candara" pitchFamily="34" charset="0"/>
              </a:rPr>
              <a:t> </a:t>
            </a:r>
            <a:r>
              <a:rPr lang="en-US" sz="2000" i="1" dirty="0" err="1" smtClean="0">
                <a:solidFill>
                  <a:srgbClr val="0070C0"/>
                </a:solidFill>
                <a:latin typeface="Candara" pitchFamily="34" charset="0"/>
              </a:rPr>
              <a:t>entidad</a:t>
            </a:r>
            <a:r>
              <a:rPr lang="en-US" sz="2000" i="1" dirty="0" smtClean="0">
                <a:solidFill>
                  <a:srgbClr val="0070C0"/>
                </a:solidFill>
                <a:latin typeface="Candara" pitchFamily="34" charset="0"/>
              </a:rPr>
              <a:t> </a:t>
            </a:r>
            <a:r>
              <a:rPr lang="en-US" sz="2000" i="1" dirty="0" err="1" smtClean="0">
                <a:solidFill>
                  <a:srgbClr val="0070C0"/>
                </a:solidFill>
                <a:latin typeface="Candara" pitchFamily="34" charset="0"/>
              </a:rPr>
              <a:t>fue</a:t>
            </a:r>
            <a:r>
              <a:rPr lang="en-US" sz="2000" i="1" dirty="0" smtClean="0">
                <a:solidFill>
                  <a:srgbClr val="0070C0"/>
                </a:solidFill>
                <a:latin typeface="Candara" pitchFamily="34" charset="0"/>
              </a:rPr>
              <a:t> </a:t>
            </a:r>
            <a:r>
              <a:rPr lang="en-US" sz="2000" i="1" dirty="0" err="1" smtClean="0">
                <a:solidFill>
                  <a:srgbClr val="0070C0"/>
                </a:solidFill>
                <a:latin typeface="Candara" pitchFamily="34" charset="0"/>
              </a:rPr>
              <a:t>agregada</a:t>
            </a:r>
            <a:r>
              <a:rPr lang="en-US" sz="2000" i="1" dirty="0" smtClean="0">
                <a:solidFill>
                  <a:srgbClr val="0070C0"/>
                </a:solidFill>
                <a:latin typeface="Candara" pitchFamily="34" charset="0"/>
              </a:rPr>
              <a:t> </a:t>
            </a:r>
            <a:r>
              <a:rPr lang="en-US" sz="2000" i="1" dirty="0" err="1" smtClean="0">
                <a:solidFill>
                  <a:srgbClr val="0070C0"/>
                </a:solidFill>
                <a:latin typeface="Candara" pitchFamily="34" charset="0"/>
              </a:rPr>
              <a:t>por</a:t>
            </a:r>
            <a:r>
              <a:rPr lang="en-US" sz="2000" i="1" dirty="0" smtClean="0">
                <a:solidFill>
                  <a:srgbClr val="0070C0"/>
                </a:solidFill>
                <a:latin typeface="Candara" pitchFamily="34" charset="0"/>
              </a:rPr>
              <a:t> </a:t>
            </a:r>
            <a:r>
              <a:rPr lang="es-PE" sz="2000" i="1" dirty="0" smtClean="0">
                <a:solidFill>
                  <a:srgbClr val="0070C0"/>
                </a:solidFill>
                <a:latin typeface="Candara" pitchFamily="34" charset="0"/>
              </a:rPr>
              <a:t>acuerdo </a:t>
            </a:r>
            <a:r>
              <a:rPr lang="en-US" sz="2000" i="1" dirty="0" smtClean="0">
                <a:solidFill>
                  <a:srgbClr val="0070C0"/>
                </a:solidFill>
                <a:latin typeface="Candara" pitchFamily="34" charset="0"/>
              </a:rPr>
              <a:t>con los </a:t>
            </a:r>
            <a:r>
              <a:rPr lang="en-US" sz="2000" i="1" dirty="0" err="1" smtClean="0">
                <a:solidFill>
                  <a:srgbClr val="0070C0"/>
                </a:solidFill>
                <a:latin typeface="Candara" pitchFamily="34" charset="0"/>
              </a:rPr>
              <a:t>demás</a:t>
            </a:r>
            <a:r>
              <a:rPr lang="en-US" sz="2000" i="1" dirty="0" smtClean="0">
                <a:solidFill>
                  <a:srgbClr val="0070C0"/>
                </a:solidFill>
                <a:latin typeface="Candara" pitchFamily="34" charset="0"/>
              </a:rPr>
              <a:t> </a:t>
            </a:r>
            <a:r>
              <a:rPr lang="en-US" sz="2000" i="1" dirty="0" err="1" smtClean="0">
                <a:solidFill>
                  <a:srgbClr val="0070C0"/>
                </a:solidFill>
                <a:latin typeface="Candara" pitchFamily="34" charset="0"/>
              </a:rPr>
              <a:t>grupos</a:t>
            </a:r>
            <a:r>
              <a:rPr lang="en-US" sz="2000" i="1" dirty="0" smtClean="0">
                <a:solidFill>
                  <a:srgbClr val="0070C0"/>
                </a:solidFill>
                <a:latin typeface="Candara" pitchFamily="34" charset="0"/>
              </a:rPr>
              <a:t>.</a:t>
            </a:r>
            <a:endParaRPr lang="en-US" sz="2000" b="1" i="1" dirty="0">
              <a:solidFill>
                <a:srgbClr val="0070C0"/>
              </a:solidFill>
              <a:latin typeface="Candara" pitchFamily="34" charset="0"/>
            </a:endParaRPr>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FFFFFF"/>
                </a:solidFill>
                <a:latin typeface="+mj-lt"/>
                <a:ea typeface="+mj-ea"/>
                <a:cs typeface="+mj-cs"/>
              </a:rPr>
              <a:t>ENTIDAD DE NEGOCIO</a:t>
            </a:r>
            <a:endParaRPr kumimoji="0" lang="es-PE" sz="4400" b="0" i="0" u="none" strike="noStrike" kern="1200" cap="none" spc="0" normalizeH="0" baseline="0" noProof="0" dirty="0">
              <a:ln>
                <a:noFill/>
              </a:ln>
              <a:solidFill>
                <a:srgbClr val="FFFFFF"/>
              </a:solidFill>
              <a:effectLst/>
              <a:uLnTx/>
              <a:uFillTx/>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1520" y="2429787"/>
            <a:ext cx="8640960" cy="1938992"/>
          </a:xfrm>
          <a:prstGeom prst="rect">
            <a:avLst/>
          </a:prstGeom>
          <a:noFill/>
        </p:spPr>
        <p:txBody>
          <a:bodyPr wrap="square" rtlCol="0">
            <a:spAutoFit/>
          </a:bodyPr>
          <a:lstStyle/>
          <a:p>
            <a:pPr algn="just"/>
            <a:r>
              <a:rPr lang="es-PE" sz="2000" b="1" i="1" u="sng" dirty="0" smtClean="0">
                <a:solidFill>
                  <a:schemeClr val="tx2"/>
                </a:solidFill>
                <a:latin typeface="Candara" pitchFamily="34" charset="0"/>
              </a:rPr>
              <a:t>OBSERVACIÓN</a:t>
            </a:r>
            <a:r>
              <a:rPr lang="es-PE" sz="2000" b="1" i="1" dirty="0" smtClean="0">
                <a:solidFill>
                  <a:schemeClr val="tx2"/>
                </a:solidFill>
                <a:latin typeface="Candara" pitchFamily="34" charset="0"/>
              </a:rPr>
              <a:t>: </a:t>
            </a:r>
            <a:r>
              <a:rPr lang="en-US" sz="2000" i="1" dirty="0" smtClean="0">
                <a:solidFill>
                  <a:schemeClr val="tx2"/>
                </a:solidFill>
                <a:latin typeface="Candara" pitchFamily="34" charset="0"/>
              </a:rPr>
              <a:t>En el </a:t>
            </a:r>
            <a:r>
              <a:rPr lang="en-US" sz="2000" i="1" dirty="0" err="1" smtClean="0">
                <a:solidFill>
                  <a:schemeClr val="tx2"/>
                </a:solidFill>
                <a:latin typeface="Candara" pitchFamily="34" charset="0"/>
              </a:rPr>
              <a:t>flujo</a:t>
            </a:r>
            <a:r>
              <a:rPr lang="en-US" sz="2000" i="1" dirty="0" smtClean="0">
                <a:solidFill>
                  <a:schemeClr val="tx2"/>
                </a:solidFill>
                <a:latin typeface="Candara" pitchFamily="34" charset="0"/>
              </a:rPr>
              <a:t> </a:t>
            </a:r>
            <a:r>
              <a:rPr lang="en-US" sz="2000" i="1" dirty="0" err="1" smtClean="0">
                <a:solidFill>
                  <a:schemeClr val="tx2"/>
                </a:solidFill>
                <a:latin typeface="Candara" pitchFamily="34" charset="0"/>
              </a:rPr>
              <a:t>básico</a:t>
            </a:r>
            <a:r>
              <a:rPr lang="en-US" sz="2000" i="1" dirty="0" smtClean="0">
                <a:solidFill>
                  <a:schemeClr val="tx2"/>
                </a:solidFill>
                <a:latin typeface="Candara" pitchFamily="34" charset="0"/>
              </a:rPr>
              <a:t> de </a:t>
            </a:r>
            <a:r>
              <a:rPr lang="en-US" sz="2000" i="1" dirty="0" err="1" smtClean="0">
                <a:solidFill>
                  <a:schemeClr val="tx2"/>
                </a:solidFill>
                <a:latin typeface="Candara" pitchFamily="34" charset="0"/>
              </a:rPr>
              <a:t>cada</a:t>
            </a:r>
            <a:r>
              <a:rPr lang="en-US" sz="2000" i="1" dirty="0" smtClean="0">
                <a:solidFill>
                  <a:schemeClr val="tx2"/>
                </a:solidFill>
                <a:latin typeface="Candara" pitchFamily="34" charset="0"/>
              </a:rPr>
              <a:t>  </a:t>
            </a:r>
            <a:r>
              <a:rPr lang="en-US" sz="2000" i="1" dirty="0" err="1" smtClean="0">
                <a:solidFill>
                  <a:schemeClr val="tx2"/>
                </a:solidFill>
                <a:latin typeface="Candara" pitchFamily="34" charset="0"/>
              </a:rPr>
              <a:t>caso</a:t>
            </a:r>
            <a:r>
              <a:rPr lang="en-US" sz="2000" i="1" dirty="0" smtClean="0">
                <a:solidFill>
                  <a:schemeClr val="tx2"/>
                </a:solidFill>
                <a:latin typeface="Candara" pitchFamily="34" charset="0"/>
              </a:rPr>
              <a:t> de </a:t>
            </a:r>
            <a:r>
              <a:rPr lang="en-US" sz="2000" i="1" dirty="0" err="1" smtClean="0">
                <a:solidFill>
                  <a:schemeClr val="tx2"/>
                </a:solidFill>
                <a:latin typeface="Candara" pitchFamily="34" charset="0"/>
              </a:rPr>
              <a:t>uso</a:t>
            </a:r>
            <a:r>
              <a:rPr lang="en-US" sz="2000" i="1" dirty="0" smtClean="0">
                <a:solidFill>
                  <a:schemeClr val="tx2"/>
                </a:solidFill>
                <a:latin typeface="Candara" pitchFamily="34" charset="0"/>
              </a:rPr>
              <a:t> no se </a:t>
            </a:r>
            <a:r>
              <a:rPr lang="en-US" sz="2000" i="1" dirty="0" err="1" smtClean="0">
                <a:solidFill>
                  <a:schemeClr val="tx2"/>
                </a:solidFill>
                <a:latin typeface="Candara" pitchFamily="34" charset="0"/>
              </a:rPr>
              <a:t>indica</a:t>
            </a:r>
            <a:r>
              <a:rPr lang="en-US" sz="2000" i="1" dirty="0" smtClean="0">
                <a:solidFill>
                  <a:schemeClr val="tx2"/>
                </a:solidFill>
                <a:latin typeface="Candara" pitchFamily="34" charset="0"/>
              </a:rPr>
              <a:t> </a:t>
            </a:r>
            <a:r>
              <a:rPr lang="en-US" sz="2000" i="1" dirty="0" err="1" smtClean="0">
                <a:solidFill>
                  <a:schemeClr val="tx2"/>
                </a:solidFill>
                <a:latin typeface="Candara" pitchFamily="34" charset="0"/>
              </a:rPr>
              <a:t>donde</a:t>
            </a:r>
            <a:r>
              <a:rPr lang="en-US" sz="2000" i="1" dirty="0" smtClean="0">
                <a:solidFill>
                  <a:schemeClr val="tx2"/>
                </a:solidFill>
                <a:latin typeface="Candara" pitchFamily="34" charset="0"/>
              </a:rPr>
              <a:t> se </a:t>
            </a:r>
            <a:r>
              <a:rPr lang="en-US" sz="2000" i="1" dirty="0" err="1" smtClean="0">
                <a:solidFill>
                  <a:schemeClr val="tx2"/>
                </a:solidFill>
                <a:latin typeface="Candara" pitchFamily="34" charset="0"/>
              </a:rPr>
              <a:t>aplican</a:t>
            </a:r>
            <a:r>
              <a:rPr lang="en-US" sz="2000" i="1" dirty="0" smtClean="0">
                <a:solidFill>
                  <a:schemeClr val="tx2"/>
                </a:solidFill>
                <a:latin typeface="Candara" pitchFamily="34" charset="0"/>
              </a:rPr>
              <a:t> los </a:t>
            </a:r>
            <a:r>
              <a:rPr lang="en-US" sz="2000" i="1" dirty="0" err="1" smtClean="0">
                <a:solidFill>
                  <a:schemeClr val="tx2"/>
                </a:solidFill>
                <a:latin typeface="Candara" pitchFamily="34" charset="0"/>
              </a:rPr>
              <a:t>reglas</a:t>
            </a:r>
            <a:r>
              <a:rPr lang="en-US" sz="2000" i="1" dirty="0" smtClean="0">
                <a:solidFill>
                  <a:schemeClr val="tx2"/>
                </a:solidFill>
                <a:latin typeface="Candara" pitchFamily="34" charset="0"/>
              </a:rPr>
              <a:t> de </a:t>
            </a:r>
            <a:r>
              <a:rPr lang="en-US" sz="2000" i="1" dirty="0" err="1" smtClean="0">
                <a:solidFill>
                  <a:schemeClr val="tx2"/>
                </a:solidFill>
                <a:latin typeface="Candara" pitchFamily="34" charset="0"/>
              </a:rPr>
              <a:t>negocio</a:t>
            </a:r>
            <a:r>
              <a:rPr lang="en-US" sz="2000" i="1" dirty="0" smtClean="0">
                <a:solidFill>
                  <a:schemeClr val="tx2"/>
                </a:solidFill>
                <a:latin typeface="Candara" pitchFamily="34" charset="0"/>
              </a:rPr>
              <a:t>.</a:t>
            </a:r>
          </a:p>
          <a:p>
            <a:pPr algn="just"/>
            <a:endParaRPr lang="en-US" sz="2000" i="1" dirty="0">
              <a:solidFill>
                <a:schemeClr val="tx2"/>
              </a:solidFill>
              <a:latin typeface="Candara" pitchFamily="34" charset="0"/>
            </a:endParaRPr>
          </a:p>
          <a:p>
            <a:r>
              <a:rPr lang="en-US" sz="2000" b="1" i="1" u="sng" dirty="0" smtClean="0">
                <a:solidFill>
                  <a:srgbClr val="0070C0"/>
                </a:solidFill>
                <a:latin typeface="Candara" pitchFamily="34" charset="0"/>
              </a:rPr>
              <a:t>CORRECCION</a:t>
            </a:r>
            <a:r>
              <a:rPr lang="en-US" sz="2000" b="1" i="1" dirty="0" smtClean="0">
                <a:solidFill>
                  <a:srgbClr val="0070C0"/>
                </a:solidFill>
                <a:latin typeface="Candara" pitchFamily="34" charset="0"/>
              </a:rPr>
              <a:t>: </a:t>
            </a:r>
            <a:r>
              <a:rPr lang="en-US" sz="2000" i="1" dirty="0" smtClean="0">
                <a:solidFill>
                  <a:srgbClr val="0070C0"/>
                </a:solidFill>
                <a:latin typeface="Candara" pitchFamily="34" charset="0"/>
              </a:rPr>
              <a:t>Se </a:t>
            </a:r>
            <a:r>
              <a:rPr lang="en-US" sz="2000" i="1" dirty="0" err="1" smtClean="0">
                <a:solidFill>
                  <a:srgbClr val="0070C0"/>
                </a:solidFill>
                <a:latin typeface="Candara" pitchFamily="34" charset="0"/>
              </a:rPr>
              <a:t>agrego</a:t>
            </a:r>
            <a:r>
              <a:rPr lang="en-US" sz="2000" i="1" dirty="0" smtClean="0">
                <a:solidFill>
                  <a:srgbClr val="0070C0"/>
                </a:solidFill>
                <a:latin typeface="Candara" pitchFamily="34" charset="0"/>
              </a:rPr>
              <a:t> a los </a:t>
            </a:r>
            <a:r>
              <a:rPr lang="en-US" sz="2000" i="1" dirty="0" err="1" smtClean="0">
                <a:solidFill>
                  <a:srgbClr val="0070C0"/>
                </a:solidFill>
                <a:latin typeface="Candara" pitchFamily="34" charset="0"/>
              </a:rPr>
              <a:t>flujos</a:t>
            </a:r>
            <a:r>
              <a:rPr lang="en-US" sz="2000" i="1" dirty="0" smtClean="0">
                <a:solidFill>
                  <a:srgbClr val="0070C0"/>
                </a:solidFill>
                <a:latin typeface="Candara" pitchFamily="34" charset="0"/>
              </a:rPr>
              <a:t> </a:t>
            </a:r>
            <a:r>
              <a:rPr lang="en-US" sz="2000" i="1" dirty="0" err="1" smtClean="0">
                <a:solidFill>
                  <a:srgbClr val="0070C0"/>
                </a:solidFill>
                <a:latin typeface="Candara" pitchFamily="34" charset="0"/>
              </a:rPr>
              <a:t>básicos</a:t>
            </a:r>
            <a:r>
              <a:rPr lang="en-US" sz="2000" i="1" dirty="0" smtClean="0">
                <a:solidFill>
                  <a:srgbClr val="0070C0"/>
                </a:solidFill>
                <a:latin typeface="Candara" pitchFamily="34" charset="0"/>
              </a:rPr>
              <a:t>, la </a:t>
            </a:r>
            <a:r>
              <a:rPr lang="en-US" sz="2000" i="1" dirty="0" err="1" smtClean="0">
                <a:solidFill>
                  <a:srgbClr val="0070C0"/>
                </a:solidFill>
                <a:latin typeface="Candara" pitchFamily="34" charset="0"/>
              </a:rPr>
              <a:t>regla</a:t>
            </a:r>
            <a:r>
              <a:rPr lang="en-US" sz="2000" i="1" dirty="0" smtClean="0">
                <a:solidFill>
                  <a:srgbClr val="0070C0"/>
                </a:solidFill>
                <a:latin typeface="Candara" pitchFamily="34" charset="0"/>
              </a:rPr>
              <a:t> de </a:t>
            </a:r>
            <a:r>
              <a:rPr lang="en-US" sz="2000" i="1" dirty="0" err="1" smtClean="0">
                <a:solidFill>
                  <a:srgbClr val="0070C0"/>
                </a:solidFill>
                <a:latin typeface="Candara" pitchFamily="34" charset="0"/>
              </a:rPr>
              <a:t>negocio</a:t>
            </a:r>
            <a:r>
              <a:rPr lang="en-US" sz="2000" i="1" dirty="0" smtClean="0">
                <a:solidFill>
                  <a:srgbClr val="0070C0"/>
                </a:solidFill>
                <a:latin typeface="Candara" pitchFamily="34" charset="0"/>
              </a:rPr>
              <a:t> entre </a:t>
            </a:r>
            <a:r>
              <a:rPr lang="en-US" sz="2000" i="1" dirty="0" err="1" smtClean="0">
                <a:solidFill>
                  <a:srgbClr val="0070C0"/>
                </a:solidFill>
                <a:latin typeface="Candara" pitchFamily="34" charset="0"/>
              </a:rPr>
              <a:t>corchetes</a:t>
            </a:r>
            <a:r>
              <a:rPr lang="en-US" sz="2000" i="1" dirty="0" smtClean="0">
                <a:solidFill>
                  <a:srgbClr val="0070C0"/>
                </a:solidFill>
                <a:latin typeface="Candara" pitchFamily="34" charset="0"/>
              </a:rPr>
              <a:t> </a:t>
            </a:r>
            <a:r>
              <a:rPr lang="en-US" sz="2000" i="1" dirty="0" err="1" smtClean="0">
                <a:solidFill>
                  <a:srgbClr val="0070C0"/>
                </a:solidFill>
                <a:latin typeface="Candara" pitchFamily="34" charset="0"/>
              </a:rPr>
              <a:t>según</a:t>
            </a:r>
            <a:r>
              <a:rPr lang="en-US" sz="2000" i="1" dirty="0" smtClean="0">
                <a:solidFill>
                  <a:srgbClr val="0070C0"/>
                </a:solidFill>
                <a:latin typeface="Candara" pitchFamily="34" charset="0"/>
              </a:rPr>
              <a:t> sea </a:t>
            </a:r>
            <a:r>
              <a:rPr lang="en-US" sz="2000" i="1" dirty="0" err="1" smtClean="0">
                <a:solidFill>
                  <a:srgbClr val="0070C0"/>
                </a:solidFill>
                <a:latin typeface="Candara" pitchFamily="34" charset="0"/>
              </a:rPr>
              <a:t>caso</a:t>
            </a:r>
            <a:r>
              <a:rPr lang="en-US" sz="2000" i="1" dirty="0" smtClean="0">
                <a:solidFill>
                  <a:srgbClr val="0070C0"/>
                </a:solidFill>
                <a:latin typeface="Candara" pitchFamily="34" charset="0"/>
              </a:rPr>
              <a:t>.</a:t>
            </a:r>
            <a:endParaRPr lang="en-US" sz="2000" b="1" i="1" dirty="0" smtClean="0">
              <a:solidFill>
                <a:srgbClr val="0070C0"/>
              </a:solidFill>
              <a:latin typeface="Candara" pitchFamily="34" charset="0"/>
            </a:endParaRPr>
          </a:p>
          <a:p>
            <a:endParaRPr lang="en-US" sz="2000" b="1" i="1" dirty="0">
              <a:solidFill>
                <a:srgbClr val="0070C0"/>
              </a:solidFill>
              <a:latin typeface="Candara" pitchFamily="34" charset="0"/>
            </a:endParaRPr>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FFFFFF"/>
                </a:solidFill>
                <a:latin typeface="+mj-lt"/>
                <a:ea typeface="+mj-ea"/>
                <a:cs typeface="+mj-cs"/>
              </a:rPr>
              <a:t>REALIZACION DE LOS CASOS DE USO DEL NEGOCIO</a:t>
            </a:r>
            <a:endParaRPr kumimoji="0" lang="es-PE" sz="4400" b="0" i="0" u="none" strike="noStrike" kern="1200" cap="none" spc="0" normalizeH="0" baseline="0" noProof="0" dirty="0">
              <a:ln>
                <a:noFill/>
              </a:ln>
              <a:solidFill>
                <a:srgbClr val="FFFFFF"/>
              </a:solidFill>
              <a:effectLst/>
              <a:uLnTx/>
              <a:uFillTx/>
              <a:latin typeface="+mj-lt"/>
              <a:ea typeface="+mj-ea"/>
              <a:cs typeface="+mj-cs"/>
            </a:endParaRPr>
          </a:p>
        </p:txBody>
      </p:sp>
    </p:spTree>
    <p:extLst>
      <p:ext uri="{BB962C8B-B14F-4D97-AF65-F5344CB8AC3E}">
        <p14:creationId xmlns:p14="http://schemas.microsoft.com/office/powerpoint/2010/main" val="824588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1520" y="2429787"/>
            <a:ext cx="8640960" cy="1631216"/>
          </a:xfrm>
          <a:prstGeom prst="rect">
            <a:avLst/>
          </a:prstGeom>
          <a:noFill/>
        </p:spPr>
        <p:txBody>
          <a:bodyPr wrap="square" rtlCol="0">
            <a:spAutoFit/>
          </a:bodyPr>
          <a:lstStyle/>
          <a:p>
            <a:pPr algn="just"/>
            <a:r>
              <a:rPr lang="es-PE" sz="2000" b="1" i="1" u="sng" dirty="0" smtClean="0">
                <a:solidFill>
                  <a:schemeClr val="tx2"/>
                </a:solidFill>
                <a:latin typeface="Candara" pitchFamily="34" charset="0"/>
              </a:rPr>
              <a:t>OBSERVACIÓN</a:t>
            </a:r>
            <a:r>
              <a:rPr lang="es-PE" sz="2000" b="1" i="1" dirty="0" smtClean="0">
                <a:solidFill>
                  <a:schemeClr val="tx2"/>
                </a:solidFill>
                <a:latin typeface="Candara" pitchFamily="34" charset="0"/>
              </a:rPr>
              <a:t>: </a:t>
            </a:r>
            <a:r>
              <a:rPr lang="en-US" sz="2000" i="1" dirty="0" err="1" smtClean="0">
                <a:solidFill>
                  <a:schemeClr val="tx2"/>
                </a:solidFill>
                <a:latin typeface="Candara" pitchFamily="34" charset="0"/>
              </a:rPr>
              <a:t>Quitar</a:t>
            </a:r>
            <a:r>
              <a:rPr lang="en-US" sz="2000" i="1" dirty="0" smtClean="0">
                <a:solidFill>
                  <a:schemeClr val="tx2"/>
                </a:solidFill>
                <a:latin typeface="Candara" pitchFamily="34" charset="0"/>
              </a:rPr>
              <a:t> la </a:t>
            </a:r>
            <a:r>
              <a:rPr lang="en-US" sz="2000" i="1" dirty="0" err="1" smtClean="0">
                <a:solidFill>
                  <a:schemeClr val="tx2"/>
                </a:solidFill>
                <a:latin typeface="Candara" pitchFamily="34" charset="0"/>
              </a:rPr>
              <a:t>relación</a:t>
            </a:r>
            <a:r>
              <a:rPr lang="en-US" sz="2000" i="1" dirty="0" smtClean="0">
                <a:solidFill>
                  <a:schemeClr val="tx2"/>
                </a:solidFill>
                <a:latin typeface="Candara" pitchFamily="34" charset="0"/>
              </a:rPr>
              <a:t> entre </a:t>
            </a:r>
            <a:r>
              <a:rPr lang="en-US" sz="2000" i="1" dirty="0" err="1" smtClean="0">
                <a:solidFill>
                  <a:schemeClr val="tx2"/>
                </a:solidFill>
                <a:latin typeface="Candara" pitchFamily="34" charset="0"/>
              </a:rPr>
              <a:t>Entidades</a:t>
            </a:r>
            <a:endParaRPr lang="en-US" sz="2000" i="1" dirty="0" smtClean="0">
              <a:solidFill>
                <a:schemeClr val="tx2"/>
              </a:solidFill>
              <a:latin typeface="Candara" pitchFamily="34" charset="0"/>
            </a:endParaRPr>
          </a:p>
          <a:p>
            <a:pPr algn="just"/>
            <a:endParaRPr lang="en-US" sz="2000" i="1" dirty="0" smtClean="0">
              <a:solidFill>
                <a:schemeClr val="tx2"/>
              </a:solidFill>
              <a:latin typeface="Candara" pitchFamily="34" charset="0"/>
            </a:endParaRPr>
          </a:p>
          <a:p>
            <a:pPr algn="just"/>
            <a:endParaRPr lang="en-US" sz="2000" i="1" dirty="0">
              <a:solidFill>
                <a:schemeClr val="tx2"/>
              </a:solidFill>
              <a:latin typeface="Candara" pitchFamily="34" charset="0"/>
            </a:endParaRPr>
          </a:p>
          <a:p>
            <a:pPr algn="just"/>
            <a:endParaRPr lang="en-US" sz="2000" i="1" dirty="0">
              <a:solidFill>
                <a:schemeClr val="tx2"/>
              </a:solidFill>
              <a:latin typeface="Candara" pitchFamily="34" charset="0"/>
            </a:endParaRPr>
          </a:p>
          <a:p>
            <a:endParaRPr lang="en-US" sz="2000" b="1" i="1" dirty="0">
              <a:solidFill>
                <a:srgbClr val="0070C0"/>
              </a:solidFill>
              <a:latin typeface="Candara" pitchFamily="34" charset="0"/>
            </a:endParaRPr>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FFFFFF"/>
                </a:solidFill>
                <a:latin typeface="+mj-lt"/>
                <a:ea typeface="+mj-ea"/>
                <a:cs typeface="+mj-cs"/>
              </a:rPr>
              <a:t>DIAGRAMA DE CLASES DEL </a:t>
            </a:r>
            <a:r>
              <a:rPr lang="en-US" sz="4400" dirty="0" smtClean="0">
                <a:solidFill>
                  <a:srgbClr val="FFFFFF"/>
                </a:solidFill>
                <a:latin typeface="+mj-lt"/>
                <a:ea typeface="+mj-ea"/>
                <a:cs typeface="+mj-cs"/>
              </a:rPr>
              <a:t>NEGOCIO</a:t>
            </a:r>
            <a:endParaRPr kumimoji="0" lang="es-PE" sz="4400" b="0" i="0" u="none" strike="noStrike" kern="1200" cap="none" spc="0" normalizeH="0" baseline="0" noProof="0" dirty="0">
              <a:ln>
                <a:noFill/>
              </a:ln>
              <a:solidFill>
                <a:srgbClr val="FFFFFF"/>
              </a:solidFill>
              <a:effectLst/>
              <a:uLnTx/>
              <a:uFillTx/>
              <a:latin typeface="+mj-lt"/>
              <a:ea typeface="+mj-ea"/>
              <a:cs typeface="+mj-cs"/>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924944"/>
            <a:ext cx="4018258" cy="3660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9469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1520" y="2412588"/>
            <a:ext cx="8640960" cy="400110"/>
          </a:xfrm>
          <a:prstGeom prst="rect">
            <a:avLst/>
          </a:prstGeom>
          <a:noFill/>
        </p:spPr>
        <p:txBody>
          <a:bodyPr wrap="square" rtlCol="0">
            <a:spAutoFit/>
          </a:bodyPr>
          <a:lstStyle/>
          <a:p>
            <a:r>
              <a:rPr lang="en-US" sz="2000" b="1" i="1" u="sng" dirty="0" smtClean="0">
                <a:solidFill>
                  <a:srgbClr val="0070C0"/>
                </a:solidFill>
                <a:latin typeface="Candara" pitchFamily="34" charset="0"/>
              </a:rPr>
              <a:t>CORRECCION</a:t>
            </a:r>
            <a:r>
              <a:rPr lang="en-US" sz="2000" b="1" i="1" dirty="0" smtClean="0">
                <a:solidFill>
                  <a:srgbClr val="0070C0"/>
                </a:solidFill>
                <a:latin typeface="Candara" pitchFamily="34" charset="0"/>
              </a:rPr>
              <a:t>: </a:t>
            </a:r>
            <a:r>
              <a:rPr lang="en-US" sz="2000" i="1" dirty="0" smtClean="0">
                <a:solidFill>
                  <a:srgbClr val="0070C0"/>
                </a:solidFill>
                <a:latin typeface="Candara" pitchFamily="34" charset="0"/>
              </a:rPr>
              <a:t>Se </a:t>
            </a:r>
            <a:r>
              <a:rPr lang="es-PE" sz="2000" i="1" dirty="0" smtClean="0">
                <a:solidFill>
                  <a:srgbClr val="0070C0"/>
                </a:solidFill>
                <a:latin typeface="Candara" pitchFamily="34" charset="0"/>
              </a:rPr>
              <a:t>corrigió</a:t>
            </a:r>
            <a:r>
              <a:rPr lang="en-US" sz="2000" i="1" dirty="0" smtClean="0">
                <a:solidFill>
                  <a:srgbClr val="0070C0"/>
                </a:solidFill>
                <a:latin typeface="Candara" pitchFamily="34" charset="0"/>
              </a:rPr>
              <a:t> los </a:t>
            </a:r>
            <a:r>
              <a:rPr lang="es-PE" sz="2000" i="1" dirty="0" smtClean="0">
                <a:solidFill>
                  <a:srgbClr val="0070C0"/>
                </a:solidFill>
                <a:latin typeface="Candara" pitchFamily="34" charset="0"/>
              </a:rPr>
              <a:t>diagramas</a:t>
            </a:r>
            <a:endParaRPr lang="es-PE" sz="2000" b="1" i="1" dirty="0">
              <a:solidFill>
                <a:srgbClr val="0070C0"/>
              </a:solidFill>
              <a:latin typeface="Candara" pitchFamily="34" charset="0"/>
            </a:endParaRPr>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FFFFFF"/>
                </a:solidFill>
                <a:latin typeface="+mj-lt"/>
                <a:ea typeface="+mj-ea"/>
                <a:cs typeface="+mj-cs"/>
              </a:rPr>
              <a:t>DIAGRAMA DE CLASES DEL </a:t>
            </a:r>
            <a:r>
              <a:rPr lang="en-US" sz="4400" dirty="0" smtClean="0">
                <a:solidFill>
                  <a:srgbClr val="FFFFFF"/>
                </a:solidFill>
                <a:latin typeface="+mj-lt"/>
                <a:ea typeface="+mj-ea"/>
                <a:cs typeface="+mj-cs"/>
              </a:rPr>
              <a:t>NEGOCIO</a:t>
            </a:r>
            <a:endParaRPr kumimoji="0" lang="es-PE" sz="4400" b="0" i="0" u="none" strike="noStrike" kern="1200" cap="none" spc="0" normalizeH="0" baseline="0" noProof="0" dirty="0">
              <a:ln>
                <a:noFill/>
              </a:ln>
              <a:solidFill>
                <a:srgbClr val="FFFFFF"/>
              </a:solidFill>
              <a:effectLst/>
              <a:uLnTx/>
              <a:uFillTx/>
              <a:latin typeface="+mj-lt"/>
              <a:ea typeface="+mj-ea"/>
              <a:cs typeface="+mj-cs"/>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019297"/>
            <a:ext cx="4689630" cy="3578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6990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1157</TotalTime>
  <Words>540</Words>
  <Application>Microsoft Office PowerPoint</Application>
  <PresentationFormat>Presentación en pantalla (4:3)</PresentationFormat>
  <Paragraphs>84</Paragraphs>
  <Slides>15</Slides>
  <Notes>2</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Forma de onda</vt:lpstr>
      <vt:lpstr>CONTRATOS DE CLIENTES</vt:lpstr>
      <vt:lpstr>CORRECCIONES AL ENTREGABLE ANTERIOR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REQUERIMIENTOS FUNCIONALES</vt:lpstr>
      <vt:lpstr>REQUERIMIENTOS NO FUNCIONALES</vt:lpstr>
      <vt:lpstr>Presentación de PowerPoint</vt:lpstr>
      <vt:lpstr>DIAGRAMA DE CASOS DE USO DEL SISTEMA POR PAQUETE</vt:lpstr>
      <vt:lpstr>DIAGRAMA DE CASOS DE USO DEL SISTEMA POR PAQUETE</vt:lpstr>
      <vt:lpstr>CONTRATOS DE CLIENTES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CONTRATOS DE CLIENTES </dc:title>
  <dc:creator>orlando alexis</dc:creator>
  <cp:lastModifiedBy>Orly</cp:lastModifiedBy>
  <cp:revision>142</cp:revision>
  <dcterms:created xsi:type="dcterms:W3CDTF">2012-05-06T17:51:32Z</dcterms:created>
  <dcterms:modified xsi:type="dcterms:W3CDTF">2012-09-03T20:08:32Z</dcterms:modified>
</cp:coreProperties>
</file>