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324" r:id="rId3"/>
    <p:sldId id="380" r:id="rId4"/>
    <p:sldId id="369" r:id="rId5"/>
    <p:sldId id="381" r:id="rId6"/>
    <p:sldId id="382" r:id="rId7"/>
    <p:sldId id="383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394" r:id="rId16"/>
    <p:sldId id="392" r:id="rId17"/>
    <p:sldId id="393" r:id="rId18"/>
    <p:sldId id="395" r:id="rId19"/>
    <p:sldId id="398" r:id="rId20"/>
    <p:sldId id="399" r:id="rId21"/>
    <p:sldId id="396" r:id="rId22"/>
    <p:sldId id="397" r:id="rId23"/>
    <p:sldId id="400" r:id="rId24"/>
    <p:sldId id="401" r:id="rId25"/>
    <p:sldId id="379" r:id="rId26"/>
  </p:sldIdLst>
  <p:sldSz cx="9144000" cy="6858000" type="screen4x3"/>
  <p:notesSz cx="6858000" cy="91440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290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1" autoAdjust="0"/>
    <p:restoredTop sz="99496" autoAdjust="0"/>
  </p:normalViewPr>
  <p:slideViewPr>
    <p:cSldViewPr>
      <p:cViewPr varScale="1">
        <p:scale>
          <a:sx n="87" d="100"/>
          <a:sy n="87" d="100"/>
        </p:scale>
        <p:origin x="-19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1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CB18C15-E3DC-4C08-B8F2-11DC3F769C33}" type="datetimeFigureOut">
              <a:rPr lang="es-PE"/>
              <a:pPr>
                <a:defRPr/>
              </a:pPr>
              <a:t>27/09/2012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6DA44B5-FE1D-4C35-9D56-C0583BCD8ED3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61E481-BA2D-4422-9AC6-59A855E9731F}" type="slidenum">
              <a:rPr lang="es-PE" smtClean="0"/>
              <a:pPr>
                <a:defRPr/>
              </a:pPr>
              <a:t>4</a:t>
            </a:fld>
            <a:endParaRPr lang="es-P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2BF196-D2DC-4218-95BC-020FCC407207}" type="slidenum">
              <a:rPr lang="es-PE" smtClean="0"/>
              <a:pPr>
                <a:defRPr/>
              </a:pPr>
              <a:t>19</a:t>
            </a:fld>
            <a:endParaRPr lang="es-P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974D2F-4393-4A02-8B41-EFFBEDBC0B7E}" type="slidenum">
              <a:rPr lang="es-PE" smtClean="0"/>
              <a:pPr>
                <a:defRPr/>
              </a:pPr>
              <a:t>20</a:t>
            </a:fld>
            <a:endParaRPr lang="es-P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BE85C4-EF31-4030-9861-173FD1FAB986}" type="slidenum">
              <a:rPr lang="es-PE" smtClean="0"/>
              <a:pPr>
                <a:defRPr/>
              </a:pPr>
              <a:t>22</a:t>
            </a:fld>
            <a:endParaRPr lang="es-P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87C4D7-30B9-4FD6-9EEE-18FE14D58960}" type="slidenum">
              <a:rPr lang="es-PE" smtClean="0"/>
              <a:pPr>
                <a:defRPr/>
              </a:pPr>
              <a:t>24</a:t>
            </a:fld>
            <a:endParaRPr lang="es-P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82DF63-2F92-4A86-AB7E-C508160956C0}" type="slidenum">
              <a:rPr lang="es-PE" smtClean="0"/>
              <a:pPr>
                <a:defRPr/>
              </a:pPr>
              <a:t>5</a:t>
            </a:fld>
            <a:endParaRPr lang="es-P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636F5-C782-40FE-87C7-9CAA2BD8FEA6}" type="slidenum">
              <a:rPr lang="es-PE" smtClean="0"/>
              <a:pPr>
                <a:defRPr/>
              </a:pPr>
              <a:t>6</a:t>
            </a:fld>
            <a:endParaRPr lang="es-P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970E4E-D80B-4671-9096-A83638DA02A8}" type="slidenum">
              <a:rPr lang="es-PE" smtClean="0"/>
              <a:pPr>
                <a:defRPr/>
              </a:pPr>
              <a:t>10</a:t>
            </a:fld>
            <a:endParaRPr lang="es-P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50977D-A45A-4DEE-90BA-9CE087633837}" type="slidenum">
              <a:rPr lang="es-PE" smtClean="0"/>
              <a:pPr>
                <a:defRPr/>
              </a:pPr>
              <a:t>11</a:t>
            </a:fld>
            <a:endParaRPr lang="es-P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C6CEF1-C4A2-4C7B-88E9-D0285EE6299F}" type="slidenum">
              <a:rPr lang="es-PE" smtClean="0"/>
              <a:pPr>
                <a:defRPr/>
              </a:pPr>
              <a:t>12</a:t>
            </a:fld>
            <a:endParaRPr lang="es-P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FDCA1-5EFF-4531-98BA-19FF11E2818F}" type="slidenum">
              <a:rPr lang="es-PE" smtClean="0"/>
              <a:pPr>
                <a:defRPr/>
              </a:pPr>
              <a:t>14</a:t>
            </a:fld>
            <a:endParaRPr lang="es-P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006D18-8906-4E79-970D-401B1D3D2F53}" type="slidenum">
              <a:rPr lang="es-PE" smtClean="0"/>
              <a:pPr>
                <a:defRPr/>
              </a:pPr>
              <a:t>15</a:t>
            </a:fld>
            <a:endParaRPr lang="es-P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05721D-0802-41DD-B0F4-D9B0C91AD093}" type="slidenum">
              <a:rPr lang="es-PE" smtClean="0"/>
              <a:pPr>
                <a:defRPr/>
              </a:pPr>
              <a:t>17</a:t>
            </a:fld>
            <a:endParaRPr lang="es-P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70202-9172-4260-8EAC-F10437F8EE10}" type="datetimeFigureOut">
              <a:rPr lang="es-PE"/>
              <a:pPr>
                <a:defRPr/>
              </a:pPr>
              <a:t>27/09/2012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0008E-BAA6-4A6F-8974-40F08C34B3D0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1F590-5F8C-4347-9676-105286B33E3F}" type="datetimeFigureOut">
              <a:rPr lang="es-PE"/>
              <a:pPr>
                <a:defRPr/>
              </a:pPr>
              <a:t>27/09/2012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8598D-03AB-4989-9850-5C9712E57F46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E2907F-6A46-439F-BAEC-052EDFD84144}" type="datetimeFigureOut">
              <a:rPr lang="es-PE"/>
              <a:pPr>
                <a:defRPr/>
              </a:pPr>
              <a:t>27/09/2012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4DBA7-8BAF-4CD3-8108-D06B7D2D0F15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DCF8A-488F-4C00-89D2-C72CE7F77053}" type="datetimeFigureOut">
              <a:rPr lang="es-PE"/>
              <a:pPr>
                <a:defRPr/>
              </a:pPr>
              <a:t>27/09/2012</a:t>
            </a:fld>
            <a:endParaRPr lang="es-P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1A006-1CD5-46CD-8B9C-A9A886CB05D7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6E400-505F-44BF-B611-60747A9539C7}" type="datetimeFigureOut">
              <a:rPr lang="es-PE"/>
              <a:pPr>
                <a:defRPr/>
              </a:pPr>
              <a:t>27/09/2012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5E779-C2B6-4EBB-A44C-36157727304F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F50329-B5D9-48B0-813B-E378B249EAFC}" type="datetimeFigureOut">
              <a:rPr lang="es-PE"/>
              <a:pPr>
                <a:defRPr/>
              </a:pPr>
              <a:t>27/09/2012</a:t>
            </a:fld>
            <a:endParaRPr lang="es-P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10D1B-893D-4694-BC19-58961C15879F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FD007-3D28-44D8-A906-C008C8E61F8E}" type="datetimeFigureOut">
              <a:rPr lang="es-PE"/>
              <a:pPr>
                <a:defRPr/>
              </a:pPr>
              <a:t>27/09/2012</a:t>
            </a:fld>
            <a:endParaRPr lang="es-P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58E51-4FC0-4F37-AE22-AA81186F5A13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E13048-4E31-43BB-A064-5B9B28552FFE}" type="datetimeFigureOut">
              <a:rPr lang="es-PE"/>
              <a:pPr>
                <a:defRPr/>
              </a:pPr>
              <a:t>27/09/2012</a:t>
            </a:fld>
            <a:endParaRPr lang="es-P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9EDF7-FBE0-4D3D-918C-8D7C99035A8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0E944-1DDE-42CA-892F-03BAA0133918}" type="datetimeFigureOut">
              <a:rPr lang="es-PE"/>
              <a:pPr>
                <a:defRPr/>
              </a:pPr>
              <a:t>27/09/2012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E8CBA-2E52-42DD-BEDC-FA6B15194EED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4838D-070D-4125-B42D-114A66FC0701}" type="datetimeFigureOut">
              <a:rPr lang="es-PE"/>
              <a:pPr>
                <a:defRPr/>
              </a:pPr>
              <a:t>27/09/2012</a:t>
            </a:fld>
            <a:endParaRPr lang="es-PE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0F39C-9B7A-4DEA-8E46-455654F39DAF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631C7-0C9B-4A86-859B-0CCA9A7353AE}" type="datetimeFigureOut">
              <a:rPr lang="es-PE"/>
              <a:pPr>
                <a:defRPr/>
              </a:pPr>
              <a:t>27/09/2012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18B3C-5878-4045-A1DA-65A340973960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5DE9E8-56B5-4B1F-8A30-C5DF7D2F686C}" type="datetimeFigureOut">
              <a:rPr lang="es-PE"/>
              <a:pPr>
                <a:defRPr/>
              </a:pPr>
              <a:t>27/09/2012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A809B-58F2-46B1-A7D0-83E1610C8D3B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9BA4EB1-779C-4974-8195-EE30A308FF1B}" type="datetimeFigureOut">
              <a:rPr lang="es-PE"/>
              <a:pPr>
                <a:defRPr/>
              </a:pPr>
              <a:t>27/09/2012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DAC750DF-5C3F-4436-82EC-05052D04C4C0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7" r:id="rId2"/>
    <p:sldLayoutId id="2147483674" r:id="rId3"/>
    <p:sldLayoutId id="2147483668" r:id="rId4"/>
    <p:sldLayoutId id="2147483669" r:id="rId5"/>
    <p:sldLayoutId id="2147483670" r:id="rId6"/>
    <p:sldLayoutId id="2147483675" r:id="rId7"/>
    <p:sldLayoutId id="2147483676" r:id="rId8"/>
    <p:sldLayoutId id="2147483677" r:id="rId9"/>
    <p:sldLayoutId id="2147483671" r:id="rId10"/>
    <p:sldLayoutId id="2147483678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Título"/>
          <p:cNvSpPr>
            <a:spLocks noGrp="1"/>
          </p:cNvSpPr>
          <p:nvPr>
            <p:ph type="ctrTitle"/>
          </p:nvPr>
        </p:nvSpPr>
        <p:spPr>
          <a:xfrm>
            <a:off x="684213" y="692150"/>
            <a:ext cx="7772400" cy="1584325"/>
          </a:xfrm>
        </p:spPr>
        <p:txBody>
          <a:bodyPr/>
          <a:lstStyle/>
          <a:p>
            <a:pPr eaLnBrk="1" hangingPunct="1"/>
            <a:r>
              <a:rPr lang="es-PE" smtClean="0"/>
              <a:t>CONTRATOS DE CLIENTES</a:t>
            </a:r>
            <a:endParaRPr lang="es-PE" sz="3600" smtClean="0"/>
          </a:p>
        </p:txBody>
      </p:sp>
      <p:sp>
        <p:nvSpPr>
          <p:cNvPr id="15362" name="3 CuadroTexto"/>
          <p:cNvSpPr txBox="1">
            <a:spLocks noChangeArrowheads="1"/>
          </p:cNvSpPr>
          <p:nvPr/>
        </p:nvSpPr>
        <p:spPr bwMode="auto">
          <a:xfrm>
            <a:off x="2278063" y="3641725"/>
            <a:ext cx="6264275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>
                <a:latin typeface="Candara" pitchFamily="34" charset="0"/>
              </a:rPr>
              <a:t>Orlando Sedamano Cornejo</a:t>
            </a:r>
          </a:p>
          <a:p>
            <a:pPr algn="r"/>
            <a:r>
              <a:rPr lang="es-PE" sz="2400">
                <a:latin typeface="Candara" pitchFamily="34" charset="0"/>
              </a:rPr>
              <a:t>Marco Bustinza </a:t>
            </a:r>
          </a:p>
          <a:p>
            <a:pPr algn="r"/>
            <a:r>
              <a:rPr lang="es-PE" sz="2400">
                <a:latin typeface="Candara" pitchFamily="34" charset="0"/>
              </a:rPr>
              <a:t>Néstor Robles Cacha</a:t>
            </a:r>
          </a:p>
          <a:p>
            <a:pPr algn="r"/>
            <a:r>
              <a:rPr lang="es-PE" sz="2400">
                <a:latin typeface="Candara" pitchFamily="34" charset="0"/>
              </a:rPr>
              <a:t>Gabriela Rojas Munive </a:t>
            </a:r>
          </a:p>
          <a:p>
            <a:pPr algn="r"/>
            <a:r>
              <a:rPr lang="es-PE" sz="240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>
                <a:latin typeface="Candara" pitchFamily="34" charset="0"/>
              </a:rPr>
              <a:t>Augusto Suárez Gutiérrez</a:t>
            </a:r>
          </a:p>
          <a:p>
            <a:pPr algn="r"/>
            <a:endParaRPr lang="es-PE" sz="2400">
              <a:latin typeface="Candara" pitchFamily="34" charset="0"/>
            </a:endParaRP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PE" sz="3200" b="1">
                <a:solidFill>
                  <a:srgbClr val="FFFFFF"/>
                </a:solidFill>
                <a:latin typeface="Candara" pitchFamily="34" charset="0"/>
              </a:rPr>
              <a:t>Mecanismos - Persistencia</a:t>
            </a:r>
          </a:p>
        </p:txBody>
      </p:sp>
      <p:pic>
        <p:nvPicPr>
          <p:cNvPr id="27650" name="Picture 2" descr="https://lh5.googleusercontent.com/xmqMwsyayTEsyi9wZOvdMswmSHmDLigFEHpb8MGmqB3R2azHCFmShTTHx_a1tttQMhMBf6yak9uy2VCGOY6JjOSFPBgrywXmD47vNKFRfZ9X7ff96F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4950" y="2574925"/>
            <a:ext cx="4916488" cy="352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CuadroTexto"/>
          <p:cNvSpPr txBox="1"/>
          <p:nvPr/>
        </p:nvSpPr>
        <p:spPr>
          <a:xfrm>
            <a:off x="257175" y="2574925"/>
            <a:ext cx="3513138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PE" sz="1600" b="1" dirty="0" err="1">
                <a:latin typeface="+mn-lt"/>
              </a:rPr>
              <a:t>Nhibernate</a:t>
            </a:r>
            <a:endParaRPr lang="es-PE" b="1" dirty="0"/>
          </a:p>
          <a:p>
            <a:pPr algn="just">
              <a:defRPr/>
            </a:pPr>
            <a:endParaRPr lang="es-PE" sz="1600" b="1" dirty="0">
              <a:latin typeface="+mn-lt"/>
            </a:endParaRPr>
          </a:p>
          <a:p>
            <a:pPr algn="just">
              <a:defRPr/>
            </a:pPr>
            <a:r>
              <a:rPr lang="es-PE" sz="1600" dirty="0" err="1">
                <a:latin typeface="+mn-lt"/>
              </a:rPr>
              <a:t>NHibernate</a:t>
            </a:r>
            <a:r>
              <a:rPr lang="es-PE" sz="1600" dirty="0">
                <a:latin typeface="+mn-lt"/>
              </a:rPr>
              <a:t> es un </a:t>
            </a:r>
            <a:r>
              <a:rPr lang="es-PE" sz="1600" dirty="0" err="1">
                <a:latin typeface="+mn-lt"/>
              </a:rPr>
              <a:t>framework</a:t>
            </a:r>
            <a:r>
              <a:rPr lang="es-PE" sz="1600" dirty="0">
                <a:latin typeface="+mn-lt"/>
              </a:rPr>
              <a:t> de persistencia basado en ORM (</a:t>
            </a:r>
            <a:r>
              <a:rPr lang="es-PE" sz="1600" dirty="0" err="1">
                <a:latin typeface="+mn-lt"/>
              </a:rPr>
              <a:t>Object</a:t>
            </a:r>
            <a:r>
              <a:rPr lang="es-PE" sz="1600" dirty="0">
                <a:latin typeface="+mn-lt"/>
              </a:rPr>
              <a:t> </a:t>
            </a:r>
            <a:r>
              <a:rPr lang="es-PE" sz="1600" dirty="0" err="1">
                <a:latin typeface="+mn-lt"/>
              </a:rPr>
              <a:t>Relational</a:t>
            </a:r>
            <a:r>
              <a:rPr lang="es-PE" sz="1600" dirty="0">
                <a:latin typeface="+mn-lt"/>
              </a:rPr>
              <a:t> </a:t>
            </a:r>
            <a:r>
              <a:rPr lang="es-PE" sz="1600" dirty="0" err="1">
                <a:latin typeface="+mn-lt"/>
              </a:rPr>
              <a:t>Mapping</a:t>
            </a:r>
            <a:r>
              <a:rPr lang="es-PE" sz="1600" dirty="0">
                <a:latin typeface="+mn-lt"/>
              </a:rPr>
              <a:t>). </a:t>
            </a:r>
          </a:p>
          <a:p>
            <a:pPr algn="just">
              <a:defRPr/>
            </a:pPr>
            <a:endParaRPr lang="es-PE" sz="1600" dirty="0">
              <a:latin typeface="+mn-lt"/>
            </a:endParaRPr>
          </a:p>
          <a:p>
            <a:pPr algn="just">
              <a:defRPr/>
            </a:pPr>
            <a:r>
              <a:rPr lang="es-PE" sz="1600" dirty="0">
                <a:latin typeface="+mn-lt"/>
              </a:rPr>
              <a:t>Un ORM permite abstraer el acceso a una base de datos relacional en una capa que resuelva el acceso a datos.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PE" sz="3200" b="1">
                <a:solidFill>
                  <a:srgbClr val="FFFFFF"/>
                </a:solidFill>
                <a:latin typeface="Candara" pitchFamily="34" charset="0"/>
              </a:rPr>
              <a:t>Mecanismos – Emisión de Reportes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323850" y="2708275"/>
            <a:ext cx="3513138" cy="1816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PE" sz="1600" b="1" dirty="0" err="1">
                <a:latin typeface="+mn-lt"/>
              </a:rPr>
              <a:t>Jasper</a:t>
            </a:r>
            <a:r>
              <a:rPr lang="es-PE" sz="1600" b="1" dirty="0">
                <a:latin typeface="+mn-lt"/>
              </a:rPr>
              <a:t> </a:t>
            </a:r>
            <a:r>
              <a:rPr lang="es-PE" sz="1600" b="1" dirty="0" err="1">
                <a:latin typeface="+mn-lt"/>
              </a:rPr>
              <a:t>Reports</a:t>
            </a:r>
            <a:r>
              <a:rPr lang="es-PE" sz="1600" b="1" dirty="0">
                <a:latin typeface="+mn-lt"/>
              </a:rPr>
              <a:t> para ASP.net</a:t>
            </a:r>
          </a:p>
          <a:p>
            <a:pPr>
              <a:defRPr/>
            </a:pPr>
            <a:endParaRPr lang="es-PE" sz="1600" b="1" dirty="0">
              <a:latin typeface="+mn-lt"/>
            </a:endParaRPr>
          </a:p>
          <a:p>
            <a:pPr algn="just">
              <a:defRPr/>
            </a:pPr>
            <a:r>
              <a:rPr lang="es-PE" sz="1600" dirty="0">
                <a:latin typeface="+mn-lt"/>
              </a:rPr>
              <a:t>Es una herramienta de creación de informes que tiene la habilidad de entregar contenido enriquecido al monitor, a la impresora o a ficheros PDF, HTML, XLS, CSV y XML.</a:t>
            </a:r>
          </a:p>
        </p:txBody>
      </p:sp>
      <p:pic>
        <p:nvPicPr>
          <p:cNvPr id="29699" name="Picture 2" descr="https://lh3.googleusercontent.com/2Qlq1boIRkGNsrwGIxWYsHCOFnKT2t3hrVdiaKK_fUMp9Gruu13ewujHjxyoEgqypi9R07wRb3Ow2w-bkMnjgAmYUOHReBjAnKAgbADO3_gtNuINq6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67213" y="2492375"/>
            <a:ext cx="4319587" cy="356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PE" sz="3200" b="1">
                <a:solidFill>
                  <a:srgbClr val="FFFFFF"/>
                </a:solidFill>
                <a:latin typeface="Candara" pitchFamily="34" charset="0"/>
              </a:rPr>
              <a:t>Mecanismos – Manejo de errores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298450" y="2390775"/>
            <a:ext cx="8521700" cy="42783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s-PE" sz="1600" dirty="0">
                <a:latin typeface="+mn-lt"/>
              </a:rPr>
              <a:t>Se utilizará el archivo </a:t>
            </a:r>
            <a:r>
              <a:rPr lang="es-PE" sz="1600" b="1" dirty="0" err="1">
                <a:latin typeface="+mn-lt"/>
              </a:rPr>
              <a:t>Global.asax</a:t>
            </a:r>
            <a:r>
              <a:rPr lang="es-PE" sz="1600" dirty="0">
                <a:latin typeface="+mn-lt"/>
              </a:rPr>
              <a:t>, que proporciona una manera de responder a eventos de nivel de la aplicación y de la sesión provocados por ASP.NET o por módulos HTTP. Se puede utilizar este archivo para implementar la seguridad y manejo de errores de las aplicaciones.</a:t>
            </a:r>
          </a:p>
          <a:p>
            <a:pPr algn="just">
              <a:defRPr/>
            </a:pPr>
            <a:r>
              <a:rPr lang="es-PE" sz="1600" dirty="0">
                <a:latin typeface="+mn-lt"/>
              </a:rPr>
              <a:t/>
            </a:r>
            <a:br>
              <a:rPr lang="es-PE" sz="1600" dirty="0">
                <a:latin typeface="+mn-lt"/>
              </a:rPr>
            </a:br>
            <a:r>
              <a:rPr lang="es-PE" sz="1600" dirty="0">
                <a:latin typeface="+mn-lt"/>
              </a:rPr>
              <a:t>El archivo </a:t>
            </a:r>
            <a:r>
              <a:rPr lang="es-PE" sz="1600" b="1" dirty="0" err="1">
                <a:latin typeface="+mn-lt"/>
              </a:rPr>
              <a:t>Global.asax</a:t>
            </a:r>
            <a:r>
              <a:rPr lang="es-PE" sz="1600" dirty="0">
                <a:latin typeface="+mn-lt"/>
              </a:rPr>
              <a:t> ofrece el evento </a:t>
            </a:r>
            <a:r>
              <a:rPr lang="es-PE" sz="1600" b="1" dirty="0" err="1">
                <a:latin typeface="+mn-lt"/>
              </a:rPr>
              <a:t>Application_Error</a:t>
            </a:r>
            <a:r>
              <a:rPr lang="es-PE" sz="1600" dirty="0">
                <a:latin typeface="+mn-lt"/>
              </a:rPr>
              <a:t>, con el cual cada vez que se produce una excepción no controlada dentro de la aplicación web se llama a este evento de manera automática.</a:t>
            </a:r>
          </a:p>
          <a:p>
            <a:pPr algn="just">
              <a:defRPr/>
            </a:pPr>
            <a:r>
              <a:rPr lang="es-PE" sz="1600" dirty="0">
                <a:latin typeface="+mn-lt"/>
              </a:rPr>
              <a:t/>
            </a:r>
            <a:br>
              <a:rPr lang="es-PE" sz="1600" dirty="0">
                <a:latin typeface="+mn-lt"/>
              </a:rPr>
            </a:br>
            <a:r>
              <a:rPr lang="es-PE" sz="1600" dirty="0">
                <a:latin typeface="+mn-lt"/>
              </a:rPr>
              <a:t>Luego, se implementará un página  genérica donde acudan los navegadores cuando se produzca un error, utilizando la etiqueta </a:t>
            </a:r>
            <a:r>
              <a:rPr lang="es-PE" sz="1600" b="1" dirty="0" err="1">
                <a:latin typeface="+mn-lt"/>
              </a:rPr>
              <a:t>customErrors</a:t>
            </a:r>
            <a:r>
              <a:rPr lang="es-PE" sz="1600" dirty="0">
                <a:latin typeface="+mn-lt"/>
              </a:rPr>
              <a:t> del archivo </a:t>
            </a:r>
            <a:r>
              <a:rPr lang="es-PE" sz="1600" b="1" dirty="0" err="1">
                <a:latin typeface="+mn-lt"/>
              </a:rPr>
              <a:t>web.config</a:t>
            </a:r>
            <a:r>
              <a:rPr lang="es-PE" sz="1600" dirty="0">
                <a:latin typeface="+mn-lt"/>
              </a:rPr>
              <a:t>.</a:t>
            </a:r>
          </a:p>
          <a:p>
            <a:pPr algn="just">
              <a:defRPr/>
            </a:pPr>
            <a:r>
              <a:rPr lang="es-PE" sz="1600" dirty="0">
                <a:latin typeface="+mn-lt"/>
              </a:rPr>
              <a:t/>
            </a:r>
            <a:br>
              <a:rPr lang="es-PE" sz="1600" dirty="0">
                <a:latin typeface="+mn-lt"/>
              </a:rPr>
            </a:br>
            <a:r>
              <a:rPr lang="es-PE" sz="1600" i="1" dirty="0">
                <a:latin typeface="+mn-lt"/>
              </a:rPr>
              <a:t>&lt;</a:t>
            </a:r>
            <a:r>
              <a:rPr lang="es-PE" sz="1600" b="1" i="1" dirty="0" err="1">
                <a:latin typeface="+mn-lt"/>
              </a:rPr>
              <a:t>customErrors</a:t>
            </a:r>
            <a:r>
              <a:rPr lang="es-PE" sz="1600" b="1" i="1" dirty="0">
                <a:latin typeface="+mn-lt"/>
              </a:rPr>
              <a:t> </a:t>
            </a:r>
            <a:r>
              <a:rPr lang="es-PE" sz="1600" b="1" i="1" dirty="0" err="1">
                <a:latin typeface="+mn-lt"/>
              </a:rPr>
              <a:t>mode</a:t>
            </a:r>
            <a:r>
              <a:rPr lang="es-PE" sz="1600" i="1" dirty="0">
                <a:latin typeface="+mn-lt"/>
              </a:rPr>
              <a:t>=”</a:t>
            </a:r>
            <a:r>
              <a:rPr lang="es-PE" sz="1600" i="1" dirty="0" err="1">
                <a:latin typeface="+mn-lt"/>
              </a:rPr>
              <a:t>RemoteOnly</a:t>
            </a:r>
            <a:r>
              <a:rPr lang="es-PE" sz="1600" i="1" dirty="0">
                <a:latin typeface="+mn-lt"/>
              </a:rPr>
              <a:t>” </a:t>
            </a:r>
            <a:r>
              <a:rPr lang="es-PE" sz="1600" b="1" i="1" dirty="0" err="1">
                <a:latin typeface="+mn-lt"/>
              </a:rPr>
              <a:t>defaultRedirect</a:t>
            </a:r>
            <a:r>
              <a:rPr lang="es-PE" sz="1600" i="1" dirty="0">
                <a:latin typeface="+mn-lt"/>
              </a:rPr>
              <a:t>=”~/pagina-no-encontrada.aspx”&gt;</a:t>
            </a:r>
          </a:p>
          <a:p>
            <a:pPr algn="just">
              <a:defRPr/>
            </a:pPr>
            <a:r>
              <a:rPr lang="es-PE" sz="1600" i="1" dirty="0">
                <a:latin typeface="+mn-lt"/>
              </a:rPr>
              <a:t>&lt;</a:t>
            </a:r>
            <a:r>
              <a:rPr lang="es-PE" sz="1600" b="1" i="1" dirty="0">
                <a:latin typeface="+mn-lt"/>
              </a:rPr>
              <a:t>error </a:t>
            </a:r>
            <a:r>
              <a:rPr lang="es-PE" sz="1600" b="1" i="1" dirty="0" err="1">
                <a:latin typeface="+mn-lt"/>
              </a:rPr>
              <a:t>statusCode</a:t>
            </a:r>
            <a:r>
              <a:rPr lang="es-PE" sz="1600" i="1" dirty="0">
                <a:latin typeface="+mn-lt"/>
              </a:rPr>
              <a:t>=”404″ </a:t>
            </a:r>
            <a:r>
              <a:rPr lang="es-PE" sz="1600" b="1" i="1" dirty="0" err="1">
                <a:latin typeface="+mn-lt"/>
              </a:rPr>
              <a:t>redirect</a:t>
            </a:r>
            <a:r>
              <a:rPr lang="es-PE" sz="1600" i="1" dirty="0">
                <a:latin typeface="+mn-lt"/>
              </a:rPr>
              <a:t>=”~/pagina-no-encontrada.aspx”/&gt;</a:t>
            </a:r>
          </a:p>
          <a:p>
            <a:pPr algn="just">
              <a:defRPr/>
            </a:pPr>
            <a:r>
              <a:rPr lang="es-PE" sz="1600" i="1" dirty="0">
                <a:latin typeface="+mn-lt"/>
              </a:rPr>
              <a:t>&lt;</a:t>
            </a:r>
            <a:r>
              <a:rPr lang="es-PE" sz="1600" b="1" i="1" dirty="0">
                <a:latin typeface="+mn-lt"/>
              </a:rPr>
              <a:t>error </a:t>
            </a:r>
            <a:r>
              <a:rPr lang="es-PE" sz="1600" b="1" i="1" dirty="0" err="1">
                <a:latin typeface="+mn-lt"/>
              </a:rPr>
              <a:t>statusCode</a:t>
            </a:r>
            <a:r>
              <a:rPr lang="es-PE" sz="1600" i="1" dirty="0">
                <a:latin typeface="+mn-lt"/>
              </a:rPr>
              <a:t>=”500″ </a:t>
            </a:r>
            <a:r>
              <a:rPr lang="es-PE" sz="1600" b="1" i="1" dirty="0" err="1">
                <a:latin typeface="+mn-lt"/>
              </a:rPr>
              <a:t>redirect</a:t>
            </a:r>
            <a:r>
              <a:rPr lang="es-PE" sz="1600" i="1" dirty="0">
                <a:latin typeface="+mn-lt"/>
              </a:rPr>
              <a:t>=”~/error.aspx”/&gt;</a:t>
            </a:r>
          </a:p>
          <a:p>
            <a:pPr algn="just">
              <a:defRPr/>
            </a:pPr>
            <a:r>
              <a:rPr lang="es-PE" sz="1600" i="1" dirty="0">
                <a:latin typeface="+mn-lt"/>
              </a:rPr>
              <a:t>&lt;</a:t>
            </a:r>
            <a:r>
              <a:rPr lang="es-PE" sz="1600" b="1" i="1" dirty="0">
                <a:latin typeface="+mn-lt"/>
              </a:rPr>
              <a:t>/</a:t>
            </a:r>
            <a:r>
              <a:rPr lang="es-PE" sz="1600" b="1" i="1" dirty="0" err="1">
                <a:latin typeface="+mn-lt"/>
              </a:rPr>
              <a:t>customErrors</a:t>
            </a:r>
            <a:r>
              <a:rPr lang="es-PE" sz="1600" b="1" i="1" dirty="0">
                <a:latin typeface="+mn-lt"/>
              </a:rPr>
              <a:t>&gt;</a:t>
            </a:r>
          </a:p>
          <a:p>
            <a:pPr algn="just">
              <a:defRPr/>
            </a:pPr>
            <a:r>
              <a:rPr lang="es-PE" sz="1600" dirty="0">
                <a:latin typeface="+mn-lt"/>
              </a:rPr>
              <a:t/>
            </a:r>
            <a:br>
              <a:rPr lang="es-PE" sz="1600" dirty="0">
                <a:latin typeface="+mn-lt"/>
              </a:rPr>
            </a:br>
            <a:r>
              <a:rPr lang="es-PE" sz="1600" dirty="0">
                <a:latin typeface="+mn-lt"/>
              </a:rPr>
              <a:t>También se generará un </a:t>
            </a:r>
            <a:r>
              <a:rPr lang="es-PE" sz="1600" b="1" dirty="0">
                <a:latin typeface="+mn-lt"/>
              </a:rPr>
              <a:t>archivo plano </a:t>
            </a:r>
            <a:r>
              <a:rPr lang="es-PE" sz="1600" dirty="0">
                <a:latin typeface="+mn-lt"/>
              </a:rPr>
              <a:t>(.</a:t>
            </a:r>
            <a:r>
              <a:rPr lang="es-PE" sz="1600" dirty="0" err="1">
                <a:latin typeface="+mn-lt"/>
              </a:rPr>
              <a:t>txt</a:t>
            </a:r>
            <a:r>
              <a:rPr lang="es-PE" sz="1600" dirty="0">
                <a:latin typeface="+mn-lt"/>
              </a:rPr>
              <a:t>) para grabar el error.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2"/>
                </a:solidFill>
              </a:rPr>
              <a:t>VISTA CONCEPTUAL</a:t>
            </a:r>
            <a:endParaRPr lang="es-PE" b="1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PE" sz="3200" b="1">
                <a:solidFill>
                  <a:srgbClr val="FFFFFF"/>
                </a:solidFill>
                <a:latin typeface="Candara" pitchFamily="34" charset="0"/>
              </a:rPr>
              <a:t>Vista Conceptual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457200" y="2538413"/>
            <a:ext cx="4114800" cy="3294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PE" sz="1600" b="1" dirty="0">
                <a:latin typeface="+mn-lt"/>
              </a:rPr>
              <a:t>Capa de presentación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PE" sz="1600" dirty="0">
                <a:latin typeface="+mn-lt"/>
              </a:rPr>
              <a:t>Mostrar tablero de mando.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PE" sz="1600" dirty="0">
                <a:latin typeface="+mn-lt"/>
              </a:rPr>
              <a:t>Mostrar reportes.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PE" sz="1600" dirty="0">
                <a:latin typeface="+mn-lt"/>
              </a:rPr>
              <a:t>Mostrar páginas </a:t>
            </a:r>
            <a:r>
              <a:rPr lang="es-PE" sz="1600" dirty="0" err="1">
                <a:latin typeface="+mn-lt"/>
              </a:rPr>
              <a:t>aspx</a:t>
            </a:r>
            <a:r>
              <a:rPr lang="es-PE" sz="1600" dirty="0">
                <a:latin typeface="+mn-lt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PE" sz="1600" dirty="0">
                <a:latin typeface="+mn-lt"/>
              </a:rPr>
              <a:t>Usar </a:t>
            </a:r>
            <a:r>
              <a:rPr lang="es-PE" sz="1600" dirty="0" err="1">
                <a:latin typeface="+mn-lt"/>
              </a:rPr>
              <a:t>javascript</a:t>
            </a:r>
            <a:r>
              <a:rPr lang="es-PE" sz="1600" dirty="0">
                <a:latin typeface="+mn-lt"/>
              </a:rPr>
              <a:t> (alertas y validaciones en la página)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PE" sz="1600" dirty="0">
                <a:latin typeface="+mn-lt"/>
              </a:rPr>
              <a:t>Usar hora de estilos.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PE" sz="1600" dirty="0">
                <a:latin typeface="+mn-lt"/>
              </a:rPr>
              <a:t>Validaciones de datos en formularios, validación de datos obligatorios.</a:t>
            </a:r>
          </a:p>
        </p:txBody>
      </p:sp>
      <p:pic>
        <p:nvPicPr>
          <p:cNvPr id="34819" name="Picture 2" descr="https://lh5.googleusercontent.com/DdA1zp9yJVb1tXiFHQr3hlHLLqszmg6KW9dNnvuduFauJwGIzCxsp8tPLKKrQgUWylO5-2lOf7vzzg2fwHBX95cY9Sgo2w3CoFtN_omunCLf9Si-s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8263" y="2552700"/>
            <a:ext cx="319087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2 Título"/>
          <p:cNvSpPr txBox="1">
            <a:spLocks/>
          </p:cNvSpPr>
          <p:nvPr/>
        </p:nvSpPr>
        <p:spPr bwMode="auto">
          <a:xfrm>
            <a:off x="454025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PE" sz="3200" b="1">
                <a:solidFill>
                  <a:srgbClr val="FFFFFF"/>
                </a:solidFill>
                <a:latin typeface="Candara" pitchFamily="34" charset="0"/>
              </a:rPr>
              <a:t>Vista Conceptual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457200" y="1928813"/>
            <a:ext cx="4464050" cy="4524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PE" sz="1600" b="1" dirty="0">
                <a:latin typeface="+mn-lt"/>
              </a:rPr>
              <a:t>Capa de negocio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PE" sz="1600" dirty="0">
                <a:latin typeface="+mn-lt"/>
              </a:rPr>
              <a:t>Reglas de negocio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PE" sz="1600" dirty="0">
                <a:latin typeface="+mn-lt"/>
              </a:rPr>
              <a:t>Entidades de negocio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PE" sz="1600" dirty="0">
                <a:latin typeface="+mn-lt"/>
              </a:rPr>
              <a:t>Validaciones de datos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PE" sz="1600" dirty="0">
                <a:latin typeface="+mn-lt"/>
              </a:rPr>
              <a:t>Flujos y procesos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PE" sz="1600" dirty="0">
                <a:latin typeface="+mn-lt"/>
              </a:rPr>
              <a:t>Net </a:t>
            </a:r>
            <a:r>
              <a:rPr lang="es-PE" sz="1600" dirty="0" err="1">
                <a:latin typeface="+mn-lt"/>
              </a:rPr>
              <a:t>remoting</a:t>
            </a:r>
            <a:endParaRPr lang="es-PE" sz="1600" dirty="0">
              <a:latin typeface="+mn-lt"/>
            </a:endParaRPr>
          </a:p>
          <a:p>
            <a:pPr marL="285750" indent="-285750" algn="just">
              <a:buFont typeface="Arial" pitchFamily="34" charset="0"/>
              <a:buChar char="•"/>
              <a:defRPr/>
            </a:pPr>
            <a:endParaRPr lang="en-US" sz="1600" dirty="0">
              <a:latin typeface="+mn-lt"/>
            </a:endParaRPr>
          </a:p>
          <a:p>
            <a:pPr algn="just">
              <a:defRPr/>
            </a:pPr>
            <a:r>
              <a:rPr lang="es-PE" sz="1600" b="1" dirty="0">
                <a:latin typeface="+mn-lt"/>
              </a:rPr>
              <a:t>Capa de datos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1600" dirty="0">
                <a:latin typeface="+mn-lt"/>
              </a:rPr>
              <a:t>Microsoft SQL Server 2008 R2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1600" dirty="0">
                <a:latin typeface="+mn-lt"/>
              </a:rPr>
              <a:t>ADO </a:t>
            </a:r>
            <a:r>
              <a:rPr lang="en-US" sz="1600" dirty="0" err="1">
                <a:latin typeface="+mn-lt"/>
              </a:rPr>
              <a:t>.net</a:t>
            </a:r>
            <a:endParaRPr lang="en-US" sz="1600" dirty="0">
              <a:latin typeface="+mn-lt"/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1600" dirty="0" err="1">
                <a:latin typeface="+mn-lt"/>
              </a:rPr>
              <a:t>Modelo</a:t>
            </a:r>
            <a:r>
              <a:rPr lang="en-US" sz="1600" dirty="0">
                <a:latin typeface="+mn-lt"/>
              </a:rPr>
              <a:t> de </a:t>
            </a:r>
            <a:r>
              <a:rPr lang="en-US" sz="1600" dirty="0" err="1">
                <a:latin typeface="+mn-lt"/>
              </a:rPr>
              <a:t>Datos</a:t>
            </a:r>
            <a:endParaRPr lang="en-US" sz="1600" dirty="0">
              <a:latin typeface="+mn-lt"/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1600" dirty="0" err="1">
                <a:latin typeface="+mn-lt"/>
              </a:rPr>
              <a:t>Nhibernate</a:t>
            </a:r>
            <a:endParaRPr lang="en-US" sz="1600" dirty="0">
              <a:latin typeface="+mn-lt"/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1600" dirty="0" err="1">
                <a:latin typeface="+mn-lt"/>
              </a:rPr>
              <a:t>Utilitarios</a:t>
            </a:r>
            <a:r>
              <a:rPr lang="en-US" sz="1600" dirty="0">
                <a:latin typeface="+mn-lt"/>
              </a:rPr>
              <a:t> y helpers</a:t>
            </a:r>
            <a:endParaRPr lang="es-PE" sz="1600" dirty="0">
              <a:latin typeface="+mn-lt"/>
            </a:endParaRPr>
          </a:p>
        </p:txBody>
      </p:sp>
      <p:pic>
        <p:nvPicPr>
          <p:cNvPr id="36867" name="Picture 2" descr="https://lh5.googleusercontent.com/DdA1zp9yJVb1tXiFHQr3hlHLLqszmg6KW9dNnvuduFauJwGIzCxsp8tPLKKrQgUWylO5-2lOf7vzzg2fwHBX95cY9Sgo2w3CoFtN_omunCLf9Si-s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8263" y="2565400"/>
            <a:ext cx="319087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2"/>
                </a:solidFill>
              </a:rPr>
              <a:t>VISTA LOGICA</a:t>
            </a:r>
            <a:endParaRPr lang="es-PE" b="1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2 Título"/>
          <p:cNvSpPr txBox="1">
            <a:spLocks/>
          </p:cNvSpPr>
          <p:nvPr/>
        </p:nvSpPr>
        <p:spPr bwMode="auto">
          <a:xfrm>
            <a:off x="454025" y="338138"/>
            <a:ext cx="82296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PE" sz="3200" b="1">
                <a:solidFill>
                  <a:srgbClr val="FFFFFF"/>
                </a:solidFill>
                <a:latin typeface="Candara" pitchFamily="34" charset="0"/>
              </a:rPr>
              <a:t>Vista lógica</a:t>
            </a:r>
          </a:p>
        </p:txBody>
      </p:sp>
      <p:pic>
        <p:nvPicPr>
          <p:cNvPr id="39938" name="5 Imagen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3450" y="1341438"/>
            <a:ext cx="7272338" cy="522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2"/>
                </a:solidFill>
              </a:rPr>
              <a:t>VISTA IMPLEMENTACION</a:t>
            </a:r>
            <a:endParaRPr lang="es-PE" b="1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2 Título"/>
          <p:cNvSpPr txBox="1">
            <a:spLocks/>
          </p:cNvSpPr>
          <p:nvPr/>
        </p:nvSpPr>
        <p:spPr bwMode="auto">
          <a:xfrm>
            <a:off x="454025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PE" sz="3200" b="1">
                <a:solidFill>
                  <a:srgbClr val="FFFFFF"/>
                </a:solidFill>
                <a:latin typeface="Candara" pitchFamily="34" charset="0"/>
              </a:rPr>
              <a:t>Vista de implementación – Solicitud de Contratos</a:t>
            </a: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6013" y="1965325"/>
            <a:ext cx="7416800" cy="489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b="1" smtClean="0">
                <a:solidFill>
                  <a:schemeClr val="tx2"/>
                </a:solidFill>
              </a:rPr>
              <a:t>ARQUITECTURA DE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2 Título"/>
          <p:cNvSpPr txBox="1">
            <a:spLocks/>
          </p:cNvSpPr>
          <p:nvPr/>
        </p:nvSpPr>
        <p:spPr bwMode="auto">
          <a:xfrm>
            <a:off x="454025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PE" sz="3200" b="1">
                <a:solidFill>
                  <a:srgbClr val="FFFFFF"/>
                </a:solidFill>
                <a:latin typeface="Candara" pitchFamily="34" charset="0"/>
              </a:rPr>
              <a:t>Vista de implementación – Seguimiento de Contratos</a:t>
            </a: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813" y="1665288"/>
            <a:ext cx="6696075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2"/>
                </a:solidFill>
              </a:rPr>
              <a:t>VISTA DE DESPLIEGUE</a:t>
            </a:r>
            <a:endParaRPr lang="es-PE" b="1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2 Título"/>
          <p:cNvSpPr txBox="1">
            <a:spLocks/>
          </p:cNvSpPr>
          <p:nvPr/>
        </p:nvSpPr>
        <p:spPr bwMode="auto">
          <a:xfrm>
            <a:off x="454025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200" b="1">
                <a:solidFill>
                  <a:srgbClr val="FFFFFF"/>
                </a:solidFill>
                <a:latin typeface="Candara" pitchFamily="34" charset="0"/>
              </a:rPr>
              <a:t>Vista de </a:t>
            </a:r>
            <a:r>
              <a:rPr lang="es-PE" sz="3200" b="1">
                <a:solidFill>
                  <a:srgbClr val="FFFFFF"/>
                </a:solidFill>
                <a:latin typeface="Candara" pitchFamily="34" charset="0"/>
              </a:rPr>
              <a:t>despliegue</a:t>
            </a:r>
          </a:p>
        </p:txBody>
      </p:sp>
      <p:pic>
        <p:nvPicPr>
          <p:cNvPr id="48130" name="Picture 2" descr="https://lh3.googleusercontent.com/eA9UyNDDEqMOqfippXBPkykEF7ALSHnPk_-ZQN5Fq8Cil4G2B_tPZ2I6v5ebb5jUw0ZXMyFfN_2tNmGCLXJ_d7vX4Em3EdOftzKGy6TpCBc8r4eXbQ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1325" y="2133600"/>
            <a:ext cx="571500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2"/>
                </a:solidFill>
              </a:rPr>
              <a:t>VISTA DE DATOS</a:t>
            </a:r>
            <a:endParaRPr lang="es-PE" b="1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2 Título"/>
          <p:cNvSpPr txBox="1">
            <a:spLocks/>
          </p:cNvSpPr>
          <p:nvPr/>
        </p:nvSpPr>
        <p:spPr bwMode="auto">
          <a:xfrm>
            <a:off x="454025" y="338138"/>
            <a:ext cx="82296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200" b="1">
                <a:solidFill>
                  <a:srgbClr val="FFFFFF"/>
                </a:solidFill>
                <a:latin typeface="Candara" pitchFamily="34" charset="0"/>
              </a:rPr>
              <a:t>Vista de </a:t>
            </a:r>
            <a:r>
              <a:rPr lang="es-PE" sz="3200" b="1">
                <a:solidFill>
                  <a:srgbClr val="FFFFFF"/>
                </a:solidFill>
                <a:latin typeface="Candara" pitchFamily="34" charset="0"/>
              </a:rPr>
              <a:t>datos</a:t>
            </a:r>
          </a:p>
        </p:txBody>
      </p:sp>
      <p:pic>
        <p:nvPicPr>
          <p:cNvPr id="5120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2988" y="1438275"/>
            <a:ext cx="7121525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1 Título"/>
          <p:cNvSpPr>
            <a:spLocks noGrp="1"/>
          </p:cNvSpPr>
          <p:nvPr>
            <p:ph type="ctrTitle"/>
          </p:nvPr>
        </p:nvSpPr>
        <p:spPr>
          <a:xfrm>
            <a:off x="390525" y="476250"/>
            <a:ext cx="8280400" cy="1584325"/>
          </a:xfrm>
        </p:spPr>
        <p:txBody>
          <a:bodyPr/>
          <a:lstStyle/>
          <a:p>
            <a:pPr eaLnBrk="1" hangingPunct="1"/>
            <a:r>
              <a:rPr lang="es-PE" smtClean="0"/>
              <a:t>CONTRATOS DE CLIENTES</a:t>
            </a:r>
            <a:endParaRPr lang="es-PE" sz="3600" smtClean="0"/>
          </a:p>
        </p:txBody>
      </p:sp>
      <p:sp>
        <p:nvSpPr>
          <p:cNvPr id="53250" name="3 CuadroTexto"/>
          <p:cNvSpPr txBox="1">
            <a:spLocks noChangeArrowheads="1"/>
          </p:cNvSpPr>
          <p:nvPr/>
        </p:nvSpPr>
        <p:spPr bwMode="auto">
          <a:xfrm>
            <a:off x="4459288" y="3573463"/>
            <a:ext cx="4186237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>
                <a:latin typeface="Candara" pitchFamily="34" charset="0"/>
              </a:rPr>
              <a:t>Orlando Sedamano Cornejo</a:t>
            </a:r>
          </a:p>
          <a:p>
            <a:pPr algn="r"/>
            <a:r>
              <a:rPr lang="es-PE" sz="2400">
                <a:latin typeface="Candara" pitchFamily="34" charset="0"/>
              </a:rPr>
              <a:t>Marco Bustinza </a:t>
            </a:r>
          </a:p>
          <a:p>
            <a:pPr algn="r"/>
            <a:r>
              <a:rPr lang="es-PE" sz="2400">
                <a:latin typeface="Candara" pitchFamily="34" charset="0"/>
              </a:rPr>
              <a:t>Néstor Robles Cacha</a:t>
            </a:r>
          </a:p>
          <a:p>
            <a:pPr algn="r"/>
            <a:r>
              <a:rPr lang="es-PE" sz="2400">
                <a:latin typeface="Candara" pitchFamily="34" charset="0"/>
              </a:rPr>
              <a:t>Gabriela Rojas Munive </a:t>
            </a:r>
          </a:p>
          <a:p>
            <a:pPr algn="r"/>
            <a:r>
              <a:rPr lang="es-PE" sz="240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>
                <a:latin typeface="Candara" pitchFamily="34" charset="0"/>
              </a:rPr>
              <a:t>Augusto Suárez Gutiérrez</a:t>
            </a: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53251" name="4 CuadroTexto"/>
          <p:cNvSpPr txBox="1">
            <a:spLocks noChangeArrowheads="1"/>
          </p:cNvSpPr>
          <p:nvPr/>
        </p:nvSpPr>
        <p:spPr bwMode="auto">
          <a:xfrm>
            <a:off x="468313" y="4292600"/>
            <a:ext cx="34559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5400">
                <a:solidFill>
                  <a:schemeClr val="bg1"/>
                </a:solidFill>
                <a:latin typeface="Candara" pitchFamily="34" charset="0"/>
              </a:rPr>
              <a:t>GRACIAS </a:t>
            </a:r>
            <a:r>
              <a:rPr lang="es-PE" sz="4800">
                <a:solidFill>
                  <a:schemeClr val="bg1"/>
                </a:solidFill>
                <a:latin typeface="Candara" pitchFamily="34" charset="0"/>
              </a:rPr>
              <a:t>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b="1" smtClean="0">
                <a:solidFill>
                  <a:schemeClr val="tx2"/>
                </a:solidFill>
              </a:rPr>
              <a:t>METAS Y RESTRICCIONES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PE" sz="3200" b="1">
                <a:solidFill>
                  <a:srgbClr val="FFFFFF"/>
                </a:solidFill>
                <a:latin typeface="Candara" pitchFamily="34" charset="0"/>
              </a:rPr>
              <a:t>Metas y restricciones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250825" y="2060575"/>
          <a:ext cx="8640763" cy="446405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96692"/>
                <a:gridCol w="5544616"/>
              </a:tblGrid>
              <a:tr h="726865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Requerimiento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Descripción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9646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RNF_006_Tiempo_de_respuesta_de_reportes_y_consultas</a:t>
                      </a:r>
                      <a:endParaRPr lang="es-PE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tiempo de respuesta promedio del sistema para las operaciones involucradas con los reportes y consultas es de 15 segundos.</a:t>
                      </a: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</a:tr>
              <a:tr h="68378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RNF_007_Tiempo_de_respuesta_de_transacciones</a:t>
                      </a:r>
                      <a:endParaRPr lang="es-PE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tiempo promedio de las transacciones en el sistema no debe exceder los 6 segundos.</a:t>
                      </a: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</a:tr>
              <a:tr h="64313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RNF_009_Concurrencia_de_aplicación</a:t>
                      </a:r>
                      <a:endParaRPr lang="es-PE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ct val="100000"/>
                        </a:lnSpc>
                      </a:pP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aplicación soportará 300 usuarios concurrentes.</a:t>
                      </a:r>
                    </a:p>
                  </a:txBody>
                  <a:tcPr marL="44450" marR="44450" marT="0" marB="0" anchor="ctr"/>
                </a:tc>
              </a:tr>
              <a:tr h="6863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RNF_010_Concurrencia_de_Base_de_Datos</a:t>
                      </a:r>
                      <a:endParaRPr lang="es-PE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Base de usuario soportará 300 usuarios máximo concurrentes.</a:t>
                      </a: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</a:tr>
              <a:tr h="75968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RNF_015_Navegador_Web</a:t>
                      </a:r>
                      <a:endParaRPr lang="es-PE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navegadores del cliente soportados por el sistema serán el Internet Explorer 8.</a:t>
                      </a: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PE" sz="3200" b="1">
                <a:solidFill>
                  <a:srgbClr val="FFFFFF"/>
                </a:solidFill>
                <a:latin typeface="Candara" pitchFamily="34" charset="0"/>
              </a:rPr>
              <a:t>Metas y restricciones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250825" y="2060575"/>
          <a:ext cx="8640763" cy="459581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68700"/>
                <a:gridCol w="5472608"/>
              </a:tblGrid>
              <a:tr h="45261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Requerimiento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Descripción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138626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RNF_021_Plataforma_de_desarrollo</a:t>
                      </a:r>
                      <a:endParaRPr lang="es-PE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aplicación Web será desarrollada en el </a:t>
                      </a:r>
                      <a:r>
                        <a:rPr lang="es-PE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</a:t>
                      </a: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ASP.Net</a:t>
                      </a: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lenguaje de programación C#, versión de Visual Studio 2010 (Net Framework 4.0). y se usará la tecnología Ajax como complemento, se usará el motor </a:t>
                      </a:r>
                      <a:r>
                        <a:rPr lang="es-PE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crystal</a:t>
                      </a: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</a:t>
                      </a: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mostrar reportes.</a:t>
                      </a: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</a:tr>
              <a:tr h="10266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RNF_023_Cadena_de_conexión</a:t>
                      </a:r>
                      <a:endParaRPr lang="es-PE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 la conexión a la BD desde la aplicación, la cadena de conexión deberá estar en el archivo WEB.CONFIG, encriptado y empleando un algoritmo de encriptación estándar MD5 ofrecida en .NET.</a:t>
                      </a:r>
                    </a:p>
                  </a:txBody>
                  <a:tcPr marL="44450" marR="44450" marT="0" marB="0" anchor="ctr"/>
                </a:tc>
              </a:tr>
              <a:tr h="102290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RNF_024_Seguridad_de_base_de_datos</a:t>
                      </a:r>
                      <a:endParaRPr lang="es-PE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datos sensibles o confidenciales que se encuentran en la BD deben ser encriptados empleando el algoritmo de encriptación Triple DES estándar implementada por SQL Server 2008</a:t>
                      </a:r>
                    </a:p>
                  </a:txBody>
                  <a:tcPr marL="44450" marR="44450" marT="0" marB="0" anchor="ctr"/>
                </a:tc>
              </a:tr>
              <a:tr h="70780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RNF_025_Tipo_de_archivo_de_los_reportes</a:t>
                      </a:r>
                      <a:endParaRPr lang="es-PE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formato de salida de los reportes deberá ser PDF.</a:t>
                      </a: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PE" sz="3200" b="1">
                <a:solidFill>
                  <a:srgbClr val="FFFFFF"/>
                </a:solidFill>
                <a:latin typeface="Candara" pitchFamily="34" charset="0"/>
              </a:rPr>
              <a:t>Metas y restricciones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250825" y="2060575"/>
          <a:ext cx="8640763" cy="438308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68700"/>
                <a:gridCol w="5472608"/>
              </a:tblGrid>
              <a:tr h="45834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Requerimiento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Descripción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90980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RNF_028_Componente_Telerik_RadControls_for_Net</a:t>
                      </a:r>
                      <a:endParaRPr lang="es-PE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utilizará la suite de interfaz </a:t>
                      </a:r>
                      <a:r>
                        <a:rPr lang="es-PE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RadControls</a:t>
                      </a: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.Net</a:t>
                      </a: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la utilización de componentes más agradables.</a:t>
                      </a:r>
                    </a:p>
                  </a:txBody>
                  <a:tcPr marL="44450" marR="44450" marT="0" marB="0" anchor="ctr"/>
                </a:tc>
              </a:tr>
              <a:tr h="90980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RNF_030_Autorización_de_estilos</a:t>
                      </a:r>
                      <a:endParaRPr lang="es-PE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deberá utilizar hojas de estilos CSS para la creación de los Formularios Web.</a:t>
                      </a:r>
                    </a:p>
                  </a:txBody>
                  <a:tcPr marL="44450" marR="44450" marT="0" marB="0" anchor="ctr"/>
                </a:tc>
              </a:tr>
              <a:tr h="100811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RNF_034_Formato_estándar_en_interfaces</a:t>
                      </a:r>
                      <a:endParaRPr lang="es-PE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PE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 interfaces utilizarán el estándar corporativo definido en el manual de estándares de la empresa.</a:t>
                      </a:r>
                      <a:endParaRPr lang="es-PE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</a:tr>
              <a:tr h="95807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RNF_041_Estándares_de_programación_y_diseño_técnico</a:t>
                      </a:r>
                      <a:endParaRPr lang="es-PE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PE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código fuente de la aplicación deberá ser desarrollado siguiendo los estándares de programación y diseño técnico definidos por la empresa. Teniendo como estándar la metodología RUP para el diseño.</a:t>
                      </a:r>
                      <a:endParaRPr lang="es-PE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2"/>
                </a:solidFill>
              </a:rPr>
              <a:t>VISTA DE CASOS DE USO</a:t>
            </a:r>
            <a:endParaRPr lang="es-PE" b="1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2" descr="https://lh4.googleusercontent.com/Z7SGCkZxys1LwH53eguRHrxgrZbNUdQYeDdhQp3Ur1HuW27y0ehCBt0PS8y3r2-fhzqGFkXrNV_Xp3oHjhlYEGsJFgfpxqUP9dDzi5r4skaXh-n-oQ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1557338"/>
            <a:ext cx="7981950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2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PE" sz="3200" b="1">
                <a:solidFill>
                  <a:srgbClr val="FFFFFF"/>
                </a:solidFill>
                <a:latin typeface="Candara" pitchFamily="34" charset="0"/>
              </a:rPr>
              <a:t>Vista de casos de uso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2"/>
                </a:solidFill>
              </a:rPr>
              <a:t>MECANISMOS</a:t>
            </a:r>
            <a:endParaRPr lang="es-PE" b="1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1577</TotalTime>
  <Words>649</Words>
  <Application>Microsoft Office PowerPoint</Application>
  <PresentationFormat>Presentación en pantalla (4:3)</PresentationFormat>
  <Paragraphs>119</Paragraphs>
  <Slides>25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Plantilla de diseño</vt:lpstr>
      </vt:variant>
      <vt:variant>
        <vt:i4>7</vt:i4>
      </vt:variant>
      <vt:variant>
        <vt:lpstr>Títulos de diapositiva</vt:lpstr>
      </vt:variant>
      <vt:variant>
        <vt:i4>25</vt:i4>
      </vt:variant>
    </vt:vector>
  </HeadingPairs>
  <TitlesOfParts>
    <vt:vector size="37" baseType="lpstr">
      <vt:lpstr>Arial</vt:lpstr>
      <vt:lpstr>Candara</vt:lpstr>
      <vt:lpstr>Symbol</vt:lpstr>
      <vt:lpstr>Calibri</vt:lpstr>
      <vt:lpstr>Times New Roman</vt:lpstr>
      <vt:lpstr>Forma de onda</vt:lpstr>
      <vt:lpstr>Forma de onda</vt:lpstr>
      <vt:lpstr>Forma de onda</vt:lpstr>
      <vt:lpstr>Forma de onda</vt:lpstr>
      <vt:lpstr>Forma de onda</vt:lpstr>
      <vt:lpstr>Forma de onda</vt:lpstr>
      <vt:lpstr>Forma de onda</vt:lpstr>
      <vt:lpstr>CONTRATOS DE CLIENTES</vt:lpstr>
      <vt:lpstr>ARQUITECTURA DE SOFTWARE</vt:lpstr>
      <vt:lpstr>METAS Y RESTRICCIONES</vt:lpstr>
      <vt:lpstr>Diapositiva 4</vt:lpstr>
      <vt:lpstr>Diapositiva 5</vt:lpstr>
      <vt:lpstr>Diapositiva 6</vt:lpstr>
      <vt:lpstr>VISTA DE CASOS DE USO</vt:lpstr>
      <vt:lpstr>Diapositiva 8</vt:lpstr>
      <vt:lpstr>MECANISMOS</vt:lpstr>
      <vt:lpstr>Diapositiva 10</vt:lpstr>
      <vt:lpstr>Diapositiva 11</vt:lpstr>
      <vt:lpstr>Diapositiva 12</vt:lpstr>
      <vt:lpstr>VISTA CONCEPTUAL</vt:lpstr>
      <vt:lpstr>Diapositiva 14</vt:lpstr>
      <vt:lpstr>Diapositiva 15</vt:lpstr>
      <vt:lpstr>VISTA LOGICA</vt:lpstr>
      <vt:lpstr>Diapositiva 17</vt:lpstr>
      <vt:lpstr>VISTA IMPLEMENTACION</vt:lpstr>
      <vt:lpstr>Diapositiva 19</vt:lpstr>
      <vt:lpstr>Diapositiva 20</vt:lpstr>
      <vt:lpstr>VISTA DE DESPLIEGUE</vt:lpstr>
      <vt:lpstr>Diapositiva 22</vt:lpstr>
      <vt:lpstr>VISTA DE DATOS</vt:lpstr>
      <vt:lpstr>Diapositiva 24</vt:lpstr>
      <vt:lpstr>CONTRATOS DE CLIENTES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CONTRATOS DE CLIENTES </dc:title>
  <dc:creator>orlando alexis</dc:creator>
  <cp:lastModifiedBy>grojas</cp:lastModifiedBy>
  <cp:revision>211</cp:revision>
  <dcterms:created xsi:type="dcterms:W3CDTF">2012-05-06T17:51:32Z</dcterms:created>
  <dcterms:modified xsi:type="dcterms:W3CDTF">2012-09-27T16:38:15Z</dcterms:modified>
</cp:coreProperties>
</file>