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4" r:id="rId3"/>
    <p:sldId id="380" r:id="rId4"/>
    <p:sldId id="36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4" r:id="rId16"/>
    <p:sldId id="392" r:id="rId17"/>
    <p:sldId id="393" r:id="rId18"/>
    <p:sldId id="395" r:id="rId19"/>
    <p:sldId id="398" r:id="rId20"/>
    <p:sldId id="399" r:id="rId21"/>
    <p:sldId id="396" r:id="rId22"/>
    <p:sldId id="397" r:id="rId23"/>
    <p:sldId id="400" r:id="rId24"/>
    <p:sldId id="401" r:id="rId25"/>
    <p:sldId id="379" r:id="rId2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496" autoAdjust="0"/>
  </p:normalViewPr>
  <p:slideViewPr>
    <p:cSldViewPr>
      <p:cViewPr varScale="1">
        <p:scale>
          <a:sx n="88" d="100"/>
          <a:sy n="88" d="100"/>
        </p:scale>
        <p:origin x="-11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Mecanismos - Persistencia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050" name="Picture 2" descr="https://lh5.googleusercontent.com/xmqMwsyayTEsyi9wZOvdMswmSHmDLigFEHpb8MGmqB3R2azHCFmShTTHx_a1tttQMhMBf6yak9uy2VCGOY6JjOSFPBgrywXmD47vNKFRfZ9X7ff96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26" y="2574778"/>
            <a:ext cx="4916292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7875" y="2574778"/>
            <a:ext cx="3512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err="1" smtClean="0">
                <a:latin typeface="+mn-lt"/>
              </a:rPr>
              <a:t>Nhibernate</a:t>
            </a:r>
            <a:endParaRPr lang="es-PE" b="1" dirty="0" smtClean="0"/>
          </a:p>
          <a:p>
            <a:pPr algn="just"/>
            <a:endParaRPr lang="es-PE" sz="1600" b="1" dirty="0">
              <a:latin typeface="+mn-lt"/>
            </a:endParaRPr>
          </a:p>
          <a:p>
            <a:pPr algn="just"/>
            <a:r>
              <a:rPr lang="es-PE" sz="1600" dirty="0" err="1" smtClean="0">
                <a:latin typeface="+mn-lt"/>
              </a:rPr>
              <a:t>NHibernate</a:t>
            </a:r>
            <a:r>
              <a:rPr lang="es-PE" sz="1600" dirty="0" smtClean="0">
                <a:latin typeface="+mn-lt"/>
              </a:rPr>
              <a:t> </a:t>
            </a:r>
            <a:r>
              <a:rPr lang="es-PE" sz="1600" dirty="0">
                <a:latin typeface="+mn-lt"/>
              </a:rPr>
              <a:t>es un </a:t>
            </a:r>
            <a:r>
              <a:rPr lang="es-PE" sz="1600" dirty="0" err="1">
                <a:latin typeface="+mn-lt"/>
              </a:rPr>
              <a:t>framework</a:t>
            </a:r>
            <a:r>
              <a:rPr lang="es-PE" sz="1600" dirty="0">
                <a:latin typeface="+mn-lt"/>
              </a:rPr>
              <a:t> de persistencia basado en ORM (</a:t>
            </a:r>
            <a:r>
              <a:rPr lang="es-PE" sz="1600" dirty="0" err="1">
                <a:latin typeface="+mn-lt"/>
              </a:rPr>
              <a:t>Object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Relational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Mapping</a:t>
            </a:r>
            <a:r>
              <a:rPr lang="es-PE" sz="1600" dirty="0">
                <a:latin typeface="+mn-lt"/>
              </a:rPr>
              <a:t>). </a:t>
            </a:r>
            <a:endParaRPr lang="es-PE" sz="1600" dirty="0" smtClean="0">
              <a:latin typeface="+mn-lt"/>
            </a:endParaRPr>
          </a:p>
          <a:p>
            <a:pPr algn="just"/>
            <a:endParaRPr lang="es-PE" sz="1600" dirty="0">
              <a:latin typeface="+mn-lt"/>
            </a:endParaRPr>
          </a:p>
          <a:p>
            <a:pPr algn="just"/>
            <a:r>
              <a:rPr lang="es-PE" sz="1600" dirty="0" smtClean="0">
                <a:latin typeface="+mn-lt"/>
              </a:rPr>
              <a:t>Un </a:t>
            </a:r>
            <a:r>
              <a:rPr lang="es-PE" sz="1600" dirty="0">
                <a:latin typeface="+mn-lt"/>
              </a:rPr>
              <a:t>ORM permite abstraer el acceso a una base de datos relacional en una capa que resuelva el acceso a </a:t>
            </a:r>
            <a:r>
              <a:rPr lang="es-PE" sz="1600" dirty="0" smtClean="0">
                <a:latin typeface="+mn-lt"/>
              </a:rPr>
              <a:t>datos.</a:t>
            </a:r>
            <a:endParaRPr lang="es-P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5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Mecanismos – Emisión de Reportes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2708920"/>
            <a:ext cx="3512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err="1">
                <a:latin typeface="+mn-lt"/>
              </a:rPr>
              <a:t>Jasper</a:t>
            </a:r>
            <a:r>
              <a:rPr lang="es-PE" sz="1600" b="1" dirty="0">
                <a:latin typeface="+mn-lt"/>
              </a:rPr>
              <a:t> </a:t>
            </a:r>
            <a:r>
              <a:rPr lang="es-PE" sz="1600" b="1" dirty="0" err="1">
                <a:latin typeface="+mn-lt"/>
              </a:rPr>
              <a:t>Reports</a:t>
            </a:r>
            <a:r>
              <a:rPr lang="es-PE" sz="1600" b="1" dirty="0">
                <a:latin typeface="+mn-lt"/>
              </a:rPr>
              <a:t> para </a:t>
            </a:r>
            <a:r>
              <a:rPr lang="es-PE" sz="1600" b="1" dirty="0" smtClean="0">
                <a:latin typeface="+mn-lt"/>
              </a:rPr>
              <a:t>ASP.net</a:t>
            </a:r>
          </a:p>
          <a:p>
            <a:endParaRPr lang="es-PE" sz="1600" b="1" dirty="0">
              <a:latin typeface="+mn-lt"/>
            </a:endParaRPr>
          </a:p>
          <a:p>
            <a:pPr algn="just"/>
            <a:r>
              <a:rPr lang="es-PE" sz="1600" dirty="0" smtClean="0">
                <a:latin typeface="+mn-lt"/>
              </a:rPr>
              <a:t>Es </a:t>
            </a:r>
            <a:r>
              <a:rPr lang="es-PE" sz="1600" dirty="0">
                <a:latin typeface="+mn-lt"/>
              </a:rPr>
              <a:t>una herramienta de creación de informes que tiene la habilidad de entregar contenido enriquecido al monitor, a la impresora o a ficheros PDF, HTML, XLS, CSV y XML</a:t>
            </a:r>
            <a:r>
              <a:rPr lang="es-PE" sz="1600" dirty="0" smtClean="0">
                <a:latin typeface="+mn-lt"/>
              </a:rPr>
              <a:t>.</a:t>
            </a:r>
            <a:endParaRPr lang="es-PE" sz="1600" dirty="0">
              <a:latin typeface="+mn-lt"/>
            </a:endParaRPr>
          </a:p>
        </p:txBody>
      </p:sp>
      <p:pic>
        <p:nvPicPr>
          <p:cNvPr id="3074" name="Picture 2" descr="https://lh3.googleusercontent.com/2Qlq1boIRkGNsrwGIxWYsHCOFnKT2t3hrVdiaKK_fUMp9Gruu13ewujHjxyoEgqypi9R07wRb3Ow2w-bkMnjgAmYUOHReBjAnKAgbADO3_gtNuINq6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04" y="2492896"/>
            <a:ext cx="4318796" cy="35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Mecanismos – Manejo de errores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98510" y="2391266"/>
            <a:ext cx="85219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+mn-lt"/>
              </a:rPr>
              <a:t>Se </a:t>
            </a:r>
            <a:r>
              <a:rPr lang="es-PE" sz="1600" dirty="0">
                <a:latin typeface="+mn-lt"/>
              </a:rPr>
              <a:t>utilizará 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, que proporciona una manera de responder a eventos de nivel de la aplicación y de la sesión provocados por ASP.NET o por módulos HTTP. Se puede utilizar este archivo para implementar la seguridad y manejo de errores de las aplicaciones.</a:t>
            </a:r>
          </a:p>
          <a:p>
            <a:pPr algn="just"/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 ofrece el evento </a:t>
            </a:r>
            <a:r>
              <a:rPr lang="es-PE" sz="1600" b="1" dirty="0" err="1">
                <a:latin typeface="+mn-lt"/>
              </a:rPr>
              <a:t>Application_Error</a:t>
            </a:r>
            <a:r>
              <a:rPr lang="es-PE" sz="1600" dirty="0">
                <a:latin typeface="+mn-lt"/>
              </a:rPr>
              <a:t>, con el cual cada vez que se produce una excepción no controlada dentro de la aplicación web se llama a este evento de manera automática.</a:t>
            </a:r>
          </a:p>
          <a:p>
            <a:pPr algn="just"/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Luego, se implementará un página  genérica donde acudan los navegadores cuando se produzca un error, utilizando la etiqueta </a:t>
            </a:r>
            <a:r>
              <a:rPr lang="es-PE" sz="1600" b="1" dirty="0" err="1">
                <a:latin typeface="+mn-lt"/>
              </a:rPr>
              <a:t>customErrors</a:t>
            </a:r>
            <a:r>
              <a:rPr lang="es-PE" sz="1600" dirty="0">
                <a:latin typeface="+mn-lt"/>
              </a:rPr>
              <a:t> del archivo </a:t>
            </a:r>
            <a:r>
              <a:rPr lang="es-PE" sz="1600" b="1" dirty="0" err="1">
                <a:latin typeface="+mn-lt"/>
              </a:rPr>
              <a:t>web.config</a:t>
            </a:r>
            <a:r>
              <a:rPr lang="es-PE" sz="1600" dirty="0">
                <a:latin typeface="+mn-lt"/>
              </a:rPr>
              <a:t>.</a:t>
            </a:r>
          </a:p>
          <a:p>
            <a:pPr algn="just"/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 </a:t>
            </a:r>
            <a:r>
              <a:rPr lang="es-PE" sz="1600" b="1" i="1" dirty="0" err="1">
                <a:latin typeface="+mn-lt"/>
              </a:rPr>
              <a:t>mode</a:t>
            </a:r>
            <a:r>
              <a:rPr lang="es-PE" sz="1600" i="1" dirty="0">
                <a:latin typeface="+mn-lt"/>
              </a:rPr>
              <a:t>=”</a:t>
            </a:r>
            <a:r>
              <a:rPr lang="es-PE" sz="1600" i="1" dirty="0" err="1">
                <a:latin typeface="+mn-lt"/>
              </a:rPr>
              <a:t>RemoteOnly</a:t>
            </a:r>
            <a:r>
              <a:rPr lang="es-PE" sz="1600" i="1" dirty="0">
                <a:latin typeface="+mn-lt"/>
              </a:rPr>
              <a:t>” </a:t>
            </a:r>
            <a:r>
              <a:rPr lang="es-PE" sz="1600" b="1" i="1" dirty="0" err="1">
                <a:latin typeface="+mn-lt"/>
              </a:rPr>
              <a:t>defaultRedirect</a:t>
            </a:r>
            <a:r>
              <a:rPr lang="es-PE" sz="1600" i="1" dirty="0">
                <a:latin typeface="+mn-lt"/>
              </a:rPr>
              <a:t>=”~/pagina-no-encontrada.aspx”&gt;</a:t>
            </a:r>
          </a:p>
          <a:p>
            <a:pPr algn="just"/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=”404″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=”~/pagina-no-encontrada.aspx”/&gt;</a:t>
            </a:r>
          </a:p>
          <a:p>
            <a:pPr algn="just"/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=”500″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=”~/error.aspx”/&gt;</a:t>
            </a:r>
          </a:p>
          <a:p>
            <a:pPr algn="just"/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/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&gt;</a:t>
            </a:r>
          </a:p>
          <a:p>
            <a:pPr algn="just"/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También se generará un </a:t>
            </a:r>
            <a:r>
              <a:rPr lang="es-PE" sz="1600" b="1" dirty="0">
                <a:latin typeface="+mn-lt"/>
              </a:rPr>
              <a:t>archivo plano </a:t>
            </a:r>
            <a:r>
              <a:rPr lang="es-PE" sz="1600" dirty="0">
                <a:latin typeface="+mn-lt"/>
              </a:rPr>
              <a:t>(.</a:t>
            </a:r>
            <a:r>
              <a:rPr lang="es-PE" sz="1600" dirty="0" err="1">
                <a:latin typeface="+mn-lt"/>
              </a:rPr>
              <a:t>txt</a:t>
            </a:r>
            <a:r>
              <a:rPr lang="es-PE" sz="1600" dirty="0">
                <a:latin typeface="+mn-lt"/>
              </a:rPr>
              <a:t>) para grabar el error.</a:t>
            </a:r>
          </a:p>
        </p:txBody>
      </p:sp>
    </p:spTree>
    <p:extLst>
      <p:ext uri="{BB962C8B-B14F-4D97-AF65-F5344CB8AC3E}">
        <p14:creationId xmlns:p14="http://schemas.microsoft.com/office/powerpoint/2010/main" val="961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CONCEPTUAL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Vista 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2538839"/>
            <a:ext cx="411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latin typeface="+mn-lt"/>
              </a:rPr>
              <a:t>Capa de presentación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Mostrar </a:t>
            </a:r>
            <a:r>
              <a:rPr lang="es-PE" sz="1600" dirty="0">
                <a:latin typeface="+mn-lt"/>
              </a:rPr>
              <a:t>tablero de </a:t>
            </a:r>
            <a:r>
              <a:rPr lang="es-PE" sz="1600" dirty="0" smtClean="0">
                <a:latin typeface="+mn-lt"/>
              </a:rPr>
              <a:t>mando.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>
                <a:latin typeface="+mn-lt"/>
              </a:rPr>
              <a:t>Mostrar </a:t>
            </a:r>
            <a:r>
              <a:rPr lang="es-PE" sz="1600" dirty="0" smtClean="0">
                <a:latin typeface="+mn-lt"/>
              </a:rPr>
              <a:t>reportes.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>
                <a:latin typeface="+mn-lt"/>
              </a:rPr>
              <a:t>Mostrar páginas </a:t>
            </a:r>
            <a:r>
              <a:rPr lang="es-PE" sz="1600" dirty="0" err="1" smtClean="0">
                <a:latin typeface="+mn-lt"/>
              </a:rPr>
              <a:t>aspx</a:t>
            </a:r>
            <a:r>
              <a:rPr lang="es-PE" sz="1600" dirty="0" smtClean="0">
                <a:latin typeface="+mn-lt"/>
              </a:rPr>
              <a:t>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>
                <a:latin typeface="+mn-lt"/>
              </a:rPr>
              <a:t>Usar </a:t>
            </a:r>
            <a:r>
              <a:rPr lang="es-PE" sz="1600" dirty="0" err="1">
                <a:latin typeface="+mn-lt"/>
              </a:rPr>
              <a:t>javascript</a:t>
            </a:r>
            <a:r>
              <a:rPr lang="es-PE" sz="1600" dirty="0">
                <a:latin typeface="+mn-lt"/>
              </a:rPr>
              <a:t> (alertas y validaciones en la página)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>
                <a:latin typeface="+mn-lt"/>
              </a:rPr>
              <a:t>Usar hora de </a:t>
            </a:r>
            <a:r>
              <a:rPr lang="es-PE" sz="1600" dirty="0" smtClean="0">
                <a:latin typeface="+mn-lt"/>
              </a:rPr>
              <a:t>estilos.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>
                <a:latin typeface="+mn-lt"/>
              </a:rPr>
              <a:t>Validaciones de datos en formularios, validación de datos </a:t>
            </a:r>
            <a:r>
              <a:rPr lang="es-PE" sz="1600" dirty="0" smtClean="0">
                <a:latin typeface="+mn-lt"/>
              </a:rPr>
              <a:t>obligatorios.</a:t>
            </a:r>
            <a:endParaRPr lang="es-PE" sz="1600" dirty="0">
              <a:latin typeface="+mn-lt"/>
            </a:endParaRPr>
          </a:p>
        </p:txBody>
      </p:sp>
      <p:pic>
        <p:nvPicPr>
          <p:cNvPr id="4098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553419"/>
            <a:ext cx="31908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1929021"/>
            <a:ext cx="446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latin typeface="+mn-lt"/>
              </a:rPr>
              <a:t>Capa de negocio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Reglas de negocio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Entidades de negocio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Validaciones de datos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Flujos y procesos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dirty="0" smtClean="0">
                <a:latin typeface="+mn-lt"/>
              </a:rPr>
              <a:t>Net </a:t>
            </a:r>
            <a:r>
              <a:rPr lang="es-PE" sz="1600" dirty="0" err="1" smtClean="0">
                <a:latin typeface="+mn-lt"/>
              </a:rPr>
              <a:t>remoting</a:t>
            </a:r>
            <a:endParaRPr lang="es-PE" sz="1600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algn="just"/>
            <a:r>
              <a:rPr lang="es-PE" sz="1600" b="1" dirty="0">
                <a:latin typeface="+mn-lt"/>
              </a:rPr>
              <a:t>Capa de </a:t>
            </a:r>
            <a:r>
              <a:rPr lang="es-PE" sz="1600" b="1" dirty="0" smtClean="0">
                <a:latin typeface="+mn-lt"/>
              </a:rPr>
              <a:t>datos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Microsoft </a:t>
            </a:r>
            <a:r>
              <a:rPr lang="en-US" sz="1600" dirty="0">
                <a:latin typeface="+mn-lt"/>
              </a:rPr>
              <a:t>SQL Server 2008 R2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+mn-lt"/>
              </a:rPr>
              <a:t>ADO </a:t>
            </a:r>
            <a:r>
              <a:rPr lang="en-US" sz="1600" dirty="0" err="1">
                <a:latin typeface="+mn-lt"/>
              </a:rPr>
              <a:t>.net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latin typeface="+mn-lt"/>
              </a:rPr>
              <a:t>Modelo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Datos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latin typeface="+mn-lt"/>
              </a:rPr>
              <a:t>Nhibernate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>
                <a:latin typeface="+mn-lt"/>
              </a:rPr>
              <a:t>Utilitarios</a:t>
            </a:r>
            <a:r>
              <a:rPr lang="en-US" sz="1600" dirty="0">
                <a:latin typeface="+mn-lt"/>
              </a:rPr>
              <a:t> y helpers</a:t>
            </a:r>
            <a:endParaRPr lang="es-PE" sz="1600" dirty="0">
              <a:latin typeface="+mn-lt"/>
            </a:endParaRPr>
          </a:p>
        </p:txBody>
      </p:sp>
      <p:pic>
        <p:nvPicPr>
          <p:cNvPr id="4098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564904"/>
            <a:ext cx="31908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LOGICA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7"/>
            <a:ext cx="8229600" cy="100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lógica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4" y="1340768"/>
            <a:ext cx="7272808" cy="52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IMPLEMENTACION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implementación – Solicitud de Contratos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90675"/>
            <a:ext cx="6572027" cy="47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ARQUITECTURA DE SOFTWARE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implementación – Seguimiento de Contratos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264695" cy="52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DESPLIEGUE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despliegue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9218" name="Picture 2" descr="https://lh3.googleusercontent.com/eA9UyNDDEqMOqfippXBPkykEF7ALSHnPk_-ZQN5Fq8Cil4G2B_tPZ2I6v5ebb5jUw0ZXMyFfN_2tNmGCLXJ_d7vX4Em3EdOftzKGy6TpCBc8r4eX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98" y="2132856"/>
            <a:ext cx="57150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DATOS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9"/>
            <a:ext cx="8229600" cy="100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" y="1460197"/>
            <a:ext cx="8505273" cy="51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METAS Y RESTRICCIONES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69536"/>
              </p:ext>
            </p:extLst>
          </p:nvPr>
        </p:nvGraphicFramePr>
        <p:xfrm>
          <a:off x="251172" y="2060848"/>
          <a:ext cx="8641308" cy="44644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268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64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de respuesta promedio del sistema para las operaciones involucradas con los reportes y consultas es de 15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837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promedio de las transacciones en el sistema no debe exceder los 6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43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0000"/>
                        </a:lnSpc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soportará 300 usuarios concurrentes.</a:t>
                      </a:r>
                    </a:p>
                  </a:txBody>
                  <a:tcPr marL="44450" marR="44450" marT="0" marB="0" anchor="ctr"/>
                </a:tc>
              </a:tr>
              <a:tr h="6863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Base de usuario soportará 300 usuarios máximo concurrentes.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596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navegadores del cliente soportados por el sistema serán el Internet Explorer 8.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8222"/>
              </p:ext>
            </p:extLst>
          </p:nvPr>
        </p:nvGraphicFramePr>
        <p:xfrm>
          <a:off x="251172" y="2060849"/>
          <a:ext cx="8641308" cy="45962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26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3862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Web será desarrollada en 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lenguaje de programación C#, versión de Visual Studio 2010 (Net Framework 4.0). y se usará la tecnología Ajax como complemento, se usará el motor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crystal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mostrar reportes.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026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conexión a la BD desde la aplicación, la cadena de conexión deberá estar en el archivo WEB.CONFIG, encriptado y empleando un algoritmo de encriptación estándar MD5 ofrecida en .NET.</a:t>
                      </a:r>
                    </a:p>
                  </a:txBody>
                  <a:tcPr marL="44450" marR="44450" marT="0" marB="0" anchor="ctr"/>
                </a:tc>
              </a:tr>
              <a:tr h="10229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datos sensibles o confidenciales que se encuentran en la BD deben ser encriptados empleando el algoritmo de encriptación Triple DES estándar implementada por SQL Server 2008</a:t>
                      </a:r>
                    </a:p>
                  </a:txBody>
                  <a:tcPr marL="44450" marR="44450" marT="0" marB="0" anchor="ctr"/>
                </a:tc>
              </a:tr>
              <a:tr h="7078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formato de salida de los reportes deberá ser PDF.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091"/>
              </p:ext>
            </p:extLst>
          </p:nvPr>
        </p:nvGraphicFramePr>
        <p:xfrm>
          <a:off x="251172" y="2060849"/>
          <a:ext cx="8641308" cy="4383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834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utilizará la suite de interfaz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RadControls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la utilización de componentes más agradables.</a:t>
                      </a: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deberá utilizar hojas de estilos CSS para la creación de los Formularios Web.</a:t>
                      </a:r>
                    </a:p>
                  </a:txBody>
                  <a:tcPr marL="44450" marR="4445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interfaces utilizarán el estándar corporativo definido en el manual de estándares de la empresa.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9580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código fuente de la aplicación deberá ser desarrollado siguiendo los estándares de programación y diseño técnico definidos por la empresa. Teniendo como estándar la metodología RUP para el diseño.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CASOS DE USO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Z7SGCkZxys1LwH53eguRHrxgrZbNUdQYeDdhQp3Ur1HuW27y0ehCBt0PS8y3r2-fhzqGFkXrNV_Xp3oHjhlYEGsJFgfpxqUP9dDzi5r4skaXh-n-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81578" cy="48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casos de uso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MECANISMOS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1576</TotalTime>
  <Words>616</Words>
  <Application>Microsoft Office PowerPoint</Application>
  <PresentationFormat>Presentación en pantalla (4:3)</PresentationFormat>
  <Paragraphs>119</Paragraphs>
  <Slides>25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Forma de onda</vt:lpstr>
      <vt:lpstr>CONTRATOS DE CLIENTES</vt:lpstr>
      <vt:lpstr>ARQUITECTURA DE SOFTWARE</vt:lpstr>
      <vt:lpstr>METAS Y RESTRICCIONES</vt:lpstr>
      <vt:lpstr>Presentación de PowerPoint</vt:lpstr>
      <vt:lpstr>Presentación de PowerPoint</vt:lpstr>
      <vt:lpstr>Presentación de PowerPoint</vt:lpstr>
      <vt:lpstr>VISTA DE CASOS DE USO</vt:lpstr>
      <vt:lpstr>Presentación de PowerPoint</vt:lpstr>
      <vt:lpstr>MECANISMOS</vt:lpstr>
      <vt:lpstr>Presentación de PowerPoint</vt:lpstr>
      <vt:lpstr>Presentación de PowerPoint</vt:lpstr>
      <vt:lpstr>Presentación de PowerPoint</vt:lpstr>
      <vt:lpstr>VISTA CONCEPTUAL</vt:lpstr>
      <vt:lpstr>Presentación de PowerPoint</vt:lpstr>
      <vt:lpstr>Presentación de PowerPoint</vt:lpstr>
      <vt:lpstr>VISTA LOGICA</vt:lpstr>
      <vt:lpstr>Presentación de PowerPoint</vt:lpstr>
      <vt:lpstr>VISTA IMPLEMENTACION</vt:lpstr>
      <vt:lpstr>Presentación de PowerPoint</vt:lpstr>
      <vt:lpstr>Presentación de PowerPoint</vt:lpstr>
      <vt:lpstr>VISTA DE DESPLIEGUE</vt:lpstr>
      <vt:lpstr>Presentación de PowerPoint</vt:lpstr>
      <vt:lpstr>VISTA DE DATOS</vt:lpstr>
      <vt:lpstr>Presentación de PowerPoint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orlysemperfi</cp:lastModifiedBy>
  <cp:revision>209</cp:revision>
  <dcterms:created xsi:type="dcterms:W3CDTF">2012-05-06T17:51:32Z</dcterms:created>
  <dcterms:modified xsi:type="dcterms:W3CDTF">2012-09-27T06:23:39Z</dcterms:modified>
</cp:coreProperties>
</file>