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390" r:id="rId3"/>
    <p:sldId id="380" r:id="rId4"/>
    <p:sldId id="385" r:id="rId5"/>
    <p:sldId id="352" r:id="rId6"/>
    <p:sldId id="361" r:id="rId7"/>
    <p:sldId id="369" r:id="rId8"/>
    <p:sldId id="370" r:id="rId9"/>
    <p:sldId id="382" r:id="rId10"/>
    <p:sldId id="371" r:id="rId11"/>
    <p:sldId id="383" r:id="rId12"/>
    <p:sldId id="384" r:id="rId13"/>
    <p:sldId id="386" r:id="rId14"/>
    <p:sldId id="387" r:id="rId15"/>
    <p:sldId id="388" r:id="rId16"/>
    <p:sldId id="389" r:id="rId17"/>
    <p:sldId id="379" r:id="rId18"/>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90" d="100"/>
          <a:sy n="90" d="100"/>
        </p:scale>
        <p:origin x="-1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7A673F5-85B1-4AE6-9EA2-828972E79918}" type="datetimeFigureOut">
              <a:rPr lang="es-PE"/>
              <a:pPr>
                <a:defRPr/>
              </a:pPr>
              <a:t>17/09/2012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B7A66C2-5EF8-429D-8924-8815E16DA7A5}"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813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E15E7F0-B1CF-4067-AA00-7438A335338B}"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734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899FA16-B6E2-4EEB-889E-C86C512DC90F}" type="slidenum">
              <a:rPr lang="es-PE" sz="1200">
                <a:latin typeface="+mn-lt"/>
              </a:rPr>
              <a:pPr algn="r" fontAlgn="auto">
                <a:spcBef>
                  <a:spcPts val="0"/>
                </a:spcBef>
                <a:spcAft>
                  <a:spcPts val="0"/>
                </a:spcAft>
                <a:defRPr/>
              </a:pPr>
              <a:t>4</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p:cNvSpPr>
          <p:nvPr>
            <p:ph type="sldImg"/>
          </p:nvPr>
        </p:nvSpPr>
        <p:spPr bwMode="auto">
          <a:noFill/>
          <a:ln>
            <a:solidFill>
              <a:srgbClr val="000000"/>
            </a:solidFill>
            <a:miter lim="800000"/>
            <a:headEnd/>
            <a:tailEnd/>
          </a:ln>
        </p:spPr>
      </p:sp>
      <p:sp>
        <p:nvSpPr>
          <p:cNvPr id="2048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8663D48B-0CBB-4915-96A9-570F7E5FC69B}" type="slidenum">
              <a:rPr lang="es-PE" smtClean="0"/>
              <a:pPr>
                <a:defRPr/>
              </a:pPr>
              <a:t>7</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73D0E87C-AD8C-443B-85F1-33504FDE3672}" type="slidenum">
              <a:rPr lang="es-PE" smtClean="0"/>
              <a:pPr>
                <a:defRPr/>
              </a:pPr>
              <a:t>8</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120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1C63BDD-2C61-485C-BCF7-BB07F07B773F}" type="slidenum">
              <a:rPr lang="es-PE" sz="1200">
                <a:latin typeface="+mn-lt"/>
              </a:rPr>
              <a:pPr algn="r" fontAlgn="auto">
                <a:spcBef>
                  <a:spcPts val="0"/>
                </a:spcBef>
                <a:spcAft>
                  <a:spcPts val="0"/>
                </a:spcAft>
                <a:defRPr/>
              </a:pPr>
              <a:t>9</a:t>
            </a:fld>
            <a:endParaRPr lang="es-PE" sz="120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p:cNvSpPr>
          <p:nvPr>
            <p:ph type="sldImg"/>
          </p:nvPr>
        </p:nvSpPr>
        <p:spPr bwMode="auto">
          <a:noFill/>
          <a:ln>
            <a:solidFill>
              <a:srgbClr val="000000"/>
            </a:solidFill>
            <a:miter lim="800000"/>
            <a:headEnd/>
            <a:tailEnd/>
          </a:ln>
        </p:spPr>
      </p:sp>
      <p:sp>
        <p:nvSpPr>
          <p:cNvPr id="2457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69E44D86-27FC-4716-A822-FAB234AA6C36}" type="slidenum">
              <a:rPr lang="es-PE" smtClean="0"/>
              <a:pPr>
                <a:defRPr/>
              </a:pPr>
              <a:t>10</a:t>
            </a:fld>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325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01AB66C-742C-4F22-990B-C84F234118A7}" type="slidenum">
              <a:rPr lang="es-PE" sz="1200">
                <a:latin typeface="+mn-lt"/>
              </a:rPr>
              <a:pPr algn="r" fontAlgn="auto">
                <a:spcBef>
                  <a:spcPts val="0"/>
                </a:spcBef>
                <a:spcAft>
                  <a:spcPts val="0"/>
                </a:spcAft>
                <a:defRPr/>
              </a:pPr>
              <a:t>11</a:t>
            </a:fld>
            <a:endParaRPr lang="es-PE" sz="120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529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5510935-CD1D-4DF0-A040-74966B094584}" type="slidenum">
              <a:rPr lang="es-PE" sz="1200">
                <a:latin typeface="+mn-lt"/>
              </a:rPr>
              <a:pPr algn="r" fontAlgn="auto">
                <a:spcBef>
                  <a:spcPts val="0"/>
                </a:spcBef>
                <a:spcAft>
                  <a:spcPts val="0"/>
                </a:spcAft>
                <a:defRPr/>
              </a:pPr>
              <a:t>12</a:t>
            </a:fld>
            <a:endParaRPr lang="es-PE" sz="1200">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939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630C0A0-56EF-4A21-B937-BD63D30C7AC6}" type="slidenum">
              <a:rPr lang="es-PE" sz="1200">
                <a:latin typeface="+mn-lt"/>
              </a:rPr>
              <a:pPr algn="r" fontAlgn="auto">
                <a:spcBef>
                  <a:spcPts val="0"/>
                </a:spcBef>
                <a:spcAft>
                  <a:spcPts val="0"/>
                </a:spcAft>
                <a:defRPr/>
              </a:pPr>
              <a:t>13</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FEE773F6-AF8D-4784-9483-D5EE3EED557E}"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A1344253-1B35-45F5-9854-8B9ABEEC9D34}"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46FBA4FD-673A-4B9D-B170-8FBAAA63C6CB}"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049E974B-AE10-412C-969B-5F5A496AEE90}"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3572B1EC-FB00-4145-8566-877D9EC74AFD}"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BCD0E870-A54F-4C10-A089-2FF6B929EED6}"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80B12B-A281-4168-BD6A-00E22EC444C0}" type="datetimeFigureOut">
              <a:rPr lang="es-PE"/>
              <a:pPr>
                <a:defRPr/>
              </a:pPr>
              <a:t>17/09/2012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B43723E7-EC6F-4013-B1C7-DF86C32EE9A6}"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E749ED94-45CA-48C9-BB4C-B149EF129F17}"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8C44070-8E02-41EB-8E4F-6653D4B9AFD5}"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E46865AC-07D1-409C-9ED6-396EB928742D}" type="datetimeFigureOut">
              <a:rPr lang="es-PE"/>
              <a:pPr>
                <a:defRPr/>
              </a:pPr>
              <a:t>17/09/2012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FC121579-A75D-4724-AFC1-D6F5A8088965}"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F1062989-074D-483E-BEEB-707C8540575E}" type="datetimeFigureOut">
              <a:rPr lang="es-PE"/>
              <a:pPr>
                <a:defRPr/>
              </a:pPr>
              <a:t>17/09/2012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11C62792-C560-48B0-9341-77DA2E292DEA}"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7527EB55-F112-4A00-B08E-C6678764FA5C}" type="datetimeFigureOut">
              <a:rPr lang="es-PE"/>
              <a:pPr>
                <a:defRPr/>
              </a:pPr>
              <a:t>17/09/2012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73723DD1-AE19-4B22-BEE4-754F8E13E6C6}"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AA36FA17-103C-45E4-84E6-545AF75F6555}" type="datetimeFigureOut">
              <a:rPr lang="es-PE"/>
              <a:pPr>
                <a:defRPr/>
              </a:pPr>
              <a:t>17/09/2012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764B4B61-7C76-46D2-9556-DB74195749FE}"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84426E0D-CF78-4385-B110-4C9227314ECD}" type="datetimeFigureOut">
              <a:rPr lang="es-PE"/>
              <a:pPr>
                <a:defRPr/>
              </a:pPr>
              <a:t>17/09/2012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E93E3270-169D-41BE-BC39-53794578E364}"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ED45CD46-E27B-44BF-B037-504918CF134A}"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6E039166-4495-47D3-9B2A-A92E97D689EE}"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7A3E143D-38BD-4EBF-B030-A6B638A55856}"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BD140B74-A8B7-4A11-B409-BE26FDC305D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797C735C-7A9E-4E08-9CA3-1310CAB5BE54}" type="datetimeFigureOut">
              <a:rPr lang="es-PE"/>
              <a:pPr>
                <a:defRPr/>
              </a:pPr>
              <a:t>17/09/2012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9EF2DBFD-DE18-4F27-B843-2AFA4F5BF349}"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23656" name="Group 104"/>
          <p:cNvGraphicFramePr>
            <a:graphicFrameLocks noGrp="1"/>
          </p:cNvGraphicFramePr>
          <p:nvPr/>
        </p:nvGraphicFramePr>
        <p:xfrm>
          <a:off x="250825" y="2060575"/>
          <a:ext cx="8642350" cy="4602163"/>
        </p:xfrm>
        <a:graphic>
          <a:graphicData uri="http://schemas.openxmlformats.org/drawingml/2006/table">
            <a:tbl>
              <a:tblPr/>
              <a:tblGrid>
                <a:gridCol w="2881313"/>
                <a:gridCol w="5761037"/>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Subflujos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No aplica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Flujos Alternos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rgbClr val="8C2902"/>
                          </a:solidFill>
                          <a:effectLst/>
                          <a:latin typeface="Candara" pitchFamily="34" charset="0"/>
                        </a:rPr>
                        <a:t>Muestra los datos de la Solicitud</a:t>
                      </a:r>
                    </a:p>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Si en el paso 4, la información de la solicitud que muestra el sistema no está completa o hay alguna observación, se procede a Rechazar la solicitud indicando el motivo, con el fin de que la solicitud regrese al área encargada para su revisión, y el caso de uso termina. [Regla 8.2]</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Precondiciones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 typeface="Arial" charset="0"/>
                        <a:buChar char="•"/>
                        <a:tabLst/>
                      </a:pPr>
                      <a:r>
                        <a:rPr kumimoji="0" lang="es-PE" sz="1800" b="0" i="0" u="none" strike="noStrike" cap="none" normalizeH="0" baseline="0" smtClean="0">
                          <a:ln>
                            <a:noFill/>
                          </a:ln>
                          <a:solidFill>
                            <a:srgbClr val="8C2902"/>
                          </a:solidFill>
                          <a:effectLst/>
                          <a:latin typeface="Candara" pitchFamily="34" charset="0"/>
                        </a:rPr>
                        <a:t>Registro de la Solicitud</a:t>
                      </a:r>
                      <a:r>
                        <a:rPr kumimoji="0" lang="es-PE" sz="1800" b="0" i="0" u="none" strike="noStrike" cap="none" normalizeH="0" baseline="0" smtClean="0">
                          <a:ln>
                            <a:noFill/>
                          </a:ln>
                          <a:solidFill>
                            <a:schemeClr val="tx2"/>
                          </a:solidFill>
                          <a:effectLst/>
                          <a:latin typeface="Candara" pitchFamily="34" charset="0"/>
                        </a:rPr>
                        <a:t>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Para la creación o modificación de un contrato o adenda, debe existir una solicitud.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Registro actualizado del contrato o adenda</a:t>
                      </a:r>
                      <a:r>
                        <a:rPr kumimoji="0" lang="es-PE" sz="1800" b="0" i="0" u="none" strike="noStrike" cap="none" normalizeH="0" baseline="0" smtClean="0">
                          <a:ln>
                            <a:noFill/>
                          </a:ln>
                          <a:solidFill>
                            <a:schemeClr val="tx2"/>
                          </a:solidFill>
                          <a:effectLst/>
                          <a:latin typeface="Candara" pitchFamily="34" charset="0"/>
                        </a:rPr>
                        <a:t>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los datos del contrato o adenda..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2280" name="Group 56"/>
          <p:cNvGraphicFramePr>
            <a:graphicFrameLocks noGrp="1"/>
          </p:cNvGraphicFramePr>
          <p:nvPr/>
        </p:nvGraphicFramePr>
        <p:xfrm>
          <a:off x="250825" y="1884363"/>
          <a:ext cx="8642350" cy="4857750"/>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 typeface="Arial" charset="0"/>
                        <a:buChar char="•"/>
                        <a:tabLst/>
                      </a:pPr>
                      <a:r>
                        <a:rPr kumimoji="0" lang="es-PE" sz="1800" b="0" i="0" u="none" strike="noStrike" cap="none" normalizeH="0" baseline="0" smtClean="0">
                          <a:ln>
                            <a:noFill/>
                          </a:ln>
                          <a:solidFill>
                            <a:srgbClr val="8C2902"/>
                          </a:solidFill>
                          <a:effectLst/>
                          <a:latin typeface="Candara" pitchFamily="34" charset="0"/>
                        </a:rPr>
                        <a:t>Registro actualizado de la Solicitud</a:t>
                      </a:r>
                      <a:r>
                        <a:rPr kumimoji="0" lang="es-PE" sz="1800" b="0" i="0" u="none" strike="noStrike" cap="none" normalizeH="0" baseline="0" smtClean="0">
                          <a:ln>
                            <a:noFill/>
                          </a:ln>
                          <a:solidFill>
                            <a:schemeClr val="tx2"/>
                          </a:solidFill>
                          <a:effectLst/>
                          <a:latin typeface="Candara" pitchFamily="34" charset="0"/>
                        </a:rPr>
                        <a:t>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el estado de la solicitud..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917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Registro actualizado del contrato o adenda</a:t>
                      </a:r>
                      <a:r>
                        <a:rPr kumimoji="0" lang="es-PE" sz="1800" b="0" i="0" u="none" strike="noStrike" cap="none" normalizeH="0" baseline="0" smtClean="0">
                          <a:ln>
                            <a:noFill/>
                          </a:ln>
                          <a:solidFill>
                            <a:schemeClr val="tx2"/>
                          </a:solidFill>
                          <a:effectLst/>
                          <a:latin typeface="Candara" pitchFamily="34" charset="0"/>
                        </a:rPr>
                        <a:t>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los datos del contrato o adenda.</a:t>
                      </a: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Puntos de extensión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No aplica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3810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CC_RN001_Tipo_Solicitud</a:t>
                      </a:r>
                    </a:p>
                    <a:p>
                      <a:pPr marL="381000" marR="0" lvl="1" indent="-38100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Las solicitudes que se reciben solo pueden ser de requerimientos o de cambios.</a:t>
                      </a:r>
                      <a:br>
                        <a:rPr kumimoji="0" lang="es-PE" sz="20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CC_RN002_Solicitud_Incompleta</a:t>
                      </a:r>
                    </a:p>
                    <a:p>
                      <a:pPr marL="381000" marR="0" lvl="1" indent="-38100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Si la solicitud de contrato no contiene la información completa se procederá a registrar la información faltante y luego se enviara la solicitud al Gestor de Contratos.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4323" name="Group 51"/>
          <p:cNvGraphicFramePr>
            <a:graphicFrameLocks noGrp="1"/>
          </p:cNvGraphicFramePr>
          <p:nvPr/>
        </p:nvGraphicFramePr>
        <p:xfrm>
          <a:off x="250825" y="1884363"/>
          <a:ext cx="8642350" cy="4602162"/>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CC_RN006_Plazos_Líneas_de_Servicio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definen los siguientes plazos por líneas de 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CC_RN007_Penalidad_Incumplimiento_Servicio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definen los siguientes penalidades por incumplimiento de servicio:</a:t>
                      </a:r>
                      <a:r>
                        <a:rPr kumimoji="0" lang="es-ES" sz="2000" b="0" i="0" u="none" strike="noStrike" cap="none" normalizeH="0" baseline="0" smtClean="0">
                          <a:ln>
                            <a:noFill/>
                          </a:ln>
                          <a:solidFill>
                            <a:schemeClr val="tx2"/>
                          </a:solidFill>
                          <a:effectLst/>
                          <a:latin typeface="Candara" pitchFamily="34" charset="0"/>
                        </a:rPr>
                        <a:t> </a:t>
                      </a: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CC_RN009_</a:t>
                      </a:r>
                      <a:r>
                        <a:rPr kumimoji="0" lang="es-PE" sz="2000" b="0" i="0" u="none" strike="noStrike" cap="none" normalizeH="0" baseline="0" smtClean="0">
                          <a:ln>
                            <a:noFill/>
                          </a:ln>
                          <a:solidFill>
                            <a:srgbClr val="8C2902"/>
                          </a:solidFill>
                          <a:effectLst/>
                          <a:latin typeface="Candara" pitchFamily="34" charset="0"/>
                        </a:rPr>
                        <a:t>Generación_de_Contrato</a:t>
                      </a:r>
                      <a:r>
                        <a:rPr kumimoji="0" lang="es-ES" sz="2000" b="0" i="0" u="none" strike="noStrike" cap="none" normalizeH="0" baseline="0" smtClean="0">
                          <a:ln>
                            <a:noFill/>
                          </a:ln>
                          <a:solidFill>
                            <a:schemeClr val="tx2"/>
                          </a:solidFill>
                          <a:effectLst/>
                          <a:latin typeface="Candara" pitchFamily="34" charset="0"/>
                        </a:rPr>
                        <a:t> </a:t>
                      </a:r>
                      <a:endParaRPr kumimoji="0" lang="es-PE" sz="1800" b="0" i="0" u="none" strike="noStrike" cap="none" normalizeH="0" baseline="0" smtClean="0">
                        <a:ln>
                          <a:noFill/>
                        </a:ln>
                        <a:solidFill>
                          <a:srgbClr val="8C290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Si un cliente tiene un contrato por un servicio, no se deberá generar otro contrato por el mismo servicio mientras haya uno vigente.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pic>
        <p:nvPicPr>
          <p:cNvPr id="54300" name="Picture 28"/>
          <p:cNvPicPr>
            <a:picLocks noChangeAspect="1" noChangeArrowheads="1"/>
          </p:cNvPicPr>
          <p:nvPr/>
        </p:nvPicPr>
        <p:blipFill>
          <a:blip r:embed="rId3"/>
          <a:srcRect/>
          <a:stretch>
            <a:fillRect/>
          </a:stretch>
        </p:blipFill>
        <p:spPr bwMode="auto">
          <a:xfrm>
            <a:off x="3635375" y="2708275"/>
            <a:ext cx="4610100" cy="1000125"/>
          </a:xfrm>
          <a:prstGeom prst="rect">
            <a:avLst/>
          </a:prstGeom>
          <a:noFill/>
          <a:ln w="9525">
            <a:noFill/>
            <a:miter lim="800000"/>
            <a:headEnd/>
            <a:tailEnd/>
          </a:ln>
          <a:effectLst/>
        </p:spPr>
      </p:pic>
      <p:pic>
        <p:nvPicPr>
          <p:cNvPr id="54316" name="Picture 44"/>
          <p:cNvPicPr>
            <a:picLocks noChangeAspect="1" noChangeArrowheads="1"/>
          </p:cNvPicPr>
          <p:nvPr/>
        </p:nvPicPr>
        <p:blipFill>
          <a:blip r:embed="rId4"/>
          <a:srcRect/>
          <a:stretch>
            <a:fillRect/>
          </a:stretch>
        </p:blipFill>
        <p:spPr bwMode="auto">
          <a:xfrm>
            <a:off x="3708400" y="4581525"/>
            <a:ext cx="4600575" cy="54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8393" name="Group 25"/>
          <p:cNvGraphicFramePr>
            <a:graphicFrameLocks noGrp="1"/>
          </p:cNvGraphicFramePr>
          <p:nvPr/>
        </p:nvGraphicFramePr>
        <p:xfrm>
          <a:off x="250825" y="1884363"/>
          <a:ext cx="8642350" cy="4052887"/>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CC_RN010_</a:t>
                      </a:r>
                      <a:r>
                        <a:rPr kumimoji="0" lang="es-PE" sz="2000" b="0" i="0" u="none" strike="noStrike" cap="none" normalizeH="0" baseline="0" smtClean="0">
                          <a:ln>
                            <a:noFill/>
                          </a:ln>
                          <a:solidFill>
                            <a:srgbClr val="8C2902"/>
                          </a:solidFill>
                          <a:effectLst/>
                          <a:latin typeface="Candara" pitchFamily="34" charset="0"/>
                        </a:rPr>
                        <a:t>Generación_de_Adenda</a:t>
                      </a:r>
                      <a:r>
                        <a:rPr kumimoji="0" lang="es-ES" sz="2000" b="0" i="0" u="none" strike="noStrike" cap="none" normalizeH="0" baseline="0" smtClean="0">
                          <a:ln>
                            <a:noFill/>
                          </a:ln>
                          <a:solidFill>
                            <a:srgbClr val="8C2902"/>
                          </a:solidFill>
                          <a:effectLst/>
                          <a:latin typeface="Candara" pitchFamily="34" charset="0"/>
                        </a:rPr>
                        <a:t> </a:t>
                      </a:r>
                      <a:endParaRPr kumimoji="0" lang="es-PE" sz="1800" b="0" i="0" u="none" strike="noStrike" cap="none" normalizeH="0" baseline="0" smtClean="0">
                        <a:ln>
                          <a:noFill/>
                        </a:ln>
                        <a:solidFill>
                          <a:srgbClr val="8C290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genera una Adenda sólo si el Contrato se encuentra vigente.</a:t>
                      </a:r>
                      <a:br>
                        <a:rPr kumimoji="0" lang="es-PE" sz="20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CC_RN012_</a:t>
                      </a:r>
                      <a:r>
                        <a:rPr kumimoji="0" lang="es-PE" sz="2000" b="1" i="0" u="none" strike="noStrike" cap="none" normalizeH="0" baseline="0" smtClean="0">
                          <a:ln>
                            <a:noFill/>
                          </a:ln>
                          <a:solidFill>
                            <a:srgbClr val="8C2902"/>
                          </a:solidFill>
                          <a:effectLst/>
                          <a:latin typeface="Candara" pitchFamily="34" charset="0"/>
                        </a:rPr>
                        <a:t>Vigencia_Contrato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Si el contrato no se encuentra vigente, la solicitud de  modificación de contrato quedara anulada y se registrará como contrato inactivo.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CC_RN014_</a:t>
                      </a:r>
                      <a:r>
                        <a:rPr kumimoji="0" lang="es-PE" sz="2000" b="1" i="0" u="none" strike="noStrike" cap="none" normalizeH="0" baseline="0" smtClean="0">
                          <a:ln>
                            <a:noFill/>
                          </a:ln>
                          <a:solidFill>
                            <a:srgbClr val="8C2902"/>
                          </a:solidFill>
                          <a:effectLst/>
                          <a:latin typeface="Candara" pitchFamily="34" charset="0"/>
                        </a:rPr>
                        <a:t>Número_de_Adendas_por_Contrato</a:t>
                      </a:r>
                      <a:r>
                        <a:rPr kumimoji="0" lang="es-PE" sz="2000" b="1" i="0" u="none" strike="noStrike" cap="none" normalizeH="0" baseline="0" smtClean="0">
                          <a:ln>
                            <a:noFill/>
                          </a:ln>
                          <a:solidFill>
                            <a:schemeClr val="tx2"/>
                          </a:solidFill>
                          <a:effectLst/>
                          <a:latin typeface="Candara" pitchFamily="34" charset="0"/>
                        </a:rPr>
                        <a:t> </a:t>
                      </a:r>
                    </a:p>
                    <a:p>
                      <a:pPr marL="838200" marR="0" lvl="1" indent="-38100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El número de adendas por contrato será como máximo 5, en caso se requieran más adendas se procederá a generar un nuevo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MODELO CONCEPTUAL</a:t>
            </a:r>
            <a:endParaRPr lang="es-PE" sz="2400" b="1">
              <a:solidFill>
                <a:srgbClr val="8C290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Conceptual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Conclusiones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39938"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993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Introducción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Funcionales del Sw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no Funcionales del Sw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ESPECIFICACION DE CASO(S) DE USO DEL SISTEMA</a:t>
            </a:r>
            <a:br>
              <a:rPr lang="en-US" sz="4400" b="1">
                <a:solidFill>
                  <a:schemeClr val="tx2"/>
                </a:solidFill>
                <a:latin typeface="Candara" pitchFamily="34" charset="0"/>
              </a:rPr>
            </a:br>
            <a:r>
              <a:rPr lang="en-US" sz="2400" b="1">
                <a:solidFill>
                  <a:srgbClr val="8C2902"/>
                </a:solidFill>
              </a:rPr>
              <a:t>CC_CUS002_Actualizar_informacion_solicitudes_contrato_adendas</a:t>
            </a:r>
            <a:endParaRPr lang="es-PE" sz="2400" b="1">
              <a:solidFill>
                <a:srgbClr val="8C290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19546" name="Group 90"/>
          <p:cNvGraphicFramePr>
            <a:graphicFrameLocks noGrp="1"/>
          </p:cNvGraphicFramePr>
          <p:nvPr/>
        </p:nvGraphicFramePr>
        <p:xfrm>
          <a:off x="250825" y="2349500"/>
          <a:ext cx="8642350" cy="3916363"/>
        </p:xfrm>
        <a:graphic>
          <a:graphicData uri="http://schemas.openxmlformats.org/drawingml/2006/table">
            <a:tbl>
              <a:tblPr/>
              <a:tblGrid>
                <a:gridCol w="2724150"/>
                <a:gridCol w="5918200"/>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Actores de Negocio</a:t>
                      </a:r>
                      <a:endParaRPr kumimoji="0" lang="es-PE" sz="1800" b="1"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CC_AS003_Jefe_Comercial</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Proposito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Consultar la información de las solicitudes de requerimientos, cambios e incumplimientos de los contratos de la empresa, y mantener actualizado el registro de los contratos y adendas de la empresa.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Breve Descripción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caso de uso comienza cuando el CC_AS003_Jefe_Comercial requiere registrar o modificar un contrato o adenda. El caso de uso termina cuando se registra la creación o actualización del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Flujo de Eventos</a:t>
                      </a:r>
                      <a:endParaRPr kumimoji="0" lang="es-PE" sz="1800" b="1"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sistema muestra la interfaz “Consulta de Solicitudes” con un listado de solicitudes pendientes, desde donde se podrá realizar el registro o actualización de un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21582" name="Group 78"/>
          <p:cNvGraphicFramePr>
            <a:graphicFrameLocks noGrp="1"/>
          </p:cNvGraphicFramePr>
          <p:nvPr/>
        </p:nvGraphicFramePr>
        <p:xfrm>
          <a:off x="252413" y="1811338"/>
          <a:ext cx="8640762" cy="4819650"/>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Básico</a:t>
                      </a:r>
                      <a:r>
                        <a:rPr kumimoji="0" lang="es-PE" sz="1800" b="1" i="0" u="none" strike="noStrike" cap="none" normalizeH="0" baseline="0" smtClean="0">
                          <a:ln>
                            <a:noFill/>
                          </a:ln>
                          <a:solidFill>
                            <a:schemeClr val="tx1"/>
                          </a:solidFill>
                          <a:effectLst/>
                          <a:latin typeface="Candara" pitchFamily="34" charset="0"/>
                        </a:rPr>
                        <a:t/>
                      </a:r>
                      <a:br>
                        <a:rPr kumimoji="0" lang="es-PE" sz="1800" b="1" i="0" u="none" strike="noStrike" cap="none" normalizeH="0" baseline="0" smtClean="0">
                          <a:ln>
                            <a:noFill/>
                          </a:ln>
                          <a:solidFill>
                            <a:schemeClr val="tx1"/>
                          </a:solidFill>
                          <a:effectLst/>
                          <a:latin typeface="Candara" pitchFamily="34" charset="0"/>
                        </a:rPr>
                      </a:br>
                      <a:r>
                        <a:rPr kumimoji="0" lang="es-PE" sz="1800" b="0" i="0" u="none" strike="noStrike" cap="none" normalizeH="0" baseline="0" smtClean="0">
                          <a:ln>
                            <a:noFill/>
                          </a:ln>
                          <a:solidFill>
                            <a:schemeClr val="tx1"/>
                          </a:solidFill>
                          <a:effectLst/>
                          <a:latin typeface="Candara" pitchFamily="34" charset="0"/>
                        </a:rPr>
                        <a:t>Generar Contratos o Adendas</a:t>
                      </a: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rgbClr val="8C2902"/>
                          </a:solidFill>
                          <a:effectLst/>
                          <a:latin typeface="Candara" pitchFamily="34" charset="0"/>
                        </a:rPr>
                        <a:t>1.</a:t>
                      </a:r>
                      <a:r>
                        <a:rPr kumimoji="0" lang="es-PE" sz="1800" b="0" i="0" u="none" strike="noStrike" cap="none" normalizeH="0" baseline="0" smtClean="0">
                          <a:ln>
                            <a:noFill/>
                          </a:ln>
                          <a:solidFill>
                            <a:schemeClr val="tx2"/>
                          </a:solidFill>
                          <a:effectLst/>
                          <a:latin typeface="Candara" pitchFamily="34" charset="0"/>
                        </a:rPr>
                        <a:t> El caso de uso se inicia cuando el CC_AS003_Jefe_Comercial selecciona la opción Consulta de Solicitudes.</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2.</a:t>
                      </a:r>
                      <a:r>
                        <a:rPr kumimoji="0" lang="es-PE" sz="1800" b="0" i="0" u="none" strike="noStrike" cap="none" normalizeH="0" baseline="0" smtClean="0">
                          <a:ln>
                            <a:noFill/>
                          </a:ln>
                          <a:solidFill>
                            <a:schemeClr val="tx2"/>
                          </a:solidFill>
                          <a:effectLst/>
                          <a:latin typeface="Candara" pitchFamily="34" charset="0"/>
                        </a:rPr>
                        <a:t> El Sistema muestra el listado de Solicitudes en estado pendiente. </a:t>
                      </a:r>
                      <a:r>
                        <a:rPr kumimoji="0" lang="es-PE" sz="1800" b="0" i="0" u="none" strike="noStrike" cap="none" normalizeH="0" baseline="0" smtClean="0">
                          <a:ln>
                            <a:noFill/>
                          </a:ln>
                          <a:solidFill>
                            <a:srgbClr val="8C2902"/>
                          </a:solidFill>
                          <a:effectLst/>
                          <a:latin typeface="Candara" pitchFamily="34" charset="0"/>
                        </a:rPr>
                        <a:t>[Regla 8.1]</a:t>
                      </a:r>
                      <a:br>
                        <a:rPr kumimoji="0" lang="es-PE" sz="1800" b="0" i="0" u="none" strike="noStrike" cap="none" normalizeH="0" baseline="0" smtClean="0">
                          <a:ln>
                            <a:noFill/>
                          </a:ln>
                          <a:solidFill>
                            <a:srgbClr val="8C290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3.</a:t>
                      </a:r>
                      <a:r>
                        <a:rPr kumimoji="0" lang="es-PE" sz="1800" b="0" i="0" u="none" strike="noStrike" cap="none" normalizeH="0" baseline="0" smtClean="0">
                          <a:ln>
                            <a:noFill/>
                          </a:ln>
                          <a:solidFill>
                            <a:schemeClr val="tx2"/>
                          </a:solidFill>
                          <a:effectLst/>
                          <a:latin typeface="Candara" pitchFamily="34" charset="0"/>
                        </a:rPr>
                        <a:t> El CC_AS003_Jefe_Comercial selecciona una Solicitud del listado de Solicitudes en estado Pendiente. En caso de que la Solicitud no se encuentre listada se puede realizar la búsqueda de la misma para su posterior selección.</a:t>
                      </a:r>
                      <a:r>
                        <a:rPr kumimoji="0" lang="es-PE" sz="2000" b="0" i="0" u="none" strike="noStrike" cap="none" normalizeH="0" baseline="0" smtClean="0">
                          <a:ln>
                            <a:noFill/>
                          </a:ln>
                          <a:solidFill>
                            <a:schemeClr val="tx2"/>
                          </a:solidFill>
                          <a:effectLst/>
                          <a:latin typeface="Candara" pitchFamily="34" charset="0"/>
                        </a:rPr>
                        <a:t> </a:t>
                      </a:r>
                      <a:br>
                        <a:rPr kumimoji="0" lang="es-PE" sz="2000" b="0" i="0" u="none" strike="noStrike" cap="none" normalizeH="0" baseline="0" smtClean="0">
                          <a:ln>
                            <a:noFill/>
                          </a:ln>
                          <a:solidFill>
                            <a:schemeClr val="tx2"/>
                          </a:solidFill>
                          <a:effectLst/>
                          <a:latin typeface="Candara" pitchFamily="34" charset="0"/>
                        </a:rPr>
                      </a:br>
                      <a:r>
                        <a:rPr kumimoji="0" lang="es-PE" sz="2000" b="0" i="0" u="none" strike="noStrike" cap="none" normalizeH="0" baseline="0" smtClean="0">
                          <a:ln>
                            <a:noFill/>
                          </a:ln>
                          <a:solidFill>
                            <a:srgbClr val="8C2902"/>
                          </a:solidFill>
                          <a:effectLst/>
                          <a:latin typeface="Candara" pitchFamily="34" charset="0"/>
                        </a:rPr>
                        <a:t>4.</a:t>
                      </a:r>
                      <a:r>
                        <a:rPr kumimoji="0" lang="es-PE" sz="20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chemeClr val="tx2"/>
                          </a:solidFill>
                          <a:effectLst/>
                          <a:latin typeface="Candara" pitchFamily="34" charset="0"/>
                        </a:rPr>
                        <a:t>El Sistema muestra los datos de la solicitud.</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5.</a:t>
                      </a:r>
                      <a:r>
                        <a:rPr kumimoji="0" lang="es-PE" sz="1800" b="0" i="0" u="none" strike="noStrike" cap="none" normalizeH="0" baseline="0" smtClean="0">
                          <a:ln>
                            <a:noFill/>
                          </a:ln>
                          <a:solidFill>
                            <a:schemeClr val="tx2"/>
                          </a:solidFill>
                          <a:effectLst/>
                          <a:latin typeface="Candara" pitchFamily="34" charset="0"/>
                        </a:rPr>
                        <a:t> El CC_AS003_Jefe_Comercial registra la línea del servicio asociada al contrato. [Regla 8.3]</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6.</a:t>
                      </a:r>
                      <a:r>
                        <a:rPr kumimoji="0" lang="es-PE" sz="1800" b="0" i="0" u="none" strike="noStrike" cap="none" normalizeH="0" baseline="0" smtClean="0">
                          <a:ln>
                            <a:noFill/>
                          </a:ln>
                          <a:solidFill>
                            <a:schemeClr val="tx2"/>
                          </a:solidFill>
                          <a:effectLst/>
                          <a:latin typeface="Candara" pitchFamily="34" charset="0"/>
                        </a:rPr>
                        <a:t> El Sistema muestra las Cláusulas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7.</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Cláusulas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8.</a:t>
                      </a:r>
                      <a:r>
                        <a:rPr kumimoji="0" lang="es-PE" sz="1800" b="0" i="0" u="none" strike="noStrike" cap="none" normalizeH="0" baseline="0" smtClean="0">
                          <a:ln>
                            <a:noFill/>
                          </a:ln>
                          <a:solidFill>
                            <a:schemeClr val="tx2"/>
                          </a:solidFill>
                          <a:effectLst/>
                          <a:latin typeface="Candara" pitchFamily="34" charset="0"/>
                        </a:rPr>
                        <a:t> El sistema muestra las Penalidades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9</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Penalidades asociadas al contrato o adenda. </a:t>
                      </a:r>
                      <a:r>
                        <a:rPr kumimoji="0" lang="es-PE" sz="1800" b="0" i="0" u="none" strike="noStrike" cap="none" normalizeH="0" baseline="0" smtClean="0">
                          <a:ln>
                            <a:noFill/>
                          </a:ln>
                          <a:solidFill>
                            <a:srgbClr val="8C2902"/>
                          </a:solidFill>
                          <a:effectLst/>
                          <a:latin typeface="Candara" pitchFamily="34" charset="0"/>
                        </a:rPr>
                        <a:t>[Regla 8.4]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50199" name="Group 23"/>
          <p:cNvGraphicFramePr>
            <a:graphicFrameLocks noGrp="1"/>
          </p:cNvGraphicFramePr>
          <p:nvPr/>
        </p:nvGraphicFramePr>
        <p:xfrm>
          <a:off x="252413" y="1811338"/>
          <a:ext cx="8640762" cy="4484687"/>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rgbClr val="8C2902"/>
                          </a:solidFill>
                          <a:effectLst/>
                          <a:latin typeface="Candara" pitchFamily="34" charset="0"/>
                        </a:rPr>
                        <a:t>10.</a:t>
                      </a:r>
                      <a:r>
                        <a:rPr kumimoji="0" lang="es-PE" sz="1800" b="0" i="0" u="none" strike="noStrike" cap="none" normalizeH="0" baseline="0" smtClean="0">
                          <a:ln>
                            <a:noFill/>
                          </a:ln>
                          <a:solidFill>
                            <a:schemeClr val="tx2"/>
                          </a:solidFill>
                          <a:effectLst/>
                          <a:latin typeface="Candara" pitchFamily="34" charset="0"/>
                        </a:rPr>
                        <a:t> El sistema muestra las Garantías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11.</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Garantías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12.</a:t>
                      </a:r>
                      <a:r>
                        <a:rPr kumimoji="0" lang="es-PE" sz="1800" b="0" i="0" u="none" strike="noStrike" cap="none" normalizeH="0" baseline="0" smtClean="0">
                          <a:ln>
                            <a:noFill/>
                          </a:ln>
                          <a:solidFill>
                            <a:schemeClr val="tx2"/>
                          </a:solidFill>
                          <a:effectLst/>
                          <a:latin typeface="Candara" pitchFamily="34" charset="0"/>
                        </a:rPr>
                        <a:t> El sistema muestra las Bonificaciones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13.</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Bonificaciones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14.</a:t>
                      </a:r>
                      <a:r>
                        <a:rPr kumimoji="0" lang="es-PE" sz="1800" b="0" i="0" u="none" strike="noStrike" cap="none" normalizeH="0" baseline="0" smtClean="0">
                          <a:ln>
                            <a:noFill/>
                          </a:ln>
                          <a:solidFill>
                            <a:schemeClr val="tx2"/>
                          </a:solidFill>
                          <a:effectLst/>
                          <a:latin typeface="Candara" pitchFamily="34" charset="0"/>
                        </a:rPr>
                        <a:t> El sistema muestra los Indicadores asociados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15.</a:t>
                      </a:r>
                      <a:r>
                        <a:rPr kumimoji="0" lang="es-PE" sz="1800" b="0" i="0" u="none" strike="noStrike" cap="none" normalizeH="0" baseline="0" smtClean="0">
                          <a:ln>
                            <a:noFill/>
                          </a:ln>
                          <a:solidFill>
                            <a:schemeClr val="tx2"/>
                          </a:solidFill>
                          <a:effectLst/>
                          <a:latin typeface="Candara" pitchFamily="34" charset="0"/>
                        </a:rPr>
                        <a:t> El CC_AS003_Jefe_Comercial registra o actualiza los Indicadores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16.</a:t>
                      </a:r>
                      <a:r>
                        <a:rPr kumimoji="0" lang="es-PE" sz="1800" b="0" i="0" u="none" strike="noStrike" cap="none" normalizeH="0" baseline="0" smtClean="0">
                          <a:ln>
                            <a:noFill/>
                          </a:ln>
                          <a:solidFill>
                            <a:schemeClr val="tx2"/>
                          </a:solidFill>
                          <a:effectLst/>
                          <a:latin typeface="Candara" pitchFamily="34" charset="0"/>
                        </a:rPr>
                        <a:t> El sistema muestra las Entregables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17.</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Entregables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18.</a:t>
                      </a:r>
                      <a:r>
                        <a:rPr kumimoji="0" lang="es-PE" sz="1800" b="0" i="0" u="none" strike="noStrike" cap="none" normalizeH="0" baseline="0" smtClean="0">
                          <a:ln>
                            <a:noFill/>
                          </a:ln>
                          <a:solidFill>
                            <a:schemeClr val="tx2"/>
                          </a:solidFill>
                          <a:effectLst/>
                          <a:latin typeface="Candara" pitchFamily="34" charset="0"/>
                        </a:rPr>
                        <a:t> El caso de uso termina cuando se han ingresado los datos requeridos en el sistema y se procede a generar la información del contrato o adenda. </a:t>
                      </a:r>
                      <a:r>
                        <a:rPr kumimoji="0" lang="es-PE" sz="1800" b="0" i="0" u="none" strike="noStrike" cap="none" normalizeH="0" baseline="0" smtClean="0">
                          <a:ln>
                            <a:noFill/>
                          </a:ln>
                          <a:solidFill>
                            <a:srgbClr val="8C2902"/>
                          </a:solidFill>
                          <a:effectLst/>
                          <a:latin typeface="Candara" pitchFamily="34" charset="0"/>
                        </a:rPr>
                        <a:t>[Regla 8.5] [Regla 8.6] [Regla 8.7] [Regla 8.8]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73E87"/>
    </a:dk2>
    <a:lt2>
      <a:srgbClr val="C6E7FC"/>
    </a:lt2>
    <a:accent1>
      <a:srgbClr val="31B6FD"/>
    </a:accent1>
    <a:accent2>
      <a:srgbClr val="4584D3"/>
    </a:accent2>
    <a:accent3>
      <a:srgbClr val="FFFFFF"/>
    </a:accent3>
    <a:accent4>
      <a:srgbClr val="000000"/>
    </a:accent4>
    <a:accent5>
      <a:srgbClr val="ADD7FE"/>
    </a:accent5>
    <a:accent6>
      <a:srgbClr val="3E77BF"/>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Waveform</Template>
  <TotalTime>1568</TotalTime>
  <Words>749</Words>
  <Application>Microsoft Office PowerPoint</Application>
  <PresentationFormat>Presentación en pantalla (4:3)</PresentationFormat>
  <Paragraphs>92</Paragraphs>
  <Slides>17</Slides>
  <Notes>9</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17</vt:i4>
      </vt:variant>
    </vt:vector>
  </HeadingPairs>
  <TitlesOfParts>
    <vt:vector size="28"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203</cp:revision>
  <dcterms:created xsi:type="dcterms:W3CDTF">2012-05-06T17:51:32Z</dcterms:created>
  <dcterms:modified xsi:type="dcterms:W3CDTF">2012-09-17T14:36:00Z</dcterms:modified>
</cp:coreProperties>
</file>