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24" r:id="rId3"/>
    <p:sldId id="352" r:id="rId4"/>
    <p:sldId id="364" r:id="rId5"/>
    <p:sldId id="384" r:id="rId6"/>
    <p:sldId id="385" r:id="rId7"/>
    <p:sldId id="386" r:id="rId8"/>
    <p:sldId id="387" r:id="rId9"/>
    <p:sldId id="361" r:id="rId10"/>
    <p:sldId id="369" r:id="rId11"/>
    <p:sldId id="388" r:id="rId12"/>
    <p:sldId id="389" r:id="rId13"/>
    <p:sldId id="390" r:id="rId14"/>
    <p:sldId id="391" r:id="rId15"/>
    <p:sldId id="392" r:id="rId16"/>
    <p:sldId id="362" r:id="rId17"/>
    <p:sldId id="375" r:id="rId18"/>
    <p:sldId id="393" r:id="rId19"/>
    <p:sldId id="394" r:id="rId20"/>
    <p:sldId id="395" r:id="rId21"/>
    <p:sldId id="377" r:id="rId22"/>
    <p:sldId id="380" r:id="rId23"/>
    <p:sldId id="383" r:id="rId24"/>
    <p:sldId id="379" r:id="rId25"/>
    <p:sldId id="382" r:id="rId26"/>
    <p:sldId id="378" r:id="rId27"/>
    <p:sldId id="396" r:id="rId28"/>
    <p:sldId id="260" r:id="rId29"/>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74" d="100"/>
          <a:sy n="74" d="100"/>
        </p:scale>
        <p:origin x="-90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620E0FE-86CA-48F3-BC63-A1D739B30730}" type="datetimeFigureOut">
              <a:rPr lang="es-PE"/>
              <a:pPr>
                <a:defRPr/>
              </a:pPr>
              <a:t>06/09/2012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6AD17A9-84E5-4211-9606-97F61C9A41E1}" type="slidenum">
              <a:rPr lang="es-PE"/>
              <a:pPr>
                <a:defRPr/>
              </a:pPr>
              <a:t>‹Nº›</a:t>
            </a:fld>
            <a:endParaRPr lang="es-PE"/>
          </a:p>
        </p:txBody>
      </p:sp>
    </p:spTree>
    <p:extLst>
      <p:ext uri="{BB962C8B-B14F-4D97-AF65-F5344CB8AC3E}">
        <p14:creationId xmlns:p14="http://schemas.microsoft.com/office/powerpoint/2010/main" val="35858686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5</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6</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7</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8</a:t>
            </a:fld>
            <a:endParaRPr lang="es-PE"/>
          </a:p>
        </p:txBody>
      </p:sp>
    </p:spTree>
    <p:extLst>
      <p:ext uri="{BB962C8B-B14F-4D97-AF65-F5344CB8AC3E}">
        <p14:creationId xmlns:p14="http://schemas.microsoft.com/office/powerpoint/2010/main" val="281169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B6AD17A9-84E5-4211-9606-97F61C9A41E1}" type="slidenum">
              <a:rPr lang="es-PE" smtClean="0"/>
              <a:pPr>
                <a:defRPr/>
              </a:pPr>
              <a:t>10</a:t>
            </a:fld>
            <a:endParaRPr lang="es-PE"/>
          </a:p>
        </p:txBody>
      </p:sp>
    </p:spTree>
    <p:extLst>
      <p:ext uri="{BB962C8B-B14F-4D97-AF65-F5344CB8AC3E}">
        <p14:creationId xmlns:p14="http://schemas.microsoft.com/office/powerpoint/2010/main" val="12716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3A0DCAB-2E35-44CD-AB46-F45CF3FCD79F}" type="datetimeFigureOut">
              <a:rPr lang="es-PE"/>
              <a:pPr>
                <a:defRPr/>
              </a:pPr>
              <a:t>06/09/2012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A79953B0-F2F0-4824-B0F0-6398088E801E}"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B8C3C97-60D3-4384-8D7E-38F74A787DCE}" type="datetimeFigureOut">
              <a:rPr lang="es-PE"/>
              <a:pPr>
                <a:defRPr/>
              </a:pPr>
              <a:t>06/09/2012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3C9AFD62-4472-4EF6-B391-3595811CF404}"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F91A28E9-E69A-45A1-945C-A117578C2419}" type="datetimeFigureOut">
              <a:rPr lang="es-PE"/>
              <a:pPr>
                <a:defRPr/>
              </a:pPr>
              <a:t>06/09/2012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A0FCAB04-40B6-42B7-B863-33CB07DC7171}"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DB1757-D16D-4FB2-805D-172CD4179C62}" type="datetimeFigureOut">
              <a:rPr lang="es-PE"/>
              <a:pPr>
                <a:defRPr/>
              </a:pPr>
              <a:t>06/09/2012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0DE993FF-0DBE-427E-B745-CC03A954D706}"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42A73F4-0CE3-4839-B66D-CAC85D2C749F}" type="datetimeFigureOut">
              <a:rPr lang="es-PE"/>
              <a:pPr>
                <a:defRPr/>
              </a:pPr>
              <a:t>06/09/2012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8C4EE410-8DC1-44F5-AE88-74DA5FFDF5FA}"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B4FF8B9-DF58-4310-8677-99FFDA7D5662}" type="datetimeFigureOut">
              <a:rPr lang="es-PE"/>
              <a:pPr>
                <a:defRPr/>
              </a:pPr>
              <a:t>06/09/2012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FEDA5069-8F7B-42B0-8570-1A09119FD551}"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55545F2B-3777-4B5E-8E08-5CEF0EAB20E1}" type="datetimeFigureOut">
              <a:rPr lang="es-PE"/>
              <a:pPr>
                <a:defRPr/>
              </a:pPr>
              <a:t>06/09/2012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19234FEE-36E2-4F6B-BAD4-772C0867B970}"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66ECD3B-D60D-48CF-9D4C-AC96558F7FBB}" type="datetimeFigureOut">
              <a:rPr lang="es-PE"/>
              <a:pPr>
                <a:defRPr/>
              </a:pPr>
              <a:t>06/09/2012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1F0D69CB-3CD6-472E-99BB-B25B9A2D55F2}"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1A8F74FB-F4D2-468F-B103-94E57085E19C}" type="datetimeFigureOut">
              <a:rPr lang="es-PE"/>
              <a:pPr>
                <a:defRPr/>
              </a:pPr>
              <a:t>06/09/2012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D01E3F71-13CB-434F-B2C8-37E102375BF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C546228-A34E-4894-A9B6-FE4978962D8F}" type="datetimeFigureOut">
              <a:rPr lang="es-PE"/>
              <a:pPr>
                <a:defRPr/>
              </a:pPr>
              <a:t>06/09/2012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4F44E1CF-D127-4913-A7CA-8C8D717811A7}"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215B44B7-69F5-41AF-8BFA-FA71F2C018C8}" type="datetimeFigureOut">
              <a:rPr lang="es-PE"/>
              <a:pPr>
                <a:defRPr/>
              </a:pPr>
              <a:t>06/09/2012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9C0513CB-093E-4816-9CB2-D05DBD97F76C}"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073E66BF-E9F9-4FD3-9655-985881A922E6}" type="datetimeFigureOut">
              <a:rPr lang="es-PE"/>
              <a:pPr>
                <a:defRPr/>
              </a:pPr>
              <a:t>06/09/2012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7464FDF-6AA1-4D93-864F-F1783304738F}"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B5460C7B-6A4C-4EC3-8DF8-79AABD17BAC2}" type="datetimeFigureOut">
              <a:rPr lang="es-PE"/>
              <a:pPr>
                <a:defRPr/>
              </a:pPr>
              <a:t>06/09/2012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AEE91CB8-A8A6-41D8-A9DB-1D208AF0EE46}"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 Target="slide4.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slide" Target="slide10.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2984037831"/>
              </p:ext>
            </p:extLst>
          </p:nvPr>
        </p:nvGraphicFramePr>
        <p:xfrm>
          <a:off x="251172" y="1988840"/>
          <a:ext cx="8641656" cy="4546848"/>
        </p:xfrm>
        <a:graphic>
          <a:graphicData uri="http://schemas.openxmlformats.org/drawingml/2006/table">
            <a:tbl>
              <a:tblPr firstRow="1" bandRow="1">
                <a:tableStyleId>{BC89EF96-8CEA-46FF-86C4-4CE0E7609802}</a:tableStyleId>
              </a:tblPr>
              <a:tblGrid>
                <a:gridCol w="2160588"/>
                <a:gridCol w="6481068"/>
              </a:tblGrid>
              <a:tr h="432048">
                <a:tc>
                  <a:txBody>
                    <a:bodyPr/>
                    <a:lstStyle/>
                    <a:p>
                      <a:r>
                        <a:rPr lang="en-US" dirty="0" err="1" smtClean="0"/>
                        <a:t>Actores</a:t>
                      </a:r>
                      <a:r>
                        <a:rPr lang="en-US" baseline="0" dirty="0" smtClean="0"/>
                        <a:t> de </a:t>
                      </a:r>
                      <a:r>
                        <a:rPr lang="en-US" baseline="0" dirty="0" err="1" smtClean="0"/>
                        <a:t>Negocio</a:t>
                      </a:r>
                      <a:endParaRPr lang="es-PE" dirty="0"/>
                    </a:p>
                  </a:txBody>
                  <a:tcPr/>
                </a:tc>
                <a:tc>
                  <a:txBody>
                    <a:bodyPr/>
                    <a:lstStyle/>
                    <a:p>
                      <a:r>
                        <a:rPr lang="es-PE" sz="1800" b="0" kern="1200" dirty="0" smtClean="0">
                          <a:effectLst/>
                        </a:rPr>
                        <a:t>CC_AS003_Jefe_Comercial</a:t>
                      </a:r>
                      <a:endParaRPr lang="es-PE" b="0" dirty="0"/>
                    </a:p>
                  </a:txBody>
                  <a:tcPr/>
                </a:tc>
              </a:tr>
              <a:tr h="624070">
                <a:tc>
                  <a:txBody>
                    <a:bodyPr/>
                    <a:lstStyle/>
                    <a:p>
                      <a:r>
                        <a:rPr lang="es-PE" b="1" noProof="0" dirty="0" err="1" smtClean="0"/>
                        <a:t>Proposito</a:t>
                      </a:r>
                      <a:endParaRPr lang="es-PE" b="1" noProof="0" dirty="0"/>
                    </a:p>
                  </a:txBody>
                  <a:tcPr/>
                </a:tc>
                <a:tc>
                  <a:txBody>
                    <a:bodyPr/>
                    <a:lstStyle/>
                    <a:p>
                      <a:r>
                        <a:rPr lang="es-PE" sz="1800" kern="1200" dirty="0" smtClean="0">
                          <a:solidFill>
                            <a:schemeClr val="tx1"/>
                          </a:solidFill>
                          <a:effectLst/>
                          <a:latin typeface="+mn-lt"/>
                          <a:ea typeface="+mn-ea"/>
                          <a:cs typeface="+mn-cs"/>
                        </a:rPr>
                        <a:t>Consultar la información de las solicitudes de requerimientos, cambios e incumplimientos de los contratos de la empresa, y mantener actualizado el registro de los contratos y adendas de la empresa.</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b="1" kern="1200" dirty="0" smtClean="0">
                          <a:effectLst/>
                        </a:rPr>
                        <a:t>Breve Descripción</a:t>
                      </a:r>
                    </a:p>
                  </a:txBody>
                  <a:tcPr/>
                </a:tc>
                <a:tc>
                  <a:txBody>
                    <a:bodyPr/>
                    <a:lstStyle/>
                    <a:p>
                      <a:pPr algn="just"/>
                      <a:r>
                        <a:rPr lang="es-PE" sz="1800" kern="1200" dirty="0" smtClean="0">
                          <a:solidFill>
                            <a:schemeClr val="tx1"/>
                          </a:solidFill>
                          <a:effectLst/>
                          <a:latin typeface="+mn-lt"/>
                          <a:ea typeface="+mn-ea"/>
                          <a:cs typeface="+mn-cs"/>
                        </a:rPr>
                        <a:t>El caso de uso comienza cuando el CC_AS003_Jefe_Comercial selecciona la opción consulta de solicitudes. El CC_AS003_Jefe_Comercial selecciona la solicitud y puede generar, aprobar o rechazar el contrato o adenda.  Por último, se guarda los datos del contrato o adenda en caso sea creada.</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effectLst/>
                        </a:rPr>
                        <a:t>Flujo</a:t>
                      </a:r>
                      <a:r>
                        <a:rPr lang="en-US" sz="1800" b="1" kern="1200" dirty="0" smtClean="0">
                          <a:effectLst/>
                        </a:rPr>
                        <a:t> de </a:t>
                      </a:r>
                      <a:r>
                        <a:rPr lang="en-US" sz="1800" b="1" kern="1200" dirty="0" err="1" smtClean="0">
                          <a:effectLst/>
                        </a:rPr>
                        <a:t>Eventos</a:t>
                      </a:r>
                      <a:endParaRPr lang="es-PE" sz="1800" b="1" kern="1200" dirty="0" smtClean="0">
                        <a:effectLst/>
                      </a:endParaRPr>
                    </a:p>
                  </a:txBody>
                  <a:tcPr/>
                </a:tc>
                <a:tc>
                  <a:txBody>
                    <a:bodyPr/>
                    <a:lstStyle/>
                    <a:p>
                      <a:pPr algn="just"/>
                      <a:r>
                        <a:rPr lang="es-PE" sz="1800" kern="1200" dirty="0" smtClean="0">
                          <a:solidFill>
                            <a:schemeClr val="tx1"/>
                          </a:solidFill>
                          <a:effectLst/>
                          <a:latin typeface="+mn-lt"/>
                          <a:ea typeface="+mn-ea"/>
                          <a:cs typeface="+mn-cs"/>
                        </a:rPr>
                        <a:t>El sistema muestra la interfaz </a:t>
                      </a:r>
                      <a:r>
                        <a:rPr lang="es-PE" sz="1800" b="1" kern="1200" dirty="0" smtClean="0">
                          <a:solidFill>
                            <a:schemeClr val="tx1"/>
                          </a:solidFill>
                          <a:effectLst/>
                          <a:latin typeface="+mn-lt"/>
                          <a:ea typeface="+mn-ea"/>
                          <a:cs typeface="+mn-cs"/>
                        </a:rPr>
                        <a:t>“Consulta de Solicitudes”</a:t>
                      </a:r>
                      <a:r>
                        <a:rPr lang="es-PE" sz="1800" kern="1200" dirty="0" smtClean="0">
                          <a:solidFill>
                            <a:schemeClr val="tx1"/>
                          </a:solidFill>
                          <a:effectLst/>
                          <a:latin typeface="+mn-lt"/>
                          <a:ea typeface="+mn-ea"/>
                          <a:cs typeface="+mn-cs"/>
                        </a:rPr>
                        <a:t> con la lista de solicitudes generadas.</a:t>
                      </a:r>
                    </a:p>
                    <a:p>
                      <a:pPr algn="just"/>
                      <a:r>
                        <a:rPr lang="es-PE" sz="1800" kern="1200" dirty="0" smtClean="0">
                          <a:solidFill>
                            <a:schemeClr val="tx1"/>
                          </a:solidFill>
                          <a:effectLst/>
                          <a:latin typeface="+mn-lt"/>
                          <a:ea typeface="+mn-ea"/>
                          <a:cs typeface="+mn-cs"/>
                        </a:rPr>
                        <a:t>El sistema muestra la interfaz “</a:t>
                      </a:r>
                      <a:r>
                        <a:rPr lang="es-PE" sz="1800" b="1" kern="1200" dirty="0" smtClean="0">
                          <a:solidFill>
                            <a:schemeClr val="tx1"/>
                          </a:solidFill>
                          <a:effectLst/>
                          <a:latin typeface="+mn-lt"/>
                          <a:ea typeface="+mn-ea"/>
                          <a:cs typeface="+mn-cs"/>
                        </a:rPr>
                        <a:t>Mantenimiento de Contratos / Adendas</a:t>
                      </a:r>
                      <a:r>
                        <a:rPr lang="es-PE" sz="1800" kern="1200" dirty="0" smtClean="0">
                          <a:solidFill>
                            <a:schemeClr val="tx1"/>
                          </a:solidFill>
                          <a:effectLst/>
                          <a:latin typeface="+mn-lt"/>
                          <a:ea typeface="+mn-ea"/>
                          <a:cs typeface="+mn-cs"/>
                        </a:rPr>
                        <a:t>” con opciones para asociar los criterios como: Nº de RUC, Razón Social, Tipo de Cliente, Tipo y Estado de Solicitud.</a:t>
                      </a:r>
                      <a:endParaRPr lang="es-PE" sz="1800" kern="1200" dirty="0">
                        <a:solidFill>
                          <a:schemeClr val="tx1"/>
                        </a:solidFill>
                        <a:effectLst/>
                        <a:latin typeface="+mn-lt"/>
                        <a:ea typeface="+mn-ea"/>
                        <a:cs typeface="+mn-cs"/>
                      </a:endParaRPr>
                    </a:p>
                  </a:txBody>
                  <a:tcPr/>
                </a:tc>
              </a:tr>
            </a:tbl>
          </a:graphicData>
        </a:graphic>
      </p:graphicFrame>
      <p:pic>
        <p:nvPicPr>
          <p:cNvPr id="7" name="Picture 2" descr="C:\Users\Orly\AppData\Local\Microsoft\Windows\Temporary Internet Files\Content.IE5\2ONJ1XFZ\MC900432671[1].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8296836" y="6078072"/>
            <a:ext cx="779928" cy="77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882740383"/>
              </p:ext>
            </p:extLst>
          </p:nvPr>
        </p:nvGraphicFramePr>
        <p:xfrm>
          <a:off x="251519" y="1772816"/>
          <a:ext cx="8640961" cy="4754880"/>
        </p:xfrm>
        <a:graphic>
          <a:graphicData uri="http://schemas.openxmlformats.org/drawingml/2006/table">
            <a:tbl>
              <a:tblPr firstRow="1" bandRow="1">
                <a:tableStyleId>{BC89EF96-8CEA-46FF-86C4-4CE0E7609802}</a:tableStyleId>
              </a:tblPr>
              <a:tblGrid>
                <a:gridCol w="8640961"/>
              </a:tblGrid>
              <a:tr h="3994621">
                <a:tc>
                  <a:txBody>
                    <a:bodyPr/>
                    <a:lstStyle/>
                    <a:p>
                      <a:pPr marL="0" lvl="2" indent="0"/>
                      <a:r>
                        <a:rPr lang="en-US" sz="1800" b="1" i="0" kern="1200" dirty="0" err="1" smtClean="0">
                          <a:solidFill>
                            <a:schemeClr val="tx1"/>
                          </a:solidFill>
                          <a:effectLst/>
                          <a:latin typeface="+mn-lt"/>
                          <a:ea typeface="+mn-ea"/>
                          <a:cs typeface="+mn-cs"/>
                        </a:rPr>
                        <a:t>Flujo</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Básico</a:t>
                      </a:r>
                      <a:endParaRPr lang="es-PE" sz="1800" b="1" i="0" kern="1200" dirty="0" smtClean="0">
                        <a:solidFill>
                          <a:schemeClr val="tx1"/>
                        </a:solidFill>
                        <a:effectLst/>
                        <a:latin typeface="+mn-lt"/>
                        <a:ea typeface="+mn-ea"/>
                        <a:cs typeface="+mn-cs"/>
                      </a:endParaRPr>
                    </a:p>
                    <a:p>
                      <a:pPr marL="342900" lvl="2" indent="-342900">
                        <a:lnSpc>
                          <a:spcPct val="100000"/>
                        </a:lnSpc>
                        <a:buFont typeface="+mj-lt"/>
                        <a:buAutoNum type="arabicPeriod"/>
                      </a:pPr>
                      <a:r>
                        <a:rPr lang="es-PE" sz="1800" b="1" i="0" kern="1200" dirty="0" smtClean="0">
                          <a:solidFill>
                            <a:schemeClr val="tx1"/>
                          </a:solidFill>
                          <a:effectLst/>
                          <a:latin typeface="+mn-lt"/>
                          <a:ea typeface="+mn-ea"/>
                          <a:cs typeface="+mn-cs"/>
                        </a:rPr>
                        <a:t>G</a:t>
                      </a:r>
                      <a:r>
                        <a:rPr lang="es-PE" sz="1800" b="1" i="1" kern="1200" dirty="0" smtClean="0">
                          <a:solidFill>
                            <a:schemeClr val="tx1"/>
                          </a:solidFill>
                          <a:effectLst/>
                          <a:latin typeface="+mn-lt"/>
                          <a:ea typeface="+mn-ea"/>
                          <a:cs typeface="+mn-cs"/>
                        </a:rPr>
                        <a:t>enerar Contratos / Adendas</a:t>
                      </a:r>
                    </a:p>
                    <a:p>
                      <a:pPr marL="800100" lvl="1" indent="-342900" algn="just">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Consulta de Solicitudes.</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el listado de Solicitudes en estado pendiente.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selecciona una Solicitud del listado de Solicitudes en estado Pendiente. En caso de que la Solicitud no se encuentre listada se puede realizar la búsqueda de la misma para su posterior selección. </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los datos de la solicitud.</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ingresa en la ficha Datos, el tipo de documento, el plazo y frecuencia de seguimiento del contrato/adenda.</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la ficha SLA.</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ingresa en la ficha SLA, los SLA asociados al contrato/adenda.</a:t>
                      </a:r>
                    </a:p>
                    <a:p>
                      <a:pPr marL="800100" lvl="1" indent="-342900" algn="just">
                        <a:buFont typeface="+mj-lt"/>
                        <a:buAutoNum type="arabicPeriod"/>
                      </a:pPr>
                      <a:r>
                        <a:rPr lang="es-PE" sz="1800" b="0" kern="1200" dirty="0" smtClean="0">
                          <a:solidFill>
                            <a:schemeClr val="tx1"/>
                          </a:solidFill>
                          <a:effectLst/>
                          <a:latin typeface="+mn-lt"/>
                          <a:ea typeface="+mn-ea"/>
                          <a:cs typeface="+mn-cs"/>
                        </a:rPr>
                        <a:t>El sistema carga la ficha Penalidades.</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ingresa en la ficha Penalidades, las penalidades asociadas al contrato/adenda.</a:t>
                      </a:r>
                      <a:endParaRPr lang="es-PE" b="0" dirty="0"/>
                    </a:p>
                  </a:txBody>
                  <a:tcPr/>
                </a:tc>
              </a:tr>
            </a:tbl>
          </a:graphicData>
        </a:graphic>
      </p:graphicFrame>
    </p:spTree>
    <p:extLst>
      <p:ext uri="{BB962C8B-B14F-4D97-AF65-F5344CB8AC3E}">
        <p14:creationId xmlns:p14="http://schemas.microsoft.com/office/powerpoint/2010/main" val="2427462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436803068"/>
              </p:ext>
            </p:extLst>
          </p:nvPr>
        </p:nvGraphicFramePr>
        <p:xfrm>
          <a:off x="251519" y="2492897"/>
          <a:ext cx="8640961" cy="4051033"/>
        </p:xfrm>
        <a:graphic>
          <a:graphicData uri="http://schemas.openxmlformats.org/drawingml/2006/table">
            <a:tbl>
              <a:tblPr firstRow="1" bandRow="1">
                <a:tableStyleId>{BC89EF96-8CEA-46FF-86C4-4CE0E7609802}</a:tableStyleId>
              </a:tblPr>
              <a:tblGrid>
                <a:gridCol w="8640961"/>
              </a:tblGrid>
              <a:tr h="2528022">
                <a:tc>
                  <a:txBody>
                    <a:bodyPr/>
                    <a:lstStyle/>
                    <a:p>
                      <a:pPr marL="800100" lvl="1" indent="-342900">
                        <a:buFont typeface="+mj-lt"/>
                        <a:buAutoNum type="arabicPeriod" startAt="10"/>
                      </a:pPr>
                      <a:r>
                        <a:rPr lang="es-PE" sz="1800" b="0" kern="1200" dirty="0" smtClean="0">
                          <a:solidFill>
                            <a:schemeClr val="tx1"/>
                          </a:solidFill>
                          <a:effectLst/>
                          <a:latin typeface="+mn-lt"/>
                          <a:ea typeface="+mn-ea"/>
                          <a:cs typeface="+mn-cs"/>
                        </a:rPr>
                        <a:t>El sistema carga la ficha Garantías.</a:t>
                      </a:r>
                    </a:p>
                    <a:p>
                      <a:pPr marL="800100" lvl="1" indent="-342900">
                        <a:buFont typeface="+mj-lt"/>
                        <a:buAutoNum type="arabicPeriod" startAt="10"/>
                      </a:pPr>
                      <a:r>
                        <a:rPr lang="es-PE" sz="1800" b="0" kern="1200" dirty="0" smtClean="0">
                          <a:solidFill>
                            <a:schemeClr val="tx1"/>
                          </a:solidFill>
                          <a:effectLst/>
                          <a:latin typeface="+mn-lt"/>
                          <a:ea typeface="+mn-ea"/>
                          <a:cs typeface="+mn-cs"/>
                        </a:rPr>
                        <a:t>El CC_AS003_Jefe_Comercial ingresa en la ficha Garantías, las garantías asociadas al contrato/adenda.</a:t>
                      </a:r>
                    </a:p>
                    <a:p>
                      <a:pPr marL="800100" lvl="1" indent="-342900">
                        <a:buFont typeface="+mj-lt"/>
                        <a:buAutoNum type="arabicPeriod" startAt="10"/>
                      </a:pPr>
                      <a:r>
                        <a:rPr lang="es-PE" sz="1800" b="0" kern="1200" dirty="0" smtClean="0">
                          <a:solidFill>
                            <a:schemeClr val="tx1"/>
                          </a:solidFill>
                          <a:effectLst/>
                          <a:latin typeface="+mn-lt"/>
                          <a:ea typeface="+mn-ea"/>
                          <a:cs typeface="+mn-cs"/>
                        </a:rPr>
                        <a:t>El sistema carga la ficha Cláusulas.</a:t>
                      </a:r>
                    </a:p>
                    <a:p>
                      <a:pPr marL="800100" lvl="1" indent="-342900">
                        <a:buFont typeface="+mj-lt"/>
                        <a:buAutoNum type="arabicPeriod" startAt="10"/>
                      </a:pPr>
                      <a:r>
                        <a:rPr lang="es-PE" sz="1800" b="0" kern="1200" dirty="0" smtClean="0">
                          <a:solidFill>
                            <a:schemeClr val="tx1"/>
                          </a:solidFill>
                          <a:effectLst/>
                          <a:latin typeface="+mn-lt"/>
                          <a:ea typeface="+mn-ea"/>
                          <a:cs typeface="+mn-cs"/>
                        </a:rPr>
                        <a:t>El CC_AS003_Jefe_Comercial ingresa en la ficha Cláusulas, las cláusulas asociadas al contrato/adenda.</a:t>
                      </a:r>
                    </a:p>
                    <a:p>
                      <a:pPr marL="800100" lvl="1" indent="-342900">
                        <a:buFont typeface="+mj-lt"/>
                        <a:buAutoNum type="arabicPeriod" startAt="10"/>
                      </a:pPr>
                      <a:r>
                        <a:rPr lang="es-PE" sz="1800" b="0" kern="1200" dirty="0" smtClean="0">
                          <a:solidFill>
                            <a:schemeClr val="tx1"/>
                          </a:solidFill>
                          <a:effectLst/>
                          <a:latin typeface="+mn-lt"/>
                          <a:ea typeface="+mn-ea"/>
                          <a:cs typeface="+mn-cs"/>
                        </a:rPr>
                        <a:t>El sistema carga la ficha Documentos, ahí se lista los documentos a los que hace referencia la solicitud.</a:t>
                      </a:r>
                    </a:p>
                    <a:p>
                      <a:pPr marL="800100" lvl="1" indent="-342900">
                        <a:buFont typeface="+mj-lt"/>
                        <a:buAutoNum type="arabicPeriod" startAt="10"/>
                      </a:pPr>
                      <a:r>
                        <a:rPr lang="es-PE" sz="1800" b="0" kern="1200" dirty="0" smtClean="0">
                          <a:solidFill>
                            <a:schemeClr val="tx1"/>
                          </a:solidFill>
                          <a:effectLst/>
                          <a:latin typeface="+mn-lt"/>
                          <a:ea typeface="+mn-ea"/>
                          <a:cs typeface="+mn-cs"/>
                        </a:rPr>
                        <a:t>El caso de uso termina cuando se han ingresado todos los datos en el sistema y se procede a generar la información del contrato/adenda.</a:t>
                      </a:r>
                      <a:endParaRPr lang="es-PE" b="0" dirty="0"/>
                    </a:p>
                  </a:txBody>
                  <a:tcPr/>
                </a:tc>
              </a:tr>
              <a:tr h="1216393">
                <a:tc>
                  <a:txBody>
                    <a:bodyPr/>
                    <a:lstStyle/>
                    <a:p>
                      <a:pPr marL="0" lvl="2" indent="0" algn="l" defTabSz="914400" rtl="0" eaLnBrk="1" latinLnBrk="0" hangingPunct="1"/>
                      <a:r>
                        <a:rPr lang="es-PE" sz="1800" b="1" i="0" kern="1200" dirty="0" err="1" smtClean="0">
                          <a:solidFill>
                            <a:schemeClr val="tx1"/>
                          </a:solidFill>
                          <a:effectLst/>
                          <a:latin typeface="+mn-lt"/>
                          <a:ea typeface="+mn-ea"/>
                          <a:cs typeface="+mn-cs"/>
                        </a:rPr>
                        <a:t>Subflujos</a:t>
                      </a:r>
                      <a:endParaRPr lang="es-PE" sz="1800" b="1" i="0" kern="1200" dirty="0" smtClean="0">
                        <a:solidFill>
                          <a:schemeClr val="tx1"/>
                        </a:solidFill>
                        <a:effectLst/>
                        <a:latin typeface="+mn-lt"/>
                        <a:ea typeface="+mn-ea"/>
                        <a:cs typeface="+mn-cs"/>
                      </a:endParaRPr>
                    </a:p>
                    <a:p>
                      <a:pPr lvl="1"/>
                      <a:r>
                        <a:rPr lang="es-PE" sz="1800" kern="1200" dirty="0" smtClean="0">
                          <a:solidFill>
                            <a:schemeClr val="tx1"/>
                          </a:solidFill>
                          <a:effectLst/>
                          <a:latin typeface="+mn-lt"/>
                          <a:ea typeface="+mn-ea"/>
                          <a:cs typeface="+mn-cs"/>
                        </a:rPr>
                        <a:t>No aplica</a:t>
                      </a:r>
                      <a:endParaRPr lang="es-PE" b="0" dirty="0"/>
                    </a:p>
                  </a:txBody>
                  <a:tcPr/>
                </a:tc>
              </a:tr>
            </a:tbl>
          </a:graphicData>
        </a:graphic>
      </p:graphicFrame>
    </p:spTree>
    <p:extLst>
      <p:ext uri="{BB962C8B-B14F-4D97-AF65-F5344CB8AC3E}">
        <p14:creationId xmlns:p14="http://schemas.microsoft.com/office/powerpoint/2010/main" val="2189479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3709877465"/>
              </p:ext>
            </p:extLst>
          </p:nvPr>
        </p:nvGraphicFramePr>
        <p:xfrm>
          <a:off x="251519" y="1916832"/>
          <a:ext cx="8640961" cy="4754880"/>
        </p:xfrm>
        <a:graphic>
          <a:graphicData uri="http://schemas.openxmlformats.org/drawingml/2006/table">
            <a:tbl>
              <a:tblPr firstRow="1" bandRow="1">
                <a:tableStyleId>{BC89EF96-8CEA-46FF-86C4-4CE0E7609802}</a:tableStyleId>
              </a:tblPr>
              <a:tblGrid>
                <a:gridCol w="8640961"/>
              </a:tblGrid>
              <a:tr h="2551145">
                <a:tc>
                  <a:txBody>
                    <a:bodyPr/>
                    <a:lstStyle/>
                    <a:p>
                      <a:pPr lvl="0"/>
                      <a:r>
                        <a:rPr lang="es-PE" sz="1800" b="1" kern="1200" dirty="0" smtClean="0">
                          <a:solidFill>
                            <a:schemeClr val="tx1"/>
                          </a:solidFill>
                          <a:effectLst/>
                          <a:latin typeface="+mn-lt"/>
                          <a:ea typeface="+mn-ea"/>
                          <a:cs typeface="+mn-cs"/>
                        </a:rPr>
                        <a:t>Flujos Alternos</a:t>
                      </a:r>
                    </a:p>
                    <a:p>
                      <a:pPr marL="285750" lvl="0" indent="-285750">
                        <a:buFont typeface="Arial" pitchFamily="34" charset="0"/>
                        <a:buChar char="•"/>
                      </a:pPr>
                      <a:r>
                        <a:rPr lang="es-PE" sz="1800" b="1" i="0" kern="1200" dirty="0" smtClean="0">
                          <a:solidFill>
                            <a:schemeClr val="tx1"/>
                          </a:solidFill>
                          <a:effectLst/>
                          <a:latin typeface="+mn-lt"/>
                          <a:ea typeface="+mn-ea"/>
                          <a:cs typeface="+mn-cs"/>
                        </a:rPr>
                        <a:t>Paso 4. Carga de datos de la solicitud</a:t>
                      </a:r>
                      <a:endParaRPr lang="es-PE" sz="1800" b="1" i="1" kern="1200" dirty="0" smtClean="0">
                        <a:solidFill>
                          <a:schemeClr val="tx1"/>
                        </a:solidFill>
                        <a:effectLst/>
                        <a:latin typeface="+mn-lt"/>
                        <a:ea typeface="+mn-ea"/>
                        <a:cs typeface="+mn-cs"/>
                      </a:endParaRPr>
                    </a:p>
                    <a:p>
                      <a:pPr marL="276225" lvl="1" indent="0" algn="just"/>
                      <a:r>
                        <a:rPr lang="es-PE" sz="1800" b="0" kern="1200" dirty="0" smtClean="0">
                          <a:solidFill>
                            <a:schemeClr val="tx1"/>
                          </a:solidFill>
                          <a:effectLst/>
                          <a:latin typeface="+mn-lt"/>
                          <a:ea typeface="+mn-ea"/>
                          <a:cs typeface="+mn-cs"/>
                        </a:rPr>
                        <a:t>Si en el paso 4,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6. Carga de datos de la SLA</a:t>
                      </a:r>
                    </a:p>
                    <a:p>
                      <a:pPr marL="276225" lvl="1" indent="0" algn="just"/>
                      <a:r>
                        <a:rPr lang="es-PE" sz="1800" b="0" kern="1200" dirty="0" smtClean="0">
                          <a:solidFill>
                            <a:schemeClr val="tx1"/>
                          </a:solidFill>
                          <a:effectLst/>
                          <a:latin typeface="+mn-lt"/>
                          <a:ea typeface="+mn-ea"/>
                          <a:cs typeface="+mn-cs"/>
                        </a:rPr>
                        <a:t>Si en el paso 6,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8. Carga de datos de la penalidades</a:t>
                      </a:r>
                    </a:p>
                    <a:p>
                      <a:pPr marL="276225" lvl="1" indent="0" algn="just"/>
                      <a:r>
                        <a:rPr lang="es-PE" sz="1800" b="0" kern="1200" dirty="0" smtClean="0">
                          <a:solidFill>
                            <a:schemeClr val="tx1"/>
                          </a:solidFill>
                          <a:effectLst/>
                          <a:latin typeface="+mn-lt"/>
                          <a:ea typeface="+mn-ea"/>
                          <a:cs typeface="+mn-cs"/>
                        </a:rPr>
                        <a:t>Si en el paso 8,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endParaRPr lang="es-PE" sz="1800" b="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155388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916517623"/>
              </p:ext>
            </p:extLst>
          </p:nvPr>
        </p:nvGraphicFramePr>
        <p:xfrm>
          <a:off x="251519" y="1914480"/>
          <a:ext cx="8640961" cy="4754880"/>
        </p:xfrm>
        <a:graphic>
          <a:graphicData uri="http://schemas.openxmlformats.org/drawingml/2006/table">
            <a:tbl>
              <a:tblPr firstRow="1" bandRow="1">
                <a:tableStyleId>{BC89EF96-8CEA-46FF-86C4-4CE0E7609802}</a:tableStyleId>
              </a:tblPr>
              <a:tblGrid>
                <a:gridCol w="8640961"/>
              </a:tblGrid>
              <a:tr h="2551145">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s-PE" sz="1800" b="1" kern="1200" dirty="0" smtClean="0">
                          <a:solidFill>
                            <a:schemeClr val="tx1"/>
                          </a:solidFill>
                          <a:effectLst/>
                          <a:latin typeface="+mn-lt"/>
                          <a:ea typeface="+mn-ea"/>
                          <a:cs typeface="+mn-cs"/>
                        </a:rPr>
                        <a:t>Flujos Alternos</a:t>
                      </a:r>
                    </a:p>
                    <a:p>
                      <a:pPr marL="0" lvl="0" indent="0" algn="l" defTabSz="914400" rtl="0" eaLnBrk="1" latinLnBrk="0" hangingPunct="1">
                        <a:buFont typeface="Arial" pitchFamily="34" charset="0"/>
                        <a:buNone/>
                      </a:pPr>
                      <a:endParaRPr lang="es-PE" sz="1800" b="1" i="0" kern="1200" dirty="0" smtClean="0">
                        <a:solidFill>
                          <a:schemeClr val="tx1"/>
                        </a:solidFill>
                        <a:effectLst/>
                        <a:latin typeface="+mn-lt"/>
                        <a:ea typeface="+mn-ea"/>
                        <a:cs typeface="+mn-cs"/>
                      </a:endParaRPr>
                    </a:p>
                    <a:p>
                      <a:pPr marL="285750" lvl="0" indent="-285750" algn="l" defTabSz="914400" rtl="0" eaLnBrk="1" latinLnBrk="0" hangingPunct="1">
                        <a:buFont typeface="Arial" pitchFamily="34" charset="0"/>
                        <a:buChar char="•"/>
                      </a:pPr>
                      <a:r>
                        <a:rPr lang="es-PE" sz="1800" b="1" i="0" kern="1200" dirty="0" smtClean="0">
                          <a:solidFill>
                            <a:schemeClr val="tx1"/>
                          </a:solidFill>
                          <a:effectLst/>
                          <a:latin typeface="+mn-lt"/>
                          <a:ea typeface="+mn-ea"/>
                          <a:cs typeface="+mn-cs"/>
                        </a:rPr>
                        <a:t>Paso 10. Carga de datos de la garantías</a:t>
                      </a:r>
                    </a:p>
                    <a:p>
                      <a:pPr marL="276225" lvl="1" indent="0" algn="just"/>
                      <a:r>
                        <a:rPr lang="es-PE" sz="1800" b="0" kern="1200" dirty="0" smtClean="0">
                          <a:solidFill>
                            <a:schemeClr val="tx1"/>
                          </a:solidFill>
                          <a:effectLst/>
                          <a:latin typeface="+mn-lt"/>
                          <a:ea typeface="+mn-ea"/>
                          <a:cs typeface="+mn-cs"/>
                        </a:rPr>
                        <a:t>Si en el paso 10,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12. Carga de datos de la cláusulas</a:t>
                      </a:r>
                    </a:p>
                    <a:p>
                      <a:pPr marL="276225" lvl="1" indent="0" algn="just"/>
                      <a:r>
                        <a:rPr lang="es-PE" sz="1800" b="0" kern="1200" dirty="0" smtClean="0">
                          <a:solidFill>
                            <a:schemeClr val="tx1"/>
                          </a:solidFill>
                          <a:effectLst/>
                          <a:latin typeface="+mn-lt"/>
                          <a:ea typeface="+mn-ea"/>
                          <a:cs typeface="+mn-cs"/>
                        </a:rPr>
                        <a:t>Si en el paso 12, la información que carga el sistema no está completa o hay alguna observación,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Rechazar para registrar una observación y devolver la solicitud al área encargada para su revisión con el estado Observada, y el caso de uso termina.</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3. Estado de solicitud en Revisión</a:t>
                      </a:r>
                    </a:p>
                    <a:p>
                      <a:pPr marL="276225" lvl="1" indent="0" algn="just" defTabSz="914400" rtl="0" eaLnBrk="1" latinLnBrk="0" hangingPunct="1"/>
                      <a:r>
                        <a:rPr lang="es-PE" sz="1800" b="0" kern="1200" dirty="0" smtClean="0">
                          <a:solidFill>
                            <a:schemeClr val="tx1"/>
                          </a:solidFill>
                          <a:effectLst/>
                          <a:latin typeface="+mn-lt"/>
                          <a:ea typeface="+mn-ea"/>
                          <a:cs typeface="+mn-cs"/>
                        </a:rPr>
                        <a:t>Si en el paso 3, el estado de la solicitud es Revisión, se registra las modificaciones solicitadas por el cliente y se vuelve a generar el contrato/adenda, y el caso de uso termina.</a:t>
                      </a:r>
                    </a:p>
                  </a:txBody>
                  <a:tcPr/>
                </a:tc>
              </a:tr>
            </a:tbl>
          </a:graphicData>
        </a:graphic>
      </p:graphicFrame>
    </p:spTree>
    <p:extLst>
      <p:ext uri="{BB962C8B-B14F-4D97-AF65-F5344CB8AC3E}">
        <p14:creationId xmlns:p14="http://schemas.microsoft.com/office/powerpoint/2010/main" val="3948651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844052515"/>
              </p:ext>
            </p:extLst>
          </p:nvPr>
        </p:nvGraphicFramePr>
        <p:xfrm>
          <a:off x="251519" y="1844824"/>
          <a:ext cx="8640962" cy="4697898"/>
        </p:xfrm>
        <a:graphic>
          <a:graphicData uri="http://schemas.openxmlformats.org/drawingml/2006/table">
            <a:tbl>
              <a:tblPr firstRow="1" bandRow="1">
                <a:tableStyleId>{BC89EF96-8CEA-46FF-86C4-4CE0E7609802}</a:tableStyleId>
              </a:tblPr>
              <a:tblGrid>
                <a:gridCol w="2880321"/>
                <a:gridCol w="5760641"/>
              </a:tblGrid>
              <a:tr h="1669216">
                <a:tc gridSpan="2">
                  <a:txBody>
                    <a:bodyPr/>
                    <a:lstStyle/>
                    <a:p>
                      <a:pPr marL="0" marR="0" lvl="0" indent="0" algn="l" defTabSz="914400" rtl="0" eaLnBrk="1" fontAlgn="auto" latinLnBrk="0" hangingPunct="1">
                        <a:lnSpc>
                          <a:spcPct val="150000"/>
                        </a:lnSpc>
                        <a:spcBef>
                          <a:spcPts val="0"/>
                        </a:spcBef>
                        <a:spcAft>
                          <a:spcPts val="0"/>
                        </a:spcAft>
                        <a:buClrTx/>
                        <a:buSzTx/>
                        <a:buFont typeface="Arial" pitchFamily="34" charset="0"/>
                        <a:buNone/>
                        <a:tabLst/>
                        <a:defRPr/>
                      </a:pPr>
                      <a:r>
                        <a:rPr lang="es-PE" sz="1800" b="1" kern="1200" dirty="0" smtClean="0">
                          <a:solidFill>
                            <a:schemeClr val="tx1"/>
                          </a:solidFill>
                          <a:effectLst/>
                          <a:latin typeface="+mn-lt"/>
                          <a:ea typeface="+mn-ea"/>
                          <a:cs typeface="+mn-cs"/>
                        </a:rPr>
                        <a:t>Flujos Alternos</a:t>
                      </a:r>
                    </a:p>
                    <a:p>
                      <a:pPr marL="285750" lvl="0" indent="-285750" algn="l" defTabSz="914400" rtl="0" eaLnBrk="1" latinLnBrk="0" hangingPunct="1">
                        <a:lnSpc>
                          <a:spcPct val="150000"/>
                        </a:lnSpc>
                        <a:buFont typeface="Arial" pitchFamily="34" charset="0"/>
                        <a:buChar char="•"/>
                      </a:pPr>
                      <a:r>
                        <a:rPr lang="es-PE" sz="1800" b="1" i="0" kern="1200" dirty="0" smtClean="0">
                          <a:solidFill>
                            <a:schemeClr val="tx1"/>
                          </a:solidFill>
                          <a:effectLst/>
                          <a:latin typeface="+mn-lt"/>
                          <a:ea typeface="+mn-ea"/>
                          <a:cs typeface="+mn-cs"/>
                        </a:rPr>
                        <a:t>Paso 3. Estado de solicitud en Aprobada</a:t>
                      </a:r>
                    </a:p>
                    <a:p>
                      <a:pPr marL="276225" lvl="1" indent="0" algn="just" defTabSz="914400" rtl="0" eaLnBrk="1" latinLnBrk="0" hangingPunct="1"/>
                      <a:r>
                        <a:rPr lang="es-PE" sz="1800" b="0" kern="1200" dirty="0" smtClean="0">
                          <a:solidFill>
                            <a:schemeClr val="tx1"/>
                          </a:solidFill>
                          <a:effectLst/>
                          <a:latin typeface="+mn-lt"/>
                          <a:ea typeface="+mn-ea"/>
                          <a:cs typeface="+mn-cs"/>
                        </a:rPr>
                        <a:t>Si en el paso 3, el estado de la solicitud es Aprobada,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 botón aprobar el contrato/adenda, y el caso de uso termina.</a:t>
                      </a:r>
                    </a:p>
                    <a:p>
                      <a:pPr marL="276225" lvl="1" indent="0" algn="just" defTabSz="914400" rtl="0" eaLnBrk="1" latinLnBrk="0" hangingPunct="1"/>
                      <a:endParaRPr lang="es-PE" sz="1800" b="0" kern="1200" dirty="0" smtClean="0">
                        <a:solidFill>
                          <a:schemeClr val="tx1"/>
                        </a:solidFill>
                        <a:effectLst/>
                        <a:latin typeface="+mn-lt"/>
                        <a:ea typeface="+mn-ea"/>
                        <a:cs typeface="+mn-cs"/>
                      </a:endParaRPr>
                    </a:p>
                  </a:txBody>
                  <a:tcPr/>
                </a:tc>
                <a:tc hMerge="1">
                  <a:txBody>
                    <a:bodyPr/>
                    <a:lstStyle/>
                    <a:p>
                      <a:endParaRPr lang="es-PE" sz="1800" b="0" kern="1200" dirty="0" smtClean="0">
                        <a:solidFill>
                          <a:schemeClr val="tx1"/>
                        </a:solidFill>
                        <a:effectLst/>
                        <a:latin typeface="+mn-lt"/>
                        <a:ea typeface="+mn-ea"/>
                        <a:cs typeface="+mn-cs"/>
                      </a:endParaRPr>
                    </a:p>
                  </a:txBody>
                  <a:tcPr/>
                </a:tc>
              </a:tr>
              <a:tr h="878535">
                <a:tc>
                  <a:txBody>
                    <a:bodyPr/>
                    <a:lstStyle/>
                    <a:p>
                      <a:pPr marL="0" lvl="0" indent="0"/>
                      <a:r>
                        <a:rPr lang="es-PE" sz="1800" b="1" kern="1200" dirty="0" smtClean="0">
                          <a:solidFill>
                            <a:schemeClr val="tx1"/>
                          </a:solidFill>
                          <a:effectLst/>
                          <a:latin typeface="+mn-lt"/>
                          <a:ea typeface="+mn-ea"/>
                          <a:cs typeface="+mn-cs"/>
                        </a:rPr>
                        <a:t>Precondiciones</a:t>
                      </a:r>
                    </a:p>
                    <a:p>
                      <a:endParaRPr lang="es-PE" sz="1800" b="0" kern="1200" dirty="0" smtClean="0">
                        <a:solidFill>
                          <a:schemeClr val="tx1"/>
                        </a:solidFill>
                        <a:effectLst/>
                        <a:latin typeface="+mn-lt"/>
                        <a:ea typeface="+mn-ea"/>
                        <a:cs typeface="+mn-cs"/>
                      </a:endParaRPr>
                    </a:p>
                  </a:txBody>
                  <a:tcPr/>
                </a:tc>
                <a:tc>
                  <a:txBody>
                    <a:bodyPr/>
                    <a:lstStyle/>
                    <a:p>
                      <a:pPr marL="285750" lvl="0" indent="-285750">
                        <a:buFont typeface="Arial" pitchFamily="34" charset="0"/>
                        <a:buChar char="•"/>
                      </a:pPr>
                      <a:r>
                        <a:rPr lang="es-PE" sz="1800" b="1" kern="1200" dirty="0" smtClean="0">
                          <a:solidFill>
                            <a:schemeClr val="tx1"/>
                          </a:solidFill>
                          <a:effectLst/>
                          <a:latin typeface="+mn-lt"/>
                          <a:ea typeface="+mn-ea"/>
                          <a:cs typeface="+mn-cs"/>
                        </a:rPr>
                        <a:t>Registro de la solicitud</a:t>
                      </a:r>
                    </a:p>
                    <a:p>
                      <a:pPr marL="276225" lvl="1" indent="0"/>
                      <a:r>
                        <a:rPr lang="es-PE" sz="1800" kern="1200" dirty="0" smtClean="0">
                          <a:solidFill>
                            <a:schemeClr val="tx1"/>
                          </a:solidFill>
                          <a:effectLst/>
                          <a:latin typeface="+mn-lt"/>
                          <a:ea typeface="+mn-ea"/>
                          <a:cs typeface="+mn-cs"/>
                        </a:rPr>
                        <a:t>Para la creación de un contrato o adenda, debe existir una solicitud.</a:t>
                      </a:r>
                      <a:endParaRPr lang="es-PE" sz="1800" b="0" kern="1200" dirty="0" smtClean="0">
                        <a:solidFill>
                          <a:schemeClr val="tx1"/>
                        </a:solidFill>
                        <a:effectLst/>
                        <a:latin typeface="+mn-lt"/>
                        <a:ea typeface="+mn-ea"/>
                        <a:cs typeface="+mn-cs"/>
                      </a:endParaRPr>
                    </a:p>
                  </a:txBody>
                  <a:tcPr/>
                </a:tc>
              </a:tr>
              <a:tr h="1405655">
                <a:tc>
                  <a:txBody>
                    <a:bodyPr/>
                    <a:lstStyle/>
                    <a:p>
                      <a:pPr marL="0" lvl="0" indent="0"/>
                      <a:r>
                        <a:rPr lang="es-PE" sz="1800" b="1" kern="1200" dirty="0" err="1" smtClean="0">
                          <a:solidFill>
                            <a:schemeClr val="tx1"/>
                          </a:solidFill>
                          <a:effectLst/>
                          <a:latin typeface="+mn-lt"/>
                          <a:ea typeface="+mn-ea"/>
                          <a:cs typeface="+mn-cs"/>
                        </a:rPr>
                        <a:t>Poscondiciones</a:t>
                      </a:r>
                      <a:endParaRPr lang="es-PE" sz="1800" b="0" kern="1200" dirty="0" smtClean="0">
                        <a:solidFill>
                          <a:schemeClr val="tx1"/>
                        </a:solidFill>
                        <a:effectLst/>
                        <a:latin typeface="+mn-lt"/>
                        <a:ea typeface="+mn-ea"/>
                        <a:cs typeface="+mn-cs"/>
                      </a:endParaRPr>
                    </a:p>
                  </a:txBody>
                  <a:tcPr/>
                </a:tc>
                <a:tc>
                  <a:txBody>
                    <a:bodyPr/>
                    <a:lstStyle/>
                    <a:p>
                      <a:pPr marL="285750" lvl="0" indent="-285750">
                        <a:buFont typeface="Arial" pitchFamily="34" charset="0"/>
                        <a:buChar char="•"/>
                      </a:pPr>
                      <a:r>
                        <a:rPr lang="es-PE" sz="1800" b="1" kern="1200" dirty="0" smtClean="0">
                          <a:solidFill>
                            <a:schemeClr val="tx1"/>
                          </a:solidFill>
                          <a:effectLst/>
                          <a:latin typeface="+mn-lt"/>
                          <a:ea typeface="+mn-ea"/>
                          <a:cs typeface="+mn-cs"/>
                        </a:rPr>
                        <a:t>Registro actualizado del contrato o adenda</a:t>
                      </a:r>
                    </a:p>
                    <a:p>
                      <a:pPr marL="276225" lvl="1" indent="0"/>
                      <a:r>
                        <a:rPr lang="es-PE" sz="1800" kern="1200" dirty="0" smtClean="0">
                          <a:solidFill>
                            <a:schemeClr val="tx1"/>
                          </a:solidFill>
                          <a:effectLst/>
                          <a:latin typeface="+mn-lt"/>
                          <a:ea typeface="+mn-ea"/>
                          <a:cs typeface="+mn-cs"/>
                        </a:rPr>
                        <a:t>El sistema ha actualizado los datos del contrato o adenda.</a:t>
                      </a:r>
                    </a:p>
                    <a:p>
                      <a:pPr marL="285750" lvl="0" indent="-285750">
                        <a:buFont typeface="Arial" pitchFamily="34" charset="0"/>
                        <a:buChar char="•"/>
                      </a:pPr>
                      <a:r>
                        <a:rPr lang="es-PE" sz="1800" b="1" kern="1200" dirty="0" smtClean="0">
                          <a:solidFill>
                            <a:schemeClr val="tx1"/>
                          </a:solidFill>
                          <a:effectLst/>
                          <a:latin typeface="+mn-lt"/>
                          <a:ea typeface="+mn-ea"/>
                          <a:cs typeface="+mn-cs"/>
                        </a:rPr>
                        <a:t>Registro actualizado de la solicitud</a:t>
                      </a:r>
                    </a:p>
                    <a:p>
                      <a:pPr marL="276225" lvl="1" indent="0"/>
                      <a:r>
                        <a:rPr lang="es-PE" sz="1800" kern="1200" dirty="0" smtClean="0">
                          <a:solidFill>
                            <a:schemeClr val="tx1"/>
                          </a:solidFill>
                          <a:effectLst/>
                          <a:latin typeface="+mn-lt"/>
                          <a:ea typeface="+mn-ea"/>
                          <a:cs typeface="+mn-cs"/>
                        </a:rPr>
                        <a:t>El sistema ha actualizado el estado de la solicitud.</a:t>
                      </a:r>
                      <a:endParaRPr lang="es-PE" sz="1800" b="0" kern="1200" dirty="0" smtClean="0">
                        <a:solidFill>
                          <a:schemeClr val="tx1"/>
                        </a:solidFill>
                        <a:effectLst/>
                        <a:latin typeface="+mn-lt"/>
                        <a:ea typeface="+mn-ea"/>
                        <a:cs typeface="+mn-cs"/>
                      </a:endParaRPr>
                    </a:p>
                  </a:txBody>
                  <a:tcPr/>
                </a:tc>
              </a:tr>
              <a:tr h="583098">
                <a:tc>
                  <a:txBody>
                    <a:bodyPr/>
                    <a:lstStyle/>
                    <a:p>
                      <a:pPr marL="0" lvl="0" indent="0"/>
                      <a:r>
                        <a:rPr lang="es-PE" sz="1800" b="1" kern="1200" dirty="0" smtClean="0">
                          <a:solidFill>
                            <a:schemeClr val="tx1"/>
                          </a:solidFill>
                          <a:effectLst/>
                          <a:latin typeface="+mn-lt"/>
                          <a:ea typeface="+mn-ea"/>
                          <a:cs typeface="+mn-cs"/>
                        </a:rPr>
                        <a:t>Puntos de Extensión</a:t>
                      </a:r>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txBody>
                  <a:tcPr/>
                </a:tc>
              </a:tr>
            </a:tbl>
          </a:graphicData>
        </a:graphic>
      </p:graphicFrame>
    </p:spTree>
    <p:extLst>
      <p:ext uri="{BB962C8B-B14F-4D97-AF65-F5344CB8AC3E}">
        <p14:creationId xmlns:p14="http://schemas.microsoft.com/office/powerpoint/2010/main" val="1238539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51641" y="3141662"/>
            <a:ext cx="8229600" cy="1252537"/>
          </a:xfrm>
          <a:prstGeom prst="rect">
            <a:avLst/>
          </a:prstGeom>
          <a:noFill/>
          <a:ln w="9525">
            <a:noFill/>
            <a:miter lim="800000"/>
            <a:headEnd/>
            <a:tailEnd/>
          </a:ln>
        </p:spPr>
        <p:txBody>
          <a:bodyPr anchor="ctr">
            <a:normAutofit/>
          </a:bodyPr>
          <a:lstStyle/>
          <a:p>
            <a:pPr algn="ctr"/>
            <a:r>
              <a:rPr lang="en-US" sz="3200" b="1" dirty="0">
                <a:solidFill>
                  <a:schemeClr val="tx2"/>
                </a:solidFill>
                <a:latin typeface="+mj-lt"/>
                <a:ea typeface="+mj-ea"/>
                <a:cs typeface="+mj-cs"/>
              </a:rPr>
              <a:t>ESPECIFICACION CASOS DE USO</a:t>
            </a:r>
          </a:p>
          <a:p>
            <a:pPr algn="ctr"/>
            <a:r>
              <a:rPr lang="en-US" sz="3200" b="1" dirty="0" smtClean="0">
                <a:solidFill>
                  <a:schemeClr val="tx2"/>
                </a:solidFill>
                <a:latin typeface="+mj-lt"/>
                <a:ea typeface="+mj-ea"/>
                <a:cs typeface="+mj-cs"/>
              </a:rPr>
              <a:t>CC_CUS007_Actualizar_cláusulas_predifinidas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296706686"/>
              </p:ext>
            </p:extLst>
          </p:nvPr>
        </p:nvGraphicFramePr>
        <p:xfrm>
          <a:off x="251172" y="2486000"/>
          <a:ext cx="8641656" cy="3175248"/>
        </p:xfrm>
        <a:graphic>
          <a:graphicData uri="http://schemas.openxmlformats.org/drawingml/2006/table">
            <a:tbl>
              <a:tblPr firstRow="1" bandRow="1">
                <a:tableStyleId>{BC89EF96-8CEA-46FF-86C4-4CE0E7609802}</a:tableStyleId>
              </a:tblPr>
              <a:tblGrid>
                <a:gridCol w="2160588"/>
                <a:gridCol w="6481068"/>
              </a:tblGrid>
              <a:tr h="432048">
                <a:tc>
                  <a:txBody>
                    <a:bodyPr/>
                    <a:lstStyle/>
                    <a:p>
                      <a:r>
                        <a:rPr lang="en-US" dirty="0" err="1" smtClean="0"/>
                        <a:t>Actores</a:t>
                      </a:r>
                      <a:r>
                        <a:rPr lang="en-US" baseline="0" dirty="0" smtClean="0"/>
                        <a:t> de </a:t>
                      </a:r>
                      <a:r>
                        <a:rPr lang="en-US" baseline="0" dirty="0" err="1" smtClean="0"/>
                        <a:t>Negocio</a:t>
                      </a:r>
                      <a:endParaRPr lang="es-PE" dirty="0"/>
                    </a:p>
                  </a:txBody>
                  <a:tcPr/>
                </a:tc>
                <a:tc>
                  <a:txBody>
                    <a:bodyPr/>
                    <a:lstStyle/>
                    <a:p>
                      <a:r>
                        <a:rPr lang="es-PE" sz="1800" b="0" kern="1200" dirty="0" smtClean="0">
                          <a:effectLst/>
                        </a:rPr>
                        <a:t>Jefe Legal</a:t>
                      </a:r>
                      <a:endParaRPr lang="es-PE" b="0" dirty="0"/>
                    </a:p>
                  </a:txBody>
                  <a:tcPr/>
                </a:tc>
              </a:tr>
              <a:tr h="624070">
                <a:tc>
                  <a:txBody>
                    <a:bodyPr/>
                    <a:lstStyle/>
                    <a:p>
                      <a:r>
                        <a:rPr lang="es-PE" b="1" noProof="0" dirty="0" err="1" smtClean="0"/>
                        <a:t>Proposito</a:t>
                      </a:r>
                      <a:endParaRPr lang="es-PE" b="1" noProof="0" dirty="0"/>
                    </a:p>
                  </a:txBody>
                  <a:tcPr/>
                </a:tc>
                <a:tc>
                  <a:txBody>
                    <a:bodyPr/>
                    <a:lstStyle/>
                    <a:p>
                      <a:r>
                        <a:rPr lang="es-PE" sz="1800" kern="1200" dirty="0" smtClean="0">
                          <a:solidFill>
                            <a:schemeClr val="tx1"/>
                          </a:solidFill>
                          <a:effectLst/>
                          <a:latin typeface="+mn-lt"/>
                          <a:ea typeface="+mn-ea"/>
                          <a:cs typeface="+mn-cs"/>
                        </a:rPr>
                        <a:t>Mantener actualizado el registro de las clausulas predefinidas de los contratos de la empresa. </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b="1" kern="1200" dirty="0" smtClean="0">
                          <a:effectLst/>
                        </a:rPr>
                        <a:t>Breve Descripción</a:t>
                      </a:r>
                    </a:p>
                  </a:txBody>
                  <a:tcPr/>
                </a:tc>
                <a:tc>
                  <a:txBody>
                    <a:bodyPr/>
                    <a:lstStyle/>
                    <a:p>
                      <a:r>
                        <a:rPr lang="es-PE" sz="1800" kern="1200" dirty="0" smtClean="0">
                          <a:solidFill>
                            <a:schemeClr val="tx1"/>
                          </a:solidFill>
                          <a:effectLst/>
                          <a:latin typeface="+mn-lt"/>
                          <a:ea typeface="+mn-ea"/>
                          <a:cs typeface="+mn-cs"/>
                        </a:rPr>
                        <a:t>El caso de uso comienza cuando el Jefe Legal requiere registrar o actualizar una clausula definida, se valida que no se duplique registros y los datos obligatorios, al final se registra o cancela el registro o actualización de la Clausula Definida.</a:t>
                      </a:r>
                      <a:endParaRPr lang="es-PE" sz="1800" kern="1200" dirty="0">
                        <a:solidFill>
                          <a:schemeClr val="tx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effectLst/>
                        </a:rPr>
                        <a:t>Flujo</a:t>
                      </a:r>
                      <a:r>
                        <a:rPr lang="en-US" sz="1800" b="1" kern="1200" dirty="0" smtClean="0">
                          <a:effectLst/>
                        </a:rPr>
                        <a:t> de </a:t>
                      </a:r>
                      <a:r>
                        <a:rPr lang="en-US" sz="1800" b="1" kern="1200" dirty="0" err="1" smtClean="0">
                          <a:effectLst/>
                        </a:rPr>
                        <a:t>Eventos</a:t>
                      </a:r>
                      <a:endParaRPr lang="es-PE" sz="1800" b="1" kern="1200" dirty="0" smtClean="0">
                        <a:effectLst/>
                      </a:endParaRPr>
                    </a:p>
                  </a:txBody>
                  <a:tcPr/>
                </a:tc>
                <a:tc>
                  <a:txBody>
                    <a:bodyPr/>
                    <a:lstStyle/>
                    <a:p>
                      <a:r>
                        <a:rPr lang="es-PE" sz="1800" kern="1200" dirty="0" smtClean="0">
                          <a:solidFill>
                            <a:schemeClr val="tx1"/>
                          </a:solidFill>
                          <a:effectLst/>
                          <a:latin typeface="+mn-lt"/>
                          <a:ea typeface="+mn-ea"/>
                          <a:cs typeface="+mn-cs"/>
                        </a:rPr>
                        <a:t>El sistema muestra la interfaz </a:t>
                      </a:r>
                      <a:r>
                        <a:rPr lang="es-PE" sz="1800" b="1" kern="1200" dirty="0" smtClean="0">
                          <a:solidFill>
                            <a:schemeClr val="tx1"/>
                          </a:solidFill>
                          <a:effectLst/>
                          <a:latin typeface="+mn-lt"/>
                          <a:ea typeface="+mn-ea"/>
                          <a:cs typeface="+mn-cs"/>
                        </a:rPr>
                        <a:t>“Mantenimiento de Clausulas Definidas”</a:t>
                      </a:r>
                      <a:r>
                        <a:rPr lang="es-PE" sz="1800" kern="1200" dirty="0" smtClean="0">
                          <a:solidFill>
                            <a:schemeClr val="tx1"/>
                          </a:solidFill>
                          <a:effectLst/>
                          <a:latin typeface="+mn-lt"/>
                          <a:ea typeface="+mn-ea"/>
                          <a:cs typeface="+mn-cs"/>
                        </a:rPr>
                        <a:t> con un listado de clausulas definidas registradas en el día, donde podrá realizar las actualización o registrar una nueva. </a:t>
                      </a:r>
                      <a:endParaRPr lang="es-PE" sz="1800" kern="1200" dirty="0">
                        <a:solidFill>
                          <a:schemeClr val="tx1"/>
                        </a:solidFill>
                        <a:effectLst/>
                        <a:latin typeface="+mn-lt"/>
                        <a:ea typeface="+mn-ea"/>
                        <a:cs typeface="+mn-cs"/>
                      </a:endParaRPr>
                    </a:p>
                  </a:txBody>
                  <a:tcPr/>
                </a:tc>
              </a:tr>
            </a:tbl>
          </a:graphicData>
        </a:graphic>
      </p:graphicFrame>
      <p:pic>
        <p:nvPicPr>
          <p:cNvPr id="2050" name="Picture 2" descr="C:\Users\Orly\AppData\Local\Microsoft\Windows\Temporary Internet Files\Content.IE5\2ONJ1XFZ\MC900432671[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8315515" y="6103751"/>
            <a:ext cx="779928" cy="77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072307520"/>
              </p:ext>
            </p:extLst>
          </p:nvPr>
        </p:nvGraphicFramePr>
        <p:xfrm>
          <a:off x="251519" y="2253952"/>
          <a:ext cx="8640961" cy="4343400"/>
        </p:xfrm>
        <a:graphic>
          <a:graphicData uri="http://schemas.openxmlformats.org/drawingml/2006/table">
            <a:tbl>
              <a:tblPr firstRow="1" bandRow="1">
                <a:tableStyleId>{BC89EF96-8CEA-46FF-86C4-4CE0E7609802}</a:tableStyleId>
              </a:tblPr>
              <a:tblGrid>
                <a:gridCol w="8640961"/>
              </a:tblGrid>
              <a:tr h="2551145">
                <a:tc>
                  <a:txBody>
                    <a:bodyPr/>
                    <a:lstStyle/>
                    <a:p>
                      <a:pPr lvl="0"/>
                      <a:r>
                        <a:rPr lang="es-PE" sz="1800" b="1" kern="1200" dirty="0" smtClean="0">
                          <a:solidFill>
                            <a:schemeClr val="tx1"/>
                          </a:solidFill>
                          <a:effectLst/>
                          <a:latin typeface="+mn-lt"/>
                          <a:ea typeface="+mn-ea"/>
                          <a:cs typeface="+mn-cs"/>
                        </a:rPr>
                        <a:t>Flujo Básico</a:t>
                      </a: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Aplicativo muestra el listado de Clausulas Definidas registradas en el día.</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digita los datos necesarios para realizar la búsqueda.</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procede con la búsqueda dando clic en Buscar.</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El sistema muestra el listado de las Clausulas Definidas según los criterios de búsqueda.</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elige la Clausula Definida a actualizar.</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realiza las modificaciones de los campos necesarios.</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Se guarda los cambios dando clic en Actualizar.</a:t>
                      </a:r>
                      <a:endParaRPr lang="es-PE" sz="1800" b="0" i="1" kern="1200" dirty="0" smtClean="0">
                        <a:solidFill>
                          <a:schemeClr val="tx1"/>
                        </a:solidFill>
                        <a:effectLst/>
                        <a:latin typeface="+mn-lt"/>
                        <a:ea typeface="+mn-ea"/>
                        <a:cs typeface="+mn-cs"/>
                      </a:endParaRPr>
                    </a:p>
                    <a:p>
                      <a:pPr marL="800100" lvl="1" indent="-342900">
                        <a:lnSpc>
                          <a:spcPct val="150000"/>
                        </a:lnSpc>
                        <a:buFont typeface="+mj-lt"/>
                        <a:buAutoNum type="arabicPeriod"/>
                      </a:pPr>
                      <a:r>
                        <a:rPr lang="es-PE" sz="1800" b="0" i="0" kern="1200" dirty="0" smtClean="0">
                          <a:solidFill>
                            <a:schemeClr val="tx1"/>
                          </a:solidFill>
                          <a:effectLst/>
                          <a:latin typeface="+mn-lt"/>
                          <a:ea typeface="+mn-ea"/>
                          <a:cs typeface="+mn-cs"/>
                        </a:rPr>
                        <a:t>El sistema muestra el nuevo listado con las actualizaciones guardados.</a:t>
                      </a:r>
                      <a:endParaRPr lang="es-PE" sz="1800" b="0" i="1" kern="1200" dirty="0" smtClean="0">
                        <a:solidFill>
                          <a:schemeClr val="tx1"/>
                        </a:solidFill>
                        <a:effectLst/>
                        <a:latin typeface="+mn-lt"/>
                        <a:ea typeface="+mn-ea"/>
                        <a:cs typeface="+mn-cs"/>
                      </a:endParaRPr>
                    </a:p>
                    <a:p>
                      <a:pPr marL="276225" lvl="1" indent="0" algn="just" defTabSz="914400" rtl="0" eaLnBrk="1" latinLnBrk="0" hangingPunct="1"/>
                      <a:endParaRPr lang="es-PE" sz="1800" b="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525405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413282023"/>
              </p:ext>
            </p:extLst>
          </p:nvPr>
        </p:nvGraphicFramePr>
        <p:xfrm>
          <a:off x="251519" y="2253952"/>
          <a:ext cx="8640961" cy="3657600"/>
        </p:xfrm>
        <a:graphic>
          <a:graphicData uri="http://schemas.openxmlformats.org/drawingml/2006/table">
            <a:tbl>
              <a:tblPr firstRow="1" bandRow="1">
                <a:tableStyleId>{BC89EF96-8CEA-46FF-86C4-4CE0E7609802}</a:tableStyleId>
              </a:tblPr>
              <a:tblGrid>
                <a:gridCol w="8640961"/>
              </a:tblGrid>
              <a:tr h="2551145">
                <a:tc>
                  <a:txBody>
                    <a:bodyPr/>
                    <a:lstStyle/>
                    <a:p>
                      <a:pPr marL="0" lvl="1" indent="0" algn="l"/>
                      <a:r>
                        <a:rPr lang="es-PE" sz="1800" b="1" kern="1200" dirty="0" err="1" smtClean="0">
                          <a:solidFill>
                            <a:schemeClr val="tx1"/>
                          </a:solidFill>
                          <a:effectLst/>
                          <a:latin typeface="+mn-lt"/>
                          <a:ea typeface="+mn-ea"/>
                          <a:cs typeface="+mn-cs"/>
                        </a:rPr>
                        <a:t>Subflujos</a:t>
                      </a:r>
                      <a:endParaRPr lang="es-PE" sz="1800" b="1" kern="1200" dirty="0" smtClean="0">
                        <a:solidFill>
                          <a:schemeClr val="tx1"/>
                        </a:solidFill>
                        <a:effectLst/>
                        <a:latin typeface="+mn-lt"/>
                        <a:ea typeface="+mn-ea"/>
                        <a:cs typeface="+mn-cs"/>
                      </a:endParaRPr>
                    </a:p>
                    <a:p>
                      <a:pPr marL="0" lvl="1" indent="0" algn="l"/>
                      <a:endParaRPr lang="es-PE" sz="1800" b="1" kern="1200" dirty="0" smtClean="0">
                        <a:solidFill>
                          <a:schemeClr val="tx1"/>
                        </a:solidFill>
                        <a:effectLst/>
                        <a:latin typeface="+mn-lt"/>
                        <a:ea typeface="+mn-ea"/>
                        <a:cs typeface="+mn-cs"/>
                      </a:endParaRPr>
                    </a:p>
                    <a:p>
                      <a:pPr marL="342900" lvl="2" indent="-342900">
                        <a:buFont typeface="+mj-lt"/>
                        <a:buAutoNum type="arabicPeriod"/>
                      </a:pPr>
                      <a:r>
                        <a:rPr lang="es-PE" sz="1800" b="1" i="0" kern="1200" dirty="0" smtClean="0">
                          <a:solidFill>
                            <a:schemeClr val="tx1"/>
                          </a:solidFill>
                          <a:effectLst/>
                          <a:latin typeface="+mn-lt"/>
                          <a:ea typeface="+mn-ea"/>
                          <a:cs typeface="+mn-cs"/>
                        </a:rPr>
                        <a:t>Ingreso de una nueva Cláusula Definida</a:t>
                      </a:r>
                      <a:endParaRPr lang="es-PE" sz="1800" b="1" i="1" kern="1200" dirty="0" smtClean="0">
                        <a:solidFill>
                          <a:schemeClr val="tx1"/>
                        </a:solidFill>
                        <a:effectLst/>
                        <a:latin typeface="+mn-lt"/>
                        <a:ea typeface="+mn-ea"/>
                        <a:cs typeface="+mn-cs"/>
                      </a:endParaRPr>
                    </a:p>
                    <a:p>
                      <a:pPr marL="360363" lvl="0" indent="0" algn="just"/>
                      <a:r>
                        <a:rPr lang="es-PE" sz="1800" b="0" kern="1200" dirty="0" smtClean="0">
                          <a:solidFill>
                            <a:schemeClr val="tx1"/>
                          </a:solidFill>
                          <a:effectLst/>
                          <a:latin typeface="+mn-lt"/>
                          <a:ea typeface="+mn-ea"/>
                          <a:cs typeface="+mn-cs"/>
                        </a:rPr>
                        <a:t>En caso no exista la Clausula Definida a actualizar se procede con su creación dando clic en Nuevo, se llena la información completa menos la fecha y se da clic en Guardar y el sistema mostrará un nuevo listado del día con la nueva clausula ingresada.</a:t>
                      </a:r>
                    </a:p>
                    <a:p>
                      <a:pPr marL="0" lvl="0" indent="0" algn="just"/>
                      <a:endParaRPr lang="es-PE" sz="1800" b="0" kern="1200" dirty="0" smtClean="0">
                        <a:solidFill>
                          <a:schemeClr val="tx1"/>
                        </a:solidFill>
                        <a:effectLst/>
                        <a:latin typeface="+mn-lt"/>
                        <a:ea typeface="+mn-ea"/>
                        <a:cs typeface="+mn-cs"/>
                      </a:endParaRPr>
                    </a:p>
                    <a:p>
                      <a:pPr marL="342900" lvl="2" indent="-342900" algn="just">
                        <a:buFont typeface="+mj-lt"/>
                        <a:buAutoNum type="arabicPeriod"/>
                      </a:pPr>
                      <a:r>
                        <a:rPr lang="es-PE" sz="1800" b="1" i="0" kern="1200" dirty="0" smtClean="0">
                          <a:solidFill>
                            <a:schemeClr val="tx1"/>
                          </a:solidFill>
                          <a:effectLst/>
                          <a:latin typeface="+mn-lt"/>
                          <a:ea typeface="+mn-ea"/>
                          <a:cs typeface="+mn-cs"/>
                        </a:rPr>
                        <a:t>Eliminación de una Cláusula Definida</a:t>
                      </a:r>
                      <a:endParaRPr lang="es-PE" sz="1800" b="0" i="1" kern="1200" dirty="0" smtClean="0">
                        <a:solidFill>
                          <a:schemeClr val="tx1"/>
                        </a:solidFill>
                        <a:effectLst/>
                        <a:latin typeface="+mn-lt"/>
                        <a:ea typeface="+mn-ea"/>
                        <a:cs typeface="+mn-cs"/>
                      </a:endParaRPr>
                    </a:p>
                    <a:p>
                      <a:pPr marL="360363" lvl="0" indent="0" algn="just"/>
                      <a:r>
                        <a:rPr lang="es-PE" sz="1800" b="0" kern="1200" dirty="0" smtClean="0">
                          <a:solidFill>
                            <a:schemeClr val="tx1"/>
                          </a:solidFill>
                          <a:effectLst/>
                          <a:latin typeface="+mn-lt"/>
                          <a:ea typeface="+mn-ea"/>
                          <a:cs typeface="+mn-cs"/>
                        </a:rPr>
                        <a:t>En caso se quiera eliminar una Cláusula Definida se realiza la búsqueda y se da </a:t>
                      </a:r>
                      <a:r>
                        <a:rPr lang="es-PE" sz="1800" b="0" kern="1200" dirty="0" err="1" smtClean="0">
                          <a:solidFill>
                            <a:schemeClr val="tx1"/>
                          </a:solidFill>
                          <a:effectLst/>
                          <a:latin typeface="+mn-lt"/>
                          <a:ea typeface="+mn-ea"/>
                          <a:cs typeface="+mn-cs"/>
                        </a:rPr>
                        <a:t>click</a:t>
                      </a:r>
                      <a:r>
                        <a:rPr lang="es-PE" sz="1800" b="0" kern="1200" dirty="0" smtClean="0">
                          <a:solidFill>
                            <a:schemeClr val="tx1"/>
                          </a:solidFill>
                          <a:effectLst/>
                          <a:latin typeface="+mn-lt"/>
                          <a:ea typeface="+mn-ea"/>
                          <a:cs typeface="+mn-cs"/>
                        </a:rPr>
                        <a:t> en eliminar de la opción “Eliminar” de la Cláusula Definida a eliminar. En caso no se pueda eliminar por estar relaciona algún solicitud activo se mostrará el mensaje “Clausula Definida está relacionado a una solicitud activa”.</a:t>
                      </a:r>
                      <a:endParaRPr lang="es-PE" sz="4000" b="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922822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ESPECIFICACIONES DE CASOS DE USO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169250941"/>
              </p:ext>
            </p:extLst>
          </p:nvPr>
        </p:nvGraphicFramePr>
        <p:xfrm>
          <a:off x="251519" y="2253952"/>
          <a:ext cx="8640962" cy="3983360"/>
        </p:xfrm>
        <a:graphic>
          <a:graphicData uri="http://schemas.openxmlformats.org/drawingml/2006/table">
            <a:tbl>
              <a:tblPr firstRow="1" bandRow="1">
                <a:tableStyleId>{BC89EF96-8CEA-46FF-86C4-4CE0E7609802}</a:tableStyleId>
              </a:tblPr>
              <a:tblGrid>
                <a:gridCol w="2520281"/>
                <a:gridCol w="6120681"/>
              </a:tblGrid>
              <a:tr h="1895128">
                <a:tc gridSpan="2">
                  <a:txBody>
                    <a:bodyPr/>
                    <a:lstStyle/>
                    <a:p>
                      <a:pPr marL="0" lvl="1" indent="0" algn="l"/>
                      <a:r>
                        <a:rPr lang="es-PE" sz="1800" b="1" kern="1200" dirty="0" smtClean="0">
                          <a:solidFill>
                            <a:schemeClr val="tx1"/>
                          </a:solidFill>
                          <a:effectLst/>
                          <a:latin typeface="+mn-lt"/>
                          <a:ea typeface="+mn-ea"/>
                          <a:cs typeface="+mn-cs"/>
                        </a:rPr>
                        <a:t>Flujos Alternos</a:t>
                      </a:r>
                    </a:p>
                    <a:p>
                      <a:pPr marL="0" lvl="1" indent="0" algn="l"/>
                      <a:endParaRPr lang="es-PE" sz="1800" b="1" kern="1200" dirty="0" smtClean="0">
                        <a:solidFill>
                          <a:schemeClr val="tx1"/>
                        </a:solidFill>
                        <a:effectLst/>
                        <a:latin typeface="+mn-lt"/>
                        <a:ea typeface="+mn-ea"/>
                        <a:cs typeface="+mn-cs"/>
                      </a:endParaRPr>
                    </a:p>
                    <a:p>
                      <a:pPr marL="342900" lvl="2" indent="-342900">
                        <a:buFont typeface="+mj-lt"/>
                        <a:buAutoNum type="arabicPeriod"/>
                      </a:pPr>
                      <a:r>
                        <a:rPr lang="es-PE" sz="1800" b="1" i="1" kern="1200" dirty="0" smtClean="0">
                          <a:solidFill>
                            <a:schemeClr val="tx1"/>
                          </a:solidFill>
                          <a:effectLst/>
                          <a:latin typeface="+mn-lt"/>
                          <a:ea typeface="+mn-ea"/>
                          <a:cs typeface="+mn-cs"/>
                        </a:rPr>
                        <a:t>No existe Cláusula Definida a buscar</a:t>
                      </a:r>
                    </a:p>
                    <a:p>
                      <a:pPr marL="360363" lvl="0" indent="0" algn="just" defTabSz="914400" rtl="0" eaLnBrk="1" latinLnBrk="0" hangingPunct="1"/>
                      <a:r>
                        <a:rPr lang="es-PE" sz="1800" b="0" kern="1200" dirty="0" smtClean="0">
                          <a:solidFill>
                            <a:schemeClr val="tx1"/>
                          </a:solidFill>
                          <a:effectLst/>
                          <a:latin typeface="+mn-lt"/>
                          <a:ea typeface="+mn-ea"/>
                          <a:cs typeface="+mn-cs"/>
                        </a:rPr>
                        <a:t>En caso no se halle la Cláusula Definida con los criterios de búsqueda, el aplicativo no mostrará ninguna pantalla y solo mostrara el mensaje “No se encuentra Cláusula Definida con datos ingresados”</a:t>
                      </a:r>
                      <a:endParaRPr lang="es-PE" sz="4000" b="0" kern="1200" dirty="0" smtClean="0">
                        <a:solidFill>
                          <a:schemeClr val="tx1"/>
                        </a:solidFill>
                        <a:effectLst/>
                        <a:latin typeface="+mn-lt"/>
                        <a:ea typeface="+mn-ea"/>
                        <a:cs typeface="+mn-cs"/>
                      </a:endParaRPr>
                    </a:p>
                  </a:txBody>
                  <a:tcPr/>
                </a:tc>
                <a:tc hMerge="1">
                  <a:txBody>
                    <a:bodyPr/>
                    <a:lstStyle/>
                    <a:p>
                      <a:pPr marL="360363" lvl="0" indent="0" algn="just" defTabSz="914400" rtl="0" eaLnBrk="1" latinLnBrk="0" hangingPunct="1"/>
                      <a:endParaRPr lang="es-PE" sz="4000" b="0" kern="1200" dirty="0" smtClean="0">
                        <a:solidFill>
                          <a:schemeClr val="tx1"/>
                        </a:solidFill>
                        <a:effectLst/>
                        <a:latin typeface="+mn-lt"/>
                        <a:ea typeface="+mn-ea"/>
                        <a:cs typeface="+mn-cs"/>
                      </a:endParaRPr>
                    </a:p>
                  </a:txBody>
                  <a:tcPr/>
                </a:tc>
              </a:tr>
              <a:tr h="720080">
                <a:tc>
                  <a:txBody>
                    <a:bodyPr/>
                    <a:lstStyle/>
                    <a:p>
                      <a:pPr marL="0" lvl="1" indent="0" algn="l" defTabSz="914400" rtl="0" eaLnBrk="1" latinLnBrk="0" hangingPunct="1"/>
                      <a:r>
                        <a:rPr lang="en-US" sz="1800" b="1" kern="1200" dirty="0" err="1" smtClean="0">
                          <a:solidFill>
                            <a:schemeClr val="tx1"/>
                          </a:solidFill>
                          <a:effectLst/>
                          <a:latin typeface="+mn-lt"/>
                          <a:ea typeface="+mn-ea"/>
                          <a:cs typeface="+mn-cs"/>
                        </a:rPr>
                        <a:t>Precondiciones</a:t>
                      </a:r>
                      <a:endParaRPr lang="es-PE" sz="1800" b="1" kern="1200" dirty="0" smtClean="0">
                        <a:solidFill>
                          <a:schemeClr val="tx1"/>
                        </a:solidFill>
                        <a:effectLst/>
                        <a:latin typeface="+mn-lt"/>
                        <a:ea typeface="+mn-ea"/>
                        <a:cs typeface="+mn-cs"/>
                      </a:endParaRPr>
                    </a:p>
                  </a:txBody>
                  <a:tcPr/>
                </a:tc>
                <a:tc>
                  <a:txBody>
                    <a:bodyPr/>
                    <a:lstStyle/>
                    <a:p>
                      <a:pPr marL="0" lvl="1" indent="0" algn="l" defTabSz="914400" rtl="0" eaLnBrk="1" latinLnBrk="0" hangingPunct="1"/>
                      <a:r>
                        <a:rPr lang="en-US" sz="1800" b="0" kern="1200" dirty="0" smtClean="0">
                          <a:solidFill>
                            <a:schemeClr val="tx1"/>
                          </a:solidFill>
                          <a:effectLst/>
                          <a:latin typeface="+mn-lt"/>
                          <a:ea typeface="+mn-ea"/>
                          <a:cs typeface="+mn-cs"/>
                        </a:rPr>
                        <a:t>No </a:t>
                      </a:r>
                      <a:r>
                        <a:rPr lang="en-US" sz="1800" b="0" kern="1200" dirty="0" err="1" smtClean="0">
                          <a:solidFill>
                            <a:schemeClr val="tx1"/>
                          </a:solidFill>
                          <a:effectLst/>
                          <a:latin typeface="+mn-lt"/>
                          <a:ea typeface="+mn-ea"/>
                          <a:cs typeface="+mn-cs"/>
                        </a:rPr>
                        <a:t>Aplica</a:t>
                      </a:r>
                      <a:endParaRPr lang="es-PE" sz="1800" b="0" kern="1200" dirty="0" smtClean="0">
                        <a:solidFill>
                          <a:schemeClr val="tx1"/>
                        </a:solidFill>
                        <a:effectLst/>
                        <a:latin typeface="+mn-lt"/>
                        <a:ea typeface="+mn-ea"/>
                        <a:cs typeface="+mn-cs"/>
                      </a:endParaRPr>
                    </a:p>
                  </a:txBody>
                  <a:tcPr/>
                </a:tc>
              </a:tr>
              <a:tr h="136815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tx1"/>
                          </a:solidFill>
                          <a:effectLst/>
                          <a:latin typeface="+mn-lt"/>
                          <a:ea typeface="+mn-ea"/>
                          <a:cs typeface="+mn-cs"/>
                        </a:rPr>
                        <a:t>Poscondiciones</a:t>
                      </a:r>
                      <a:endParaRPr lang="es-PE" sz="1800" b="1" kern="1200" dirty="0" smtClean="0">
                        <a:solidFill>
                          <a:schemeClr val="tx1"/>
                        </a:solidFill>
                        <a:effectLst/>
                        <a:latin typeface="+mn-lt"/>
                        <a:ea typeface="+mn-ea"/>
                        <a:cs typeface="+mn-cs"/>
                      </a:endParaRPr>
                    </a:p>
                    <a:p>
                      <a:pPr marL="0" lvl="1" indent="0" algn="l" defTabSz="914400" rtl="0" eaLnBrk="1" latinLnBrk="0" hangingPunct="1"/>
                      <a:endParaRPr lang="es-PE" sz="1800" b="1" kern="1200" dirty="0" smtClean="0">
                        <a:solidFill>
                          <a:schemeClr val="tx1"/>
                        </a:solidFill>
                        <a:effectLst/>
                        <a:latin typeface="+mn-lt"/>
                        <a:ea typeface="+mn-ea"/>
                        <a:cs typeface="+mn-cs"/>
                      </a:endParaRPr>
                    </a:p>
                  </a:txBody>
                  <a:tcPr/>
                </a:tc>
                <a:tc>
                  <a:txBody>
                    <a:bodyPr/>
                    <a:lstStyle/>
                    <a:p>
                      <a:pPr marL="285750" lvl="0" indent="-285750">
                        <a:buFont typeface="Arial" pitchFamily="34" charset="0"/>
                        <a:buChar char="•"/>
                      </a:pPr>
                      <a:r>
                        <a:rPr lang="es-PE" sz="1800" b="1" kern="1200" dirty="0" smtClean="0">
                          <a:solidFill>
                            <a:schemeClr val="tx1"/>
                          </a:solidFill>
                          <a:effectLst/>
                          <a:latin typeface="+mn-lt"/>
                          <a:ea typeface="+mn-ea"/>
                          <a:cs typeface="+mn-cs"/>
                        </a:rPr>
                        <a:t>Cláusula Definida actualizada</a:t>
                      </a:r>
                    </a:p>
                    <a:p>
                      <a:pPr marL="269875" indent="0"/>
                      <a:r>
                        <a:rPr lang="es-PE" sz="1800" kern="1200" dirty="0" smtClean="0">
                          <a:solidFill>
                            <a:schemeClr val="tx1"/>
                          </a:solidFill>
                          <a:effectLst/>
                          <a:latin typeface="+mn-lt"/>
                          <a:ea typeface="+mn-ea"/>
                          <a:cs typeface="+mn-cs"/>
                        </a:rPr>
                        <a:t>Se actualiza la Cláusula Definida con los datos ingresados.</a:t>
                      </a:r>
                    </a:p>
                    <a:p>
                      <a:pPr marL="285750" lvl="0" indent="-285750" algn="l" defTabSz="914400" rtl="0" eaLnBrk="1" latinLnBrk="0" hangingPunct="1">
                        <a:buFont typeface="Arial" pitchFamily="34" charset="0"/>
                        <a:buChar char="•"/>
                      </a:pPr>
                      <a:r>
                        <a:rPr lang="es-PE" sz="1800" b="1" kern="1200" dirty="0" smtClean="0">
                          <a:solidFill>
                            <a:schemeClr val="tx1"/>
                          </a:solidFill>
                          <a:effectLst/>
                          <a:latin typeface="+mn-lt"/>
                          <a:ea typeface="+mn-ea"/>
                          <a:cs typeface="+mn-cs"/>
                        </a:rPr>
                        <a:t>Cláusula Definida registrada</a:t>
                      </a:r>
                    </a:p>
                    <a:p>
                      <a:pPr marL="269875" indent="0" algn="l" defTabSz="914400" rtl="0" eaLnBrk="1" latinLnBrk="0" hangingPunct="1"/>
                      <a:r>
                        <a:rPr lang="es-PE" sz="1800" kern="1200" dirty="0" smtClean="0">
                          <a:solidFill>
                            <a:schemeClr val="tx1"/>
                          </a:solidFill>
                          <a:effectLst/>
                          <a:latin typeface="+mn-lt"/>
                          <a:ea typeface="+mn-ea"/>
                          <a:cs typeface="+mn-cs"/>
                        </a:rPr>
                        <a:t>Se registra la Cláusula Definida.</a:t>
                      </a:r>
                      <a:endParaRPr lang="es-PE" sz="1800" b="1"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448329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02400" y="3141662"/>
            <a:ext cx="8229600" cy="1252537"/>
          </a:xfrm>
          <a:prstGeom prst="rect">
            <a:avLst/>
          </a:prstGeom>
          <a:noFill/>
          <a:ln w="9525">
            <a:noFill/>
            <a:miter lim="800000"/>
            <a:headEnd/>
            <a:tailEnd/>
          </a:ln>
        </p:spPr>
        <p:txBody>
          <a:bodyPr anchor="ctr">
            <a:normAutofit/>
          </a:bodyPr>
          <a:lstStyle/>
          <a:p>
            <a:pPr algn="ctr"/>
            <a:r>
              <a:rPr lang="en-US" sz="4400" b="1" dirty="0">
                <a:solidFill>
                  <a:schemeClr val="tx2"/>
                </a:solidFill>
                <a:latin typeface="+mj-lt"/>
                <a:ea typeface="+mj-ea"/>
                <a:cs typeface="+mj-cs"/>
              </a:rPr>
              <a:t>ANEXOS</a:t>
            </a:r>
            <a:endParaRPr lang="es-PE" sz="44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rmAutofit/>
          </a:bodyPr>
          <a:lstStyle/>
          <a:p>
            <a:pPr algn="ctr"/>
            <a:r>
              <a:rPr lang="en-US" sz="3200" b="1" dirty="0">
                <a:solidFill>
                  <a:schemeClr val="tx2"/>
                </a:solidFill>
                <a:latin typeface="+mj-lt"/>
                <a:ea typeface="+mj-ea"/>
                <a:cs typeface="+mj-cs"/>
              </a:rPr>
              <a:t>ESPECIFICACION CASOS DE USO</a:t>
            </a:r>
          </a:p>
          <a:p>
            <a:pPr algn="ctr"/>
            <a:r>
              <a:rPr lang="en-US" sz="3200" b="1" dirty="0">
                <a:solidFill>
                  <a:schemeClr val="tx2"/>
                </a:solidFill>
                <a:latin typeface="+mj-lt"/>
                <a:ea typeface="+mj-ea"/>
                <a:cs typeface="+mj-cs"/>
              </a:rPr>
              <a:t>CC_CUS002_Actualizar_informacion_clientes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7" name="Oval 17"/>
          <p:cNvSpPr>
            <a:spLocks noChangeArrowheads="1"/>
          </p:cNvSpPr>
          <p:nvPr/>
        </p:nvSpPr>
        <p:spPr bwMode="auto">
          <a:xfrm>
            <a:off x="5148263" y="4581525"/>
            <a:ext cx="360362"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sp>
        <p:nvSpPr>
          <p:cNvPr id="66566" name="Oval 6"/>
          <p:cNvSpPr>
            <a:spLocks noChangeArrowheads="1"/>
          </p:cNvSpPr>
          <p:nvPr/>
        </p:nvSpPr>
        <p:spPr bwMode="auto">
          <a:xfrm>
            <a:off x="179388" y="1412875"/>
            <a:ext cx="360362"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6567" name="Oval 7"/>
          <p:cNvSpPr>
            <a:spLocks noChangeArrowheads="1"/>
          </p:cNvSpPr>
          <p:nvPr/>
        </p:nvSpPr>
        <p:spPr bwMode="auto">
          <a:xfrm>
            <a:off x="4932363" y="1484313"/>
            <a:ext cx="360362" cy="360362"/>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6568" name="Oval 8"/>
          <p:cNvSpPr>
            <a:spLocks noChangeArrowheads="1"/>
          </p:cNvSpPr>
          <p:nvPr/>
        </p:nvSpPr>
        <p:spPr bwMode="auto">
          <a:xfrm>
            <a:off x="395288" y="4076700"/>
            <a:ext cx="360362"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6569" name="Text Box 9"/>
          <p:cNvSpPr txBox="1">
            <a:spLocks noChangeArrowheads="1"/>
          </p:cNvSpPr>
          <p:nvPr/>
        </p:nvSpPr>
        <p:spPr bwMode="auto">
          <a:xfrm>
            <a:off x="179388" y="1412875"/>
            <a:ext cx="431800" cy="366713"/>
          </a:xfrm>
          <a:prstGeom prst="rect">
            <a:avLst/>
          </a:prstGeom>
          <a:noFill/>
          <a:ln w="9525">
            <a:noFill/>
            <a:miter lim="800000"/>
            <a:headEnd/>
            <a:tailEnd/>
          </a:ln>
          <a:effectLst/>
        </p:spPr>
        <p:txBody>
          <a:bodyPr>
            <a:spAutoFit/>
          </a:bodyPr>
          <a:lstStyle/>
          <a:p>
            <a:pPr>
              <a:spcBef>
                <a:spcPct val="50000"/>
              </a:spcBef>
            </a:pPr>
            <a:r>
              <a:rPr lang="es-ES"/>
              <a:t>1</a:t>
            </a:r>
          </a:p>
        </p:txBody>
      </p:sp>
      <p:sp>
        <p:nvSpPr>
          <p:cNvPr id="66570" name="Text Box 10"/>
          <p:cNvSpPr txBox="1">
            <a:spLocks noChangeArrowheads="1"/>
          </p:cNvSpPr>
          <p:nvPr/>
        </p:nvSpPr>
        <p:spPr bwMode="auto">
          <a:xfrm>
            <a:off x="4932363" y="1484313"/>
            <a:ext cx="431800" cy="366712"/>
          </a:xfrm>
          <a:prstGeom prst="rect">
            <a:avLst/>
          </a:prstGeom>
          <a:noFill/>
          <a:ln w="9525">
            <a:noFill/>
            <a:miter lim="800000"/>
            <a:headEnd/>
            <a:tailEnd/>
          </a:ln>
          <a:effectLst/>
        </p:spPr>
        <p:txBody>
          <a:bodyPr>
            <a:spAutoFit/>
          </a:bodyPr>
          <a:lstStyle/>
          <a:p>
            <a:pPr>
              <a:spcBef>
                <a:spcPct val="50000"/>
              </a:spcBef>
            </a:pPr>
            <a:r>
              <a:rPr lang="es-ES"/>
              <a:t>2</a:t>
            </a:r>
          </a:p>
        </p:txBody>
      </p:sp>
      <p:sp>
        <p:nvSpPr>
          <p:cNvPr id="66571" name="Text Box 11"/>
          <p:cNvSpPr txBox="1">
            <a:spLocks noChangeArrowheads="1"/>
          </p:cNvSpPr>
          <p:nvPr/>
        </p:nvSpPr>
        <p:spPr bwMode="auto">
          <a:xfrm>
            <a:off x="395288" y="4076700"/>
            <a:ext cx="431800" cy="366713"/>
          </a:xfrm>
          <a:prstGeom prst="rect">
            <a:avLst/>
          </a:prstGeom>
          <a:noFill/>
          <a:ln w="9525">
            <a:noFill/>
            <a:miter lim="800000"/>
            <a:headEnd/>
            <a:tailEnd/>
          </a:ln>
          <a:effectLst/>
        </p:spPr>
        <p:txBody>
          <a:bodyPr>
            <a:spAutoFit/>
          </a:bodyPr>
          <a:lstStyle/>
          <a:p>
            <a:pPr>
              <a:spcBef>
                <a:spcPct val="50000"/>
              </a:spcBef>
            </a:pPr>
            <a:r>
              <a:rPr lang="es-ES"/>
              <a:t>3</a:t>
            </a:r>
          </a:p>
        </p:txBody>
      </p:sp>
      <p:pic>
        <p:nvPicPr>
          <p:cNvPr id="66572" name="Picture 12"/>
          <p:cNvPicPr>
            <a:picLocks noChangeAspect="1" noChangeArrowheads="1"/>
          </p:cNvPicPr>
          <p:nvPr/>
        </p:nvPicPr>
        <p:blipFill>
          <a:blip r:embed="rId2"/>
          <a:srcRect/>
          <a:stretch>
            <a:fillRect/>
          </a:stretch>
        </p:blipFill>
        <p:spPr bwMode="auto">
          <a:xfrm>
            <a:off x="1042988" y="1557338"/>
            <a:ext cx="3240087" cy="2379662"/>
          </a:xfrm>
          <a:prstGeom prst="rect">
            <a:avLst/>
          </a:prstGeom>
          <a:noFill/>
          <a:ln w="9525">
            <a:noFill/>
            <a:miter lim="800000"/>
            <a:headEnd/>
            <a:tailEnd/>
          </a:ln>
        </p:spPr>
      </p:pic>
      <p:pic>
        <p:nvPicPr>
          <p:cNvPr id="66573" name="Picture 13"/>
          <p:cNvPicPr>
            <a:picLocks noChangeAspect="1" noChangeArrowheads="1"/>
          </p:cNvPicPr>
          <p:nvPr/>
        </p:nvPicPr>
        <p:blipFill>
          <a:blip r:embed="rId3"/>
          <a:srcRect/>
          <a:stretch>
            <a:fillRect/>
          </a:stretch>
        </p:blipFill>
        <p:spPr bwMode="auto">
          <a:xfrm>
            <a:off x="5364163" y="1557338"/>
            <a:ext cx="3311525" cy="2324100"/>
          </a:xfrm>
          <a:prstGeom prst="rect">
            <a:avLst/>
          </a:prstGeom>
          <a:noFill/>
          <a:ln w="9525">
            <a:noFill/>
            <a:miter lim="800000"/>
            <a:headEnd/>
            <a:tailEnd/>
          </a:ln>
        </p:spPr>
      </p:pic>
      <p:pic>
        <p:nvPicPr>
          <p:cNvPr id="66574" name="Picture 14"/>
          <p:cNvPicPr>
            <a:picLocks noChangeAspect="1" noChangeArrowheads="1"/>
          </p:cNvPicPr>
          <p:nvPr/>
        </p:nvPicPr>
        <p:blipFill>
          <a:blip r:embed="rId4"/>
          <a:srcRect/>
          <a:stretch>
            <a:fillRect/>
          </a:stretch>
        </p:blipFill>
        <p:spPr bwMode="auto">
          <a:xfrm>
            <a:off x="971550" y="4076700"/>
            <a:ext cx="3455988" cy="2378075"/>
          </a:xfrm>
          <a:prstGeom prst="rect">
            <a:avLst/>
          </a:prstGeom>
          <a:noFill/>
          <a:ln w="9525">
            <a:noFill/>
            <a:miter lim="800000"/>
            <a:headEnd/>
            <a:tailEnd/>
          </a:ln>
        </p:spPr>
      </p:pic>
      <p:pic>
        <p:nvPicPr>
          <p:cNvPr id="66575" name="Picture 15"/>
          <p:cNvPicPr>
            <a:picLocks noChangeAspect="1" noChangeArrowheads="1"/>
          </p:cNvPicPr>
          <p:nvPr/>
        </p:nvPicPr>
        <p:blipFill>
          <a:blip r:embed="rId5"/>
          <a:srcRect/>
          <a:stretch>
            <a:fillRect/>
          </a:stretch>
        </p:blipFill>
        <p:spPr bwMode="auto">
          <a:xfrm>
            <a:off x="5651500" y="4724400"/>
            <a:ext cx="2028825" cy="1485900"/>
          </a:xfrm>
          <a:prstGeom prst="rect">
            <a:avLst/>
          </a:prstGeom>
          <a:noFill/>
          <a:ln w="9525">
            <a:noFill/>
            <a:miter lim="800000"/>
            <a:headEnd/>
            <a:tailEnd/>
          </a:ln>
        </p:spPr>
      </p:pic>
      <p:sp>
        <p:nvSpPr>
          <p:cNvPr id="66576" name="Text Box 16"/>
          <p:cNvSpPr txBox="1">
            <a:spLocks noChangeArrowheads="1"/>
          </p:cNvSpPr>
          <p:nvPr/>
        </p:nvSpPr>
        <p:spPr bwMode="auto">
          <a:xfrm>
            <a:off x="5148263" y="4581525"/>
            <a:ext cx="431800" cy="366713"/>
          </a:xfrm>
          <a:prstGeom prst="rect">
            <a:avLst/>
          </a:prstGeom>
          <a:noFill/>
          <a:ln w="9525">
            <a:noFill/>
            <a:miter lim="800000"/>
            <a:headEnd/>
            <a:tailEnd/>
          </a:ln>
          <a:effectLst/>
        </p:spPr>
        <p:txBody>
          <a:bodyPr>
            <a:spAutoFit/>
          </a:bodyPr>
          <a:lstStyle/>
          <a:p>
            <a:pPr>
              <a:spcBef>
                <a:spcPct val="50000"/>
              </a:spcBef>
            </a:pPr>
            <a:r>
              <a:rPr lang="es-ES"/>
              <a:t>4</a:t>
            </a:r>
          </a:p>
        </p:txBody>
      </p:sp>
      <p:pic>
        <p:nvPicPr>
          <p:cNvPr id="15" name="Picture 4" descr="C:\Users\Orly\AppData\Local\Microsoft\Windows\Temporary Internet Files\Content.IE5\9JXB5VYT\MC900432529[1].png">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8366540" y="6120921"/>
            <a:ext cx="640520" cy="640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Autofit/>
          </a:bodyPr>
          <a:lstStyle/>
          <a:p>
            <a:pPr algn="ctr"/>
            <a:r>
              <a:rPr lang="en-US" sz="3200" b="1" dirty="0">
                <a:solidFill>
                  <a:schemeClr val="tx2"/>
                </a:solidFill>
                <a:latin typeface="+mj-lt"/>
                <a:ea typeface="+mj-ea"/>
                <a:cs typeface="+mj-cs"/>
              </a:rPr>
              <a:t>ESPECIFICACION CASOS DE USO</a:t>
            </a:r>
          </a:p>
          <a:p>
            <a:pPr algn="ctr"/>
            <a:r>
              <a:rPr lang="en-US" sz="3200" b="1" dirty="0">
                <a:solidFill>
                  <a:schemeClr val="tx2"/>
                </a:solidFill>
                <a:latin typeface="+mj-lt"/>
                <a:ea typeface="+mj-ea"/>
                <a:cs typeface="+mj-cs"/>
              </a:rPr>
              <a:t>CC_CUS003_Actualizar_informacion_Solicitudes_contratos_adendas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smtClean="0">
                <a:solidFill>
                  <a:srgbClr val="FFFFFF"/>
                </a:solidFill>
                <a:latin typeface="Candara" pitchFamily="34" charset="0"/>
              </a:rPr>
              <a:t>CC_CUS003_Actualizar_informacion_Solicitudes_contratos_adendas</a:t>
            </a:r>
            <a:endParaRPr lang="es-PE" sz="3200" b="1" dirty="0">
              <a:solidFill>
                <a:srgbClr val="FFFFFF"/>
              </a:solidFill>
              <a:latin typeface="Candara" pitchFamily="34" charset="0"/>
            </a:endParaRPr>
          </a:p>
        </p:txBody>
      </p:sp>
      <p:sp>
        <p:nvSpPr>
          <p:cNvPr id="65542" name="Oval 6"/>
          <p:cNvSpPr>
            <a:spLocks noChangeArrowheads="1"/>
          </p:cNvSpPr>
          <p:nvPr/>
        </p:nvSpPr>
        <p:spPr bwMode="auto">
          <a:xfrm>
            <a:off x="179388" y="1700213"/>
            <a:ext cx="360362" cy="360362"/>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5543" name="Oval 7"/>
          <p:cNvSpPr>
            <a:spLocks noChangeArrowheads="1"/>
          </p:cNvSpPr>
          <p:nvPr/>
        </p:nvSpPr>
        <p:spPr bwMode="auto">
          <a:xfrm>
            <a:off x="4788024" y="1700213"/>
            <a:ext cx="360362" cy="360362"/>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5544" name="Oval 8"/>
          <p:cNvSpPr>
            <a:spLocks noChangeArrowheads="1"/>
          </p:cNvSpPr>
          <p:nvPr/>
        </p:nvSpPr>
        <p:spPr bwMode="auto">
          <a:xfrm>
            <a:off x="2195736" y="4581525"/>
            <a:ext cx="360363" cy="360363"/>
          </a:xfrm>
          <a:prstGeom prst="ellipse">
            <a:avLst/>
          </a:prstGeom>
          <a:solidFill>
            <a:schemeClr val="bg1"/>
          </a:solidFill>
          <a:ln w="9525">
            <a:solidFill>
              <a:schemeClr val="tx1"/>
            </a:solidFill>
            <a:round/>
            <a:headEnd/>
            <a:tailEnd/>
          </a:ln>
          <a:effectLst/>
        </p:spPr>
        <p:txBody>
          <a:bodyPr wrap="none" anchor="ctr"/>
          <a:lstStyle/>
          <a:p>
            <a:endParaRPr lang="es-ES"/>
          </a:p>
        </p:txBody>
      </p:sp>
      <p:sp>
        <p:nvSpPr>
          <p:cNvPr id="65545" name="Text Box 9"/>
          <p:cNvSpPr txBox="1">
            <a:spLocks noChangeArrowheads="1"/>
          </p:cNvSpPr>
          <p:nvPr/>
        </p:nvSpPr>
        <p:spPr bwMode="auto">
          <a:xfrm>
            <a:off x="179388" y="1700213"/>
            <a:ext cx="431800" cy="366712"/>
          </a:xfrm>
          <a:prstGeom prst="rect">
            <a:avLst/>
          </a:prstGeom>
          <a:noFill/>
          <a:ln w="9525">
            <a:noFill/>
            <a:miter lim="800000"/>
            <a:headEnd/>
            <a:tailEnd/>
          </a:ln>
          <a:effectLst/>
        </p:spPr>
        <p:txBody>
          <a:bodyPr>
            <a:spAutoFit/>
          </a:bodyPr>
          <a:lstStyle/>
          <a:p>
            <a:pPr>
              <a:spcBef>
                <a:spcPct val="50000"/>
              </a:spcBef>
            </a:pPr>
            <a:r>
              <a:rPr lang="es-ES"/>
              <a:t>1</a:t>
            </a:r>
          </a:p>
        </p:txBody>
      </p:sp>
      <p:sp>
        <p:nvSpPr>
          <p:cNvPr id="65546" name="Text Box 10"/>
          <p:cNvSpPr txBox="1">
            <a:spLocks noChangeArrowheads="1"/>
          </p:cNvSpPr>
          <p:nvPr/>
        </p:nvSpPr>
        <p:spPr bwMode="auto">
          <a:xfrm>
            <a:off x="4827429" y="1700213"/>
            <a:ext cx="431800" cy="366712"/>
          </a:xfrm>
          <a:prstGeom prst="rect">
            <a:avLst/>
          </a:prstGeom>
          <a:noFill/>
          <a:ln w="9525">
            <a:noFill/>
            <a:miter lim="800000"/>
            <a:headEnd/>
            <a:tailEnd/>
          </a:ln>
          <a:effectLst/>
        </p:spPr>
        <p:txBody>
          <a:bodyPr>
            <a:spAutoFit/>
          </a:bodyPr>
          <a:lstStyle/>
          <a:p>
            <a:pPr>
              <a:spcBef>
                <a:spcPct val="50000"/>
              </a:spcBef>
            </a:pPr>
            <a:r>
              <a:rPr lang="es-ES"/>
              <a:t>2</a:t>
            </a:r>
          </a:p>
        </p:txBody>
      </p:sp>
      <p:sp>
        <p:nvSpPr>
          <p:cNvPr id="65547" name="Text Box 11"/>
          <p:cNvSpPr txBox="1">
            <a:spLocks noChangeArrowheads="1"/>
          </p:cNvSpPr>
          <p:nvPr/>
        </p:nvSpPr>
        <p:spPr bwMode="auto">
          <a:xfrm>
            <a:off x="2195736" y="4581525"/>
            <a:ext cx="431800" cy="366713"/>
          </a:xfrm>
          <a:prstGeom prst="rect">
            <a:avLst/>
          </a:prstGeom>
          <a:noFill/>
          <a:ln w="9525">
            <a:noFill/>
            <a:miter lim="800000"/>
            <a:headEnd/>
            <a:tailEnd/>
          </a:ln>
          <a:effectLst/>
        </p:spPr>
        <p:txBody>
          <a:bodyPr>
            <a:spAutoFit/>
          </a:bodyPr>
          <a:lstStyle/>
          <a:p>
            <a:pPr>
              <a:spcBef>
                <a:spcPct val="50000"/>
              </a:spcBef>
            </a:pPr>
            <a:r>
              <a:rPr lang="es-ES" dirty="0"/>
              <a:t>3</a:t>
            </a:r>
          </a:p>
        </p:txBody>
      </p:sp>
      <p:pic>
        <p:nvPicPr>
          <p:cNvPr id="65548" name="Picture 12"/>
          <p:cNvPicPr>
            <a:picLocks noChangeAspect="1" noChangeArrowheads="1"/>
          </p:cNvPicPr>
          <p:nvPr/>
        </p:nvPicPr>
        <p:blipFill>
          <a:blip r:embed="rId2"/>
          <a:srcRect/>
          <a:stretch>
            <a:fillRect/>
          </a:stretch>
        </p:blipFill>
        <p:spPr bwMode="auto">
          <a:xfrm>
            <a:off x="684535" y="1844675"/>
            <a:ext cx="3527425" cy="2268538"/>
          </a:xfrm>
          <a:prstGeom prst="rect">
            <a:avLst/>
          </a:prstGeom>
          <a:noFill/>
          <a:ln w="9525">
            <a:noFill/>
            <a:miter lim="800000"/>
            <a:headEnd/>
            <a:tailEnd/>
          </a:ln>
        </p:spPr>
      </p:pic>
      <p:pic>
        <p:nvPicPr>
          <p:cNvPr id="65549" name="Picture 13"/>
          <p:cNvPicPr>
            <a:picLocks noChangeAspect="1" noChangeArrowheads="1"/>
          </p:cNvPicPr>
          <p:nvPr/>
        </p:nvPicPr>
        <p:blipFill>
          <a:blip r:embed="rId3"/>
          <a:srcRect/>
          <a:stretch>
            <a:fillRect/>
          </a:stretch>
        </p:blipFill>
        <p:spPr bwMode="auto">
          <a:xfrm>
            <a:off x="5259229" y="1751684"/>
            <a:ext cx="3563938" cy="2566987"/>
          </a:xfrm>
          <a:prstGeom prst="rect">
            <a:avLst/>
          </a:prstGeom>
          <a:noFill/>
          <a:ln w="9525">
            <a:noFill/>
            <a:miter lim="800000"/>
            <a:headEnd/>
            <a:tailEnd/>
          </a:ln>
        </p:spPr>
      </p:pic>
      <p:pic>
        <p:nvPicPr>
          <p:cNvPr id="65550" name="Picture 14"/>
          <p:cNvPicPr>
            <a:picLocks noChangeAspect="1" noChangeArrowheads="1"/>
          </p:cNvPicPr>
          <p:nvPr/>
        </p:nvPicPr>
        <p:blipFill>
          <a:blip r:embed="rId4"/>
          <a:srcRect/>
          <a:stretch>
            <a:fillRect/>
          </a:stretch>
        </p:blipFill>
        <p:spPr bwMode="auto">
          <a:xfrm>
            <a:off x="2699792" y="4652962"/>
            <a:ext cx="4305300" cy="1658937"/>
          </a:xfrm>
          <a:prstGeom prst="rect">
            <a:avLst/>
          </a:prstGeom>
          <a:noFill/>
          <a:ln w="9525">
            <a:noFill/>
            <a:miter lim="800000"/>
            <a:headEnd/>
            <a:tailEnd/>
          </a:ln>
        </p:spPr>
      </p:pic>
      <p:pic>
        <p:nvPicPr>
          <p:cNvPr id="12" name="Picture 4" descr="C:\Users\Orly\AppData\Local\Microsoft\Windows\Temporary Internet Files\Content.IE5\9JXB5VYT\MC900432529[1].png">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8366540" y="6120921"/>
            <a:ext cx="640520" cy="640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chemeClr val="tx2"/>
                </a:solidFill>
                <a:latin typeface="+mj-lt"/>
                <a:ea typeface="+mj-ea"/>
                <a:cs typeface="+mj-cs"/>
              </a:rPr>
              <a:t>CC_CUS007_Actualizar_Cláusulas_predifinidas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CC_CUS007_Actualizar_Cláusulas_predifinidas</a:t>
            </a:r>
            <a:endParaRPr lang="es-PE" sz="3200" b="1" dirty="0">
              <a:solidFill>
                <a:srgbClr val="FFFFFF"/>
              </a:solidFill>
              <a:latin typeface="Candara" pitchFamily="34" charset="0"/>
            </a:endParaRPr>
          </a:p>
        </p:txBody>
      </p:sp>
      <p:pic>
        <p:nvPicPr>
          <p:cNvPr id="1026" name="Picture 2" descr="D:\UPC\MALLA 33\Nivel_09\TP2\PROYECTO\ESPECIFICACION CUS\CC_CUS007_Actualizar_clausulas_predefinid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2" y="1761703"/>
            <a:ext cx="5857875"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rly\AppData\Local\Microsoft\Windows\Temporary Internet Files\Content.IE5\9JXB5VYT\MC900432529[1].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8366540" y="6120921"/>
            <a:ext cx="640520" cy="64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64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31746"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1747"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67544" y="3141662"/>
            <a:ext cx="8229600" cy="1252537"/>
          </a:xfrm>
          <a:prstGeom prst="rect">
            <a:avLst/>
          </a:prstGeom>
          <a:noFill/>
          <a:ln w="9525">
            <a:noFill/>
            <a:miter lim="800000"/>
            <a:headEnd/>
            <a:tailEnd/>
          </a:ln>
        </p:spPr>
        <p:txBody>
          <a:bodyPr anchor="ctr">
            <a:noAutofit/>
          </a:bodyPr>
          <a:lstStyle/>
          <a:p>
            <a:pPr algn="ctr"/>
            <a:r>
              <a:rPr lang="en-US" sz="3200" b="1" dirty="0">
                <a:solidFill>
                  <a:schemeClr val="tx2"/>
                </a:solidFill>
                <a:latin typeface="+mj-lt"/>
                <a:ea typeface="+mj-ea"/>
                <a:cs typeface="+mj-cs"/>
              </a:rPr>
              <a:t>ESPECIFICACION CASOS DE USO</a:t>
            </a:r>
          </a:p>
          <a:p>
            <a:pPr algn="ctr"/>
            <a:r>
              <a:rPr lang="en-US" sz="3200" b="1" dirty="0">
                <a:solidFill>
                  <a:schemeClr val="tx2"/>
                </a:solidFill>
                <a:latin typeface="+mj-lt"/>
                <a:ea typeface="+mj-ea"/>
                <a:cs typeface="+mj-cs"/>
              </a:rPr>
              <a:t>CC_CUS002_Actualizar_informacion_clientes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891867773"/>
              </p:ext>
            </p:extLst>
          </p:nvPr>
        </p:nvGraphicFramePr>
        <p:xfrm>
          <a:off x="251519" y="2348880"/>
          <a:ext cx="8641656" cy="4174220"/>
        </p:xfrm>
        <a:graphic>
          <a:graphicData uri="http://schemas.openxmlformats.org/drawingml/2006/table">
            <a:tbl>
              <a:tblPr firstRow="1" bandRow="1">
                <a:tableStyleId>{BC89EF96-8CEA-46FF-86C4-4CE0E7609802}</a:tableStyleId>
              </a:tblPr>
              <a:tblGrid>
                <a:gridCol w="2722858"/>
                <a:gridCol w="5918798"/>
              </a:tblGrid>
              <a:tr h="624070">
                <a:tc>
                  <a:txBody>
                    <a:bodyPr/>
                    <a:lstStyle/>
                    <a:p>
                      <a:r>
                        <a:rPr lang="en-US" dirty="0" err="1" smtClean="0"/>
                        <a:t>Actores</a:t>
                      </a:r>
                      <a:r>
                        <a:rPr lang="en-US" baseline="0" dirty="0" smtClean="0"/>
                        <a:t> de </a:t>
                      </a:r>
                      <a:r>
                        <a:rPr lang="en-US" baseline="0" dirty="0" err="1" smtClean="0"/>
                        <a:t>Negocio</a:t>
                      </a:r>
                      <a:endParaRPr lang="es-PE" dirty="0"/>
                    </a:p>
                  </a:txBody>
                  <a:tcPr/>
                </a:tc>
                <a:tc>
                  <a:txBody>
                    <a:bodyPr/>
                    <a:lstStyle/>
                    <a:p>
                      <a:r>
                        <a:rPr lang="es-PE" sz="1800" b="0" kern="1200" dirty="0" smtClean="0">
                          <a:effectLst/>
                        </a:rPr>
                        <a:t>CC_AS003_Jefe_Comercial</a:t>
                      </a:r>
                      <a:endParaRPr lang="es-PE" b="0" dirty="0"/>
                    </a:p>
                  </a:txBody>
                  <a:tcPr/>
                </a:tc>
              </a:tr>
              <a:tr h="624070">
                <a:tc>
                  <a:txBody>
                    <a:bodyPr/>
                    <a:lstStyle/>
                    <a:p>
                      <a:r>
                        <a:rPr lang="es-PE" b="1" noProof="0" dirty="0" err="1" smtClean="0"/>
                        <a:t>Proposito</a:t>
                      </a:r>
                      <a:endParaRPr lang="es-PE" b="1"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800" kern="1200" dirty="0" smtClean="0">
                          <a:effectLst/>
                        </a:rPr>
                        <a:t>Realizar al mantenimiento de datos de los Clientes.</a:t>
                      </a:r>
                      <a:endParaRPr lang="es-PE" sz="1800" kern="1200" dirty="0" smtClean="0">
                        <a:solidFill>
                          <a:schemeClr val="dk1"/>
                        </a:solidFill>
                        <a:effectLst/>
                        <a:latin typeface="+mn-lt"/>
                        <a:ea typeface="+mn-ea"/>
                        <a:cs typeface="+mn-cs"/>
                      </a:endParaRP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b="1" kern="1200" dirty="0" smtClean="0">
                          <a:effectLst/>
                        </a:rPr>
                        <a:t>Breve Descripción</a:t>
                      </a:r>
                    </a:p>
                  </a:txBody>
                  <a:tcPr/>
                </a:tc>
                <a:tc>
                  <a:txBody>
                    <a:bodyPr/>
                    <a:lstStyle/>
                    <a:p>
                      <a:pPr algn="just"/>
                      <a:r>
                        <a:rPr lang="es-PE" sz="1800" kern="1200" dirty="0" smtClean="0">
                          <a:effectLst/>
                        </a:rPr>
                        <a:t>El sistema muestra la interfaz “Mantenimiento de datos de Cliente” con opciones para asociar los criterios como:</a:t>
                      </a:r>
                    </a:p>
                    <a:p>
                      <a:pPr algn="just"/>
                      <a:r>
                        <a:rPr lang="es-PE" sz="1800" kern="1200" dirty="0" smtClean="0">
                          <a:effectLst/>
                        </a:rPr>
                        <a:t>La razón social, Nº de RUC, Nº de teléfono, Nº de Anexo, cuenta de correo, Nº de Fax, Tipo de persona, estado del Cliente.	</a:t>
                      </a:r>
                    </a:p>
                  </a:txBody>
                  <a:tcPr/>
                </a:tc>
              </a:tr>
              <a:tr h="624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effectLst/>
                        </a:rPr>
                        <a:t>Flujo</a:t>
                      </a:r>
                      <a:r>
                        <a:rPr lang="en-US" sz="1800" b="1" kern="1200" baseline="0" dirty="0" smtClean="0">
                          <a:effectLst/>
                        </a:rPr>
                        <a:t> de </a:t>
                      </a:r>
                      <a:r>
                        <a:rPr lang="en-US" sz="1800" b="1" kern="1200" baseline="0" dirty="0" err="1" smtClean="0">
                          <a:effectLst/>
                        </a:rPr>
                        <a:t>Eventos</a:t>
                      </a:r>
                      <a:endParaRPr lang="es-PE" sz="1800" b="1" kern="1200" dirty="0" smtClean="0">
                        <a:effectLst/>
                      </a:endParaRPr>
                    </a:p>
                  </a:txBody>
                  <a:tcPr/>
                </a:tc>
                <a:tc>
                  <a:txBody>
                    <a:bodyPr/>
                    <a:lstStyle/>
                    <a:p>
                      <a:r>
                        <a:rPr lang="es-PE" sz="1800" kern="1200" dirty="0" smtClean="0">
                          <a:solidFill>
                            <a:schemeClr val="tx1"/>
                          </a:solidFill>
                          <a:effectLst/>
                          <a:latin typeface="+mn-lt"/>
                          <a:ea typeface="+mn-ea"/>
                          <a:cs typeface="+mn-cs"/>
                        </a:rPr>
                        <a:t>El sistema muestra la interfaz “</a:t>
                      </a:r>
                      <a:r>
                        <a:rPr lang="es-PE" sz="1800" b="1" kern="1200" dirty="0" smtClean="0">
                          <a:solidFill>
                            <a:schemeClr val="tx1"/>
                          </a:solidFill>
                          <a:effectLst/>
                          <a:latin typeface="+mn-lt"/>
                          <a:ea typeface="+mn-ea"/>
                          <a:cs typeface="+mn-cs"/>
                        </a:rPr>
                        <a:t>Mantenimiento de datos de Cliente</a:t>
                      </a:r>
                      <a:r>
                        <a:rPr lang="es-PE" sz="1800" kern="1200" dirty="0" smtClean="0">
                          <a:solidFill>
                            <a:schemeClr val="tx1"/>
                          </a:solidFill>
                          <a:effectLst/>
                          <a:latin typeface="+mn-lt"/>
                          <a:ea typeface="+mn-ea"/>
                          <a:cs typeface="+mn-cs"/>
                        </a:rPr>
                        <a:t>” con opciones para asociar los criterios como:</a:t>
                      </a:r>
                    </a:p>
                    <a:p>
                      <a:pPr algn="just"/>
                      <a:r>
                        <a:rPr lang="es-PE" sz="1800" kern="1200" dirty="0" smtClean="0">
                          <a:solidFill>
                            <a:schemeClr val="tx1"/>
                          </a:solidFill>
                          <a:effectLst/>
                          <a:latin typeface="+mn-lt"/>
                          <a:ea typeface="+mn-ea"/>
                          <a:cs typeface="+mn-cs"/>
                        </a:rPr>
                        <a:t>La razón social, Nº de RUC, Nº de teléfono, Nº de Anexo, cuenta de correo, Nº de Fax, Tipo de persona, estado del Cliente.</a:t>
                      </a:r>
                      <a:endParaRPr lang="es-PE" sz="1800" kern="1200" dirty="0" smtClean="0">
                        <a:effectLst/>
                      </a:endParaRPr>
                    </a:p>
                  </a:txBody>
                  <a:tcPr/>
                </a:tc>
              </a:tr>
            </a:tbl>
          </a:graphicData>
        </a:graphic>
      </p:graphicFrame>
      <p:pic>
        <p:nvPicPr>
          <p:cNvPr id="6" name="Picture 2" descr="C:\Users\Orly\AppData\Local\Microsoft\Windows\Temporary Internet Files\Content.IE5\2ONJ1XFZ\MC900432671[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8296836" y="6078072"/>
            <a:ext cx="779928" cy="77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072899755"/>
              </p:ext>
            </p:extLst>
          </p:nvPr>
        </p:nvGraphicFramePr>
        <p:xfrm>
          <a:off x="252214" y="1810643"/>
          <a:ext cx="8640961" cy="4754880"/>
        </p:xfrm>
        <a:graphic>
          <a:graphicData uri="http://schemas.openxmlformats.org/drawingml/2006/table">
            <a:tbl>
              <a:tblPr firstRow="1" bandRow="1">
                <a:tableStyleId>{BC89EF96-8CEA-46FF-86C4-4CE0E7609802}</a:tableStyleId>
              </a:tblPr>
              <a:tblGrid>
                <a:gridCol w="8640961"/>
              </a:tblGrid>
              <a:tr h="624070">
                <a:tc>
                  <a:txBody>
                    <a:bodyPr/>
                    <a:lstStyle/>
                    <a:p>
                      <a:pPr marL="0" lvl="2" indent="0"/>
                      <a:r>
                        <a:rPr lang="en-US" sz="1800" b="1" i="0" kern="1200" dirty="0" err="1" smtClean="0">
                          <a:solidFill>
                            <a:schemeClr val="tx1"/>
                          </a:solidFill>
                          <a:effectLst/>
                          <a:latin typeface="+mn-lt"/>
                          <a:ea typeface="+mn-ea"/>
                          <a:cs typeface="+mn-cs"/>
                        </a:rPr>
                        <a:t>Flujo</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Básico</a:t>
                      </a:r>
                      <a:endParaRPr lang="es-PE" sz="1800" b="1" i="0" kern="1200" dirty="0" smtClean="0">
                        <a:solidFill>
                          <a:schemeClr val="tx1"/>
                        </a:solidFill>
                        <a:effectLst/>
                        <a:latin typeface="+mn-lt"/>
                        <a:ea typeface="+mn-ea"/>
                        <a:cs typeface="+mn-cs"/>
                      </a:endParaRPr>
                    </a:p>
                    <a:p>
                      <a:pPr marL="342900" lvl="2" indent="-342900">
                        <a:lnSpc>
                          <a:spcPct val="100000"/>
                        </a:lnSpc>
                        <a:buFont typeface="+mj-lt"/>
                        <a:buAutoNum type="arabicPeriod"/>
                      </a:pPr>
                      <a:r>
                        <a:rPr lang="es-PE" sz="1800" b="1" i="0" kern="1200" dirty="0" smtClean="0">
                          <a:solidFill>
                            <a:schemeClr val="tx1"/>
                          </a:solidFill>
                          <a:effectLst/>
                          <a:latin typeface="+mn-lt"/>
                          <a:ea typeface="+mn-ea"/>
                          <a:cs typeface="+mn-cs"/>
                        </a:rPr>
                        <a:t>Agregar Cliente</a:t>
                      </a:r>
                      <a:endParaRPr lang="es-PE" sz="1800" b="1" i="1" kern="1200" dirty="0" smtClean="0">
                        <a:solidFill>
                          <a:schemeClr val="tx1"/>
                        </a:solidFill>
                        <a:effectLst/>
                        <a:latin typeface="+mn-lt"/>
                        <a:ea typeface="+mn-ea"/>
                        <a:cs typeface="+mn-cs"/>
                      </a:endParaRPr>
                    </a:p>
                    <a:p>
                      <a:pPr marL="800100" lvl="1" indent="-342900">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Gestión de Clientes.</a:t>
                      </a:r>
                    </a:p>
                    <a:p>
                      <a:pPr marL="800100" lvl="1" indent="-342900">
                        <a:buFont typeface="+mj-lt"/>
                        <a:buAutoNum type="arabicPeriod"/>
                      </a:pPr>
                      <a:r>
                        <a:rPr lang="es-PE" sz="1800" b="0" kern="1200" dirty="0" smtClean="0">
                          <a:solidFill>
                            <a:schemeClr val="tx1"/>
                          </a:solidFill>
                          <a:effectLst/>
                          <a:latin typeface="+mn-lt"/>
                          <a:ea typeface="+mn-ea"/>
                          <a:cs typeface="+mn-cs"/>
                        </a:rPr>
                        <a:t>El Módulo de Gestión de Contratos de Clientes carga el listado de Clientes en estado “Vigente”.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da clic sobre el botón Agregar</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la razón Social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el Nº de RUC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el Nº de Teléfono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Nº de Anexo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la cuenta de correo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ingresa el Nº de Fax del Cliente. </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selecciona el Tipo de persona del Cliente.</a:t>
                      </a:r>
                    </a:p>
                    <a:p>
                      <a:pPr marL="800100" lvl="1" indent="-342900">
                        <a:buFont typeface="+mj-lt"/>
                        <a:buAutoNum type="arabicPeriod"/>
                      </a:pPr>
                      <a:r>
                        <a:rPr lang="es-PE" sz="1800" b="0" kern="1200" dirty="0" smtClean="0">
                          <a:solidFill>
                            <a:schemeClr val="tx1"/>
                          </a:solidFill>
                          <a:effectLst/>
                          <a:latin typeface="+mn-lt"/>
                          <a:ea typeface="+mn-ea"/>
                          <a:cs typeface="+mn-cs"/>
                        </a:rPr>
                        <a:t>El Módulo de Gestión de Contratos de Clientes asigna el valor inicial para el campo Estado de cliente  de “Vigente”</a:t>
                      </a:r>
                    </a:p>
                    <a:p>
                      <a:pPr marL="800100" lvl="1" indent="-342900">
                        <a:buFont typeface="+mj-lt"/>
                        <a:buAutoNum type="arabicPeriod"/>
                      </a:pPr>
                      <a:r>
                        <a:rPr lang="es-PE" sz="1800" b="0" kern="1200" dirty="0" smtClean="0">
                          <a:solidFill>
                            <a:schemeClr val="tx1"/>
                          </a:solidFill>
                          <a:effectLst/>
                          <a:latin typeface="+mn-lt"/>
                          <a:ea typeface="+mn-ea"/>
                          <a:cs typeface="+mn-cs"/>
                        </a:rPr>
                        <a:t>El CC_AS003_Jefe_Comercial da clic en el botón grabar.</a:t>
                      </a:r>
                      <a:endParaRPr lang="es-PE" b="0" dirty="0"/>
                    </a:p>
                  </a:txBody>
                  <a:tcPr/>
                </a:tc>
              </a:tr>
            </a:tbl>
          </a:graphicData>
        </a:graphic>
      </p:graphicFrame>
    </p:spTree>
    <p:extLst>
      <p:ext uri="{BB962C8B-B14F-4D97-AF65-F5344CB8AC3E}">
        <p14:creationId xmlns:p14="http://schemas.microsoft.com/office/powerpoint/2010/main" val="3565054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968156856"/>
              </p:ext>
            </p:extLst>
          </p:nvPr>
        </p:nvGraphicFramePr>
        <p:xfrm>
          <a:off x="251519" y="2060848"/>
          <a:ext cx="8640961" cy="3657600"/>
        </p:xfrm>
        <a:graphic>
          <a:graphicData uri="http://schemas.openxmlformats.org/drawingml/2006/table">
            <a:tbl>
              <a:tblPr firstRow="1" bandRow="1">
                <a:tableStyleId>{BC89EF96-8CEA-46FF-86C4-4CE0E7609802}</a:tableStyleId>
              </a:tblPr>
              <a:tblGrid>
                <a:gridCol w="8640961"/>
              </a:tblGrid>
              <a:tr h="624070">
                <a:tc>
                  <a:txBody>
                    <a:bodyPr/>
                    <a:lstStyle/>
                    <a:p>
                      <a:pPr marL="342900" lvl="0" indent="-342900">
                        <a:buFont typeface="+mj-lt"/>
                        <a:buAutoNum type="arabicPeriod" startAt="2"/>
                      </a:pPr>
                      <a:r>
                        <a:rPr lang="es-PE" sz="1800" b="1" i="0" kern="1200" dirty="0" smtClean="0">
                          <a:solidFill>
                            <a:schemeClr val="tx1"/>
                          </a:solidFill>
                          <a:effectLst/>
                          <a:latin typeface="+mn-lt"/>
                          <a:ea typeface="+mn-ea"/>
                          <a:cs typeface="+mn-cs"/>
                        </a:rPr>
                        <a:t>Modificar Cliente</a:t>
                      </a:r>
                    </a:p>
                    <a:p>
                      <a:pPr lvl="1"/>
                      <a:endParaRPr lang="es-PE" sz="1800" b="1" i="1" kern="1200" dirty="0" smtClean="0">
                        <a:solidFill>
                          <a:schemeClr val="tx1"/>
                        </a:solidFill>
                        <a:effectLst/>
                        <a:latin typeface="+mn-lt"/>
                        <a:ea typeface="+mn-ea"/>
                        <a:cs typeface="+mn-cs"/>
                      </a:endParaRPr>
                    </a:p>
                    <a:p>
                      <a:pPr marL="800100" lvl="1" indent="-342900" algn="just">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Gestión de Clientes.</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carga el listado de Clientes en estado “Vigente”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sobre el botón Modificar</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modifica/actualiza los siguientes datos: razón Social, Nº de RUC,  Nº de Teléfono, Nº de Anexo, cuenta de correo, Nº de Fax del Cliente del Cliente.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en el botón grabar.</a:t>
                      </a:r>
                    </a:p>
                    <a:p>
                      <a:pPr lvl="1"/>
                      <a:r>
                        <a:rPr lang="es-PE" sz="1800" b="0" kern="1200" dirty="0" smtClean="0">
                          <a:solidFill>
                            <a:schemeClr val="tx1"/>
                          </a:solidFill>
                          <a:effectLst/>
                          <a:latin typeface="+mn-lt"/>
                          <a:ea typeface="+mn-ea"/>
                          <a:cs typeface="+mn-cs"/>
                        </a:rPr>
                        <a:t> </a:t>
                      </a:r>
                    </a:p>
                    <a:p>
                      <a:r>
                        <a:rPr lang="es-PE" sz="1800" b="0" kern="1200" dirty="0" smtClean="0">
                          <a:solidFill>
                            <a:schemeClr val="tx1"/>
                          </a:solidFill>
                          <a:effectLst/>
                          <a:latin typeface="+mn-lt"/>
                          <a:ea typeface="+mn-ea"/>
                          <a:cs typeface="+mn-cs"/>
                        </a:rPr>
                        <a:t> </a:t>
                      </a:r>
                    </a:p>
                  </a:txBody>
                  <a:tcPr/>
                </a:tc>
              </a:tr>
            </a:tbl>
          </a:graphicData>
        </a:graphic>
      </p:graphicFrame>
    </p:spTree>
    <p:extLst>
      <p:ext uri="{BB962C8B-B14F-4D97-AF65-F5344CB8AC3E}">
        <p14:creationId xmlns:p14="http://schemas.microsoft.com/office/powerpoint/2010/main" val="1665940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463044004"/>
              </p:ext>
            </p:extLst>
          </p:nvPr>
        </p:nvGraphicFramePr>
        <p:xfrm>
          <a:off x="251519" y="2060848"/>
          <a:ext cx="8640961" cy="4480560"/>
        </p:xfrm>
        <a:graphic>
          <a:graphicData uri="http://schemas.openxmlformats.org/drawingml/2006/table">
            <a:tbl>
              <a:tblPr firstRow="1" bandRow="1">
                <a:tableStyleId>{BC89EF96-8CEA-46FF-86C4-4CE0E7609802}</a:tableStyleId>
              </a:tblPr>
              <a:tblGrid>
                <a:gridCol w="8640961"/>
              </a:tblGrid>
              <a:tr h="624070">
                <a:tc>
                  <a:txBody>
                    <a:bodyPr/>
                    <a:lstStyle/>
                    <a:p>
                      <a:pPr marL="342900" lvl="0" indent="-342900">
                        <a:buFont typeface="+mj-lt"/>
                        <a:buAutoNum type="arabicPeriod" startAt="3"/>
                      </a:pPr>
                      <a:r>
                        <a:rPr lang="es-PE" sz="1800" b="1" i="0" kern="1200" dirty="0" smtClean="0">
                          <a:solidFill>
                            <a:schemeClr val="tx1"/>
                          </a:solidFill>
                          <a:effectLst/>
                          <a:latin typeface="+mn-lt"/>
                          <a:ea typeface="+mn-ea"/>
                          <a:cs typeface="+mn-cs"/>
                        </a:rPr>
                        <a:t>Modificar Cliente</a:t>
                      </a:r>
                    </a:p>
                    <a:p>
                      <a:pPr lvl="1"/>
                      <a:endParaRPr lang="es-PE" sz="1800" b="1" i="1" kern="1200" dirty="0" smtClean="0">
                        <a:solidFill>
                          <a:schemeClr val="tx1"/>
                        </a:solidFill>
                        <a:effectLst/>
                        <a:latin typeface="+mn-lt"/>
                        <a:ea typeface="+mn-ea"/>
                        <a:cs typeface="+mn-cs"/>
                      </a:endParaRPr>
                    </a:p>
                    <a:p>
                      <a:pPr marL="800100" lvl="1" indent="-342900" algn="just">
                        <a:buFont typeface="+mj-lt"/>
                        <a:buAutoNum type="arabicPeriod"/>
                      </a:pPr>
                      <a:r>
                        <a:rPr lang="es-PE" sz="1800" b="0" kern="1200" dirty="0" smtClean="0">
                          <a:solidFill>
                            <a:schemeClr val="tx1"/>
                          </a:solidFill>
                          <a:effectLst/>
                          <a:latin typeface="+mn-lt"/>
                          <a:ea typeface="+mn-ea"/>
                          <a:cs typeface="+mn-cs"/>
                        </a:rPr>
                        <a:t>El caso de uso se inicia cuando el CC_AS003_Jefe_Comercial selecciona la opción Gestión de Clientes.</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carga el listado de Clientes en estado “Vigente”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selecciona el registro del Cliente.</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sobre el botón Eliminar</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muestra la ventana de Confirmación “¿Está Seguro(a) de eliminar registro?”</a:t>
                      </a:r>
                    </a:p>
                    <a:p>
                      <a:pPr marL="800100" lvl="1" indent="-342900" algn="just">
                        <a:buFont typeface="+mj-lt"/>
                        <a:buAutoNum type="arabicPeriod"/>
                      </a:pPr>
                      <a:r>
                        <a:rPr lang="es-PE" sz="1800" b="0" kern="1200" dirty="0" smtClean="0">
                          <a:solidFill>
                            <a:schemeClr val="tx1"/>
                          </a:solidFill>
                          <a:effectLst/>
                          <a:latin typeface="+mn-lt"/>
                          <a:ea typeface="+mn-ea"/>
                          <a:cs typeface="+mn-cs"/>
                        </a:rPr>
                        <a:t>El CC_AS003_Jefe_Comercial da clic en la opción SI de la Venta de Confirmación</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de Clientes muestra mensaje “Se eliminó registro”</a:t>
                      </a:r>
                    </a:p>
                    <a:p>
                      <a:pPr marL="800100" lvl="1" indent="-342900" algn="just">
                        <a:buFont typeface="+mj-lt"/>
                        <a:buAutoNum type="arabicPeriod"/>
                      </a:pPr>
                      <a:r>
                        <a:rPr lang="es-PE" sz="1800" b="0" kern="1200" dirty="0" smtClean="0">
                          <a:solidFill>
                            <a:schemeClr val="tx1"/>
                          </a:solidFill>
                          <a:effectLst/>
                          <a:latin typeface="+mn-lt"/>
                          <a:ea typeface="+mn-ea"/>
                          <a:cs typeface="+mn-cs"/>
                        </a:rPr>
                        <a:t>El Módulo de Gestión de Contratos actualiza el listado de Clientes</a:t>
                      </a:r>
                    </a:p>
                    <a:p>
                      <a:pPr lvl="1"/>
                      <a:r>
                        <a:rPr lang="es-PE" sz="1800" b="0" kern="1200" dirty="0" smtClean="0">
                          <a:solidFill>
                            <a:schemeClr val="tx1"/>
                          </a:solidFill>
                          <a:effectLst/>
                          <a:latin typeface="+mn-lt"/>
                          <a:ea typeface="+mn-ea"/>
                          <a:cs typeface="+mn-cs"/>
                        </a:rPr>
                        <a:t> </a:t>
                      </a:r>
                    </a:p>
                    <a:p>
                      <a:r>
                        <a:rPr lang="es-PE" sz="1800" b="0" kern="1200" dirty="0" smtClean="0">
                          <a:solidFill>
                            <a:schemeClr val="tx1"/>
                          </a:solidFill>
                          <a:effectLst/>
                          <a:latin typeface="+mn-lt"/>
                          <a:ea typeface="+mn-ea"/>
                          <a:cs typeface="+mn-cs"/>
                        </a:rPr>
                        <a:t> </a:t>
                      </a:r>
                    </a:p>
                  </a:txBody>
                  <a:tcPr/>
                </a:tc>
              </a:tr>
            </a:tbl>
          </a:graphicData>
        </a:graphic>
      </p:graphicFrame>
    </p:spTree>
    <p:extLst>
      <p:ext uri="{BB962C8B-B14F-4D97-AF65-F5344CB8AC3E}">
        <p14:creationId xmlns:p14="http://schemas.microsoft.com/office/powerpoint/2010/main" val="590852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a:bodyPr>
          <a:lstStyle/>
          <a:p>
            <a:pPr algn="ctr">
              <a:lnSpc>
                <a:spcPct val="90000"/>
              </a:lnSpc>
            </a:pPr>
            <a:r>
              <a:rPr lang="en-US" sz="3200" b="1" dirty="0">
                <a:solidFill>
                  <a:srgbClr val="FFFFFF"/>
                </a:solidFill>
                <a:latin typeface="Candara" pitchFamily="34" charset="0"/>
              </a:rPr>
              <a:t>CC_CUS002_Actualizar_informacion_Clientes</a:t>
            </a:r>
            <a:endParaRPr lang="es-PE" sz="3200" b="1" dirty="0">
              <a:solidFill>
                <a:srgbClr val="FFFFFF"/>
              </a:solidFill>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74712792"/>
              </p:ext>
            </p:extLst>
          </p:nvPr>
        </p:nvGraphicFramePr>
        <p:xfrm>
          <a:off x="251519" y="2060848"/>
          <a:ext cx="8640962" cy="4297680"/>
        </p:xfrm>
        <a:graphic>
          <a:graphicData uri="http://schemas.openxmlformats.org/drawingml/2006/table">
            <a:tbl>
              <a:tblPr firstRow="1" bandRow="1">
                <a:tableStyleId>{BC89EF96-8CEA-46FF-86C4-4CE0E7609802}</a:tableStyleId>
              </a:tblPr>
              <a:tblGrid>
                <a:gridCol w="2880321"/>
                <a:gridCol w="5760641"/>
              </a:tblGrid>
              <a:tr h="624070">
                <a:tc>
                  <a:txBody>
                    <a:bodyPr/>
                    <a:lstStyle/>
                    <a:p>
                      <a:pPr marL="0" lvl="1" indent="0"/>
                      <a:r>
                        <a:rPr lang="es-PE" sz="1800" b="1" kern="1200" dirty="0" err="1" smtClean="0">
                          <a:solidFill>
                            <a:schemeClr val="tx1"/>
                          </a:solidFill>
                          <a:effectLst/>
                          <a:latin typeface="+mn-lt"/>
                          <a:ea typeface="+mn-ea"/>
                          <a:cs typeface="+mn-cs"/>
                        </a:rPr>
                        <a:t>Subflujos</a:t>
                      </a:r>
                      <a:endParaRPr lang="es-PE" sz="1800" b="1" kern="1200" dirty="0" smtClean="0">
                        <a:solidFill>
                          <a:schemeClr val="tx1"/>
                        </a:solidFill>
                        <a:effectLst/>
                        <a:latin typeface="+mn-lt"/>
                        <a:ea typeface="+mn-ea"/>
                        <a:cs typeface="+mn-cs"/>
                      </a:endParaRPr>
                    </a:p>
                    <a:p>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r h="624070">
                <a:tc>
                  <a:txBody>
                    <a:bodyPr/>
                    <a:lstStyle/>
                    <a:p>
                      <a:pPr marL="0" lvl="1" indent="0"/>
                      <a:r>
                        <a:rPr lang="es-PE" sz="1800" b="1" kern="1200" dirty="0" smtClean="0">
                          <a:solidFill>
                            <a:schemeClr val="tx1"/>
                          </a:solidFill>
                          <a:effectLst/>
                          <a:latin typeface="+mn-lt"/>
                          <a:ea typeface="+mn-ea"/>
                          <a:cs typeface="+mn-cs"/>
                        </a:rPr>
                        <a:t>Flujos Alternos</a:t>
                      </a:r>
                    </a:p>
                    <a:p>
                      <a:pPr marL="457200" lvl="1" indent="0"/>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r h="624070">
                <a:tc>
                  <a:txBody>
                    <a:bodyPr/>
                    <a:lstStyle/>
                    <a:p>
                      <a:pPr marL="0" lvl="0" indent="0"/>
                      <a:r>
                        <a:rPr lang="es-PE" sz="1800" b="1" kern="1200" dirty="0" smtClean="0">
                          <a:solidFill>
                            <a:schemeClr val="tx1"/>
                          </a:solidFill>
                          <a:effectLst/>
                          <a:latin typeface="+mn-lt"/>
                          <a:ea typeface="+mn-ea"/>
                          <a:cs typeface="+mn-cs"/>
                        </a:rPr>
                        <a:t>Precondiciones</a:t>
                      </a:r>
                    </a:p>
                    <a:p>
                      <a:endParaRPr lang="es-PE" sz="1800" b="0" kern="1200" dirty="0" smtClean="0">
                        <a:solidFill>
                          <a:schemeClr val="tx1"/>
                        </a:solidFill>
                        <a:effectLst/>
                        <a:latin typeface="+mn-lt"/>
                        <a:ea typeface="+mn-ea"/>
                        <a:cs typeface="+mn-cs"/>
                      </a:endParaRPr>
                    </a:p>
                  </a:txBody>
                  <a:tcPr/>
                </a:tc>
                <a:tc>
                  <a:txBody>
                    <a:bodyPr/>
                    <a:lstStyle/>
                    <a:p>
                      <a:pPr marL="0" lvl="0" indent="-457200">
                        <a:buFont typeface="Arial" pitchFamily="34" charset="0"/>
                        <a:buChar char="•"/>
                      </a:pPr>
                      <a:r>
                        <a:rPr lang="es-PE" sz="1800" b="1" kern="1200" dirty="0" smtClean="0">
                          <a:solidFill>
                            <a:schemeClr val="tx1"/>
                          </a:solidFill>
                          <a:effectLst/>
                          <a:latin typeface="+mn-lt"/>
                          <a:ea typeface="+mn-ea"/>
                          <a:cs typeface="+mn-cs"/>
                        </a:rPr>
                        <a:t>Acceso al sistema del CC_AS003_Jefe_Comercial </a:t>
                      </a:r>
                    </a:p>
                    <a:p>
                      <a:pPr marL="457200" lvl="1" indent="0"/>
                      <a:r>
                        <a:rPr lang="es-PE" sz="1800" b="0" kern="1200" dirty="0" smtClean="0">
                          <a:solidFill>
                            <a:schemeClr val="tx1"/>
                          </a:solidFill>
                          <a:effectLst/>
                          <a:latin typeface="+mn-lt"/>
                          <a:ea typeface="+mn-ea"/>
                          <a:cs typeface="+mn-cs"/>
                        </a:rPr>
                        <a:t>El usuario CC_AS003_Jefe_Comercial ha ingresado satisfactoriamente al sistema utilizando su nombre de usuario y contraseña.</a:t>
                      </a:r>
                    </a:p>
                    <a:p>
                      <a:endParaRPr lang="es-PE" sz="1800" b="0" kern="1200" dirty="0" smtClean="0">
                        <a:solidFill>
                          <a:schemeClr val="tx1"/>
                        </a:solidFill>
                        <a:effectLst/>
                        <a:latin typeface="+mn-lt"/>
                        <a:ea typeface="+mn-ea"/>
                        <a:cs typeface="+mn-cs"/>
                      </a:endParaRPr>
                    </a:p>
                  </a:txBody>
                  <a:tcPr/>
                </a:tc>
              </a:tr>
              <a:tr h="624070">
                <a:tc>
                  <a:txBody>
                    <a:bodyPr/>
                    <a:lstStyle/>
                    <a:p>
                      <a:pPr marL="0" lvl="0" indent="0"/>
                      <a:r>
                        <a:rPr lang="es-PE" sz="1800" b="1" kern="1200" dirty="0" err="1" smtClean="0">
                          <a:solidFill>
                            <a:schemeClr val="tx1"/>
                          </a:solidFill>
                          <a:effectLst/>
                          <a:latin typeface="+mn-lt"/>
                          <a:ea typeface="+mn-ea"/>
                          <a:cs typeface="+mn-cs"/>
                        </a:rPr>
                        <a:t>Poscondiciones</a:t>
                      </a:r>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r h="624070">
                <a:tc>
                  <a:txBody>
                    <a:bodyPr/>
                    <a:lstStyle/>
                    <a:p>
                      <a:pPr marL="0" lvl="0" indent="0"/>
                      <a:r>
                        <a:rPr lang="es-PE" sz="1800" b="1" kern="1200" dirty="0" smtClean="0">
                          <a:solidFill>
                            <a:schemeClr val="tx1"/>
                          </a:solidFill>
                          <a:effectLst/>
                          <a:latin typeface="+mn-lt"/>
                          <a:ea typeface="+mn-ea"/>
                          <a:cs typeface="+mn-cs"/>
                        </a:rPr>
                        <a:t>Puntos de Extensión</a:t>
                      </a:r>
                      <a:endParaRPr lang="es-PE" sz="1800" b="0" kern="1200" dirty="0" smtClean="0">
                        <a:solidFill>
                          <a:schemeClr val="tx1"/>
                        </a:solidFill>
                        <a:effectLst/>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1800" b="0" kern="1200" dirty="0" smtClean="0">
                          <a:solidFill>
                            <a:schemeClr val="tx1"/>
                          </a:solidFill>
                          <a:effectLst/>
                          <a:latin typeface="+mn-lt"/>
                          <a:ea typeface="+mn-ea"/>
                          <a:cs typeface="+mn-cs"/>
                        </a:rPr>
                        <a:t>No aplica</a:t>
                      </a:r>
                    </a:p>
                    <a:p>
                      <a:endParaRPr lang="es-PE" sz="1800" b="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666048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noAutofit/>
          </a:bodyPr>
          <a:lstStyle/>
          <a:p>
            <a:pPr algn="ctr"/>
            <a:r>
              <a:rPr lang="en-US" sz="3200" b="1" dirty="0">
                <a:solidFill>
                  <a:schemeClr val="tx2"/>
                </a:solidFill>
                <a:latin typeface="+mj-lt"/>
                <a:ea typeface="+mj-ea"/>
                <a:cs typeface="+mj-cs"/>
              </a:rPr>
              <a:t>ESPECIFICACION CASOS DE USO</a:t>
            </a:r>
            <a:br>
              <a:rPr lang="en-US" sz="3200" b="1" dirty="0">
                <a:solidFill>
                  <a:schemeClr val="tx2"/>
                </a:solidFill>
                <a:latin typeface="+mj-lt"/>
                <a:ea typeface="+mj-ea"/>
                <a:cs typeface="+mj-cs"/>
              </a:rPr>
            </a:br>
            <a:r>
              <a:rPr lang="en-US" sz="3200" b="1" dirty="0">
                <a:solidFill>
                  <a:schemeClr val="tx2"/>
                </a:solidFill>
                <a:latin typeface="+mj-lt"/>
                <a:ea typeface="+mj-ea"/>
                <a:cs typeface="+mj-cs"/>
              </a:rPr>
              <a:t>CC_CUS003_Actualizar_informacion_Solicitudes_contratos_adendas</a:t>
            </a:r>
            <a:endParaRPr lang="es-PE" sz="32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1394</TotalTime>
  <Words>1776</Words>
  <Application>Microsoft Office PowerPoint</Application>
  <PresentationFormat>Presentación en pantalla (4:3)</PresentationFormat>
  <Paragraphs>205</Paragraphs>
  <Slides>28</Slides>
  <Notes>5</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Forma de onda</vt:lpstr>
      <vt:lpstr>CONTRATOS DE CLIENTES</vt:lpstr>
      <vt:lpstr>ESPECIFICACIONES DE CASOS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Orly</cp:lastModifiedBy>
  <cp:revision>177</cp:revision>
  <dcterms:created xsi:type="dcterms:W3CDTF">2012-05-06T17:51:32Z</dcterms:created>
  <dcterms:modified xsi:type="dcterms:W3CDTF">2012-09-06T22:32:46Z</dcterms:modified>
</cp:coreProperties>
</file>