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4" r:id="rId3"/>
    <p:sldId id="380" r:id="rId4"/>
    <p:sldId id="36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4" r:id="rId16"/>
    <p:sldId id="392" r:id="rId17"/>
    <p:sldId id="393" r:id="rId18"/>
    <p:sldId id="395" r:id="rId19"/>
    <p:sldId id="398" r:id="rId20"/>
    <p:sldId id="399" r:id="rId21"/>
    <p:sldId id="396" r:id="rId22"/>
    <p:sldId id="397" r:id="rId23"/>
    <p:sldId id="400" r:id="rId24"/>
    <p:sldId id="401" r:id="rId25"/>
    <p:sldId id="379" r:id="rId2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90" d="100"/>
          <a:sy n="90" d="100"/>
        </p:scale>
        <p:origin x="-1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53C902-A770-4766-9030-11F8DBDC6F7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F62E9C-D502-4F38-9321-254E83EC52F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5EB-6145-427D-81A9-0FBFF7813EE4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CFE57E-7CD8-46E4-BC2D-5BD82A186E6D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AF44-AFC7-458C-AB67-333CD9E4C1A0}" type="slidenum">
              <a:rPr lang="es-PE" smtClean="0"/>
              <a:pPr>
                <a:defRPr/>
              </a:pPr>
              <a:t>20</a:t>
            </a:fld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BA147-A8C1-4BAE-BCFD-E8B7FAB602F1}" type="slidenum">
              <a:rPr lang="es-PE" smtClean="0"/>
              <a:pPr>
                <a:defRPr/>
              </a:pPr>
              <a:t>22</a:t>
            </a:fld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2CF91-BB2B-4612-BADF-539F4C7C8244}" type="slidenum">
              <a:rPr lang="es-PE" smtClean="0"/>
              <a:pPr>
                <a:defRPr/>
              </a:pPr>
              <a:t>24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D0FC9-930E-4A1D-8E52-4721472E38DD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0F540-397D-4B60-A34F-BBA456D3AC68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BEAF12-CD83-4FE9-9C71-524F02E95379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77ACAA-0C16-4114-BCE1-F722174438C4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A7CB-3F6A-4022-8766-64C7AF4575D5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4541C2-98D2-478D-8D99-BA1ADE45A86B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EBC4D-B715-455F-AD7F-ABDAA3C53A77}" type="slidenum">
              <a:rPr lang="es-PE" smtClean="0"/>
              <a:pPr>
                <a:defRPr/>
              </a:pPr>
              <a:t>15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43339C-AA73-4483-9CCD-C0990F6A5C40}" type="slidenum">
              <a:rPr lang="es-PE" smtClean="0"/>
              <a:pPr>
                <a:defRPr/>
              </a:pPr>
              <a:t>17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5BDC8-FD13-4BF7-855C-B6E1A3CC3B35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56AB-ACB1-4480-A2C0-3007FD278A8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97C8B-1F26-4B24-A665-FDC29B577567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7F2B-721C-41B5-9792-B404C2CE5BF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62058-1191-4D20-AF6B-CEC9DE8B54F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111E4-C9EC-4A28-A668-9D3467150C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1DF64-E3F4-4714-B0A8-84E9F7A1642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2763-7A51-4198-982B-9C959D62034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76A9-DE34-4683-98BF-BF591A9C86B2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CF9E-9C27-4FFD-B1D4-40B55CC9FC0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B0344-AB75-4563-B7C6-99D969023392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DE72-7F4D-4E09-8788-962EA420672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47DA-B742-448A-8396-6131F2574B5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1820B-ED5C-4100-8A1A-8E7640EA997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37C80-70E1-4BE4-8078-72183760BBF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A01D-2481-4C8D-802A-E8ABF31A13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D6C9-C8AD-419A-903B-0F3307195841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43336-5AB5-4005-88C5-87B6C444FA1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2D21-BCA7-4159-9A3E-15C2E055F9B7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6669-542B-44D2-848D-A33DFB1E645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83571-7C11-4103-8A47-1D9E865D3959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59EA2-2F01-4B01-BA78-64090B4531F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8C620-BF58-4D00-B4C2-4810A427B2E1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84922-23AD-41F4-95D9-CC4519B45D3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42B46A8-163C-4E83-B0FE-35B7CA09250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38B95F5-B22B-486A-93B8-95D7CA89041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- Persistencia</a:t>
            </a:r>
          </a:p>
        </p:txBody>
      </p:sp>
      <p:pic>
        <p:nvPicPr>
          <p:cNvPr id="27650" name="Picture 2" descr="https://lh5.googleusercontent.com/xmqMwsyayTEsyi9wZOvdMswmSHmDLigFEHpb8MGmqB3R2azHCFmShTTHx_a1tttQMhMBf6yak9uy2VCGOY6JjOSFPBgrywXmD47vNKFRfZ9X7ff96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950" y="2574925"/>
            <a:ext cx="4916488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257175" y="2574925"/>
            <a:ext cx="351313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 err="1">
                <a:latin typeface="+mn-lt"/>
              </a:rPr>
              <a:t>Nhibernate</a:t>
            </a:r>
            <a:endParaRPr lang="es-PE" b="1" dirty="0"/>
          </a:p>
          <a:p>
            <a:pPr algn="just">
              <a:defRPr/>
            </a:pPr>
            <a:endParaRPr lang="es-PE" sz="1600" b="1" dirty="0">
              <a:latin typeface="+mn-lt"/>
            </a:endParaRPr>
          </a:p>
          <a:p>
            <a:pPr algn="just">
              <a:defRPr/>
            </a:pPr>
            <a:r>
              <a:rPr lang="es-PE" sz="1600" dirty="0" err="1">
                <a:latin typeface="+mn-lt"/>
              </a:rPr>
              <a:t>NHibernate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>
                <a:latin typeface="+mn-lt"/>
              </a:rPr>
              <a:t>es un </a:t>
            </a:r>
            <a:r>
              <a:rPr lang="es-PE" sz="1600" dirty="0" err="1">
                <a:latin typeface="+mn-lt"/>
              </a:rPr>
              <a:t>framework</a:t>
            </a:r>
            <a:r>
              <a:rPr lang="es-PE" sz="1600" dirty="0">
                <a:latin typeface="+mn-lt"/>
              </a:rPr>
              <a:t> de persistencia basado en ORM (</a:t>
            </a:r>
            <a:r>
              <a:rPr lang="es-PE" sz="1600" dirty="0" err="1">
                <a:latin typeface="+mn-lt"/>
              </a:rPr>
              <a:t>Object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Relational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Mapping</a:t>
            </a:r>
            <a:r>
              <a:rPr lang="es-PE" sz="1600" dirty="0">
                <a:latin typeface="+mn-lt"/>
              </a:rPr>
              <a:t>). </a:t>
            </a:r>
            <a:endParaRPr lang="es-PE" sz="1600" dirty="0">
              <a:latin typeface="+mn-lt"/>
            </a:endParaRPr>
          </a:p>
          <a:p>
            <a:pPr algn="just">
              <a:defRPr/>
            </a:pPr>
            <a:endParaRPr lang="es-PE" sz="1600" dirty="0">
              <a:latin typeface="+mn-lt"/>
            </a:endParaRPr>
          </a:p>
          <a:p>
            <a:pPr algn="just">
              <a:defRPr/>
            </a:pPr>
            <a:r>
              <a:rPr lang="es-PE" sz="1600" dirty="0">
                <a:latin typeface="+mn-lt"/>
              </a:rPr>
              <a:t>Un </a:t>
            </a:r>
            <a:r>
              <a:rPr lang="es-PE" sz="1600" dirty="0">
                <a:latin typeface="+mn-lt"/>
              </a:rPr>
              <a:t>ORM permite abstraer el acceso a una base de datos relacional en una capa que resuelva el acceso a </a:t>
            </a:r>
            <a:r>
              <a:rPr lang="es-PE" sz="1600" dirty="0">
                <a:latin typeface="+mn-lt"/>
              </a:rPr>
              <a:t>datos.</a:t>
            </a:r>
            <a:endParaRPr lang="es-PE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– Emisión de Reportes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850" y="2708275"/>
            <a:ext cx="3513138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 err="1">
                <a:latin typeface="+mn-lt"/>
              </a:rPr>
              <a:t>Jasper</a:t>
            </a:r>
            <a:r>
              <a:rPr lang="es-PE" sz="1600" b="1" dirty="0">
                <a:latin typeface="+mn-lt"/>
              </a:rPr>
              <a:t> </a:t>
            </a:r>
            <a:r>
              <a:rPr lang="es-PE" sz="1600" b="1" dirty="0" err="1">
                <a:latin typeface="+mn-lt"/>
              </a:rPr>
              <a:t>Reports</a:t>
            </a:r>
            <a:r>
              <a:rPr lang="es-PE" sz="1600" b="1" dirty="0">
                <a:latin typeface="+mn-lt"/>
              </a:rPr>
              <a:t> para </a:t>
            </a:r>
            <a:r>
              <a:rPr lang="es-PE" sz="1600" b="1" dirty="0">
                <a:latin typeface="+mn-lt"/>
              </a:rPr>
              <a:t>ASP.net</a:t>
            </a:r>
          </a:p>
          <a:p>
            <a:pPr>
              <a:defRPr/>
            </a:pPr>
            <a:endParaRPr lang="es-PE" sz="1600" b="1" dirty="0">
              <a:latin typeface="+mn-lt"/>
            </a:endParaRPr>
          </a:p>
          <a:p>
            <a:pPr algn="just">
              <a:defRPr/>
            </a:pPr>
            <a:r>
              <a:rPr lang="es-PE" sz="1600" dirty="0">
                <a:latin typeface="+mn-lt"/>
              </a:rPr>
              <a:t>Es </a:t>
            </a:r>
            <a:r>
              <a:rPr lang="es-PE" sz="1600" dirty="0">
                <a:latin typeface="+mn-lt"/>
              </a:rPr>
              <a:t>una herramienta de creación de informes que tiene la habilidad de entregar contenido enriquecido al monitor, a la impresora o a ficheros PDF, HTML, XLS, CSV y XML</a:t>
            </a:r>
            <a:r>
              <a:rPr lang="es-PE" sz="1600" dirty="0">
                <a:latin typeface="+mn-lt"/>
              </a:rPr>
              <a:t>.</a:t>
            </a:r>
            <a:endParaRPr lang="es-PE" sz="1600" dirty="0">
              <a:latin typeface="+mn-lt"/>
            </a:endParaRPr>
          </a:p>
        </p:txBody>
      </p:sp>
      <p:pic>
        <p:nvPicPr>
          <p:cNvPr id="29699" name="Picture 2" descr="https://lh3.googleusercontent.com/2Qlq1boIRkGNsrwGIxWYsHCOFnKT2t3hrVdiaKK_fUMp9Gruu13ewujHjxyoEgqypi9R07wRb3Ow2w-bkMnjgAmYUOHReBjAnKAgbADO3_gtNuINq6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2492375"/>
            <a:ext cx="4319587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– Manejo de errores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98450" y="2390775"/>
            <a:ext cx="8521700" cy="42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PE" sz="1600" dirty="0">
                <a:latin typeface="+mn-lt"/>
              </a:rPr>
              <a:t>Se </a:t>
            </a:r>
            <a:r>
              <a:rPr lang="es-PE" sz="1600" dirty="0">
                <a:latin typeface="+mn-lt"/>
              </a:rPr>
              <a:t>utilizará 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, que proporciona una manera de responder a eventos de nivel de la aplicación y de la sesión provocados por ASP.NET o por módulos HTTP. Se puede utilizar este archivo para implementar la seguridad y manejo de errores de las aplicaciones.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 ofrece el evento </a:t>
            </a:r>
            <a:r>
              <a:rPr lang="es-PE" sz="1600" b="1" dirty="0" err="1">
                <a:latin typeface="+mn-lt"/>
              </a:rPr>
              <a:t>Application_Error</a:t>
            </a:r>
            <a:r>
              <a:rPr lang="es-PE" sz="1600" dirty="0">
                <a:latin typeface="+mn-lt"/>
              </a:rPr>
              <a:t>, con el cual cada vez que se produce una excepción no controlada dentro de la aplicación web se llama a este evento de manera automática.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Luego, se implementará un página  genérica donde acudan los navegadores cuando se produzca un error, utilizando la etiqueta </a:t>
            </a:r>
            <a:r>
              <a:rPr lang="es-PE" sz="1600" b="1" dirty="0" err="1">
                <a:latin typeface="+mn-lt"/>
              </a:rPr>
              <a:t>customErrors</a:t>
            </a:r>
            <a:r>
              <a:rPr lang="es-PE" sz="1600" dirty="0">
                <a:latin typeface="+mn-lt"/>
              </a:rPr>
              <a:t> del archivo </a:t>
            </a:r>
            <a:r>
              <a:rPr lang="es-PE" sz="1600" b="1" dirty="0" err="1">
                <a:latin typeface="+mn-lt"/>
              </a:rPr>
              <a:t>web.config</a:t>
            </a:r>
            <a:r>
              <a:rPr lang="es-PE" sz="1600" dirty="0">
                <a:latin typeface="+mn-lt"/>
              </a:rPr>
              <a:t>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 </a:t>
            </a:r>
            <a:r>
              <a:rPr lang="es-PE" sz="1600" b="1" i="1" dirty="0" err="1">
                <a:latin typeface="+mn-lt"/>
              </a:rPr>
              <a:t>mode</a:t>
            </a:r>
            <a:r>
              <a:rPr lang="es-PE" sz="1600" i="1" dirty="0">
                <a:latin typeface="+mn-lt"/>
              </a:rPr>
              <a:t>=”</a:t>
            </a:r>
            <a:r>
              <a:rPr lang="es-PE" sz="1600" i="1" dirty="0" err="1">
                <a:latin typeface="+mn-lt"/>
              </a:rPr>
              <a:t>RemoteOnly</a:t>
            </a:r>
            <a:r>
              <a:rPr lang="es-PE" sz="1600" i="1" dirty="0">
                <a:latin typeface="+mn-lt"/>
              </a:rPr>
              <a:t>” </a:t>
            </a:r>
            <a:r>
              <a:rPr lang="es-PE" sz="1600" b="1" i="1" dirty="0" err="1">
                <a:latin typeface="+mn-lt"/>
              </a:rPr>
              <a:t>defaultRedirect</a:t>
            </a:r>
            <a:r>
              <a:rPr lang="es-PE" sz="1600" i="1" dirty="0">
                <a:latin typeface="+mn-lt"/>
              </a:rPr>
              <a:t>=”~/pagina-no-encontrada.aspx”&gt;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=”404″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=”~/pagina-no-encontrada.aspx”/&gt;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=”500″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=”~/error.aspx”/&gt;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/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&gt;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También se generará un </a:t>
            </a:r>
            <a:r>
              <a:rPr lang="es-PE" sz="1600" b="1" dirty="0">
                <a:latin typeface="+mn-lt"/>
              </a:rPr>
              <a:t>archivo plano </a:t>
            </a:r>
            <a:r>
              <a:rPr lang="es-PE" sz="1600" dirty="0">
                <a:latin typeface="+mn-lt"/>
              </a:rPr>
              <a:t>(.</a:t>
            </a:r>
            <a:r>
              <a:rPr lang="es-PE" sz="1600" dirty="0" err="1">
                <a:latin typeface="+mn-lt"/>
              </a:rPr>
              <a:t>txt</a:t>
            </a:r>
            <a:r>
              <a:rPr lang="es-PE" sz="1600" dirty="0">
                <a:latin typeface="+mn-lt"/>
              </a:rPr>
              <a:t>) para grabar el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CONCEPTUAL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Conceptual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57200" y="2538413"/>
            <a:ext cx="4114800" cy="3294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>
                <a:latin typeface="+mn-lt"/>
              </a:rPr>
              <a:t>Capa de presentación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</a:t>
            </a:r>
            <a:r>
              <a:rPr lang="es-PE" sz="1600" dirty="0">
                <a:latin typeface="+mn-lt"/>
              </a:rPr>
              <a:t>tablero de </a:t>
            </a:r>
            <a:r>
              <a:rPr lang="es-PE" sz="1600" dirty="0">
                <a:latin typeface="+mn-lt"/>
              </a:rPr>
              <a:t>mando.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</a:t>
            </a:r>
            <a:r>
              <a:rPr lang="es-PE" sz="1600" dirty="0">
                <a:latin typeface="+mn-lt"/>
              </a:rPr>
              <a:t>reportes.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páginas </a:t>
            </a:r>
            <a:r>
              <a:rPr lang="es-PE" sz="1600" dirty="0" err="1">
                <a:latin typeface="+mn-lt"/>
              </a:rPr>
              <a:t>aspx</a:t>
            </a:r>
            <a:r>
              <a:rPr lang="es-PE" sz="1600" dirty="0">
                <a:latin typeface="+mn-lt"/>
              </a:rPr>
              <a:t>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Usar </a:t>
            </a:r>
            <a:r>
              <a:rPr lang="es-PE" sz="1600" dirty="0" err="1">
                <a:latin typeface="+mn-lt"/>
              </a:rPr>
              <a:t>javascript</a:t>
            </a:r>
            <a:r>
              <a:rPr lang="es-PE" sz="1600" dirty="0">
                <a:latin typeface="+mn-lt"/>
              </a:rPr>
              <a:t> (alertas y validaciones en la página)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Usar hora de </a:t>
            </a:r>
            <a:r>
              <a:rPr lang="es-PE" sz="1600" dirty="0">
                <a:latin typeface="+mn-lt"/>
              </a:rPr>
              <a:t>estilos.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Validaciones de datos en formularios, validación de datos </a:t>
            </a:r>
            <a:r>
              <a:rPr lang="es-PE" sz="1600" dirty="0">
                <a:latin typeface="+mn-lt"/>
              </a:rPr>
              <a:t>obligatorios.</a:t>
            </a:r>
            <a:endParaRPr lang="es-PE" sz="1600" dirty="0">
              <a:latin typeface="+mn-lt"/>
            </a:endParaRPr>
          </a:p>
        </p:txBody>
      </p:sp>
      <p:pic>
        <p:nvPicPr>
          <p:cNvPr id="34819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52700"/>
            <a:ext cx="31908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Conceptual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57200" y="1928813"/>
            <a:ext cx="446405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>
                <a:latin typeface="+mn-lt"/>
              </a:rPr>
              <a:t>Capa de negocio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Reglas de negocio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Entidades de negocio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Validaciones de datos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Flujos y procesos</a:t>
            </a:r>
            <a:endParaRPr lang="es-PE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Net </a:t>
            </a:r>
            <a:r>
              <a:rPr lang="es-PE" sz="1600" dirty="0" err="1">
                <a:latin typeface="+mn-lt"/>
              </a:rPr>
              <a:t>remoting</a:t>
            </a:r>
            <a:endParaRPr lang="es-PE" sz="1600" dirty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algn="just">
              <a:defRPr/>
            </a:pPr>
            <a:r>
              <a:rPr lang="es-PE" sz="1600" b="1" dirty="0">
                <a:latin typeface="+mn-lt"/>
              </a:rPr>
              <a:t>Capa de </a:t>
            </a:r>
            <a:r>
              <a:rPr lang="es-PE" sz="1600" b="1" dirty="0">
                <a:latin typeface="+mn-lt"/>
              </a:rPr>
              <a:t>datos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Microsoft </a:t>
            </a:r>
            <a:r>
              <a:rPr lang="en-US" sz="1600" dirty="0">
                <a:latin typeface="+mn-lt"/>
              </a:rPr>
              <a:t>SQL Server 2008 R2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ADO </a:t>
            </a:r>
            <a:r>
              <a:rPr lang="en-US" sz="1600" dirty="0" err="1">
                <a:latin typeface="+mn-lt"/>
              </a:rPr>
              <a:t>.net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Modelo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Datos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Nhibernate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Utilitarios</a:t>
            </a:r>
            <a:r>
              <a:rPr lang="en-US" sz="1600" dirty="0">
                <a:latin typeface="+mn-lt"/>
              </a:rPr>
              <a:t> y helpers</a:t>
            </a:r>
            <a:endParaRPr lang="es-PE" sz="1600" dirty="0">
              <a:latin typeface="+mn-lt"/>
            </a:endParaRPr>
          </a:p>
        </p:txBody>
      </p:sp>
      <p:pic>
        <p:nvPicPr>
          <p:cNvPr id="36867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1908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LOGICA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 txBox="1">
            <a:spLocks/>
          </p:cNvSpPr>
          <p:nvPr/>
        </p:nvSpPr>
        <p:spPr bwMode="auto">
          <a:xfrm>
            <a:off x="454025" y="338138"/>
            <a:ext cx="8229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lógica</a:t>
            </a:r>
          </a:p>
        </p:txBody>
      </p:sp>
      <p:pic>
        <p:nvPicPr>
          <p:cNvPr id="39938" name="5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341438"/>
            <a:ext cx="72723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IMPLEMENTACION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implementación – Solicitud de Contratos</a:t>
            </a:r>
          </a:p>
        </p:txBody>
      </p:sp>
      <p:pic>
        <p:nvPicPr>
          <p:cNvPr id="43010" name="1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590675"/>
            <a:ext cx="6570663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implementación – Seguimiento de Contratos</a:t>
            </a:r>
          </a:p>
        </p:txBody>
      </p:sp>
      <p:pic>
        <p:nvPicPr>
          <p:cNvPr id="45058" name="3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1484313"/>
            <a:ext cx="626427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DESPLIEGUE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despliegue</a:t>
            </a:r>
          </a:p>
        </p:txBody>
      </p:sp>
      <p:pic>
        <p:nvPicPr>
          <p:cNvPr id="48130" name="Picture 2" descr="https://lh3.googleusercontent.com/eA9UyNDDEqMOqfippXBPkykEF7ALSHnPk_-ZQN5Fq8Cil4G2B_tPZ2I6v5ebb5jUw0ZXMyFfN_2tNmGCLXJ_d7vX4Em3EdOftzKGy6TpCBc8r4eXb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325" y="2133600"/>
            <a:ext cx="5715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DATOS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2 Título"/>
          <p:cNvSpPr txBox="1">
            <a:spLocks/>
          </p:cNvSpPr>
          <p:nvPr/>
        </p:nvSpPr>
        <p:spPr bwMode="auto">
          <a:xfrm>
            <a:off x="454025" y="338138"/>
            <a:ext cx="8229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datos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438275"/>
            <a:ext cx="71215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53250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3251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METAS Y RESTRICCIONES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2350" cy="4464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268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64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de respuesta promedio del sistema para las operaciones involucradas con los reportes y consultas es de 15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837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promedio de las transacciones en el sistema no debe exceder los 6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43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0000"/>
                        </a:lnSpc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soportará 300 usuarios concurrentes.</a:t>
                      </a:r>
                    </a:p>
                  </a:txBody>
                  <a:tcPr marL="44450" marR="44450" marT="0" marB="0" anchor="ctr"/>
                </a:tc>
              </a:tr>
              <a:tr h="6863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Base de usuario soportará 300 usuarios máximo concurrentes.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596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navegadores del cliente soportados por el sistema serán el Internet Explorer 8.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2350" cy="45958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26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3862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Web será desarrollada en 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lenguaje de programación C#, versión de Visual Studio 2010 (Net Framework 4.0). y se usará la tecnología Ajax como complemento, se usará el motor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crystal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mostrar reportes.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026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conexión a la BD desde la aplicación, la cadena de conexión deberá estar en el archivo WEB.CONFIG, encriptado y empleando un algoritmo de encriptación estándar MD5 ofrecida en .NET.</a:t>
                      </a:r>
                    </a:p>
                  </a:txBody>
                  <a:tcPr marL="44450" marR="44450" marT="0" marB="0" anchor="ctr"/>
                </a:tc>
              </a:tr>
              <a:tr h="10229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datos sensibles o confidenciales que se encuentran en la BD deben ser encriptados empleando el algoritmo de encriptación Triple DES estándar implementada por SQL Server 2008</a:t>
                      </a:r>
                    </a:p>
                  </a:txBody>
                  <a:tcPr marL="44450" marR="44450" marT="0" marB="0" anchor="ctr"/>
                </a:tc>
              </a:tr>
              <a:tr h="7078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formato de salida de los reportes deberá ser PDF.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2350" cy="43830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834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utilizará la suite de interfaz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RadControls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la utilización de componentes más agradables.</a:t>
                      </a: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deberá utilizar hojas de estilos CSS para la creación de los Formularios Web.</a:t>
                      </a:r>
                    </a:p>
                  </a:txBody>
                  <a:tcPr marL="44450" marR="4445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interfaces utilizarán el estándar corporativo definido en el manual de estándares de la empresa.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9580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código fuente de la aplicación deberá ser desarrollado siguiendo los estándares de programación y diseño técnico definidos por la empresa. Teniendo como estándar la metodología RUP para el diseño.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CASOS DE USO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https://lh4.googleusercontent.com/Z7SGCkZxys1LwH53eguRHrxgrZbNUdQYeDdhQp3Ur1HuW27y0ehCBt0PS8y3r2-fhzqGFkXrNV_Xp3oHjhlYEGsJFgfpxqUP9dDzi5r4skaXh-n-o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557338"/>
            <a:ext cx="798195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casos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MECANISMOS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1576</TotalTime>
  <Words>649</Words>
  <Application>Microsoft Office PowerPoint</Application>
  <PresentationFormat>Presentación en pantalla (4:3)</PresentationFormat>
  <Paragraphs>119</Paragraphs>
  <Slides>25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Arial</vt:lpstr>
      <vt:lpstr>Candara</vt:lpstr>
      <vt:lpstr>Symbol</vt:lpstr>
      <vt:lpstr>Calibri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ARQUITECTURA DE SOFTWARE</vt:lpstr>
      <vt:lpstr>METAS Y RESTRICCIONES</vt:lpstr>
      <vt:lpstr>Diapositiva 4</vt:lpstr>
      <vt:lpstr>Diapositiva 5</vt:lpstr>
      <vt:lpstr>Diapositiva 6</vt:lpstr>
      <vt:lpstr>VISTA DE CASOS DE USO</vt:lpstr>
      <vt:lpstr>Diapositiva 8</vt:lpstr>
      <vt:lpstr>MECANISMOS</vt:lpstr>
      <vt:lpstr>Diapositiva 10</vt:lpstr>
      <vt:lpstr>Diapositiva 11</vt:lpstr>
      <vt:lpstr>Diapositiva 12</vt:lpstr>
      <vt:lpstr>VISTA CONCEPTUAL</vt:lpstr>
      <vt:lpstr>Diapositiva 14</vt:lpstr>
      <vt:lpstr>Diapositiva 15</vt:lpstr>
      <vt:lpstr>VISTA LOGICA</vt:lpstr>
      <vt:lpstr>Diapositiva 17</vt:lpstr>
      <vt:lpstr>VISTA IMPLEMENTACION</vt:lpstr>
      <vt:lpstr>Diapositiva 19</vt:lpstr>
      <vt:lpstr>Diapositiva 20</vt:lpstr>
      <vt:lpstr>VISTA DE DESPLIEGUE</vt:lpstr>
      <vt:lpstr>Diapositiva 22</vt:lpstr>
      <vt:lpstr>VISTA DE DATOS</vt:lpstr>
      <vt:lpstr>Diapositiva 24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210</cp:revision>
  <dcterms:created xsi:type="dcterms:W3CDTF">2012-05-06T17:51:32Z</dcterms:created>
  <dcterms:modified xsi:type="dcterms:W3CDTF">2012-09-27T16:26:24Z</dcterms:modified>
</cp:coreProperties>
</file>