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324" r:id="rId3"/>
    <p:sldId id="335" r:id="rId4"/>
    <p:sldId id="342" r:id="rId5"/>
    <p:sldId id="343" r:id="rId6"/>
    <p:sldId id="344" r:id="rId7"/>
    <p:sldId id="347" r:id="rId8"/>
    <p:sldId id="345" r:id="rId9"/>
    <p:sldId id="346" r:id="rId10"/>
    <p:sldId id="336" r:id="rId11"/>
    <p:sldId id="348" r:id="rId12"/>
    <p:sldId id="325" r:id="rId13"/>
    <p:sldId id="349" r:id="rId14"/>
    <p:sldId id="337" r:id="rId15"/>
    <p:sldId id="350" r:id="rId16"/>
    <p:sldId id="338" r:id="rId17"/>
    <p:sldId id="351" r:id="rId18"/>
    <p:sldId id="339" r:id="rId19"/>
    <p:sldId id="319" r:id="rId20"/>
    <p:sldId id="340" r:id="rId21"/>
    <p:sldId id="320" r:id="rId22"/>
    <p:sldId id="294" r:id="rId23"/>
    <p:sldId id="316" r:id="rId24"/>
    <p:sldId id="297" r:id="rId25"/>
    <p:sldId id="308" r:id="rId26"/>
    <p:sldId id="260" r:id="rId27"/>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1" autoAdjust="0"/>
    <p:restoredTop sz="94622" autoAdjust="0"/>
  </p:normalViewPr>
  <p:slideViewPr>
    <p:cSldViewPr>
      <p:cViewPr varScale="1">
        <p:scale>
          <a:sx n="86" d="100"/>
          <a:sy n="86" d="100"/>
        </p:scale>
        <p:origin x="-22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6E14094C-9C60-4D69-8DDF-065C509A87B6}" type="datetimeFigureOut">
              <a:rPr lang="es-PE"/>
              <a:pPr>
                <a:defRPr/>
              </a:pPr>
              <a:t>03/09/2012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7F51046F-1098-4DFB-A1A4-A42F519E2FCF}"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4818"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C02D6DAF-0013-40D3-BE1B-63B028343E9A}" type="slidenum">
              <a:rPr lang="es-PE" sz="1200">
                <a:latin typeface="+mn-lt"/>
              </a:rPr>
              <a:pPr algn="r">
                <a:defRPr/>
              </a:pPr>
              <a:t>19</a:t>
            </a:fld>
            <a:endParaRPr lang="es-PE" sz="120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789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FDCDF58-2E47-4997-90AC-8589029013AB}" type="slidenum">
              <a:rPr lang="es-PE" sz="1200">
                <a:latin typeface="+mn-lt"/>
              </a:rPr>
              <a:pPr algn="r">
                <a:defRPr/>
              </a:pPr>
              <a:t>21</a:t>
            </a:fld>
            <a:endParaRPr lang="es-PE"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4819C5E8-1B93-4493-927B-7714EF8FC92D}" type="datetimeFigureOut">
              <a:rPr lang="es-PE"/>
              <a:pPr>
                <a:defRPr/>
              </a:pPr>
              <a:t>03/09/2012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E3B6A872-EB89-4DBD-8CDD-9A51729125C0}"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F377F89C-16FC-4E7E-8A90-AA106763B500}" type="datetimeFigureOut">
              <a:rPr lang="es-PE"/>
              <a:pPr>
                <a:defRPr/>
              </a:pPr>
              <a:t>03/09/2012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0F232144-86E5-43D5-AD60-0635B42CA241}"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11B37C16-1A1F-428E-B12A-D81BA5AD773A}" type="datetimeFigureOut">
              <a:rPr lang="es-PE"/>
              <a:pPr>
                <a:defRPr/>
              </a:pPr>
              <a:t>03/09/2012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E0441793-C748-4F9F-A765-F8F5D1430579}"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F00782A-DF02-43BA-896F-F9066A28740C}" type="datetimeFigureOut">
              <a:rPr lang="es-PE"/>
              <a:pPr>
                <a:defRPr/>
              </a:pPr>
              <a:t>03/09/2012</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326ACDA3-E6F0-4624-B52A-FE8B31D591DF}"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7762BF6F-C9E4-4610-B01D-AF980E23222F}" type="datetimeFigureOut">
              <a:rPr lang="es-PE"/>
              <a:pPr>
                <a:defRPr/>
              </a:pPr>
              <a:t>03/09/2012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503AEC3A-772A-43E5-927B-A2C4260C4166}"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CB367018-CF5C-49FA-9DFA-54E4B21C1503}" type="datetimeFigureOut">
              <a:rPr lang="es-PE"/>
              <a:pPr>
                <a:defRPr/>
              </a:pPr>
              <a:t>03/09/2012</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A329EE3C-310B-4232-BF08-5ED7949BCE92}"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CF01CF48-A25D-4D6B-9480-605A38CA75E5}" type="datetimeFigureOut">
              <a:rPr lang="es-PE"/>
              <a:pPr>
                <a:defRPr/>
              </a:pPr>
              <a:t>03/09/2012</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A66C117C-0D32-4A3E-A620-12DF35C27F68}"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B60635E2-5365-4B65-8F95-AEF6784D50B8}" type="datetimeFigureOut">
              <a:rPr lang="es-PE"/>
              <a:pPr>
                <a:defRPr/>
              </a:pPr>
              <a:t>03/09/2012</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0516F6D5-D83A-4ED9-BE62-CBF8BD6B875E}"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C036754E-C647-49B8-AF86-1EEE73BCA3CD}" type="datetimeFigureOut">
              <a:rPr lang="es-PE"/>
              <a:pPr>
                <a:defRPr/>
              </a:pPr>
              <a:t>03/09/2012</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E8D763E5-B35E-40D0-9BE6-14310DEA1B87}"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4EA184E2-D380-4774-8773-E8BE5B91A2D4}" type="datetimeFigureOut">
              <a:rPr lang="es-PE"/>
              <a:pPr>
                <a:defRPr/>
              </a:pPr>
              <a:t>03/09/2012</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5B5A6199-83C4-4928-B1CA-E327816CD9DE}"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B34704C0-916D-439E-B121-687BBA8D1C5D}" type="datetimeFigureOut">
              <a:rPr lang="es-PE"/>
              <a:pPr>
                <a:defRPr/>
              </a:pPr>
              <a:t>03/09/2012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FC53173B-D9A3-4304-9286-358B5256F9BB}"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2A143A70-4538-4E2A-B4DE-07E4616CA224}" type="datetimeFigureOut">
              <a:rPr lang="es-PE"/>
              <a:pPr>
                <a:defRPr/>
              </a:pPr>
              <a:t>03/09/2012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60114E93-0F19-4CB0-B937-B07B5B5DB2A0}"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0B3DC9DD-8E56-400A-B6DC-16DD0D819B7D}" type="datetimeFigureOut">
              <a:rPr lang="es-PE"/>
              <a:pPr>
                <a:defRPr/>
              </a:pPr>
              <a:t>03/09/2012</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7D80BD97-40C4-490B-BAAF-34BF759EFF49}"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692150"/>
            <a:ext cx="7772400" cy="1584325"/>
          </a:xfrm>
        </p:spPr>
        <p:txBody>
          <a:bodyPr/>
          <a:lstStyle/>
          <a:p>
            <a:pPr eaLnBrk="1" hangingPunct="1"/>
            <a:r>
              <a:rPr lang="es-PE" smtClean="0"/>
              <a:t>CONTRATOS DE CLIENTES</a:t>
            </a:r>
            <a:endParaRPr lang="es-PE" sz="3600" smtClean="0"/>
          </a:p>
        </p:txBody>
      </p:sp>
      <p:sp>
        <p:nvSpPr>
          <p:cNvPr id="15362" name="3 CuadroTexto"/>
          <p:cNvSpPr txBox="1">
            <a:spLocks noChangeArrowheads="1"/>
          </p:cNvSpPr>
          <p:nvPr/>
        </p:nvSpPr>
        <p:spPr bwMode="auto">
          <a:xfrm>
            <a:off x="2278063" y="3641725"/>
            <a:ext cx="6264275" cy="3046413"/>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latin typeface="Candara" pitchFamily="34" charset="0"/>
            </a:endParaRPr>
          </a:p>
          <a:p>
            <a:pPr algn="r"/>
            <a:endParaRPr lang="es-PE" sz="2400">
              <a:solidFill>
                <a:schemeClr val="bg1"/>
              </a:solidFill>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CASOS DE USO DEL NEGOCIO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CuadroTexto"/>
          <p:cNvSpPr txBox="1">
            <a:spLocks noChangeArrowheads="1"/>
          </p:cNvSpPr>
          <p:nvPr/>
        </p:nvSpPr>
        <p:spPr bwMode="auto">
          <a:xfrm>
            <a:off x="250825" y="2420938"/>
            <a:ext cx="8642350" cy="1016000"/>
          </a:xfrm>
          <a:prstGeom prst="rect">
            <a:avLst/>
          </a:prstGeom>
          <a:noFill/>
          <a:ln w="9525">
            <a:noFill/>
            <a:miter lim="800000"/>
            <a:headEnd/>
            <a:tailEnd/>
          </a:ln>
        </p:spPr>
        <p:txBody>
          <a:bodyPr>
            <a:spAutoFit/>
          </a:bodyPr>
          <a:lstStyle/>
          <a:p>
            <a:r>
              <a:rPr lang="es-PE" sz="2000" b="1" i="1" u="sng">
                <a:solidFill>
                  <a:schemeClr val="tx2"/>
                </a:solidFill>
                <a:latin typeface="Candara" pitchFamily="34" charset="0"/>
              </a:rPr>
              <a:t>OBSERVACIÓN</a:t>
            </a:r>
            <a:r>
              <a:rPr lang="es-PE" sz="2000" i="1">
                <a:solidFill>
                  <a:schemeClr val="tx2"/>
                </a:solidFill>
                <a:latin typeface="Candara" pitchFamily="34" charset="0"/>
              </a:rPr>
              <a:t>: Representar la generalización del Gestor de Contratos.</a:t>
            </a:r>
          </a:p>
          <a:p>
            <a:endParaRPr lang="en-US" sz="2000" b="1" i="1" u="sng">
              <a:solidFill>
                <a:srgbClr val="0070C0"/>
              </a:solidFill>
              <a:latin typeface="Candara" pitchFamily="34" charset="0"/>
            </a:endParaRPr>
          </a:p>
          <a:p>
            <a:r>
              <a:rPr lang="en-US" sz="2000" b="1" i="1" u="sng">
                <a:solidFill>
                  <a:srgbClr val="0070C0"/>
                </a:solidFill>
                <a:latin typeface="Candara" pitchFamily="34" charset="0"/>
              </a:rPr>
              <a:t>CORRECCIÓN</a:t>
            </a:r>
            <a:r>
              <a:rPr lang="en-US" sz="2000" i="1">
                <a:solidFill>
                  <a:srgbClr val="0070C0"/>
                </a:solidFill>
                <a:latin typeface="Candara" pitchFamily="34" charset="0"/>
              </a:rPr>
              <a:t>:</a:t>
            </a:r>
            <a:endParaRPr lang="en-US" sz="2000" b="1" i="1">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7500"/>
          </a:bodyPr>
          <a:lstStyle/>
          <a:p>
            <a:pPr algn="ctr" fontAlgn="auto">
              <a:spcAft>
                <a:spcPts val="0"/>
              </a:spcAft>
              <a:defRPr/>
            </a:pPr>
            <a:r>
              <a:rPr lang="en-US" sz="4400" dirty="0">
                <a:solidFill>
                  <a:srgbClr val="FFFFFF"/>
                </a:solidFill>
                <a:latin typeface="+mj-lt"/>
                <a:ea typeface="+mj-ea"/>
                <a:cs typeface="+mj-cs"/>
              </a:rPr>
              <a:t>CASOS DE USO DEL NEGOCIO</a:t>
            </a:r>
            <a:endParaRPr lang="es-PE" sz="4400" dirty="0">
              <a:solidFill>
                <a:srgbClr val="FFFFFF"/>
              </a:solidFill>
              <a:latin typeface="+mj-lt"/>
              <a:ea typeface="+mj-ea"/>
              <a:cs typeface="+mj-cs"/>
            </a:endParaRPr>
          </a:p>
        </p:txBody>
      </p:sp>
      <p:pic>
        <p:nvPicPr>
          <p:cNvPr id="25604" name="Picture 4"/>
          <p:cNvPicPr>
            <a:picLocks noChangeAspect="1" noChangeArrowheads="1"/>
          </p:cNvPicPr>
          <p:nvPr/>
        </p:nvPicPr>
        <p:blipFill>
          <a:blip r:embed="rId2"/>
          <a:srcRect/>
          <a:stretch>
            <a:fillRect/>
          </a:stretch>
        </p:blipFill>
        <p:spPr bwMode="auto">
          <a:xfrm>
            <a:off x="2843213" y="3157538"/>
            <a:ext cx="3659187" cy="31845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2 Título"/>
          <p:cNvSpPr>
            <a:spLocks noGrp="1"/>
          </p:cNvSpPr>
          <p:nvPr>
            <p:ph type="title" idx="4294967295"/>
          </p:nvPr>
        </p:nvSpPr>
        <p:spPr>
          <a:xfrm>
            <a:off x="611188" y="2852738"/>
            <a:ext cx="8229600" cy="1252537"/>
          </a:xfrm>
        </p:spPr>
        <p:txBody>
          <a:bodyPr/>
          <a:lstStyle/>
          <a:p>
            <a:pPr eaLnBrk="1" hangingPunct="1"/>
            <a:r>
              <a:rPr lang="en-US" b="1" smtClean="0">
                <a:solidFill>
                  <a:schemeClr val="tx2"/>
                </a:solidFill>
              </a:rPr>
              <a:t>ENTIDADES DEL NEGOCIO</a:t>
            </a:r>
            <a:endParaRPr lang="es-PE" b="1" smtClean="0">
              <a:solidFill>
                <a:schemeClr val="tx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1 CuadroTexto"/>
          <p:cNvSpPr txBox="1">
            <a:spLocks noChangeArrowheads="1"/>
          </p:cNvSpPr>
          <p:nvPr/>
        </p:nvSpPr>
        <p:spPr bwMode="auto">
          <a:xfrm>
            <a:off x="250825" y="2420938"/>
            <a:ext cx="8642350" cy="1311275"/>
          </a:xfrm>
          <a:prstGeom prst="rect">
            <a:avLst/>
          </a:prstGeom>
          <a:noFill/>
          <a:ln w="9525">
            <a:noFill/>
            <a:miter lim="800000"/>
            <a:headEnd/>
            <a:tailEnd/>
          </a:ln>
        </p:spPr>
        <p:txBody>
          <a:bodyPr>
            <a:spAutoFit/>
          </a:bodyPr>
          <a:lstStyle/>
          <a:p>
            <a:r>
              <a:rPr lang="es-PE" sz="2000" b="1" i="1" u="sng">
                <a:solidFill>
                  <a:schemeClr val="tx2"/>
                </a:solidFill>
                <a:latin typeface="Candara" pitchFamily="34" charset="0"/>
              </a:rPr>
              <a:t>OBSERVACIÓN</a:t>
            </a:r>
            <a:r>
              <a:rPr lang="es-PE" sz="2000" i="1">
                <a:solidFill>
                  <a:schemeClr val="tx2"/>
                </a:solidFill>
                <a:latin typeface="Candara" pitchFamily="34" charset="0"/>
              </a:rPr>
              <a:t>: Verificar las entidades de negocio </a:t>
            </a:r>
            <a:r>
              <a:rPr lang="es-PE" sz="2000" b="1" i="1">
                <a:solidFill>
                  <a:schemeClr val="tx2"/>
                </a:solidFill>
                <a:latin typeface="Candara" pitchFamily="34" charset="0"/>
              </a:rPr>
              <a:t>CC_EN002_Adenda</a:t>
            </a:r>
            <a:r>
              <a:rPr lang="es-PE" sz="2000" i="1">
                <a:solidFill>
                  <a:schemeClr val="tx2"/>
                </a:solidFill>
                <a:latin typeface="Candara" pitchFamily="34" charset="0"/>
              </a:rPr>
              <a:t>, </a:t>
            </a:r>
            <a:r>
              <a:rPr lang="es-PE" sz="2000" b="1" i="1">
                <a:solidFill>
                  <a:schemeClr val="tx2"/>
                </a:solidFill>
                <a:latin typeface="Candara" pitchFamily="34" charset="0"/>
              </a:rPr>
              <a:t>CC_EN003_Cliente</a:t>
            </a:r>
            <a:r>
              <a:rPr lang="es-PE" sz="2000"/>
              <a:t> </a:t>
            </a:r>
            <a:r>
              <a:rPr lang="es-PE" sz="2000" i="1">
                <a:solidFill>
                  <a:schemeClr val="tx2"/>
                </a:solidFill>
                <a:latin typeface="Candara" pitchFamily="34" charset="0"/>
              </a:rPr>
              <a:t>y </a:t>
            </a:r>
            <a:r>
              <a:rPr lang="es-PE" sz="2000" b="1" i="1">
                <a:solidFill>
                  <a:schemeClr val="tx2"/>
                </a:solidFill>
                <a:latin typeface="Candara" pitchFamily="34" charset="0"/>
              </a:rPr>
              <a:t>CC_EN004_SLA</a:t>
            </a:r>
            <a:r>
              <a:rPr lang="es-PE" sz="2000" i="1">
                <a:solidFill>
                  <a:schemeClr val="tx2"/>
                </a:solidFill>
                <a:latin typeface="Candara" pitchFamily="34" charset="0"/>
              </a:rPr>
              <a:t>.</a:t>
            </a:r>
          </a:p>
          <a:p>
            <a:endParaRPr lang="en-US" sz="2000" b="1" i="1" u="sng">
              <a:solidFill>
                <a:srgbClr val="0070C0"/>
              </a:solidFill>
              <a:latin typeface="Candara" pitchFamily="34" charset="0"/>
            </a:endParaRPr>
          </a:p>
          <a:p>
            <a:r>
              <a:rPr lang="en-US" sz="2000" b="1" i="1" u="sng">
                <a:solidFill>
                  <a:srgbClr val="8C2902"/>
                </a:solidFill>
                <a:latin typeface="Candara" pitchFamily="34" charset="0"/>
              </a:rPr>
              <a:t>CORRECCIÓN</a:t>
            </a:r>
            <a:r>
              <a:rPr lang="en-US" sz="2000" i="1">
                <a:solidFill>
                  <a:srgbClr val="8C2902"/>
                </a:solidFill>
                <a:latin typeface="Candara" pitchFamily="34" charset="0"/>
              </a:rPr>
              <a:t>: En Evaluación</a:t>
            </a:r>
            <a:endParaRPr lang="en-US" sz="2000" b="1" i="1">
              <a:solidFill>
                <a:srgbClr val="8C2902"/>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7500"/>
          </a:bodyPr>
          <a:lstStyle/>
          <a:p>
            <a:pPr algn="ctr" fontAlgn="auto">
              <a:spcAft>
                <a:spcPts val="0"/>
              </a:spcAft>
              <a:defRPr/>
            </a:pPr>
            <a:r>
              <a:rPr lang="en-US" sz="4400" dirty="0">
                <a:solidFill>
                  <a:srgbClr val="FFFFFF"/>
                </a:solidFill>
                <a:latin typeface="+mj-lt"/>
                <a:ea typeface="+mj-ea"/>
                <a:cs typeface="+mj-cs"/>
              </a:rPr>
              <a:t>ENTIDADES DEL NEGOCIO</a:t>
            </a:r>
            <a:endParaRPr lang="es-PE" sz="4400" dirty="0">
              <a:solidFill>
                <a:srgbClr val="FFFFFF"/>
              </a:solidFill>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REALIZACION DE LOS CASOS DE USO DEL NEGOCIO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CuadroTexto"/>
          <p:cNvSpPr txBox="1">
            <a:spLocks noChangeArrowheads="1"/>
          </p:cNvSpPr>
          <p:nvPr/>
        </p:nvSpPr>
        <p:spPr bwMode="auto">
          <a:xfrm>
            <a:off x="250825" y="2420938"/>
            <a:ext cx="8642350" cy="1323975"/>
          </a:xfrm>
          <a:prstGeom prst="rect">
            <a:avLst/>
          </a:prstGeom>
          <a:noFill/>
          <a:ln w="9525">
            <a:noFill/>
            <a:miter lim="800000"/>
            <a:headEnd/>
            <a:tailEnd/>
          </a:ln>
        </p:spPr>
        <p:txBody>
          <a:bodyPr>
            <a:spAutoFit/>
          </a:bodyPr>
          <a:lstStyle/>
          <a:p>
            <a:r>
              <a:rPr lang="es-PE" sz="2000" b="1" i="1" u="sng">
                <a:solidFill>
                  <a:schemeClr val="tx2"/>
                </a:solidFill>
                <a:latin typeface="Candara" pitchFamily="34" charset="0"/>
              </a:rPr>
              <a:t>OBSERVACIÓN</a:t>
            </a:r>
            <a:r>
              <a:rPr lang="es-PE" sz="2000" i="1">
                <a:solidFill>
                  <a:schemeClr val="tx2"/>
                </a:solidFill>
                <a:latin typeface="Candara" pitchFamily="34" charset="0"/>
              </a:rPr>
              <a:t>: Verificar las entidades de negocio </a:t>
            </a:r>
            <a:r>
              <a:rPr lang="es-PE" sz="2000" b="1" i="1">
                <a:solidFill>
                  <a:schemeClr val="tx2"/>
                </a:solidFill>
                <a:latin typeface="Candara" pitchFamily="34" charset="0"/>
              </a:rPr>
              <a:t>CC_EN002_Adenda</a:t>
            </a:r>
            <a:r>
              <a:rPr lang="es-PE" sz="2000" i="1">
                <a:solidFill>
                  <a:schemeClr val="tx2"/>
                </a:solidFill>
                <a:latin typeface="Candara" pitchFamily="34" charset="0"/>
              </a:rPr>
              <a:t>, </a:t>
            </a:r>
            <a:r>
              <a:rPr lang="es-PE" sz="2000" b="1" i="1">
                <a:solidFill>
                  <a:schemeClr val="tx2"/>
                </a:solidFill>
                <a:latin typeface="Candara" pitchFamily="34" charset="0"/>
              </a:rPr>
              <a:t>CC_EN003_Cliente</a:t>
            </a:r>
            <a:r>
              <a:rPr lang="es-PE" sz="2000"/>
              <a:t> </a:t>
            </a:r>
            <a:r>
              <a:rPr lang="es-PE" sz="2000" i="1">
                <a:solidFill>
                  <a:schemeClr val="tx2"/>
                </a:solidFill>
                <a:latin typeface="Candara" pitchFamily="34" charset="0"/>
              </a:rPr>
              <a:t>y </a:t>
            </a:r>
            <a:r>
              <a:rPr lang="es-PE" sz="2000" b="1" i="1">
                <a:solidFill>
                  <a:schemeClr val="tx2"/>
                </a:solidFill>
                <a:latin typeface="Candara" pitchFamily="34" charset="0"/>
              </a:rPr>
              <a:t>CC_EN004_SLA</a:t>
            </a:r>
            <a:r>
              <a:rPr lang="es-PE" sz="2000" i="1">
                <a:solidFill>
                  <a:schemeClr val="tx2"/>
                </a:solidFill>
                <a:latin typeface="Candara" pitchFamily="34" charset="0"/>
              </a:rPr>
              <a:t>.</a:t>
            </a:r>
          </a:p>
          <a:p>
            <a:endParaRPr lang="en-US" sz="2000" b="1" i="1" u="sng">
              <a:solidFill>
                <a:srgbClr val="0070C0"/>
              </a:solidFill>
              <a:latin typeface="Candara" pitchFamily="34" charset="0"/>
            </a:endParaRPr>
          </a:p>
          <a:p>
            <a:r>
              <a:rPr lang="en-US" sz="2000" b="1" i="1" u="sng">
                <a:solidFill>
                  <a:srgbClr val="0070C0"/>
                </a:solidFill>
                <a:latin typeface="Candara" pitchFamily="34" charset="0"/>
              </a:rPr>
              <a:t>CORRECCIÓN</a:t>
            </a:r>
            <a:r>
              <a:rPr lang="en-US" sz="2000" i="1">
                <a:solidFill>
                  <a:srgbClr val="0070C0"/>
                </a:solidFill>
                <a:latin typeface="Candara" pitchFamily="34" charset="0"/>
              </a:rPr>
              <a:t>:</a:t>
            </a:r>
            <a:endParaRPr lang="en-US" sz="2000" b="1" i="1">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r>
              <a:rPr lang="en-US" sz="4300">
                <a:solidFill>
                  <a:srgbClr val="8C2902"/>
                </a:solidFill>
                <a:latin typeface="Candara" pitchFamily="34" charset="0"/>
              </a:rPr>
              <a:t>ENTIDADES DEL NEGOCIO</a:t>
            </a:r>
            <a:endParaRPr lang="es-PE" sz="4300">
              <a:solidFill>
                <a:srgbClr val="8C2902"/>
              </a:solidFill>
              <a:latin typeface="Candara"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2 Título"/>
          <p:cNvSpPr>
            <a:spLocks noGrp="1"/>
          </p:cNvSpPr>
          <p:nvPr>
            <p:ph type="title" idx="4294967295"/>
          </p:nvPr>
        </p:nvSpPr>
        <p:spPr>
          <a:xfrm>
            <a:off x="611188" y="2852738"/>
            <a:ext cx="8229600" cy="1252537"/>
          </a:xfrm>
        </p:spPr>
        <p:txBody>
          <a:bodyPr/>
          <a:lstStyle/>
          <a:p>
            <a:pPr eaLnBrk="1" hangingPunct="1"/>
            <a:r>
              <a:rPr lang="en-US" b="1" smtClean="0">
                <a:solidFill>
                  <a:schemeClr val="tx2"/>
                </a:solidFill>
              </a:rPr>
              <a:t>DIAGRAMA DE CLASES DEL NEGOCIO</a:t>
            </a:r>
            <a:endParaRPr lang="es-PE" b="1" smtClean="0">
              <a:solidFill>
                <a:schemeClr val="tx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CuadroTexto"/>
          <p:cNvSpPr txBox="1">
            <a:spLocks noChangeArrowheads="1"/>
          </p:cNvSpPr>
          <p:nvPr/>
        </p:nvSpPr>
        <p:spPr bwMode="auto">
          <a:xfrm>
            <a:off x="250825" y="1844675"/>
            <a:ext cx="8642350" cy="1939925"/>
          </a:xfrm>
          <a:prstGeom prst="rect">
            <a:avLst/>
          </a:prstGeom>
          <a:noFill/>
          <a:ln w="9525">
            <a:noFill/>
            <a:miter lim="800000"/>
            <a:headEnd/>
            <a:tailEnd/>
          </a:ln>
        </p:spPr>
        <p:txBody>
          <a:bodyPr>
            <a:spAutoFit/>
          </a:bodyPr>
          <a:lstStyle/>
          <a:p>
            <a:r>
              <a:rPr lang="es-PE" sz="2000" b="1" i="1" u="sng">
                <a:solidFill>
                  <a:schemeClr val="tx2"/>
                </a:solidFill>
                <a:latin typeface="Candara" pitchFamily="34" charset="0"/>
              </a:rPr>
              <a:t>OBSERVACIÓN</a:t>
            </a:r>
            <a:r>
              <a:rPr lang="es-PE" sz="2000" i="1">
                <a:solidFill>
                  <a:schemeClr val="tx2"/>
                </a:solidFill>
                <a:latin typeface="Candara" pitchFamily="34" charset="0"/>
              </a:rPr>
              <a:t>: </a:t>
            </a:r>
          </a:p>
          <a:p>
            <a:r>
              <a:rPr lang="es-PE" sz="2000" i="1">
                <a:solidFill>
                  <a:schemeClr val="tx2"/>
                </a:solidFill>
                <a:latin typeface="Candara" pitchFamily="34" charset="0"/>
              </a:rPr>
              <a:t>La entidades de negocio no deben relacionarse entre si.</a:t>
            </a:r>
          </a:p>
          <a:p>
            <a:r>
              <a:rPr lang="es-PE" sz="2000" b="1" i="1">
                <a:solidFill>
                  <a:schemeClr val="tx2"/>
                </a:solidFill>
                <a:latin typeface="Candara" pitchFamily="34" charset="0"/>
              </a:rPr>
              <a:t>CC_EN005_Línea_Servicio</a:t>
            </a:r>
            <a:r>
              <a:rPr lang="es-PE" sz="2000" i="1">
                <a:solidFill>
                  <a:schemeClr val="tx2"/>
                </a:solidFill>
                <a:latin typeface="Candara" pitchFamily="34" charset="0"/>
              </a:rPr>
              <a:t> y </a:t>
            </a:r>
            <a:r>
              <a:rPr lang="es-PE" sz="2000" b="1" i="1">
                <a:solidFill>
                  <a:schemeClr val="tx2"/>
                </a:solidFill>
                <a:latin typeface="Candara" pitchFamily="34" charset="0"/>
              </a:rPr>
              <a:t>CC_EN010_Servicio</a:t>
            </a:r>
            <a:r>
              <a:rPr lang="es-PE" sz="2000" i="1">
                <a:solidFill>
                  <a:schemeClr val="tx2"/>
                </a:solidFill>
                <a:latin typeface="Candara" pitchFamily="34" charset="0"/>
              </a:rPr>
              <a:t> deben apuntar al </a:t>
            </a:r>
            <a:r>
              <a:rPr lang="es-PE" sz="2000" b="1" i="1">
                <a:solidFill>
                  <a:schemeClr val="tx2"/>
                </a:solidFill>
                <a:latin typeface="Candara" pitchFamily="34" charset="0"/>
              </a:rPr>
              <a:t>CC_TN001_Jefe_Comercial</a:t>
            </a:r>
            <a:r>
              <a:rPr lang="es-PE" sz="2000" i="1">
                <a:solidFill>
                  <a:schemeClr val="tx2"/>
                </a:solidFill>
                <a:latin typeface="Candara" pitchFamily="34" charset="0"/>
              </a:rPr>
              <a:t>.</a:t>
            </a:r>
          </a:p>
          <a:p>
            <a:endParaRPr lang="en-US" sz="2000" b="1" i="1" u="sng">
              <a:solidFill>
                <a:srgbClr val="0070C0"/>
              </a:solidFill>
              <a:latin typeface="Candara" pitchFamily="34" charset="0"/>
            </a:endParaRPr>
          </a:p>
          <a:p>
            <a:r>
              <a:rPr lang="en-US" sz="2000" b="1" i="1" u="sng">
                <a:solidFill>
                  <a:srgbClr val="0070C0"/>
                </a:solidFill>
                <a:latin typeface="Candara" pitchFamily="34" charset="0"/>
              </a:rPr>
              <a:t>CORRECCIÓN</a:t>
            </a:r>
            <a:r>
              <a:rPr lang="en-US" sz="2000" i="1">
                <a:solidFill>
                  <a:srgbClr val="0070C0"/>
                </a:solidFill>
                <a:latin typeface="Candara" pitchFamily="34" charset="0"/>
              </a:rPr>
              <a:t>:</a:t>
            </a:r>
            <a:endParaRPr lang="en-US" sz="2000" b="1" i="1">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0000"/>
          </a:bodyPr>
          <a:lstStyle/>
          <a:p>
            <a:pPr algn="ctr" fontAlgn="auto">
              <a:spcAft>
                <a:spcPts val="0"/>
              </a:spcAft>
              <a:defRPr/>
            </a:pPr>
            <a:r>
              <a:rPr lang="en-US" sz="4400" dirty="0">
                <a:solidFill>
                  <a:srgbClr val="FFFFFF"/>
                </a:solidFill>
                <a:latin typeface="+mj-lt"/>
                <a:ea typeface="+mj-ea"/>
                <a:cs typeface="+mj-cs"/>
              </a:rPr>
              <a:t>DIAGRAMA DE CLASES DEL NEGOCIO</a:t>
            </a:r>
            <a:endParaRPr lang="es-PE" sz="4400" dirty="0">
              <a:solidFill>
                <a:srgbClr val="FFFFFF"/>
              </a:solidFill>
              <a:latin typeface="+mj-lt"/>
              <a:ea typeface="+mj-ea"/>
              <a:cs typeface="+mj-cs"/>
            </a:endParaRPr>
          </a:p>
        </p:txBody>
      </p:sp>
      <p:pic>
        <p:nvPicPr>
          <p:cNvPr id="31748" name="Picture 4"/>
          <p:cNvPicPr>
            <a:picLocks noChangeAspect="1" noChangeArrowheads="1"/>
          </p:cNvPicPr>
          <p:nvPr/>
        </p:nvPicPr>
        <p:blipFill>
          <a:blip r:embed="rId2"/>
          <a:srcRect/>
          <a:stretch>
            <a:fillRect/>
          </a:stretch>
        </p:blipFill>
        <p:spPr bwMode="auto">
          <a:xfrm>
            <a:off x="2124075" y="3429000"/>
            <a:ext cx="5256213" cy="33051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REQUERIMIENTOS FUNCIONALES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2 Título"/>
          <p:cNvSpPr>
            <a:spLocks noGrp="1"/>
          </p:cNvSpPr>
          <p:nvPr>
            <p:ph type="title" idx="4294967295"/>
          </p:nvPr>
        </p:nvSpPr>
        <p:spPr/>
        <p:txBody>
          <a:bodyPr/>
          <a:lstStyle/>
          <a:p>
            <a:pPr eaLnBrk="1" hangingPunct="1"/>
            <a:r>
              <a:rPr lang="es-PE" smtClean="0"/>
              <a:t>REQUERIMIENTOS FUNCIONALES</a:t>
            </a:r>
          </a:p>
        </p:txBody>
      </p:sp>
      <p:graphicFrame>
        <p:nvGraphicFramePr>
          <p:cNvPr id="39956" name="Group 20"/>
          <p:cNvGraphicFramePr>
            <a:graphicFrameLocks noGrp="1"/>
          </p:cNvGraphicFramePr>
          <p:nvPr/>
        </p:nvGraphicFramePr>
        <p:xfrm>
          <a:off x="323850" y="2565400"/>
          <a:ext cx="8569325" cy="2163763"/>
        </p:xfrm>
        <a:graphic>
          <a:graphicData uri="http://schemas.openxmlformats.org/drawingml/2006/table">
            <a:tbl>
              <a:tblPr/>
              <a:tblGrid>
                <a:gridCol w="8568630"/>
              </a:tblGrid>
              <a:tr h="104706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CC_RF007_Actualizar_información_de_contratos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crear nuevos contratos, eliminar, modificar y consultar la información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116866">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CC_RF008_Actualizar_información_de_cierre_de_contratos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registrar, eliminar, modificar y consultar la información de los cierres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33802" name="3 CuadroTexto"/>
          <p:cNvSpPr txBox="1">
            <a:spLocks noChangeArrowheads="1"/>
          </p:cNvSpPr>
          <p:nvPr/>
        </p:nvSpPr>
        <p:spPr bwMode="auto">
          <a:xfrm>
            <a:off x="250825" y="1844675"/>
            <a:ext cx="8642350" cy="708025"/>
          </a:xfrm>
          <a:prstGeom prst="rect">
            <a:avLst/>
          </a:prstGeom>
          <a:noFill/>
          <a:ln w="9525">
            <a:noFill/>
            <a:miter lim="800000"/>
            <a:headEnd/>
            <a:tailEnd/>
          </a:ln>
        </p:spPr>
        <p:txBody>
          <a:bodyPr>
            <a:spAutoFit/>
          </a:bodyPr>
          <a:lstStyle/>
          <a:p>
            <a:r>
              <a:rPr lang="es-PE" sz="2000" b="1" i="1" u="sng">
                <a:solidFill>
                  <a:schemeClr val="tx2"/>
                </a:solidFill>
                <a:latin typeface="Candara" pitchFamily="34" charset="0"/>
              </a:rPr>
              <a:t>OBSERVACIÓN</a:t>
            </a:r>
            <a:r>
              <a:rPr lang="es-PE" sz="2000" i="1">
                <a:solidFill>
                  <a:schemeClr val="tx2"/>
                </a:solidFill>
                <a:latin typeface="Candara" pitchFamily="34" charset="0"/>
              </a:rPr>
              <a:t>: </a:t>
            </a:r>
          </a:p>
          <a:p>
            <a:r>
              <a:rPr lang="es-PE" sz="2000" i="1">
                <a:solidFill>
                  <a:schemeClr val="tx2"/>
                </a:solidFill>
                <a:latin typeface="Candara" pitchFamily="34" charset="0"/>
              </a:rPr>
              <a:t>Encapsular los siguientes requerimientos funcionales en uno solo.</a:t>
            </a:r>
          </a:p>
        </p:txBody>
      </p:sp>
      <p:sp>
        <p:nvSpPr>
          <p:cNvPr id="33803" name="4 CuadroTexto"/>
          <p:cNvSpPr txBox="1">
            <a:spLocks noChangeArrowheads="1"/>
          </p:cNvSpPr>
          <p:nvPr/>
        </p:nvSpPr>
        <p:spPr bwMode="auto">
          <a:xfrm>
            <a:off x="250825" y="5013325"/>
            <a:ext cx="8642350" cy="1692275"/>
          </a:xfrm>
          <a:prstGeom prst="rect">
            <a:avLst/>
          </a:prstGeom>
          <a:noFill/>
          <a:ln w="9525">
            <a:noFill/>
            <a:miter lim="800000"/>
            <a:headEnd/>
            <a:tailEnd/>
          </a:ln>
        </p:spPr>
        <p:txBody>
          <a:bodyPr>
            <a:spAutoFit/>
          </a:bodyPr>
          <a:lstStyle/>
          <a:p>
            <a:r>
              <a:rPr lang="es-PE" sz="2000" b="1" i="1" u="sng">
                <a:solidFill>
                  <a:srgbClr val="0070C0"/>
                </a:solidFill>
                <a:latin typeface="Candara" pitchFamily="34" charset="0"/>
              </a:rPr>
              <a:t>CORRECCIÓN</a:t>
            </a:r>
            <a:r>
              <a:rPr lang="es-PE" sz="2000" i="1">
                <a:solidFill>
                  <a:srgbClr val="0070C0"/>
                </a:solidFill>
                <a:latin typeface="Candara" pitchFamily="34" charset="0"/>
              </a:rPr>
              <a:t>:</a:t>
            </a:r>
          </a:p>
          <a:p>
            <a:r>
              <a:rPr lang="en-US" sz="2000" i="1">
                <a:solidFill>
                  <a:srgbClr val="0070C0"/>
                </a:solidFill>
                <a:latin typeface="Candara" pitchFamily="34" charset="0"/>
              </a:rPr>
              <a:t>Se encapsuló en un solo requerimiento funcional:</a:t>
            </a:r>
            <a:endParaRPr lang="es-PE" sz="2000" i="1">
              <a:solidFill>
                <a:srgbClr val="0070C0"/>
              </a:solidFill>
              <a:latin typeface="Candara" pitchFamily="34" charset="0"/>
            </a:endParaRPr>
          </a:p>
          <a:p>
            <a:pPr eaLnBrk="0" hangingPunct="0">
              <a:spcBef>
                <a:spcPct val="20000"/>
              </a:spcBef>
              <a:buClr>
                <a:schemeClr val="accent1"/>
              </a:buClr>
              <a:buSzPct val="100000"/>
            </a:pPr>
            <a:r>
              <a:rPr lang="es-PE" sz="2000" b="1" i="1">
                <a:solidFill>
                  <a:srgbClr val="0070C0"/>
                </a:solidFill>
                <a:latin typeface="Candara" pitchFamily="34" charset="0"/>
              </a:rPr>
              <a:t>CC_RF007_Actualizar_información_de_contratos</a:t>
            </a:r>
          </a:p>
          <a:p>
            <a:pPr algn="just"/>
            <a:r>
              <a:rPr lang="es-PE" sz="2000" i="1">
                <a:solidFill>
                  <a:srgbClr val="0070C0"/>
                </a:solidFill>
                <a:latin typeface="Candara" pitchFamily="34" charset="0"/>
              </a:rPr>
              <a:t>El sistema debe permitir crear nuevos contratos, eliminar, modificar y consultar la información de los contratos.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CORRECCIONES AL ENTREGABLE ANTERIOR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REQUERIMIENTOS NO FUNCIONALES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a:t>REQUERIMIENTOS </a:t>
            </a:r>
            <a:r>
              <a:rPr lang="es-PE" dirty="0" smtClean="0"/>
              <a:t>NO FUNCIONALES</a:t>
            </a:r>
            <a:endParaRPr lang="es-PE" dirty="0"/>
          </a:p>
        </p:txBody>
      </p:sp>
      <p:graphicFrame>
        <p:nvGraphicFramePr>
          <p:cNvPr id="39956" name="Group 20"/>
          <p:cNvGraphicFramePr>
            <a:graphicFrameLocks noGrp="1"/>
          </p:cNvGraphicFramePr>
          <p:nvPr/>
        </p:nvGraphicFramePr>
        <p:xfrm>
          <a:off x="323850" y="2565400"/>
          <a:ext cx="8569325" cy="2028825"/>
        </p:xfrm>
        <a:graphic>
          <a:graphicData uri="http://schemas.openxmlformats.org/drawingml/2006/table">
            <a:tbl>
              <a:tblPr/>
              <a:tblGrid>
                <a:gridCol w="8568630"/>
              </a:tblGrid>
              <a:tr h="719336">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RNF_004_Disponibilidad_del_sistema</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estará disponible al 97% entre las 8:00 am y las 8:00 pm.</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00811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RNF_011_Log_de_auditoría</a:t>
                      </a:r>
                      <a:r>
                        <a:rPr kumimoji="0" lang="es-PE" sz="2000" b="0" i="1" u="none" strike="noStrike" kern="1200" cap="none" normalizeH="0" baseline="0" dirty="0" smtClean="0">
                          <a:ln>
                            <a:noFill/>
                          </a:ln>
                          <a:solidFill>
                            <a:schemeClr val="tx2"/>
                          </a:solidFill>
                          <a:effectLst/>
                          <a:latin typeface="Candara" pitchFamily="34" charset="0"/>
                          <a:ea typeface="+mn-ea"/>
                          <a:cs typeface="+mn-cs"/>
                        </a:rPr>
                        <a:t> (Definido como RNF de Soporte)</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registrará en archivo de log los cambios realizados, detallando el módulo, el tipo de movimiento, los valores del registro antes del cambio, el usuario que ejecutó la transacción, así como la fecha y hora.</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36874" name="3 CuadroTexto"/>
          <p:cNvSpPr txBox="1">
            <a:spLocks noChangeArrowheads="1"/>
          </p:cNvSpPr>
          <p:nvPr/>
        </p:nvSpPr>
        <p:spPr bwMode="auto">
          <a:xfrm>
            <a:off x="250825" y="1844675"/>
            <a:ext cx="8642350" cy="708025"/>
          </a:xfrm>
          <a:prstGeom prst="rect">
            <a:avLst/>
          </a:prstGeom>
          <a:noFill/>
          <a:ln w="9525">
            <a:noFill/>
            <a:miter lim="800000"/>
            <a:headEnd/>
            <a:tailEnd/>
          </a:ln>
        </p:spPr>
        <p:txBody>
          <a:bodyPr>
            <a:spAutoFit/>
          </a:bodyPr>
          <a:lstStyle/>
          <a:p>
            <a:r>
              <a:rPr lang="es-PE" sz="2000" b="1" i="1" u="sng">
                <a:solidFill>
                  <a:schemeClr val="tx2"/>
                </a:solidFill>
                <a:latin typeface="Candara" pitchFamily="34" charset="0"/>
              </a:rPr>
              <a:t>OBSERVACIÓN</a:t>
            </a:r>
            <a:r>
              <a:rPr lang="es-PE" sz="2000" i="1">
                <a:solidFill>
                  <a:schemeClr val="tx2"/>
                </a:solidFill>
                <a:latin typeface="Candara" pitchFamily="34" charset="0"/>
              </a:rPr>
              <a:t>: </a:t>
            </a:r>
          </a:p>
          <a:p>
            <a:r>
              <a:rPr lang="es-PE" sz="2000" i="1">
                <a:solidFill>
                  <a:schemeClr val="tx2"/>
                </a:solidFill>
                <a:latin typeface="Candara" pitchFamily="34" charset="0"/>
              </a:rPr>
              <a:t>Verificar los siguientes requerimientos no funcionales:</a:t>
            </a:r>
          </a:p>
        </p:txBody>
      </p:sp>
      <p:sp>
        <p:nvSpPr>
          <p:cNvPr id="36875" name="4 CuadroTexto"/>
          <p:cNvSpPr txBox="1">
            <a:spLocks noChangeArrowheads="1"/>
          </p:cNvSpPr>
          <p:nvPr/>
        </p:nvSpPr>
        <p:spPr bwMode="auto">
          <a:xfrm>
            <a:off x="250825" y="4797425"/>
            <a:ext cx="8642350" cy="1816100"/>
          </a:xfrm>
          <a:prstGeom prst="rect">
            <a:avLst/>
          </a:prstGeom>
          <a:noFill/>
          <a:ln w="9525">
            <a:noFill/>
            <a:miter lim="800000"/>
            <a:headEnd/>
            <a:tailEnd/>
          </a:ln>
        </p:spPr>
        <p:txBody>
          <a:bodyPr>
            <a:spAutoFit/>
          </a:bodyPr>
          <a:lstStyle/>
          <a:p>
            <a:r>
              <a:rPr lang="es-PE" sz="2000" b="1" i="1" u="sng">
                <a:solidFill>
                  <a:srgbClr val="0070C0"/>
                </a:solidFill>
                <a:latin typeface="Candara" pitchFamily="34" charset="0"/>
              </a:rPr>
              <a:t>CORRECCIÓN</a:t>
            </a:r>
            <a:r>
              <a:rPr lang="es-PE" sz="2000" i="1">
                <a:solidFill>
                  <a:srgbClr val="0070C0"/>
                </a:solidFill>
                <a:latin typeface="Candara" pitchFamily="34" charset="0"/>
              </a:rPr>
              <a:t>:</a:t>
            </a:r>
          </a:p>
          <a:p>
            <a:pPr eaLnBrk="0" hangingPunct="0">
              <a:spcBef>
                <a:spcPct val="20000"/>
              </a:spcBef>
              <a:buClr>
                <a:schemeClr val="accent1"/>
              </a:buClr>
              <a:buSzPct val="100000"/>
            </a:pPr>
            <a:r>
              <a:rPr lang="es-PE" sz="2000" b="1" i="1">
                <a:solidFill>
                  <a:srgbClr val="0070C0"/>
                </a:solidFill>
                <a:latin typeface="Candara" pitchFamily="34" charset="0"/>
              </a:rPr>
              <a:t>RNF_004_Disponibilidad_del_sistema</a:t>
            </a:r>
          </a:p>
          <a:p>
            <a:pPr marL="0" lvl="1" algn="just"/>
            <a:r>
              <a:rPr lang="es-PE" sz="2000" i="1">
                <a:solidFill>
                  <a:srgbClr val="0070C0"/>
                </a:solidFill>
                <a:latin typeface="Candara" pitchFamily="34" charset="0"/>
              </a:rPr>
              <a:t>El sistema estará disponible al 99% entre las 9:00 am y las 6:00 pm</a:t>
            </a:r>
          </a:p>
          <a:p>
            <a:pPr eaLnBrk="0" hangingPunct="0">
              <a:spcBef>
                <a:spcPct val="20000"/>
              </a:spcBef>
              <a:buClr>
                <a:schemeClr val="accent1"/>
              </a:buClr>
              <a:buSzPct val="100000"/>
            </a:pPr>
            <a:r>
              <a:rPr lang="es-PE" sz="2000" b="1" i="1">
                <a:solidFill>
                  <a:srgbClr val="0070C0"/>
                </a:solidFill>
                <a:latin typeface="Candara" pitchFamily="34" charset="0"/>
              </a:rPr>
              <a:t>RNF_011_Log_de_auditoría</a:t>
            </a:r>
          </a:p>
          <a:p>
            <a:pPr eaLnBrk="0" hangingPunct="0">
              <a:spcBef>
                <a:spcPct val="20000"/>
              </a:spcBef>
              <a:buClr>
                <a:schemeClr val="accent1"/>
              </a:buClr>
              <a:buSzPct val="100000"/>
            </a:pPr>
            <a:r>
              <a:rPr lang="en-US" sz="2000" i="1">
                <a:solidFill>
                  <a:srgbClr val="0070C0"/>
                </a:solidFill>
                <a:latin typeface="Candara" pitchFamily="34" charset="0"/>
              </a:rPr>
              <a:t>Este es un requerimiento no funcional de Rendimiento.</a:t>
            </a:r>
            <a:endParaRPr lang="es-PE" sz="2000" i="1">
              <a:solidFill>
                <a:srgbClr val="0070C0"/>
              </a:solidFill>
              <a:latin typeface="Candar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DIAGRAMA DE PAQUETES DEL SISTEMA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0000" lnSpcReduction="10000"/>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DIAGRAMA DE PAQUETES DEL SISTEMA</a:t>
            </a:r>
            <a:endParaRPr lang="es-PE" dirty="0"/>
          </a:p>
        </p:txBody>
      </p:sp>
      <p:sp>
        <p:nvSpPr>
          <p:cNvPr id="39938" name="5 CuadroTexto"/>
          <p:cNvSpPr txBox="1">
            <a:spLocks noChangeArrowheads="1"/>
          </p:cNvSpPr>
          <p:nvPr/>
        </p:nvSpPr>
        <p:spPr bwMode="auto">
          <a:xfrm>
            <a:off x="250825" y="1844675"/>
            <a:ext cx="8642350" cy="1631950"/>
          </a:xfrm>
          <a:prstGeom prst="rect">
            <a:avLst/>
          </a:prstGeom>
          <a:noFill/>
          <a:ln w="9525">
            <a:noFill/>
            <a:miter lim="800000"/>
            <a:headEnd/>
            <a:tailEnd/>
          </a:ln>
        </p:spPr>
        <p:txBody>
          <a:bodyPr>
            <a:spAutoFit/>
          </a:bodyPr>
          <a:lstStyle/>
          <a:p>
            <a:r>
              <a:rPr lang="es-PE" sz="2000" b="1" i="1" u="sng">
                <a:solidFill>
                  <a:schemeClr val="tx2"/>
                </a:solidFill>
                <a:latin typeface="Candara" pitchFamily="34" charset="0"/>
              </a:rPr>
              <a:t>OBSERVACIÓN</a:t>
            </a:r>
            <a:r>
              <a:rPr lang="es-PE" sz="2000" i="1">
                <a:solidFill>
                  <a:schemeClr val="tx2"/>
                </a:solidFill>
                <a:latin typeface="Candara" pitchFamily="34" charset="0"/>
              </a:rPr>
              <a:t>: </a:t>
            </a:r>
          </a:p>
          <a:p>
            <a:r>
              <a:rPr lang="es-PE" sz="2000" i="1">
                <a:solidFill>
                  <a:schemeClr val="tx2"/>
                </a:solidFill>
                <a:latin typeface="Candara" pitchFamily="34" charset="0"/>
              </a:rPr>
              <a:t>Unir los paquetes </a:t>
            </a:r>
            <a:r>
              <a:rPr lang="es-PE" sz="2000" b="1" i="1">
                <a:solidFill>
                  <a:schemeClr val="tx2"/>
                </a:solidFill>
                <a:latin typeface="Candara" pitchFamily="34" charset="0"/>
              </a:rPr>
              <a:t>Solicitud de Contrato</a:t>
            </a:r>
            <a:r>
              <a:rPr lang="es-PE" sz="2000" i="1">
                <a:solidFill>
                  <a:schemeClr val="tx2"/>
                </a:solidFill>
                <a:latin typeface="Candara" pitchFamily="34" charset="0"/>
              </a:rPr>
              <a:t> y </a:t>
            </a:r>
            <a:r>
              <a:rPr lang="es-PE" sz="2000" b="1" i="1">
                <a:solidFill>
                  <a:schemeClr val="tx2"/>
                </a:solidFill>
                <a:latin typeface="Candara" pitchFamily="34" charset="0"/>
              </a:rPr>
              <a:t>Evaluación de Contrato.</a:t>
            </a:r>
          </a:p>
          <a:p>
            <a:endParaRPr lang="en-US" sz="2000" b="1" i="1" u="sng">
              <a:solidFill>
                <a:srgbClr val="0070C0"/>
              </a:solidFill>
              <a:latin typeface="Candara" pitchFamily="34" charset="0"/>
            </a:endParaRPr>
          </a:p>
          <a:p>
            <a:r>
              <a:rPr lang="en-US" sz="2000" b="1" i="1" u="sng">
                <a:solidFill>
                  <a:srgbClr val="0070C0"/>
                </a:solidFill>
                <a:latin typeface="Candara" pitchFamily="34" charset="0"/>
              </a:rPr>
              <a:t>CORRECCIÓN</a:t>
            </a:r>
            <a:r>
              <a:rPr lang="en-US" sz="2000" i="1">
                <a:solidFill>
                  <a:srgbClr val="0070C0"/>
                </a:solidFill>
                <a:latin typeface="Candara" pitchFamily="34" charset="0"/>
              </a:rPr>
              <a:t>:</a:t>
            </a:r>
          </a:p>
          <a:p>
            <a:r>
              <a:rPr lang="en-US" sz="2000" i="1">
                <a:solidFill>
                  <a:srgbClr val="0070C0"/>
                </a:solidFill>
                <a:latin typeface="Candara" pitchFamily="34" charset="0"/>
              </a:rPr>
              <a:t>Se unieron en un solo paquete</a:t>
            </a:r>
            <a:r>
              <a:rPr lang="en-US" sz="2000" b="1" i="1">
                <a:solidFill>
                  <a:srgbClr val="0070C0"/>
                </a:solidFill>
                <a:latin typeface="Candara" pitchFamily="34" charset="0"/>
              </a:rPr>
              <a:t> Solicitud de Contrato.</a:t>
            </a:r>
          </a:p>
        </p:txBody>
      </p:sp>
      <p:pic>
        <p:nvPicPr>
          <p:cNvPr id="39939" name="Picture 1"/>
          <p:cNvPicPr>
            <a:picLocks noChangeAspect="1" noChangeArrowheads="1"/>
          </p:cNvPicPr>
          <p:nvPr/>
        </p:nvPicPr>
        <p:blipFill>
          <a:blip r:embed="rId2"/>
          <a:srcRect/>
          <a:stretch>
            <a:fillRect/>
          </a:stretch>
        </p:blipFill>
        <p:spPr bwMode="auto">
          <a:xfrm>
            <a:off x="2484438" y="3640138"/>
            <a:ext cx="4319587" cy="2884487"/>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DIAGRAMA DE CASOS DE USO DEL SISTEMA POR PAQUETE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2 Título"/>
          <p:cNvSpPr>
            <a:spLocks noGrp="1"/>
          </p:cNvSpPr>
          <p:nvPr>
            <p:ph type="title" idx="4294967295"/>
          </p:nvPr>
        </p:nvSpPr>
        <p:spPr/>
        <p:txBody>
          <a:bodyPr/>
          <a:lstStyle/>
          <a:p>
            <a:pPr eaLnBrk="1" hangingPunct="1"/>
            <a:r>
              <a:rPr lang="es-PE" sz="4000" smtClean="0"/>
              <a:t>DIAGRAMA DE CASOS DE USO DEL SISTEMA POR PAQUETE</a:t>
            </a:r>
          </a:p>
        </p:txBody>
      </p:sp>
      <p:sp>
        <p:nvSpPr>
          <p:cNvPr id="41986" name="3 CuadroTexto"/>
          <p:cNvSpPr txBox="1">
            <a:spLocks noChangeArrowheads="1"/>
          </p:cNvSpPr>
          <p:nvPr/>
        </p:nvSpPr>
        <p:spPr bwMode="auto">
          <a:xfrm>
            <a:off x="250825" y="2693988"/>
            <a:ext cx="8642350" cy="2247900"/>
          </a:xfrm>
          <a:prstGeom prst="rect">
            <a:avLst/>
          </a:prstGeom>
          <a:noFill/>
          <a:ln w="9525">
            <a:noFill/>
            <a:miter lim="800000"/>
            <a:headEnd/>
            <a:tailEnd/>
          </a:ln>
        </p:spPr>
        <p:txBody>
          <a:bodyPr>
            <a:spAutoFit/>
          </a:bodyPr>
          <a:lstStyle/>
          <a:p>
            <a:r>
              <a:rPr lang="es-PE" sz="2000" b="1" i="1" u="sng">
                <a:solidFill>
                  <a:schemeClr val="tx2"/>
                </a:solidFill>
                <a:latin typeface="Candara" pitchFamily="34" charset="0"/>
              </a:rPr>
              <a:t>OBSERVACIÓN</a:t>
            </a:r>
            <a:r>
              <a:rPr lang="es-PE" sz="2000" i="1">
                <a:solidFill>
                  <a:schemeClr val="tx2"/>
                </a:solidFill>
                <a:latin typeface="Candara" pitchFamily="34" charset="0"/>
              </a:rPr>
              <a:t>: </a:t>
            </a:r>
          </a:p>
          <a:p>
            <a:r>
              <a:rPr lang="es-PE" sz="2000" i="1">
                <a:solidFill>
                  <a:schemeClr val="tx2"/>
                </a:solidFill>
                <a:latin typeface="Candara" pitchFamily="34" charset="0"/>
              </a:rPr>
              <a:t>Unir los CUS </a:t>
            </a:r>
            <a:r>
              <a:rPr lang="es-PE" sz="2000" b="1" i="1">
                <a:solidFill>
                  <a:schemeClr val="tx2"/>
                </a:solidFill>
                <a:latin typeface="Candara" pitchFamily="34" charset="0"/>
              </a:rPr>
              <a:t>CC_CUS003_Consultar_informacion_solicitudes_contrato</a:t>
            </a:r>
            <a:r>
              <a:rPr lang="es-PE" sz="2000" i="1">
                <a:solidFill>
                  <a:schemeClr val="tx2"/>
                </a:solidFill>
                <a:latin typeface="Candara" pitchFamily="34" charset="0"/>
              </a:rPr>
              <a:t>, </a:t>
            </a:r>
            <a:r>
              <a:rPr lang="es-PE" sz="2000" b="1" i="1">
                <a:solidFill>
                  <a:schemeClr val="tx2"/>
                </a:solidFill>
                <a:latin typeface="Candara" pitchFamily="34" charset="0"/>
              </a:rPr>
              <a:t>CC_CUS004_Actualizar_informacion_contrato</a:t>
            </a:r>
            <a:r>
              <a:rPr lang="es-PE" sz="2000" i="1">
                <a:solidFill>
                  <a:schemeClr val="tx2"/>
                </a:solidFill>
                <a:latin typeface="Candara" pitchFamily="34" charset="0"/>
              </a:rPr>
              <a:t> y </a:t>
            </a:r>
            <a:r>
              <a:rPr lang="es-PE" sz="2000" b="1" i="1">
                <a:solidFill>
                  <a:schemeClr val="tx2"/>
                </a:solidFill>
                <a:latin typeface="Candara" pitchFamily="34" charset="0"/>
              </a:rPr>
              <a:t>CC_CUS005_Actualizar_informacion_adendas</a:t>
            </a:r>
            <a:r>
              <a:rPr lang="es-PE" sz="2000" i="1">
                <a:solidFill>
                  <a:schemeClr val="tx2"/>
                </a:solidFill>
                <a:latin typeface="Candara" pitchFamily="34" charset="0"/>
              </a:rPr>
              <a:t>.</a:t>
            </a:r>
          </a:p>
          <a:p>
            <a:endParaRPr lang="en-US" sz="2000" b="1" i="1" u="sng">
              <a:solidFill>
                <a:srgbClr val="0070C0"/>
              </a:solidFill>
              <a:latin typeface="Candara" pitchFamily="34" charset="0"/>
            </a:endParaRPr>
          </a:p>
          <a:p>
            <a:r>
              <a:rPr lang="en-US" sz="2000" b="1" i="1" u="sng">
                <a:solidFill>
                  <a:srgbClr val="0070C0"/>
                </a:solidFill>
                <a:latin typeface="Candara" pitchFamily="34" charset="0"/>
              </a:rPr>
              <a:t>CORRECCIÓN</a:t>
            </a:r>
            <a:r>
              <a:rPr lang="en-US" sz="2000" i="1">
                <a:solidFill>
                  <a:srgbClr val="0070C0"/>
                </a:solidFill>
                <a:latin typeface="Candara" pitchFamily="34" charset="0"/>
              </a:rPr>
              <a:t>:</a:t>
            </a:r>
          </a:p>
          <a:p>
            <a:r>
              <a:rPr lang="en-US" sz="2000" i="1">
                <a:solidFill>
                  <a:srgbClr val="0070C0"/>
                </a:solidFill>
                <a:latin typeface="Candara" pitchFamily="34" charset="0"/>
              </a:rPr>
              <a:t>Se unieron en un solo CUS </a:t>
            </a:r>
            <a:r>
              <a:rPr lang="es-PE" sz="2000" b="1" i="1">
                <a:solidFill>
                  <a:srgbClr val="0070C0"/>
                </a:solidFill>
                <a:latin typeface="Candara" pitchFamily="34" charset="0"/>
              </a:rPr>
              <a:t>CC_CUS004_Actualizar_informacion_contrato</a:t>
            </a:r>
            <a:r>
              <a:rPr lang="en-US" sz="2000" i="1">
                <a:solidFill>
                  <a:srgbClr val="0070C0"/>
                </a:solidFill>
                <a:latin typeface="Candara" pitchFamily="34" charset="0"/>
              </a:rPr>
              <a:t>.</a:t>
            </a:r>
          </a:p>
        </p:txBody>
      </p:sp>
      <p:pic>
        <p:nvPicPr>
          <p:cNvPr id="41987" name="Picture 1"/>
          <p:cNvPicPr>
            <a:picLocks noChangeAspect="1" noChangeArrowheads="1"/>
          </p:cNvPicPr>
          <p:nvPr/>
        </p:nvPicPr>
        <p:blipFill>
          <a:blip r:embed="rId2"/>
          <a:srcRect/>
          <a:stretch>
            <a:fillRect/>
          </a:stretch>
        </p:blipFill>
        <p:spPr bwMode="auto">
          <a:xfrm>
            <a:off x="2771775" y="5121275"/>
            <a:ext cx="3168650" cy="1260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1 Título"/>
          <p:cNvSpPr>
            <a:spLocks noGrp="1"/>
          </p:cNvSpPr>
          <p:nvPr>
            <p:ph type="ctrTitle"/>
          </p:nvPr>
        </p:nvSpPr>
        <p:spPr>
          <a:xfrm>
            <a:off x="390525" y="476250"/>
            <a:ext cx="8280400" cy="1584325"/>
          </a:xfrm>
        </p:spPr>
        <p:txBody>
          <a:bodyPr/>
          <a:lstStyle/>
          <a:p>
            <a:pPr eaLnBrk="1" hangingPunct="1"/>
            <a:r>
              <a:rPr lang="es-PE" smtClean="0"/>
              <a:t>CONTRATOS DE CLIENTES</a:t>
            </a:r>
            <a:endParaRPr lang="es-PE" sz="3600" smtClean="0"/>
          </a:p>
        </p:txBody>
      </p:sp>
      <p:sp>
        <p:nvSpPr>
          <p:cNvPr id="43010" name="2 Subtítulo"/>
          <p:cNvSpPr>
            <a:spLocks noGrp="1"/>
          </p:cNvSpPr>
          <p:nvPr>
            <p:ph type="subTitle" idx="1"/>
          </p:nvPr>
        </p:nvSpPr>
        <p:spPr>
          <a:xfrm>
            <a:off x="1289050" y="2276475"/>
            <a:ext cx="6400800" cy="520700"/>
          </a:xfrm>
        </p:spPr>
        <p:txBody>
          <a:bodyPr/>
          <a:lstStyle/>
          <a:p>
            <a:pPr eaLnBrk="1" hangingPunct="1"/>
            <a:endParaRPr lang="es-ES" sz="2800" smtClean="0"/>
          </a:p>
        </p:txBody>
      </p:sp>
      <p:sp>
        <p:nvSpPr>
          <p:cNvPr id="43011" name="3 CuadroTexto"/>
          <p:cNvSpPr txBox="1">
            <a:spLocks noChangeArrowheads="1"/>
          </p:cNvSpPr>
          <p:nvPr/>
        </p:nvSpPr>
        <p:spPr bwMode="auto">
          <a:xfrm>
            <a:off x="4489450" y="3713163"/>
            <a:ext cx="4186238" cy="2678112"/>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sp>
        <p:nvSpPr>
          <p:cNvPr id="43012"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REGLAS DEL NEGOCIO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CuadroTexto"/>
          <p:cNvSpPr txBox="1">
            <a:spLocks noChangeArrowheads="1"/>
          </p:cNvSpPr>
          <p:nvPr/>
        </p:nvSpPr>
        <p:spPr bwMode="auto">
          <a:xfrm>
            <a:off x="250825" y="2420938"/>
            <a:ext cx="8642350" cy="2862262"/>
          </a:xfrm>
          <a:prstGeom prst="rect">
            <a:avLst/>
          </a:prstGeom>
          <a:noFill/>
          <a:ln w="9525">
            <a:noFill/>
            <a:miter lim="800000"/>
            <a:headEnd/>
            <a:tailEnd/>
          </a:ln>
        </p:spPr>
        <p:txBody>
          <a:bodyPr>
            <a:spAutoFit/>
          </a:bodyPr>
          <a:lstStyle/>
          <a:p>
            <a:r>
              <a:rPr lang="es-PE" sz="2000" b="1" i="1" u="sng">
                <a:solidFill>
                  <a:schemeClr val="tx2"/>
                </a:solidFill>
                <a:latin typeface="Candara" pitchFamily="34" charset="0"/>
              </a:rPr>
              <a:t>OBSERVACIÓN</a:t>
            </a:r>
            <a:r>
              <a:rPr lang="es-PE" sz="2000" i="1">
                <a:solidFill>
                  <a:schemeClr val="tx2"/>
                </a:solidFill>
                <a:latin typeface="Candara" pitchFamily="34" charset="0"/>
              </a:rPr>
              <a:t>: La regla de negocio </a:t>
            </a:r>
            <a:r>
              <a:rPr lang="es-PE" sz="2000" b="1" i="1">
                <a:solidFill>
                  <a:schemeClr val="tx2"/>
                </a:solidFill>
                <a:latin typeface="Candara" pitchFamily="34" charset="0"/>
              </a:rPr>
              <a:t>CC_RN001_Líneas_de_Servicio</a:t>
            </a:r>
            <a:r>
              <a:rPr lang="es-PE" sz="2000" i="1">
                <a:solidFill>
                  <a:schemeClr val="tx2"/>
                </a:solidFill>
                <a:latin typeface="Candara" pitchFamily="34" charset="0"/>
              </a:rPr>
              <a:t> no puede ser REGLA DE NEGOCIO, debe ser ENTIDAD DE NEGOCIO.</a:t>
            </a:r>
          </a:p>
          <a:p>
            <a:r>
              <a:rPr lang="en-US" sz="2000" b="1" i="1" u="sng">
                <a:solidFill>
                  <a:srgbClr val="0070C0"/>
                </a:solidFill>
                <a:latin typeface="Candara" pitchFamily="34" charset="0"/>
              </a:rPr>
              <a:t>CORRECCIÓN</a:t>
            </a:r>
            <a:r>
              <a:rPr lang="en-US" sz="2000" i="1">
                <a:solidFill>
                  <a:srgbClr val="0070C0"/>
                </a:solidFill>
                <a:latin typeface="Candara" pitchFamily="34" charset="0"/>
              </a:rPr>
              <a:t>: Se define la ENTIDAD DE NEGOCIO </a:t>
            </a:r>
            <a:r>
              <a:rPr lang="es-PE" sz="2000" b="1" i="1">
                <a:solidFill>
                  <a:srgbClr val="0070C0"/>
                </a:solidFill>
                <a:latin typeface="Candara" pitchFamily="34" charset="0"/>
              </a:rPr>
              <a:t>CC_EN005_Linea_Servicio</a:t>
            </a:r>
            <a:endParaRPr lang="en-US" sz="2000" b="1" i="1">
              <a:solidFill>
                <a:srgbClr val="0070C0"/>
              </a:solidFill>
              <a:latin typeface="Candara" pitchFamily="34" charset="0"/>
            </a:endParaRPr>
          </a:p>
          <a:p>
            <a:endParaRPr lang="es-PE" sz="2000" i="1">
              <a:solidFill>
                <a:schemeClr val="tx2"/>
              </a:solidFill>
              <a:latin typeface="Candara" pitchFamily="34" charset="0"/>
            </a:endParaRPr>
          </a:p>
          <a:p>
            <a:r>
              <a:rPr lang="es-PE" sz="2000" b="1" i="1" u="sng">
                <a:solidFill>
                  <a:schemeClr val="tx2"/>
                </a:solidFill>
                <a:latin typeface="Candara" pitchFamily="34" charset="0"/>
              </a:rPr>
              <a:t>OBSERVACIÓN</a:t>
            </a:r>
            <a:r>
              <a:rPr lang="es-PE" sz="2000" b="1" i="1">
                <a:solidFill>
                  <a:schemeClr val="tx2"/>
                </a:solidFill>
                <a:latin typeface="Candara" pitchFamily="34" charset="0"/>
              </a:rPr>
              <a:t>: </a:t>
            </a:r>
            <a:r>
              <a:rPr lang="es-PE" sz="2000" i="1">
                <a:solidFill>
                  <a:schemeClr val="tx2"/>
                </a:solidFill>
                <a:latin typeface="Candara" pitchFamily="34" charset="0"/>
              </a:rPr>
              <a:t>Crear una nueva regla de negocio </a:t>
            </a:r>
            <a:r>
              <a:rPr lang="es-PE" sz="2000" b="1" i="1">
                <a:solidFill>
                  <a:schemeClr val="tx2"/>
                </a:solidFill>
                <a:latin typeface="Candara" pitchFamily="34" charset="0"/>
              </a:rPr>
              <a:t>CC_RN001_Plazos_Líneas_de_Servicio</a:t>
            </a:r>
            <a:r>
              <a:rPr lang="es-PE" sz="2000" i="1">
                <a:solidFill>
                  <a:schemeClr val="tx2"/>
                </a:solidFill>
                <a:latin typeface="Candara" pitchFamily="34" charset="0"/>
              </a:rPr>
              <a:t>. Se debe detallar los plazos para cada línea de servicio.</a:t>
            </a:r>
          </a:p>
          <a:p>
            <a:r>
              <a:rPr lang="en-US" sz="2000" b="1" i="1" u="sng">
                <a:solidFill>
                  <a:srgbClr val="0070C0"/>
                </a:solidFill>
                <a:latin typeface="Candara" pitchFamily="34" charset="0"/>
              </a:rPr>
              <a:t>CORRECCIÓN</a:t>
            </a:r>
            <a:r>
              <a:rPr lang="en-US" sz="2000" b="1" i="1">
                <a:solidFill>
                  <a:srgbClr val="0070C0"/>
                </a:solidFill>
                <a:latin typeface="Candara" pitchFamily="34" charset="0"/>
              </a:rPr>
              <a:t>:</a:t>
            </a:r>
            <a:r>
              <a:rPr lang="en-US" sz="2000" i="1">
                <a:solidFill>
                  <a:srgbClr val="0070C0"/>
                </a:solidFill>
                <a:latin typeface="Candara" pitchFamily="34" charset="0"/>
              </a:rPr>
              <a:t> Se crea la regla de negocio </a:t>
            </a:r>
            <a:r>
              <a:rPr lang="es-PE" sz="2000" b="1" i="1">
                <a:solidFill>
                  <a:srgbClr val="0070C0"/>
                </a:solidFill>
                <a:latin typeface="Candara" pitchFamily="34" charset="0"/>
              </a:rPr>
              <a:t>CC_RN001_Plazos_Líneas_de_Servicio</a:t>
            </a:r>
            <a:endParaRPr lang="en-US" sz="2000" i="1">
              <a:solidFill>
                <a:srgbClr val="0070C0"/>
              </a:solidFill>
              <a:latin typeface="Candara" pitchFamily="34" charset="0"/>
            </a:endParaRPr>
          </a:p>
          <a:p>
            <a:endParaRPr lang="en-US" sz="2000" b="1" i="1">
              <a:solidFill>
                <a:schemeClr val="tx2"/>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7500"/>
          </a:bodyPr>
          <a:lstStyle/>
          <a:p>
            <a:pPr algn="ctr" fontAlgn="auto">
              <a:spcAft>
                <a:spcPts val="0"/>
              </a:spcAft>
              <a:defRPr/>
            </a:pPr>
            <a:r>
              <a:rPr lang="en-US" sz="4400" dirty="0">
                <a:solidFill>
                  <a:srgbClr val="FFFFFF"/>
                </a:solidFill>
                <a:latin typeface="+mj-lt"/>
                <a:ea typeface="+mj-ea"/>
                <a:cs typeface="+mj-cs"/>
              </a:rPr>
              <a:t>REGLAS DEL NEGOCIO</a:t>
            </a:r>
            <a:endParaRPr lang="es-PE" sz="4400" dirty="0">
              <a:solidFill>
                <a:srgbClr val="FFFFFF"/>
              </a:solidFill>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1 CuadroTexto"/>
          <p:cNvSpPr txBox="1">
            <a:spLocks noChangeArrowheads="1"/>
          </p:cNvSpPr>
          <p:nvPr/>
        </p:nvSpPr>
        <p:spPr bwMode="auto">
          <a:xfrm>
            <a:off x="250825" y="2420938"/>
            <a:ext cx="8642350" cy="1938337"/>
          </a:xfrm>
          <a:prstGeom prst="rect">
            <a:avLst/>
          </a:prstGeom>
          <a:noFill/>
          <a:ln w="9525">
            <a:noFill/>
            <a:miter lim="800000"/>
            <a:headEnd/>
            <a:tailEnd/>
          </a:ln>
        </p:spPr>
        <p:txBody>
          <a:bodyPr>
            <a:spAutoFit/>
          </a:bodyPr>
          <a:lstStyle/>
          <a:p>
            <a:r>
              <a:rPr lang="es-PE" sz="2000" b="1" i="1" u="sng">
                <a:solidFill>
                  <a:schemeClr val="tx2"/>
                </a:solidFill>
                <a:latin typeface="Candara" pitchFamily="34" charset="0"/>
              </a:rPr>
              <a:t>OBSERVACIÓN</a:t>
            </a:r>
            <a:r>
              <a:rPr lang="es-PE" sz="2000" b="1" i="1">
                <a:solidFill>
                  <a:schemeClr val="tx2"/>
                </a:solidFill>
                <a:latin typeface="Candara" pitchFamily="34" charset="0"/>
              </a:rPr>
              <a:t>: </a:t>
            </a:r>
            <a:r>
              <a:rPr lang="es-PE" sz="2000" i="1">
                <a:solidFill>
                  <a:schemeClr val="tx2"/>
                </a:solidFill>
                <a:latin typeface="Candara" pitchFamily="34" charset="0"/>
              </a:rPr>
              <a:t>Crear una nueva regla de negocio </a:t>
            </a:r>
            <a:r>
              <a:rPr lang="es-PE" sz="2000" b="1" i="1">
                <a:solidFill>
                  <a:schemeClr val="tx2"/>
                </a:solidFill>
                <a:latin typeface="Candara" pitchFamily="34" charset="0"/>
              </a:rPr>
              <a:t>CC_RN002_Penalidad_Incumplimiento_Servicio</a:t>
            </a:r>
            <a:r>
              <a:rPr lang="es-PE" sz="2000" i="1">
                <a:solidFill>
                  <a:schemeClr val="tx2"/>
                </a:solidFill>
                <a:latin typeface="Candara" pitchFamily="34" charset="0"/>
              </a:rPr>
              <a:t>. Se debe detallar las penalidades para cada línea de servicio.</a:t>
            </a:r>
          </a:p>
          <a:p>
            <a:endParaRPr lang="es-PE" sz="2000" i="1">
              <a:solidFill>
                <a:schemeClr val="tx2"/>
              </a:solidFill>
              <a:latin typeface="Candara" pitchFamily="34" charset="0"/>
            </a:endParaRPr>
          </a:p>
          <a:p>
            <a:r>
              <a:rPr lang="en-US" sz="2000" b="1" i="1" u="sng">
                <a:solidFill>
                  <a:srgbClr val="0070C0"/>
                </a:solidFill>
                <a:latin typeface="Candara" pitchFamily="34" charset="0"/>
              </a:rPr>
              <a:t>CORRECCIÓN</a:t>
            </a:r>
            <a:r>
              <a:rPr lang="en-US" sz="2000" b="1" i="1">
                <a:solidFill>
                  <a:srgbClr val="0070C0"/>
                </a:solidFill>
                <a:latin typeface="Candara" pitchFamily="34" charset="0"/>
              </a:rPr>
              <a:t>: </a:t>
            </a:r>
            <a:r>
              <a:rPr lang="en-US" sz="2000" i="1">
                <a:solidFill>
                  <a:srgbClr val="0070C0"/>
                </a:solidFill>
                <a:latin typeface="Candara" pitchFamily="34" charset="0"/>
              </a:rPr>
              <a:t>Se crea la regla de negocio </a:t>
            </a:r>
            <a:r>
              <a:rPr lang="es-PE" sz="2000" b="1" i="1">
                <a:solidFill>
                  <a:srgbClr val="0070C0"/>
                </a:solidFill>
                <a:latin typeface="Candara" pitchFamily="34" charset="0"/>
              </a:rPr>
              <a:t>CC_RN002_Penalidad_Incumplimiento_Servicio</a:t>
            </a:r>
            <a:endParaRPr lang="en-US" sz="2000" b="1" i="1">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7500"/>
          </a:bodyPr>
          <a:lstStyle/>
          <a:p>
            <a:pPr algn="ctr" fontAlgn="auto">
              <a:spcAft>
                <a:spcPts val="0"/>
              </a:spcAft>
              <a:defRPr/>
            </a:pPr>
            <a:r>
              <a:rPr lang="en-US" sz="4400" dirty="0">
                <a:solidFill>
                  <a:srgbClr val="FFFFFF"/>
                </a:solidFill>
                <a:latin typeface="+mj-lt"/>
                <a:ea typeface="+mj-ea"/>
                <a:cs typeface="+mj-cs"/>
              </a:rPr>
              <a:t>REGLAS DEL NEGOCIO</a:t>
            </a:r>
            <a:endParaRPr lang="es-PE" sz="4400" dirty="0">
              <a:solidFill>
                <a:srgbClr val="FFFFFF"/>
              </a:solidFill>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CuadroTexto"/>
          <p:cNvSpPr txBox="1">
            <a:spLocks noChangeArrowheads="1"/>
          </p:cNvSpPr>
          <p:nvPr/>
        </p:nvSpPr>
        <p:spPr bwMode="auto">
          <a:xfrm>
            <a:off x="250825" y="2420938"/>
            <a:ext cx="8642350" cy="1616075"/>
          </a:xfrm>
          <a:prstGeom prst="rect">
            <a:avLst/>
          </a:prstGeom>
          <a:noFill/>
          <a:ln w="9525">
            <a:noFill/>
            <a:miter lim="800000"/>
            <a:headEnd/>
            <a:tailEnd/>
          </a:ln>
        </p:spPr>
        <p:txBody>
          <a:bodyPr>
            <a:spAutoFit/>
          </a:bodyPr>
          <a:lstStyle/>
          <a:p>
            <a:r>
              <a:rPr lang="es-PE" sz="2000" b="1" i="1" u="sng">
                <a:solidFill>
                  <a:schemeClr val="tx2"/>
                </a:solidFill>
                <a:latin typeface="Candara" pitchFamily="34" charset="0"/>
              </a:rPr>
              <a:t>OBSERVACIÓN</a:t>
            </a:r>
            <a:r>
              <a:rPr lang="es-PE" sz="2000" b="1" i="1">
                <a:solidFill>
                  <a:schemeClr val="tx2"/>
                </a:solidFill>
                <a:latin typeface="Candara" pitchFamily="34" charset="0"/>
              </a:rPr>
              <a:t>: </a:t>
            </a:r>
            <a:r>
              <a:rPr lang="es-PE" sz="2000" i="1">
                <a:solidFill>
                  <a:schemeClr val="tx2"/>
                </a:solidFill>
                <a:latin typeface="Candara" pitchFamily="34" charset="0"/>
              </a:rPr>
              <a:t>Validar si </a:t>
            </a:r>
            <a:r>
              <a:rPr lang="es-PE" sz="2000" b="1" i="1">
                <a:solidFill>
                  <a:schemeClr val="tx2"/>
                </a:solidFill>
                <a:latin typeface="Candara" pitchFamily="34" charset="0"/>
              </a:rPr>
              <a:t>CC_RN002_Categoría_de_Tipos_de_Cliente</a:t>
            </a:r>
            <a:r>
              <a:rPr lang="es-PE" sz="2000" i="1">
                <a:solidFill>
                  <a:schemeClr val="tx2"/>
                </a:solidFill>
                <a:latin typeface="Candara" pitchFamily="34" charset="0"/>
              </a:rPr>
              <a:t>, </a:t>
            </a:r>
            <a:r>
              <a:rPr lang="es-PE" sz="2000" b="1" i="1">
                <a:solidFill>
                  <a:schemeClr val="tx2"/>
                </a:solidFill>
                <a:latin typeface="Candara" pitchFamily="34" charset="0"/>
              </a:rPr>
              <a:t>CC_RN003_Tipos_de_Servicio, CC_RN007_Polémica_de_Contrato y CC_RN009_Tipos_de_Penalidad</a:t>
            </a:r>
            <a:r>
              <a:rPr lang="es-PE" sz="2000" i="1">
                <a:solidFill>
                  <a:schemeClr val="tx2"/>
                </a:solidFill>
                <a:latin typeface="Candara" pitchFamily="34" charset="0"/>
              </a:rPr>
              <a:t> deben ser borradas o se mantendrán.</a:t>
            </a:r>
          </a:p>
          <a:p>
            <a:endParaRPr lang="es-PE" sz="2000" i="1">
              <a:solidFill>
                <a:schemeClr val="tx2"/>
              </a:solidFill>
              <a:latin typeface="Candara" pitchFamily="34" charset="0"/>
            </a:endParaRPr>
          </a:p>
          <a:p>
            <a:r>
              <a:rPr lang="en-US" sz="2000" b="1" i="1" u="sng">
                <a:solidFill>
                  <a:srgbClr val="8C2902"/>
                </a:solidFill>
                <a:latin typeface="Candara" pitchFamily="34" charset="0"/>
              </a:rPr>
              <a:t>CORRECCIÓN</a:t>
            </a:r>
            <a:r>
              <a:rPr lang="en-US" sz="2000" b="1" i="1">
                <a:solidFill>
                  <a:srgbClr val="8C2902"/>
                </a:solidFill>
                <a:latin typeface="Candara" pitchFamily="34" charset="0"/>
              </a:rPr>
              <a:t>: En Evaluación</a:t>
            </a: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7500"/>
          </a:bodyPr>
          <a:lstStyle/>
          <a:p>
            <a:pPr algn="ctr" fontAlgn="auto">
              <a:spcAft>
                <a:spcPts val="0"/>
              </a:spcAft>
              <a:defRPr/>
            </a:pPr>
            <a:r>
              <a:rPr lang="en-US" sz="4400" dirty="0">
                <a:solidFill>
                  <a:srgbClr val="FFFFFF"/>
                </a:solidFill>
                <a:latin typeface="+mj-lt"/>
                <a:ea typeface="+mj-ea"/>
                <a:cs typeface="+mj-cs"/>
              </a:rPr>
              <a:t>REGLAS DEL NEGOCIO</a:t>
            </a:r>
            <a:endParaRPr lang="es-PE" sz="4400" dirty="0">
              <a:solidFill>
                <a:srgbClr val="FFFFFF"/>
              </a:solidFill>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CuadroTexto"/>
          <p:cNvSpPr txBox="1">
            <a:spLocks noChangeArrowheads="1"/>
          </p:cNvSpPr>
          <p:nvPr/>
        </p:nvSpPr>
        <p:spPr bwMode="auto">
          <a:xfrm>
            <a:off x="250825" y="1916113"/>
            <a:ext cx="8642350" cy="1323975"/>
          </a:xfrm>
          <a:prstGeom prst="rect">
            <a:avLst/>
          </a:prstGeom>
          <a:noFill/>
          <a:ln w="9525">
            <a:noFill/>
            <a:miter lim="800000"/>
            <a:headEnd/>
            <a:tailEnd/>
          </a:ln>
        </p:spPr>
        <p:txBody>
          <a:bodyPr>
            <a:spAutoFit/>
          </a:bodyPr>
          <a:lstStyle/>
          <a:p>
            <a:r>
              <a:rPr lang="es-PE" sz="2000" b="1" i="1" u="sng">
                <a:solidFill>
                  <a:schemeClr val="tx2"/>
                </a:solidFill>
                <a:latin typeface="Candara" pitchFamily="34" charset="0"/>
              </a:rPr>
              <a:t>OBSERVACIÓN</a:t>
            </a:r>
            <a:r>
              <a:rPr lang="es-PE" sz="2000" b="1" i="1">
                <a:solidFill>
                  <a:schemeClr val="tx2"/>
                </a:solidFill>
                <a:latin typeface="Candara" pitchFamily="34" charset="0"/>
              </a:rPr>
              <a:t>: </a:t>
            </a:r>
            <a:r>
              <a:rPr lang="es-PE" sz="2000" i="1">
                <a:solidFill>
                  <a:schemeClr val="tx2"/>
                </a:solidFill>
                <a:latin typeface="Candara" pitchFamily="34" charset="0"/>
              </a:rPr>
              <a:t>Completar </a:t>
            </a:r>
            <a:r>
              <a:rPr lang="es-PE" sz="2000" b="1" i="1">
                <a:solidFill>
                  <a:schemeClr val="tx2"/>
                </a:solidFill>
                <a:latin typeface="Candara" pitchFamily="34" charset="0"/>
              </a:rPr>
              <a:t>CC_RN010_Número_de_Adendas_por_Contrato</a:t>
            </a:r>
          </a:p>
          <a:p>
            <a:r>
              <a:rPr lang="en-US" sz="2000" b="1" i="1" u="sng">
                <a:solidFill>
                  <a:srgbClr val="0070C0"/>
                </a:solidFill>
                <a:latin typeface="Candara" pitchFamily="34" charset="0"/>
              </a:rPr>
              <a:t>CORRECCIÓN</a:t>
            </a:r>
            <a:r>
              <a:rPr lang="en-US" sz="2000" b="1" i="1">
                <a:solidFill>
                  <a:srgbClr val="0070C0"/>
                </a:solidFill>
                <a:latin typeface="Candara" pitchFamily="34" charset="0"/>
              </a:rPr>
              <a:t>: </a:t>
            </a:r>
          </a:p>
          <a:p>
            <a:r>
              <a:rPr lang="es-PE" sz="2000" b="1" i="1">
                <a:solidFill>
                  <a:srgbClr val="0070C0"/>
                </a:solidFill>
                <a:latin typeface="Candara" pitchFamily="34" charset="0"/>
              </a:rPr>
              <a:t>CC_RN010_Número_de_Adendas_por_Contrato</a:t>
            </a:r>
          </a:p>
          <a:p>
            <a:r>
              <a:rPr lang="es-PE" sz="2000" i="1">
                <a:solidFill>
                  <a:srgbClr val="0070C0"/>
                </a:solidFill>
                <a:latin typeface="Candara" pitchFamily="34" charset="0"/>
              </a:rPr>
              <a:t>El número de Adendas a generarse dependerá de los siguientes Tipos de Contrato</a:t>
            </a:r>
            <a:endParaRPr lang="en-US" sz="2000" i="1">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7500"/>
          </a:bodyPr>
          <a:lstStyle/>
          <a:p>
            <a:pPr algn="ctr" fontAlgn="auto">
              <a:spcAft>
                <a:spcPts val="0"/>
              </a:spcAft>
              <a:defRPr/>
            </a:pPr>
            <a:r>
              <a:rPr lang="en-US" sz="4400" dirty="0">
                <a:solidFill>
                  <a:srgbClr val="FFFFFF"/>
                </a:solidFill>
                <a:latin typeface="+mj-lt"/>
                <a:ea typeface="+mj-ea"/>
                <a:cs typeface="+mj-cs"/>
              </a:rPr>
              <a:t>REGLAS DEL NEGOCIO</a:t>
            </a:r>
            <a:endParaRPr lang="es-PE" sz="4400" dirty="0">
              <a:solidFill>
                <a:srgbClr val="FFFFFF"/>
              </a:solidFill>
              <a:latin typeface="+mj-lt"/>
              <a:ea typeface="+mj-ea"/>
              <a:cs typeface="+mj-cs"/>
            </a:endParaRPr>
          </a:p>
        </p:txBody>
      </p:sp>
      <p:graphicFrame>
        <p:nvGraphicFramePr>
          <p:cNvPr id="21537" name="Group 33"/>
          <p:cNvGraphicFramePr>
            <a:graphicFrameLocks noGrp="1"/>
          </p:cNvGraphicFramePr>
          <p:nvPr/>
        </p:nvGraphicFramePr>
        <p:xfrm>
          <a:off x="1476375" y="3286125"/>
          <a:ext cx="6096000" cy="3387725"/>
        </p:xfrm>
        <a:graphic>
          <a:graphicData uri="http://schemas.openxmlformats.org/drawingml/2006/table">
            <a:tbl>
              <a:tblPr/>
              <a:tblGrid>
                <a:gridCol w="3048000"/>
                <a:gridCol w="30480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ndara" pitchFamily="34" charset="0"/>
                        </a:rPr>
                        <a:t>Tipos de Contrato</a:t>
                      </a:r>
                      <a:endParaRPr kumimoji="0" lang="es-PE" sz="1600" b="1" i="0" u="none" strike="noStrike" cap="none" normalizeH="0" baseline="0" smtClean="0">
                        <a:ln>
                          <a:noFill/>
                        </a:ln>
                        <a:solidFill>
                          <a:srgbClr val="FFFFFF"/>
                        </a:solidFill>
                        <a:effectLst/>
                        <a:latin typeface="Candar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ndara" pitchFamily="34" charset="0"/>
                        </a:rPr>
                        <a:t>Nro. máximo de Adendas</a:t>
                      </a:r>
                      <a:endParaRPr kumimoji="0" lang="es-PE" sz="1600" b="1" i="0" u="none" strike="noStrike" cap="none" normalizeH="0" baseline="0" smtClean="0">
                        <a:ln>
                          <a:noFill/>
                        </a:ln>
                        <a:solidFill>
                          <a:srgbClr val="FFFFFF"/>
                        </a:solidFill>
                        <a:effectLst/>
                        <a:latin typeface="Candar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smtClean="0">
                          <a:ln>
                            <a:noFill/>
                          </a:ln>
                          <a:solidFill>
                            <a:srgbClr val="002060"/>
                          </a:solidFill>
                          <a:effectLst/>
                          <a:latin typeface="Candara" pitchFamily="34" charset="0"/>
                        </a:rPr>
                        <a:t>Prestación de servicio sin suministro de repuestos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5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rgbClr val="8C2902"/>
                          </a:solidFill>
                          <a:effectLst/>
                          <a:latin typeface="Candara" pitchFamily="34" charset="0"/>
                        </a:rPr>
                        <a:t>Por definir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5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smtClean="0">
                          <a:ln>
                            <a:noFill/>
                          </a:ln>
                          <a:solidFill>
                            <a:srgbClr val="002060"/>
                          </a:solidFill>
                          <a:effectLst/>
                          <a:latin typeface="Candara" pitchFamily="34" charset="0"/>
                        </a:rPr>
                        <a:t>Prestación de servicio con suministro de repuestos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rgbClr val="8C2902"/>
                          </a:solidFill>
                          <a:effectLst/>
                          <a:latin typeface="Candara" pitchFamily="34" charset="0"/>
                        </a:rPr>
                        <a:t>Por definir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smtClean="0">
                          <a:ln>
                            <a:noFill/>
                          </a:ln>
                          <a:solidFill>
                            <a:srgbClr val="002060"/>
                          </a:solidFill>
                          <a:effectLst/>
                          <a:latin typeface="Candara" pitchFamily="34" charset="0"/>
                        </a:rPr>
                        <a:t>Servicio prestado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5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rgbClr val="8C2902"/>
                          </a:solidFill>
                          <a:effectLst/>
                          <a:latin typeface="Candara" pitchFamily="34" charset="0"/>
                        </a:rPr>
                        <a:t>Por definir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5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smtClean="0">
                          <a:ln>
                            <a:noFill/>
                          </a:ln>
                          <a:solidFill>
                            <a:srgbClr val="002060"/>
                          </a:solidFill>
                          <a:effectLst/>
                          <a:latin typeface="Candara" pitchFamily="34" charset="0"/>
                        </a:rPr>
                        <a:t>Mantenimiento Integral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rgbClr val="8C2902"/>
                          </a:solidFill>
                          <a:effectLst/>
                          <a:latin typeface="Candara" pitchFamily="34" charset="0"/>
                        </a:rPr>
                        <a:t>Por definir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smtClean="0">
                          <a:ln>
                            <a:noFill/>
                          </a:ln>
                          <a:solidFill>
                            <a:srgbClr val="002060"/>
                          </a:solidFill>
                          <a:effectLst/>
                          <a:latin typeface="Candara" pitchFamily="34" charset="0"/>
                        </a:rPr>
                        <a:t>Mantenimiento preventivo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5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rgbClr val="8C2902"/>
                          </a:solidFill>
                          <a:effectLst/>
                          <a:latin typeface="Candara" pitchFamily="34" charset="0"/>
                        </a:rPr>
                        <a:t>Por definir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5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smtClean="0">
                          <a:ln>
                            <a:noFill/>
                          </a:ln>
                          <a:solidFill>
                            <a:srgbClr val="002060"/>
                          </a:solidFill>
                          <a:effectLst/>
                          <a:latin typeface="Candara" pitchFamily="34" charset="0"/>
                        </a:rPr>
                        <a:t>Mantenimiento correctivo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rgbClr val="8C2902"/>
                          </a:solidFill>
                          <a:effectLst/>
                          <a:latin typeface="Candara" pitchFamily="34" charset="0"/>
                        </a:rPr>
                        <a:t>Por definir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smtClean="0">
                          <a:ln>
                            <a:noFill/>
                          </a:ln>
                          <a:solidFill>
                            <a:srgbClr val="002060"/>
                          </a:solidFill>
                          <a:effectLst/>
                          <a:latin typeface="Candara" pitchFamily="34" charset="0"/>
                        </a:rPr>
                        <a:t>Outsourcing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5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rgbClr val="8C2902"/>
                          </a:solidFill>
                          <a:effectLst/>
                          <a:latin typeface="Candara" pitchFamily="34" charset="0"/>
                        </a:rPr>
                        <a:t>Por definir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5FE"/>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ACTORES DEL NEGOCIO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CuadroTexto"/>
          <p:cNvSpPr txBox="1">
            <a:spLocks noChangeArrowheads="1"/>
          </p:cNvSpPr>
          <p:nvPr/>
        </p:nvSpPr>
        <p:spPr bwMode="auto">
          <a:xfrm>
            <a:off x="250825" y="2420938"/>
            <a:ext cx="8642350" cy="3786187"/>
          </a:xfrm>
          <a:prstGeom prst="rect">
            <a:avLst/>
          </a:prstGeom>
          <a:noFill/>
          <a:ln w="9525">
            <a:noFill/>
            <a:miter lim="800000"/>
            <a:headEnd/>
            <a:tailEnd/>
          </a:ln>
        </p:spPr>
        <p:txBody>
          <a:bodyPr>
            <a:spAutoFit/>
          </a:bodyPr>
          <a:lstStyle/>
          <a:p>
            <a:r>
              <a:rPr lang="es-PE" sz="2000" b="1" i="1" u="sng">
                <a:solidFill>
                  <a:schemeClr val="tx2"/>
                </a:solidFill>
                <a:latin typeface="Candara" pitchFamily="34" charset="0"/>
              </a:rPr>
              <a:t>OBSERVACIÓN</a:t>
            </a:r>
            <a:r>
              <a:rPr lang="es-PE" sz="2000" i="1">
                <a:solidFill>
                  <a:schemeClr val="tx2"/>
                </a:solidFill>
                <a:latin typeface="Candara" pitchFamily="34" charset="0"/>
              </a:rPr>
              <a:t>: Verificar la descripción de los actores </a:t>
            </a:r>
            <a:r>
              <a:rPr lang="es-PE" sz="2000" b="1" i="1">
                <a:solidFill>
                  <a:schemeClr val="tx2"/>
                </a:solidFill>
                <a:latin typeface="Candara" pitchFamily="34" charset="0"/>
              </a:rPr>
              <a:t>CC_AN001_Gestor_Requerimiento</a:t>
            </a:r>
            <a:r>
              <a:rPr lang="es-PE" sz="2000" i="1">
                <a:solidFill>
                  <a:schemeClr val="tx2"/>
                </a:solidFill>
                <a:latin typeface="Candara" pitchFamily="34" charset="0"/>
              </a:rPr>
              <a:t> y </a:t>
            </a:r>
            <a:r>
              <a:rPr lang="es-PE" sz="2000" b="1" i="1">
                <a:solidFill>
                  <a:schemeClr val="tx2"/>
                </a:solidFill>
                <a:latin typeface="Candara" pitchFamily="34" charset="0"/>
              </a:rPr>
              <a:t>CC_AN002_Gestor_Cambio</a:t>
            </a:r>
            <a:r>
              <a:rPr lang="es-PE" sz="2000" i="1">
                <a:solidFill>
                  <a:schemeClr val="tx2"/>
                </a:solidFill>
                <a:latin typeface="Candara" pitchFamily="34" charset="0"/>
              </a:rPr>
              <a:t>, tener en cuenta que el actor </a:t>
            </a:r>
            <a:r>
              <a:rPr lang="es-PE" sz="2000" b="1" i="1">
                <a:solidFill>
                  <a:schemeClr val="tx2"/>
                </a:solidFill>
                <a:latin typeface="Candara" pitchFamily="34" charset="0"/>
              </a:rPr>
              <a:t>CC_AN003_Gestor_Contratos</a:t>
            </a:r>
            <a:r>
              <a:rPr lang="es-PE" sz="2000" i="1">
                <a:solidFill>
                  <a:schemeClr val="tx2"/>
                </a:solidFill>
                <a:latin typeface="Candara" pitchFamily="34" charset="0"/>
              </a:rPr>
              <a:t> es una generalización de los otros dos.</a:t>
            </a:r>
          </a:p>
          <a:p>
            <a:endParaRPr lang="en-US" sz="2000" b="1" i="1" u="sng">
              <a:solidFill>
                <a:srgbClr val="0070C0"/>
              </a:solidFill>
              <a:latin typeface="Candara" pitchFamily="34" charset="0"/>
            </a:endParaRPr>
          </a:p>
          <a:p>
            <a:r>
              <a:rPr lang="en-US" sz="2000" b="1" i="1" u="sng">
                <a:solidFill>
                  <a:srgbClr val="0070C0"/>
                </a:solidFill>
                <a:latin typeface="Candara" pitchFamily="34" charset="0"/>
              </a:rPr>
              <a:t>CORRECCIÓN</a:t>
            </a:r>
            <a:r>
              <a:rPr lang="en-US" sz="2000" i="1">
                <a:solidFill>
                  <a:srgbClr val="0070C0"/>
                </a:solidFill>
                <a:latin typeface="Candara" pitchFamily="34" charset="0"/>
              </a:rPr>
              <a:t>:</a:t>
            </a:r>
          </a:p>
          <a:p>
            <a:r>
              <a:rPr lang="es-PE" sz="2000" b="1" i="1">
                <a:solidFill>
                  <a:srgbClr val="0070C0"/>
                </a:solidFill>
                <a:latin typeface="Candara" pitchFamily="34" charset="0"/>
              </a:rPr>
              <a:t>CC_AN001_Gestor_Requerimiento</a:t>
            </a:r>
          </a:p>
          <a:p>
            <a:r>
              <a:rPr lang="es-PE" sz="2000" i="1">
                <a:solidFill>
                  <a:srgbClr val="0070C0"/>
                </a:solidFill>
                <a:latin typeface="Candara" pitchFamily="34" charset="0"/>
              </a:rPr>
              <a:t>Es la persona encargada de derivar una Solicitud de Requerimientos, a fin de que se gestione la creación de un Contrato.</a:t>
            </a:r>
          </a:p>
          <a:p>
            <a:r>
              <a:rPr lang="es-PE" sz="2000" b="1" i="1">
                <a:solidFill>
                  <a:srgbClr val="0070C0"/>
                </a:solidFill>
                <a:latin typeface="Candara" pitchFamily="34" charset="0"/>
              </a:rPr>
              <a:t>CC_AN002_Gestor_Cambio</a:t>
            </a:r>
          </a:p>
          <a:p>
            <a:r>
              <a:rPr lang="es-PE" sz="2000" i="1">
                <a:solidFill>
                  <a:srgbClr val="0070C0"/>
                </a:solidFill>
                <a:latin typeface="Candara" pitchFamily="34" charset="0"/>
              </a:rPr>
              <a:t>Es la persona encargada de derivar una Solicitud de Cambios, a fin de que se gestione la creación de una Adenda ó la modificación del Contrato según sea el caso.</a:t>
            </a:r>
            <a:endParaRPr lang="en-US" sz="2000" b="1" i="1">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7500"/>
          </a:bodyPr>
          <a:lstStyle/>
          <a:p>
            <a:pPr algn="ctr" fontAlgn="auto">
              <a:spcAft>
                <a:spcPts val="0"/>
              </a:spcAft>
              <a:defRPr/>
            </a:pPr>
            <a:r>
              <a:rPr lang="en-US" sz="4400" dirty="0">
                <a:solidFill>
                  <a:srgbClr val="FFFFFF"/>
                </a:solidFill>
                <a:latin typeface="+mj-lt"/>
                <a:ea typeface="+mj-ea"/>
                <a:cs typeface="+mj-cs"/>
              </a:rPr>
              <a:t>ACTORES DEL NEGOCIO</a:t>
            </a:r>
            <a:endParaRPr lang="es-PE" sz="4400" dirty="0">
              <a:solidFill>
                <a:srgbClr val="FFFFFF"/>
              </a:solidFill>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1047</TotalTime>
  <Words>623</Words>
  <Application>Microsoft Office PowerPoint</Application>
  <PresentationFormat>Presentación en pantalla (4:3)</PresentationFormat>
  <Paragraphs>124</Paragraphs>
  <Slides>26</Slides>
  <Notes>2</Notes>
  <HiddenSlides>0</HiddenSlides>
  <MMClips>0</MMClips>
  <ScaleCrop>false</ScaleCrop>
  <HeadingPairs>
    <vt:vector size="6" baseType="variant">
      <vt:variant>
        <vt:lpstr>Fuentes usadas</vt:lpstr>
      </vt:variant>
      <vt:variant>
        <vt:i4>4</vt:i4>
      </vt:variant>
      <vt:variant>
        <vt:lpstr>Plantilla de diseño</vt:lpstr>
      </vt:variant>
      <vt:variant>
        <vt:i4>7</vt:i4>
      </vt:variant>
      <vt:variant>
        <vt:lpstr>Títulos de diapositiva</vt:lpstr>
      </vt:variant>
      <vt:variant>
        <vt:i4>26</vt:i4>
      </vt:variant>
    </vt:vector>
  </HeadingPairs>
  <TitlesOfParts>
    <vt:vector size="37" baseType="lpstr">
      <vt:lpstr>Arial</vt:lpstr>
      <vt:lpstr>Candara</vt:lpstr>
      <vt:lpstr>Symbol</vt:lpstr>
      <vt:lpstr>Calibri</vt:lpstr>
      <vt:lpstr>Forma de onda</vt:lpstr>
      <vt:lpstr>Forma de onda</vt:lpstr>
      <vt:lpstr>Forma de onda</vt:lpstr>
      <vt:lpstr>Forma de onda</vt:lpstr>
      <vt:lpstr>Forma de onda</vt:lpstr>
      <vt:lpstr>Forma de onda</vt:lpstr>
      <vt:lpstr>Forma de onda</vt:lpstr>
      <vt:lpstr>CONTRATOS DE CLIENTES</vt:lpstr>
      <vt:lpstr>CORRECCIONES AL ENTREGABLE ANTERIOR</vt:lpstr>
      <vt:lpstr>REGLAS DEL NEGOCIO</vt:lpstr>
      <vt:lpstr>Diapositiva 4</vt:lpstr>
      <vt:lpstr>Diapositiva 5</vt:lpstr>
      <vt:lpstr>Diapositiva 6</vt:lpstr>
      <vt:lpstr>Diapositiva 7</vt:lpstr>
      <vt:lpstr>ACTORES DEL NEGOCIO</vt:lpstr>
      <vt:lpstr>Diapositiva 9</vt:lpstr>
      <vt:lpstr>CASOS DE USO DEL NEGOCIO</vt:lpstr>
      <vt:lpstr>Diapositiva 11</vt:lpstr>
      <vt:lpstr>ENTIDADES DEL NEGOCIO</vt:lpstr>
      <vt:lpstr>Diapositiva 13</vt:lpstr>
      <vt:lpstr>REALIZACION DE LOS CASOS DE USO DEL NEGOCIO</vt:lpstr>
      <vt:lpstr>Diapositiva 15</vt:lpstr>
      <vt:lpstr>DIAGRAMA DE CLASES DEL NEGOCIO</vt:lpstr>
      <vt:lpstr>Diapositiva 17</vt:lpstr>
      <vt:lpstr>REQUERIMIENTOS FUNCIONALES</vt:lpstr>
      <vt:lpstr>REQUERIMIENTOS FUNCIONALES</vt:lpstr>
      <vt:lpstr>REQUERIMIENTOS NO FUNCIONALES</vt:lpstr>
      <vt:lpstr>REQUERIMIENTOS NO FUNCIONALES</vt:lpstr>
      <vt:lpstr>DIAGRAMA DE PAQUETES DEL SISTEMA</vt:lpstr>
      <vt:lpstr>Diapositiva 23</vt:lpstr>
      <vt:lpstr>DIAGRAMA DE CASOS DE USO DEL SISTEMA POR PAQUETE</vt:lpstr>
      <vt:lpstr>DIAGRAMA DE CASOS DE USO DEL SISTEMA POR PAQUETE</vt:lpstr>
      <vt:lpstr>CONTRATOS DE CLIENTES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grojas</cp:lastModifiedBy>
  <cp:revision>128</cp:revision>
  <dcterms:created xsi:type="dcterms:W3CDTF">2012-05-06T17:51:32Z</dcterms:created>
  <dcterms:modified xsi:type="dcterms:W3CDTF">2012-09-03T20:43:54Z</dcterms:modified>
</cp:coreProperties>
</file>