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390" r:id="rId3"/>
    <p:sldId id="394" r:id="rId4"/>
    <p:sldId id="380" r:id="rId5"/>
    <p:sldId id="395" r:id="rId6"/>
    <p:sldId id="385" r:id="rId7"/>
    <p:sldId id="393" r:id="rId8"/>
    <p:sldId id="396" r:id="rId9"/>
    <p:sldId id="352" r:id="rId10"/>
    <p:sldId id="391" r:id="rId11"/>
    <p:sldId id="392" r:id="rId12"/>
    <p:sldId id="397" r:id="rId13"/>
    <p:sldId id="369" r:id="rId14"/>
    <p:sldId id="370" r:id="rId15"/>
    <p:sldId id="400" r:id="rId16"/>
    <p:sldId id="382" r:id="rId17"/>
    <p:sldId id="371" r:id="rId18"/>
    <p:sldId id="383" r:id="rId19"/>
    <p:sldId id="384" r:id="rId20"/>
    <p:sldId id="386" r:id="rId21"/>
    <p:sldId id="387" r:id="rId22"/>
    <p:sldId id="388" r:id="rId23"/>
    <p:sldId id="398" r:id="rId24"/>
    <p:sldId id="379" r:id="rId25"/>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99496" autoAdjust="0"/>
  </p:normalViewPr>
  <p:slideViewPr>
    <p:cSldViewPr>
      <p:cViewPr varScale="1">
        <p:scale>
          <a:sx n="88" d="100"/>
          <a:sy n="88" d="100"/>
        </p:scale>
        <p:origin x="-114" y="-4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6D6EA6A-2406-42B0-9FE4-EA99AEE7EFF7}" type="datetimeFigureOut">
              <a:rPr lang="es-PE"/>
              <a:pPr>
                <a:defRPr/>
              </a:pPr>
              <a:t>17/09/2012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E0954AA-4C6D-442E-AFCB-51AF26E6FC22}" type="slidenum">
              <a:rPr lang="es-PE"/>
              <a:pPr>
                <a:defRPr/>
              </a:pPr>
              <a:t>‹Nº›</a:t>
            </a:fld>
            <a:endParaRPr lang="es-PE"/>
          </a:p>
        </p:txBody>
      </p:sp>
    </p:spTree>
    <p:extLst>
      <p:ext uri="{BB962C8B-B14F-4D97-AF65-F5344CB8AC3E}">
        <p14:creationId xmlns:p14="http://schemas.microsoft.com/office/powerpoint/2010/main" val="41201746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15063FF-AD5A-4EB3-94A1-F9B85878ABCF}" type="slidenum">
              <a:rPr lang="es-PE" sz="1200">
                <a:latin typeface="+mn-lt"/>
              </a:rPr>
              <a:pPr algn="r" fontAlgn="auto">
                <a:spcBef>
                  <a:spcPts val="0"/>
                </a:spcBef>
                <a:spcAft>
                  <a:spcPts val="0"/>
                </a:spcAft>
                <a:defRPr/>
              </a:pPr>
              <a:t>4</a:t>
            </a:fld>
            <a:endParaRPr lang="es-PE" sz="1200">
              <a:latin typeface="+mn-l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891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F7C89A37-FE3B-4094-B5F6-71B7A8CED304}" type="slidenum">
              <a:rPr lang="es-PE" sz="1200">
                <a:latin typeface="+mn-lt"/>
              </a:rPr>
              <a:pPr algn="r" fontAlgn="auto">
                <a:spcBef>
                  <a:spcPts val="0"/>
                </a:spcBef>
                <a:spcAft>
                  <a:spcPts val="0"/>
                </a:spcAft>
                <a:defRPr/>
              </a:pPr>
              <a:t>19</a:t>
            </a:fld>
            <a:endParaRPr lang="es-PE" sz="1200">
              <a:latin typeface="+mn-l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096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6B4FCB6-1F92-4790-8BE1-8D6704F0A8B4}" type="slidenum">
              <a:rPr lang="es-PE" sz="1200">
                <a:latin typeface="+mn-lt"/>
              </a:rPr>
              <a:pPr algn="r" fontAlgn="auto">
                <a:spcBef>
                  <a:spcPts val="0"/>
                </a:spcBef>
                <a:spcAft>
                  <a:spcPts val="0"/>
                </a:spcAft>
                <a:defRPr/>
              </a:pPr>
              <a:t>20</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E6DFB71-004D-4000-A5B3-86223CF96229}" type="slidenum">
              <a:rPr lang="es-PE" sz="1200">
                <a:latin typeface="+mn-lt"/>
              </a:rPr>
              <a:pPr algn="r" fontAlgn="auto">
                <a:spcBef>
                  <a:spcPts val="0"/>
                </a:spcBef>
                <a:spcAft>
                  <a:spcPts val="0"/>
                </a:spcAft>
                <a:defRPr/>
              </a:pPr>
              <a:t>6</a:t>
            </a:fld>
            <a:endParaRPr lang="es-PE"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D713024-8CBC-47E1-B146-E48CB4E38746}" type="slidenum">
              <a:rPr lang="es-PE" sz="1200">
                <a:latin typeface="+mn-lt"/>
              </a:rPr>
              <a:pPr algn="r" fontAlgn="auto">
                <a:spcBef>
                  <a:spcPts val="0"/>
                </a:spcBef>
                <a:spcAft>
                  <a:spcPts val="0"/>
                </a:spcAft>
                <a:defRPr/>
              </a:pPr>
              <a:t>7</a:t>
            </a:fld>
            <a:endParaRPr lang="es-PE" sz="120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Marcador de imagen de diapositiva"/>
          <p:cNvSpPr>
            <a:spLocks noGrp="1" noRot="1" noChangeAspect="1"/>
          </p:cNvSpPr>
          <p:nvPr>
            <p:ph type="sldImg"/>
          </p:nvPr>
        </p:nvSpPr>
        <p:spPr bwMode="auto">
          <a:noFill/>
          <a:ln>
            <a:solidFill>
              <a:srgbClr val="000000"/>
            </a:solidFill>
            <a:miter lim="800000"/>
            <a:headEnd/>
            <a:tailEnd/>
          </a:ln>
        </p:spPr>
      </p:sp>
      <p:sp>
        <p:nvSpPr>
          <p:cNvPr id="2867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3B226F8A-9FB4-4DD3-BA87-B0BBC937D69D}" type="slidenum">
              <a:rPr lang="es-PE" smtClean="0"/>
              <a:pPr>
                <a:defRPr/>
              </a:pPr>
              <a:t>13</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Marcador de imagen de diapositiva"/>
          <p:cNvSpPr>
            <a:spLocks noGrp="1" noRot="1" noChangeAspect="1"/>
          </p:cNvSpPr>
          <p:nvPr>
            <p:ph type="sldImg"/>
          </p:nvPr>
        </p:nvSpPr>
        <p:spPr bwMode="auto">
          <a:noFill/>
          <a:ln>
            <a:solidFill>
              <a:srgbClr val="000000"/>
            </a:solidFill>
            <a:miter lim="800000"/>
            <a:headEnd/>
            <a:tailEnd/>
          </a:ln>
        </p:spPr>
      </p:sp>
      <p:sp>
        <p:nvSpPr>
          <p:cNvPr id="3072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72D02D1E-0225-4224-A223-BC3D21779602}" type="slidenum">
              <a:rPr lang="es-PE" smtClean="0"/>
              <a:pPr>
                <a:defRPr/>
              </a:pPr>
              <a:t>14</a:t>
            </a:fld>
            <a:endParaRPr 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Marcador de imagen de diapositiva"/>
          <p:cNvSpPr>
            <a:spLocks noGrp="1" noRot="1" noChangeAspect="1"/>
          </p:cNvSpPr>
          <p:nvPr>
            <p:ph type="sldImg"/>
          </p:nvPr>
        </p:nvSpPr>
        <p:spPr bwMode="auto">
          <a:noFill/>
          <a:ln>
            <a:solidFill>
              <a:srgbClr val="000000"/>
            </a:solidFill>
            <a:miter lim="800000"/>
            <a:headEnd/>
            <a:tailEnd/>
          </a:ln>
        </p:spPr>
      </p:sp>
      <p:sp>
        <p:nvSpPr>
          <p:cNvPr id="3072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72D02D1E-0225-4224-A223-BC3D21779602}" type="slidenum">
              <a:rPr lang="es-PE" smtClean="0"/>
              <a:pPr>
                <a:defRPr/>
              </a:pPr>
              <a:t>15</a:t>
            </a:fld>
            <a:endParaRPr 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2770"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03A73B4-54AC-4D02-9EF4-8A5B9929E6EA}" type="slidenum">
              <a:rPr lang="es-PE" sz="1200">
                <a:latin typeface="+mn-lt"/>
              </a:rPr>
              <a:pPr algn="r" fontAlgn="auto">
                <a:spcBef>
                  <a:spcPts val="0"/>
                </a:spcBef>
                <a:spcAft>
                  <a:spcPts val="0"/>
                </a:spcAft>
                <a:defRPr/>
              </a:pPr>
              <a:t>16</a:t>
            </a:fld>
            <a:endParaRPr lang="es-PE" sz="1200">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Marcador de imagen de diapositiva"/>
          <p:cNvSpPr>
            <a:spLocks noGrp="1" noRot="1" noChangeAspect="1"/>
          </p:cNvSpPr>
          <p:nvPr>
            <p:ph type="sldImg"/>
          </p:nvPr>
        </p:nvSpPr>
        <p:spPr bwMode="auto">
          <a:noFill/>
          <a:ln>
            <a:solidFill>
              <a:srgbClr val="000000"/>
            </a:solidFill>
            <a:miter lim="800000"/>
            <a:headEnd/>
            <a:tailEnd/>
          </a:ln>
        </p:spPr>
      </p:sp>
      <p:sp>
        <p:nvSpPr>
          <p:cNvPr id="34818"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0C09A355-58CB-4064-9920-CAB352326979}" type="slidenum">
              <a:rPr lang="es-PE" smtClean="0"/>
              <a:pPr>
                <a:defRPr/>
              </a:pPr>
              <a:t>17</a:t>
            </a:fld>
            <a:endParaRPr lang="es-P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6"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61F1BD3-0D0B-4325-8C29-7D2AD9D7D9EC}" type="slidenum">
              <a:rPr lang="es-PE" sz="1200">
                <a:latin typeface="+mn-lt"/>
              </a:rPr>
              <a:pPr algn="r" fontAlgn="auto">
                <a:spcBef>
                  <a:spcPts val="0"/>
                </a:spcBef>
                <a:spcAft>
                  <a:spcPts val="0"/>
                </a:spcAft>
                <a:defRPr/>
              </a:pPr>
              <a:t>18</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E8C64270-5AF1-426C-B96B-243F8C94988D}" type="datetimeFigureOut">
              <a:rPr lang="es-PE"/>
              <a:pPr>
                <a:defRPr/>
              </a:pPr>
              <a:t>17/09/2012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A42CB7B6-9903-46C7-9AFE-0D952A5603EC}" type="slidenum">
              <a:rPr lang="es-PE"/>
              <a:pPr>
                <a:defRPr/>
              </a:pPr>
              <a:t>‹Nº›</a:t>
            </a:fld>
            <a:endParaRPr lang="es-PE"/>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6C213291-D8C4-45EA-91A9-997B40DB7FA6}" type="datetimeFigureOut">
              <a:rPr lang="es-PE"/>
              <a:pPr>
                <a:defRPr/>
              </a:pPr>
              <a:t>17/09/2012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B1B852D5-AA7C-4DAD-B17E-67F1894ACC6C}" type="slidenum">
              <a:rPr lang="es-PE"/>
              <a:pPr>
                <a:defRPr/>
              </a:pPr>
              <a:t>‹Nº›</a:t>
            </a:fld>
            <a:endParaRPr lang="es-PE"/>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4C07C3D8-BE93-47E3-BA5F-F42BEDC2E444}" type="datetimeFigureOut">
              <a:rPr lang="es-PE"/>
              <a:pPr>
                <a:defRPr/>
              </a:pPr>
              <a:t>17/09/2012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62EFF734-4191-4C52-A445-E1D68EF3A779}" type="slidenum">
              <a:rPr lang="es-PE"/>
              <a:pPr>
                <a:defRPr/>
              </a:pPr>
              <a:t>‹Nº›</a:t>
            </a:fld>
            <a:endParaRPr lang="es-PE"/>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16C0EBB-4EDE-46C8-9454-AB2F6C6DEF12}" type="datetimeFigureOut">
              <a:rPr lang="es-PE"/>
              <a:pPr>
                <a:defRPr/>
              </a:pPr>
              <a:t>17/09/2012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827D364A-8B90-4C6B-87D2-02ACF8C61915}" type="slidenum">
              <a:rPr lang="es-PE"/>
              <a:pPr>
                <a:defRPr/>
              </a:pPr>
              <a:t>‹Nº›</a:t>
            </a:fld>
            <a:endParaRPr lang="es-PE"/>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3C886E30-7DB1-4397-8A12-D26D6ABFA1DC}" type="datetimeFigureOut">
              <a:rPr lang="es-PE"/>
              <a:pPr>
                <a:defRPr/>
              </a:pPr>
              <a:t>17/09/2012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85A09962-59A0-450E-8BE2-738F3BE41D6F}" type="slidenum">
              <a:rPr lang="es-PE"/>
              <a:pPr>
                <a:defRPr/>
              </a:pPr>
              <a:t>‹Nº›</a:t>
            </a:fld>
            <a:endParaRPr lang="es-PE"/>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97E6550C-AC3C-4A59-846B-A04F34D6892E}" type="datetimeFigureOut">
              <a:rPr lang="es-PE"/>
              <a:pPr>
                <a:defRPr/>
              </a:pPr>
              <a:t>17/09/2012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1F8E9098-8D66-4DD8-AF24-7183D3D65D91}" type="slidenum">
              <a:rPr lang="es-PE"/>
              <a:pPr>
                <a:defRPr/>
              </a:pPr>
              <a:t>‹Nº›</a:t>
            </a:fld>
            <a:endParaRPr lang="es-PE"/>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0662BDE9-A636-4992-8E32-2AF0B60C85C4}" type="datetimeFigureOut">
              <a:rPr lang="es-PE"/>
              <a:pPr>
                <a:defRPr/>
              </a:pPr>
              <a:t>17/09/2012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CBDD7BA9-F76A-4D00-B798-0D74B34D02EF}" type="slidenum">
              <a:rPr lang="es-PE"/>
              <a:pPr>
                <a:defRPr/>
              </a:pPr>
              <a:t>‹Nº›</a:t>
            </a:fld>
            <a:endParaRPr lang="es-PE"/>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3896F0A9-8F59-4238-B51F-168028D57996}" type="datetimeFigureOut">
              <a:rPr lang="es-PE"/>
              <a:pPr>
                <a:defRPr/>
              </a:pPr>
              <a:t>17/09/2012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87297A08-3054-4040-88FC-5490F787EAAC}" type="slidenum">
              <a:rPr lang="es-PE"/>
              <a:pPr>
                <a:defRPr/>
              </a:pPr>
              <a:t>‹Nº›</a:t>
            </a:fld>
            <a:endParaRPr lang="es-PE"/>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0A950023-590D-4E8F-B2B6-700E2579AC4F}" type="datetimeFigureOut">
              <a:rPr lang="es-PE"/>
              <a:pPr>
                <a:defRPr/>
              </a:pPr>
              <a:t>17/09/2012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506D8950-BDA5-4D0E-B9F7-4130D1734851}" type="slidenum">
              <a:rPr lang="es-PE"/>
              <a:pPr>
                <a:defRPr/>
              </a:pPr>
              <a:t>‹Nº›</a:t>
            </a:fld>
            <a:endParaRPr lang="es-PE"/>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359EDF83-7AE9-4F3A-B14E-F8A6D8799880}" type="datetimeFigureOut">
              <a:rPr lang="es-PE"/>
              <a:pPr>
                <a:defRPr/>
              </a:pPr>
              <a:t>17/09/2012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F65BEE2E-505A-4506-866E-F37FED1FC64E}" type="slidenum">
              <a:rPr lang="es-PE"/>
              <a:pPr>
                <a:defRPr/>
              </a:pPr>
              <a:t>‹Nº›</a:t>
            </a:fld>
            <a:endParaRPr lang="es-PE"/>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49BA2966-004E-4BAA-A169-868FA1FD6A9E}" type="datetimeFigureOut">
              <a:rPr lang="es-PE"/>
              <a:pPr>
                <a:defRPr/>
              </a:pPr>
              <a:t>17/09/2012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CDCAE542-FC35-4F44-91CB-4BD15B636648}" type="slidenum">
              <a:rPr lang="es-PE"/>
              <a:pPr>
                <a:defRPr/>
              </a:pPr>
              <a:t>‹Nº›</a:t>
            </a:fld>
            <a:endParaRPr lang="es-PE"/>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1AADDD33-C4D5-4608-A02A-7142A5A1A2E9}" type="datetimeFigureOut">
              <a:rPr lang="es-PE"/>
              <a:pPr>
                <a:defRPr/>
              </a:pPr>
              <a:t>17/09/2012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54B32ABC-1FAA-4167-8F74-FDF1F34D2B3F}" type="slidenum">
              <a:rPr lang="es-PE"/>
              <a:pPr>
                <a:defRPr/>
              </a:pPr>
              <a:t>‹Nº›</a:t>
            </a:fld>
            <a:endParaRPr lang="es-PE"/>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1B8C8F22-6350-4BCC-9D77-DCD9D0208E1B}" type="datetimeFigureOut">
              <a:rPr lang="es-PE"/>
              <a:pPr>
                <a:defRPr/>
              </a:pPr>
              <a:t>17/09/2012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1BAE7291-F4C0-45AF-A569-FFAFB61E6162}"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3568" y="692150"/>
            <a:ext cx="7772400" cy="1584325"/>
          </a:xfrm>
        </p:spPr>
        <p:txBody>
          <a:bodyPr>
            <a:normAutofit/>
          </a:bodyPr>
          <a:lstStyle/>
          <a:p>
            <a:pPr eaLnBrk="1" hangingPunct="1"/>
            <a:r>
              <a:rPr lang="es-PE" dirty="0" smtClean="0"/>
              <a:t>CONTRATOS DE CLIENTES</a:t>
            </a:r>
            <a:endParaRPr lang="es-PE" sz="3600" dirty="0" smtClean="0"/>
          </a:p>
        </p:txBody>
      </p:sp>
      <p:sp>
        <p:nvSpPr>
          <p:cNvPr id="15362" name="3 CuadroTexto"/>
          <p:cNvSpPr txBox="1">
            <a:spLocks noChangeArrowheads="1"/>
          </p:cNvSpPr>
          <p:nvPr/>
        </p:nvSpPr>
        <p:spPr bwMode="auto">
          <a:xfrm>
            <a:off x="2278063" y="3641725"/>
            <a:ext cx="6264275" cy="3046413"/>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latin typeface="Candara" pitchFamily="34" charset="0"/>
            </a:endParaRPr>
          </a:p>
          <a:p>
            <a:pPr algn="r"/>
            <a:endParaRPr lang="es-PE" sz="2400">
              <a:solidFill>
                <a:schemeClr val="bg1"/>
              </a:solidFill>
              <a:latin typeface="Candara"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dirty="0">
                <a:solidFill>
                  <a:srgbClr val="FFFFFF"/>
                </a:solidFill>
                <a:latin typeface="Candara" pitchFamily="34" charset="0"/>
              </a:rPr>
              <a:t>Modelo de Casos de Uso del Sistema</a:t>
            </a:r>
            <a:br>
              <a:rPr lang="es-PE" sz="3200" b="1" dirty="0">
                <a:solidFill>
                  <a:srgbClr val="FFFFFF"/>
                </a:solidFill>
                <a:latin typeface="Candara" pitchFamily="34" charset="0"/>
              </a:rPr>
            </a:br>
            <a:r>
              <a:rPr lang="es-PE" sz="3200" b="1" dirty="0">
                <a:solidFill>
                  <a:srgbClr val="FFFFFF"/>
                </a:solidFill>
                <a:latin typeface="Candara" pitchFamily="34" charset="0"/>
              </a:rPr>
              <a:t>Seguimiento Contrato</a:t>
            </a:r>
          </a:p>
        </p:txBody>
      </p:sp>
      <p:pic>
        <p:nvPicPr>
          <p:cNvPr id="24578" name="Picture 4"/>
          <p:cNvPicPr>
            <a:picLocks noChangeAspect="1" noChangeArrowheads="1"/>
          </p:cNvPicPr>
          <p:nvPr/>
        </p:nvPicPr>
        <p:blipFill>
          <a:blip r:embed="rId2"/>
          <a:srcRect/>
          <a:stretch>
            <a:fillRect/>
          </a:stretch>
        </p:blipFill>
        <p:spPr bwMode="auto">
          <a:xfrm>
            <a:off x="2339753" y="1340768"/>
            <a:ext cx="4567762" cy="539097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dirty="0">
                <a:solidFill>
                  <a:srgbClr val="FFFFFF"/>
                </a:solidFill>
                <a:latin typeface="Candara" pitchFamily="34" charset="0"/>
              </a:rPr>
              <a:t>Modelo de Casos de Uso del Sistema</a:t>
            </a:r>
            <a:br>
              <a:rPr lang="es-PE" sz="3200" b="1" dirty="0">
                <a:solidFill>
                  <a:srgbClr val="FFFFFF"/>
                </a:solidFill>
                <a:latin typeface="Candara" pitchFamily="34" charset="0"/>
              </a:rPr>
            </a:br>
            <a:r>
              <a:rPr lang="es-PE" sz="3200" b="1" dirty="0">
                <a:solidFill>
                  <a:srgbClr val="FFFFFF"/>
                </a:solidFill>
                <a:latin typeface="Candara" pitchFamily="34" charset="0"/>
              </a:rPr>
              <a:t>Seguridad</a:t>
            </a:r>
          </a:p>
        </p:txBody>
      </p:sp>
      <p:pic>
        <p:nvPicPr>
          <p:cNvPr id="25602" name="Picture 4"/>
          <p:cNvPicPr>
            <a:picLocks noChangeAspect="1" noChangeArrowheads="1"/>
          </p:cNvPicPr>
          <p:nvPr/>
        </p:nvPicPr>
        <p:blipFill>
          <a:blip r:embed="rId2"/>
          <a:srcRect l="3882" r="4201"/>
          <a:stretch>
            <a:fillRect/>
          </a:stretch>
        </p:blipFill>
        <p:spPr bwMode="auto">
          <a:xfrm>
            <a:off x="1331640" y="1772816"/>
            <a:ext cx="6697663" cy="365283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16967" y="2060848"/>
            <a:ext cx="8229600" cy="2880319"/>
          </a:xfrm>
          <a:prstGeom prst="rect">
            <a:avLst/>
          </a:prstGeom>
          <a:noFill/>
          <a:ln w="9525">
            <a:noFill/>
            <a:miter lim="800000"/>
            <a:headEnd/>
            <a:tailEnd/>
          </a:ln>
        </p:spPr>
        <p:txBody>
          <a:bodyPr anchor="ctr">
            <a:noAutofit/>
          </a:bodyPr>
          <a:lstStyle/>
          <a:p>
            <a:pPr algn="ctr"/>
            <a:r>
              <a:rPr lang="en-US" sz="4400" b="1" dirty="0" smtClean="0">
                <a:solidFill>
                  <a:schemeClr val="tx2"/>
                </a:solidFill>
                <a:latin typeface="+mj-lt"/>
                <a:ea typeface="+mj-ea"/>
                <a:cs typeface="+mj-cs"/>
              </a:rPr>
              <a:t>ESPECIFICACION DE CASO DE USO DEL SISTEMA</a:t>
            </a:r>
          </a:p>
          <a:p>
            <a:pPr algn="ctr"/>
            <a:endParaRPr lang="en-US" sz="4400" b="1" dirty="0" smtClean="0">
              <a:solidFill>
                <a:schemeClr val="tx2"/>
              </a:solidFill>
              <a:latin typeface="+mj-lt"/>
              <a:ea typeface="+mj-ea"/>
              <a:cs typeface="+mj-cs"/>
            </a:endParaRPr>
          </a:p>
          <a:p>
            <a:pPr algn="ctr"/>
            <a:r>
              <a:rPr lang="en-US" sz="3200" b="1" dirty="0">
                <a:solidFill>
                  <a:schemeClr val="tx2"/>
                </a:solidFill>
                <a:latin typeface="+mj-lt"/>
                <a:ea typeface="+mj-ea"/>
                <a:cs typeface="+mj-cs"/>
              </a:rPr>
              <a:t>CC_CUS002_Actualizar_informacion_solicitudes_contrato_adendas</a:t>
            </a:r>
            <a:endParaRPr lang="es-PE" sz="3200" b="1" dirty="0">
              <a:solidFill>
                <a:schemeClr val="tx2"/>
              </a:solidFill>
              <a:latin typeface="+mj-lt"/>
              <a:ea typeface="+mj-ea"/>
              <a:cs typeface="+mj-cs"/>
            </a:endParaRPr>
          </a:p>
        </p:txBody>
      </p:sp>
    </p:spTree>
    <p:extLst>
      <p:ext uri="{BB962C8B-B14F-4D97-AF65-F5344CB8AC3E}">
        <p14:creationId xmlns:p14="http://schemas.microsoft.com/office/powerpoint/2010/main" val="194933613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dirty="0">
                <a:solidFill>
                  <a:srgbClr val="FFFFFF"/>
                </a:solidFill>
                <a:latin typeface="Candara" pitchFamily="34" charset="0"/>
              </a:rPr>
              <a:t>CC_CUS002_Actualizar_informacion_solicitudes_contrato_adendas</a:t>
            </a:r>
            <a:endParaRPr lang="es-PE" sz="2800" b="1" dirty="0">
              <a:solidFill>
                <a:srgbClr val="FFFFFF"/>
              </a:solidFill>
              <a:latin typeface="Candara" pitchFamily="34" charset="0"/>
            </a:endParaRPr>
          </a:p>
        </p:txBody>
      </p:sp>
      <p:graphicFrame>
        <p:nvGraphicFramePr>
          <p:cNvPr id="19546" name="Group 90"/>
          <p:cNvGraphicFramePr>
            <a:graphicFrameLocks noGrp="1"/>
          </p:cNvGraphicFramePr>
          <p:nvPr>
            <p:extLst>
              <p:ext uri="{D42A27DB-BD31-4B8C-83A1-F6EECF244321}">
                <p14:modId xmlns:p14="http://schemas.microsoft.com/office/powerpoint/2010/main" val="1873286957"/>
              </p:ext>
            </p:extLst>
          </p:nvPr>
        </p:nvGraphicFramePr>
        <p:xfrm>
          <a:off x="250825" y="2349500"/>
          <a:ext cx="8642350" cy="3915728"/>
        </p:xfrm>
        <a:graphic>
          <a:graphicData uri="http://schemas.openxmlformats.org/drawingml/2006/table">
            <a:tbl>
              <a:tblPr/>
              <a:tblGrid>
                <a:gridCol w="2160935"/>
                <a:gridCol w="6481415"/>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noProof="0" dirty="0" smtClean="0">
                          <a:ln>
                            <a:noFill/>
                          </a:ln>
                          <a:solidFill>
                            <a:schemeClr val="tx2"/>
                          </a:solidFill>
                          <a:effectLst/>
                          <a:latin typeface="Candara" pitchFamily="34" charset="0"/>
                        </a:rPr>
                        <a:t>Actores de Negocio</a:t>
                      </a:r>
                      <a:endParaRPr kumimoji="0" lang="es-PE" sz="1800" b="1" i="0" u="none" strike="noStrike" cap="none" normalizeH="0" baseline="0" noProof="0" dirty="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dirty="0" smtClean="0">
                          <a:ln>
                            <a:noFill/>
                          </a:ln>
                          <a:solidFill>
                            <a:schemeClr val="tx2"/>
                          </a:solidFill>
                          <a:effectLst/>
                          <a:latin typeface="Candara" pitchFamily="34" charset="0"/>
                        </a:rPr>
                        <a:t>CC_AS003_Jefe_Comercial</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2"/>
                          </a:solidFill>
                          <a:effectLst/>
                          <a:latin typeface="Candara" pitchFamily="34" charset="0"/>
                        </a:rPr>
                        <a:t>Proposito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dirty="0" smtClean="0">
                          <a:ln>
                            <a:noFill/>
                          </a:ln>
                          <a:solidFill>
                            <a:schemeClr val="tx2"/>
                          </a:solidFill>
                          <a:effectLst/>
                          <a:latin typeface="Candara" pitchFamily="34" charset="0"/>
                        </a:rPr>
                        <a:t>Consultar la información de las solicitudes de requerimientos, cambios e incumplimientos de los contratos de la empresa, y mantener actualizado el registro de los contratos y adendas de la empresa.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2"/>
                          </a:solidFill>
                          <a:effectLst/>
                          <a:latin typeface="Candara" pitchFamily="34" charset="0"/>
                        </a:rPr>
                        <a:t>Breve Descripción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dirty="0" smtClean="0">
                          <a:ln>
                            <a:noFill/>
                          </a:ln>
                          <a:solidFill>
                            <a:schemeClr val="tx2"/>
                          </a:solidFill>
                          <a:effectLst/>
                          <a:latin typeface="Candara" pitchFamily="34" charset="0"/>
                        </a:rPr>
                        <a:t>El caso de uso comienza cuando el CC_AS003_Jefe_Comercial requiere registrar o modificar un contrato o adenda. El caso de uso termina cuando se registra la creación o actualización del contrato o adenda.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Candara" pitchFamily="34" charset="0"/>
                        </a:rPr>
                        <a:t>Flujo de Eventos</a:t>
                      </a:r>
                      <a:endParaRPr kumimoji="0" lang="es-PE" sz="1800" b="1"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dirty="0" smtClean="0">
                          <a:ln>
                            <a:noFill/>
                          </a:ln>
                          <a:solidFill>
                            <a:schemeClr val="tx2"/>
                          </a:solidFill>
                          <a:effectLst/>
                          <a:latin typeface="Candara" pitchFamily="34" charset="0"/>
                        </a:rPr>
                        <a:t>El sistema muestra la interfaz “Consulta de Solicitudes” con un listado de solicitudes pendientes, desde donde se podrá realizar el registro o actualización de un contrato o adenda.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82" name="Group 78"/>
          <p:cNvGraphicFramePr>
            <a:graphicFrameLocks noGrp="1"/>
          </p:cNvGraphicFramePr>
          <p:nvPr>
            <p:extLst>
              <p:ext uri="{D42A27DB-BD31-4B8C-83A1-F6EECF244321}">
                <p14:modId xmlns:p14="http://schemas.microsoft.com/office/powerpoint/2010/main" val="42543169"/>
              </p:ext>
            </p:extLst>
          </p:nvPr>
        </p:nvGraphicFramePr>
        <p:xfrm>
          <a:off x="252413" y="1700808"/>
          <a:ext cx="8640762" cy="4945634"/>
        </p:xfrm>
        <a:graphic>
          <a:graphicData uri="http://schemas.openxmlformats.org/drawingml/2006/table">
            <a:tbl>
              <a:tblPr/>
              <a:tblGrid>
                <a:gridCol w="8640762"/>
              </a:tblGrid>
              <a:tr h="623888">
                <a:tc>
                  <a:txBody>
                    <a:bodyPr/>
                    <a:lstStyle/>
                    <a:p>
                      <a:pPr marL="0" marR="0" lvl="2" indent="0" algn="l" defTabSz="914400" rtl="0" eaLnBrk="1" fontAlgn="base" latinLnBrk="0" hangingPunct="1">
                        <a:lnSpc>
                          <a:spcPct val="150000"/>
                        </a:lnSpc>
                        <a:spcBef>
                          <a:spcPct val="0"/>
                        </a:spcBef>
                        <a:spcAft>
                          <a:spcPct val="0"/>
                        </a:spcAft>
                        <a:buClrTx/>
                        <a:buSzTx/>
                        <a:buFont typeface="Arial" pitchFamily="34" charset="0"/>
                        <a:buNone/>
                        <a:tabLst/>
                      </a:pPr>
                      <a:r>
                        <a:rPr kumimoji="0" lang="es-PE" sz="1800" b="1" i="0" u="none" strike="noStrike" kern="1200" cap="none" normalizeH="0" baseline="0" noProof="0" dirty="0" smtClean="0">
                          <a:ln>
                            <a:noFill/>
                          </a:ln>
                          <a:solidFill>
                            <a:schemeClr val="tx2"/>
                          </a:solidFill>
                          <a:effectLst/>
                          <a:latin typeface="Candara" pitchFamily="34" charset="0"/>
                          <a:ea typeface="+mn-ea"/>
                          <a:cs typeface="+mn-cs"/>
                        </a:rPr>
                        <a:t>Flujo Básico</a:t>
                      </a:r>
                    </a:p>
                    <a:p>
                      <a:pPr marL="285750" marR="0" lvl="2" indent="-285750" algn="l" defTabSz="914400" rtl="0" eaLnBrk="1" fontAlgn="base" latinLnBrk="0" hangingPunct="1">
                        <a:lnSpc>
                          <a:spcPct val="150000"/>
                        </a:lnSpc>
                        <a:spcBef>
                          <a:spcPct val="0"/>
                        </a:spcBef>
                        <a:spcAft>
                          <a:spcPct val="0"/>
                        </a:spcAft>
                        <a:buClrTx/>
                        <a:buSzTx/>
                        <a:buFont typeface="Arial" pitchFamily="34" charset="0"/>
                        <a:buChar char="•"/>
                        <a:tabLst/>
                      </a:pPr>
                      <a:r>
                        <a:rPr kumimoji="0" lang="es-PE" sz="1800" b="1" i="0" u="none" strike="noStrike" kern="1200" cap="none" normalizeH="0" baseline="0" dirty="0" smtClean="0">
                          <a:ln>
                            <a:noFill/>
                          </a:ln>
                          <a:solidFill>
                            <a:schemeClr val="tx2"/>
                          </a:solidFill>
                          <a:effectLst/>
                          <a:latin typeface="Candara" pitchFamily="34" charset="0"/>
                          <a:ea typeface="+mn-ea"/>
                          <a:cs typeface="+mn-cs"/>
                        </a:rPr>
                        <a:t>Generar </a:t>
                      </a:r>
                      <a:r>
                        <a:rPr kumimoji="0" lang="es-PE" sz="1800" b="1" i="0" u="none" strike="noStrike" kern="1200" cap="none" normalizeH="0" baseline="0" dirty="0" smtClean="0">
                          <a:ln>
                            <a:noFill/>
                          </a:ln>
                          <a:solidFill>
                            <a:schemeClr val="tx2"/>
                          </a:solidFill>
                          <a:effectLst/>
                          <a:latin typeface="Candara" pitchFamily="34" charset="0"/>
                          <a:ea typeface="+mn-ea"/>
                          <a:cs typeface="+mn-cs"/>
                        </a:rPr>
                        <a:t>Contratos o Adendas</a:t>
                      </a:r>
                    </a:p>
                    <a:p>
                      <a:pPr marL="342900" marR="0" lvl="2" indent="-342900" algn="l" defTabSz="914400" rtl="0" eaLnBrk="1" fontAlgn="base" latinLnBrk="0" hangingPunct="1">
                        <a:lnSpc>
                          <a:spcPct val="150000"/>
                        </a:lnSpc>
                        <a:spcBef>
                          <a:spcPct val="0"/>
                        </a:spcBef>
                        <a:spcAft>
                          <a:spcPct val="0"/>
                        </a:spcAft>
                        <a:buClrTx/>
                        <a:buSzTx/>
                        <a:buFont typeface="+mj-lt"/>
                        <a:buAutoNum type="arabicPeriod"/>
                        <a:tabLst/>
                      </a:pPr>
                      <a:r>
                        <a:rPr kumimoji="0" lang="es-PE" sz="1800" b="0" i="0" u="none" strike="noStrike" cap="none" normalizeH="0" baseline="0" dirty="0" smtClean="0">
                          <a:ln>
                            <a:noFill/>
                          </a:ln>
                          <a:solidFill>
                            <a:schemeClr val="tx2"/>
                          </a:solidFill>
                          <a:effectLst/>
                          <a:latin typeface="Candara" pitchFamily="34" charset="0"/>
                        </a:rPr>
                        <a:t>El </a:t>
                      </a:r>
                      <a:r>
                        <a:rPr kumimoji="0" lang="es-PE" sz="1800" b="0" i="0" u="none" strike="noStrike" cap="none" normalizeH="0" baseline="0" dirty="0" smtClean="0">
                          <a:ln>
                            <a:noFill/>
                          </a:ln>
                          <a:solidFill>
                            <a:schemeClr val="tx2"/>
                          </a:solidFill>
                          <a:effectLst/>
                          <a:latin typeface="Candara" pitchFamily="34" charset="0"/>
                        </a:rPr>
                        <a:t>caso de uso se inicia cuando el CC_AS003_Jefe_Comercial selecciona la opción Consulta de </a:t>
                      </a:r>
                      <a:r>
                        <a:rPr kumimoji="0" lang="es-PE" sz="1800" b="0" i="0" u="none" strike="noStrike" cap="none" normalizeH="0" baseline="0" dirty="0" smtClean="0">
                          <a:ln>
                            <a:noFill/>
                          </a:ln>
                          <a:solidFill>
                            <a:schemeClr val="tx2"/>
                          </a:solidFill>
                          <a:effectLst/>
                          <a:latin typeface="Candara" pitchFamily="34" charset="0"/>
                        </a:rPr>
                        <a:t>Solicitudes.</a:t>
                      </a:r>
                    </a:p>
                    <a:p>
                      <a:pPr marL="342900" marR="0" lvl="2" indent="-342900" algn="l" defTabSz="914400" rtl="0" eaLnBrk="1" fontAlgn="base" latinLnBrk="0" hangingPunct="1">
                        <a:lnSpc>
                          <a:spcPct val="150000"/>
                        </a:lnSpc>
                        <a:spcBef>
                          <a:spcPct val="0"/>
                        </a:spcBef>
                        <a:spcAft>
                          <a:spcPct val="0"/>
                        </a:spcAft>
                        <a:buClrTx/>
                        <a:buSzTx/>
                        <a:buFont typeface="+mj-lt"/>
                        <a:buAutoNum type="arabicPeriod"/>
                        <a:tabLst/>
                        <a:defRPr/>
                      </a:pPr>
                      <a:r>
                        <a:rPr kumimoji="0" lang="es-PE" sz="1800" b="0" i="0" u="none" strike="noStrike" cap="none" normalizeH="0" baseline="0" dirty="0" smtClean="0">
                          <a:ln>
                            <a:noFill/>
                          </a:ln>
                          <a:solidFill>
                            <a:schemeClr val="tx2"/>
                          </a:solidFill>
                          <a:effectLst/>
                          <a:latin typeface="Candara" pitchFamily="34" charset="0"/>
                        </a:rPr>
                        <a:t>El </a:t>
                      </a:r>
                      <a:r>
                        <a:rPr kumimoji="0" lang="es-PE" sz="1800" b="0" i="0" u="none" strike="noStrike" cap="none" normalizeH="0" baseline="0" dirty="0" smtClean="0">
                          <a:ln>
                            <a:noFill/>
                          </a:ln>
                          <a:solidFill>
                            <a:schemeClr val="tx2"/>
                          </a:solidFill>
                          <a:effectLst/>
                          <a:latin typeface="Candara" pitchFamily="34" charset="0"/>
                        </a:rPr>
                        <a:t>Sistema muestra el listado de Solicitudes en estado pendiente. </a:t>
                      </a:r>
                      <a:r>
                        <a:rPr kumimoji="0" lang="es-PE" sz="1600" b="1" i="0" u="none" strike="noStrike" kern="1200" cap="none" normalizeH="0" baseline="0" dirty="0" smtClean="0">
                          <a:ln>
                            <a:noFill/>
                          </a:ln>
                          <a:solidFill>
                            <a:schemeClr val="tx2"/>
                          </a:solidFill>
                          <a:effectLst/>
                          <a:latin typeface="Candara" pitchFamily="34" charset="0"/>
                          <a:ea typeface="+mn-ea"/>
                          <a:cs typeface="+mn-cs"/>
                        </a:rPr>
                        <a:t>[CC_RN001_Tipo_Solicitud]</a:t>
                      </a:r>
                    </a:p>
                    <a:p>
                      <a:pPr marL="342900" marR="0" lvl="2" indent="-342900" algn="just" defTabSz="914400" rtl="0" eaLnBrk="1" fontAlgn="base" latinLnBrk="0" hangingPunct="1">
                        <a:lnSpc>
                          <a:spcPct val="150000"/>
                        </a:lnSpc>
                        <a:spcBef>
                          <a:spcPct val="0"/>
                        </a:spcBef>
                        <a:spcAft>
                          <a:spcPct val="0"/>
                        </a:spcAft>
                        <a:buClrTx/>
                        <a:buSzTx/>
                        <a:buFont typeface="+mj-lt"/>
                        <a:buAutoNum type="arabicPeriod"/>
                        <a:tabLst/>
                      </a:pPr>
                      <a:r>
                        <a:rPr kumimoji="0" lang="es-PE" sz="1800" b="0" i="0" u="none" strike="noStrike" cap="none" normalizeH="0" baseline="0" dirty="0" smtClean="0">
                          <a:ln>
                            <a:noFill/>
                          </a:ln>
                          <a:solidFill>
                            <a:schemeClr val="tx2"/>
                          </a:solidFill>
                          <a:effectLst/>
                          <a:latin typeface="Candara" pitchFamily="34" charset="0"/>
                        </a:rPr>
                        <a:t>El </a:t>
                      </a:r>
                      <a:r>
                        <a:rPr kumimoji="0" lang="es-PE" sz="1800" b="0" i="0" u="none" strike="noStrike" cap="none" normalizeH="0" baseline="0" dirty="0" smtClean="0">
                          <a:ln>
                            <a:noFill/>
                          </a:ln>
                          <a:solidFill>
                            <a:schemeClr val="tx2"/>
                          </a:solidFill>
                          <a:effectLst/>
                          <a:latin typeface="Candara" pitchFamily="34" charset="0"/>
                        </a:rPr>
                        <a:t>CC_AS003_Jefe_Comercial selecciona una Solicitud del listado de Solicitudes en estado Pendiente. En caso de que la Solicitud no se encuentre listada se puede realizar la búsqueda de la misma para su posterior selección.</a:t>
                      </a:r>
                      <a:r>
                        <a:rPr kumimoji="0" lang="es-PE" sz="2000" b="0" i="0" u="none" strike="noStrike" cap="none" normalizeH="0" baseline="0" dirty="0" smtClean="0">
                          <a:ln>
                            <a:noFill/>
                          </a:ln>
                          <a:solidFill>
                            <a:schemeClr val="tx2"/>
                          </a:solidFill>
                          <a:effectLst/>
                          <a:latin typeface="Candara" pitchFamily="34" charset="0"/>
                        </a:rPr>
                        <a:t> </a:t>
                      </a:r>
                      <a:endParaRPr kumimoji="0" lang="es-PE" sz="2000" b="0" i="0" u="none" strike="noStrike" cap="none" normalizeH="0" baseline="0" dirty="0" smtClean="0">
                        <a:ln>
                          <a:noFill/>
                        </a:ln>
                        <a:solidFill>
                          <a:schemeClr val="tx2"/>
                        </a:solidFill>
                        <a:effectLst/>
                        <a:latin typeface="Candara" pitchFamily="34" charset="0"/>
                      </a:endParaRPr>
                    </a:p>
                    <a:p>
                      <a:pPr marL="342900" marR="0" lvl="2" indent="-342900" algn="just" defTabSz="914400" rtl="0" eaLnBrk="1" fontAlgn="base" latinLnBrk="0" hangingPunct="1">
                        <a:lnSpc>
                          <a:spcPct val="150000"/>
                        </a:lnSpc>
                        <a:spcBef>
                          <a:spcPct val="0"/>
                        </a:spcBef>
                        <a:spcAft>
                          <a:spcPct val="0"/>
                        </a:spcAft>
                        <a:buClrTx/>
                        <a:buSzTx/>
                        <a:buFont typeface="+mj-lt"/>
                        <a:buAutoNum type="arabicPeriod"/>
                        <a:tabLst/>
                      </a:pPr>
                      <a:r>
                        <a:rPr kumimoji="0" lang="es-PE" sz="1800" b="0" i="0" u="none" strike="noStrike" cap="none" normalizeH="0" baseline="0" dirty="0" smtClean="0">
                          <a:ln>
                            <a:noFill/>
                          </a:ln>
                          <a:solidFill>
                            <a:schemeClr val="tx2"/>
                          </a:solidFill>
                          <a:effectLst/>
                          <a:latin typeface="Candara" pitchFamily="34" charset="0"/>
                        </a:rPr>
                        <a:t>El </a:t>
                      </a:r>
                      <a:r>
                        <a:rPr kumimoji="0" lang="es-PE" sz="1800" b="0" i="0" u="none" strike="noStrike" cap="none" normalizeH="0" baseline="0" dirty="0" smtClean="0">
                          <a:ln>
                            <a:noFill/>
                          </a:ln>
                          <a:solidFill>
                            <a:schemeClr val="tx2"/>
                          </a:solidFill>
                          <a:effectLst/>
                          <a:latin typeface="Candara" pitchFamily="34" charset="0"/>
                        </a:rPr>
                        <a:t>Sistema muestra los datos de la </a:t>
                      </a:r>
                      <a:r>
                        <a:rPr kumimoji="0" lang="es-PE" sz="1800" b="0" i="0" u="none" strike="noStrike" cap="none" normalizeH="0" baseline="0" dirty="0" smtClean="0">
                          <a:ln>
                            <a:noFill/>
                          </a:ln>
                          <a:solidFill>
                            <a:schemeClr val="tx2"/>
                          </a:solidFill>
                          <a:effectLst/>
                          <a:latin typeface="Candara" pitchFamily="34" charset="0"/>
                        </a:rPr>
                        <a:t>solicitud.</a:t>
                      </a:r>
                    </a:p>
                    <a:p>
                      <a:pPr marL="342900" marR="0" lvl="2" indent="-342900" algn="just" defTabSz="914400" rtl="0" eaLnBrk="1" fontAlgn="base" latinLnBrk="0" hangingPunct="1">
                        <a:lnSpc>
                          <a:spcPct val="150000"/>
                        </a:lnSpc>
                        <a:spcBef>
                          <a:spcPct val="0"/>
                        </a:spcBef>
                        <a:spcAft>
                          <a:spcPct val="0"/>
                        </a:spcAft>
                        <a:buClrTx/>
                        <a:buSzTx/>
                        <a:buFont typeface="+mj-lt"/>
                        <a:buAutoNum type="arabicPeriod"/>
                        <a:tabLst/>
                        <a:defRPr/>
                      </a:pPr>
                      <a:r>
                        <a:rPr kumimoji="0" lang="es-PE" sz="1800" b="0" i="0" u="none" strike="noStrike" cap="none" normalizeH="0" baseline="0" dirty="0" smtClean="0">
                          <a:ln>
                            <a:noFill/>
                          </a:ln>
                          <a:solidFill>
                            <a:schemeClr val="tx2"/>
                          </a:solidFill>
                          <a:effectLst/>
                          <a:latin typeface="Candara" pitchFamily="34" charset="0"/>
                        </a:rPr>
                        <a:t>El </a:t>
                      </a:r>
                      <a:r>
                        <a:rPr kumimoji="0" lang="es-PE" sz="1800" b="0" i="0" u="none" strike="noStrike" cap="none" normalizeH="0" baseline="0" dirty="0" smtClean="0">
                          <a:ln>
                            <a:noFill/>
                          </a:ln>
                          <a:solidFill>
                            <a:schemeClr val="tx2"/>
                          </a:solidFill>
                          <a:effectLst/>
                          <a:latin typeface="Candara" pitchFamily="34" charset="0"/>
                        </a:rPr>
                        <a:t>CC_AS003_Jefe_Comercial registra la línea del servicio asociada al contrato. </a:t>
                      </a:r>
                      <a:r>
                        <a:rPr kumimoji="0" lang="es-PE" sz="1600" b="1" i="0" u="none" strike="noStrike" kern="1200" cap="none" normalizeH="0" baseline="0" dirty="0" smtClean="0">
                          <a:ln>
                            <a:noFill/>
                          </a:ln>
                          <a:solidFill>
                            <a:schemeClr val="tx2"/>
                          </a:solidFill>
                          <a:effectLst/>
                          <a:latin typeface="Candara" pitchFamily="34" charset="0"/>
                          <a:ea typeface="+mn-ea"/>
                          <a:cs typeface="+mn-cs"/>
                        </a:rPr>
                        <a:t>[CC_RN006_Plazos_Líneas_de_Servicio]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4"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dirty="0">
                <a:solidFill>
                  <a:srgbClr val="FFFFFF"/>
                </a:solidFill>
                <a:latin typeface="Candara" pitchFamily="34" charset="0"/>
              </a:rPr>
              <a:t>CC_CUS002_Actualizar_informacion_solicitudes_contrato_adendas</a:t>
            </a:r>
            <a:endParaRPr lang="es-PE" sz="2800" b="1" dirty="0">
              <a:solidFill>
                <a:srgbClr val="FFFFFF"/>
              </a:solidFill>
              <a:latin typeface="Candara"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82" name="Group 78"/>
          <p:cNvGraphicFramePr>
            <a:graphicFrameLocks noGrp="1"/>
          </p:cNvGraphicFramePr>
          <p:nvPr>
            <p:extLst>
              <p:ext uri="{D42A27DB-BD31-4B8C-83A1-F6EECF244321}">
                <p14:modId xmlns:p14="http://schemas.microsoft.com/office/powerpoint/2010/main" val="276544800"/>
              </p:ext>
            </p:extLst>
          </p:nvPr>
        </p:nvGraphicFramePr>
        <p:xfrm>
          <a:off x="252413" y="2246078"/>
          <a:ext cx="8640762" cy="4351274"/>
        </p:xfrm>
        <a:graphic>
          <a:graphicData uri="http://schemas.openxmlformats.org/drawingml/2006/table">
            <a:tbl>
              <a:tblPr/>
              <a:tblGrid>
                <a:gridCol w="8640762"/>
              </a:tblGrid>
              <a:tr h="623888">
                <a:tc>
                  <a:txBody>
                    <a:bodyPr/>
                    <a:lstStyle/>
                    <a:p>
                      <a:pPr marL="342900" marR="0" lvl="2" indent="-342900" algn="just" defTabSz="914400" rtl="0" eaLnBrk="1" fontAlgn="base" latinLnBrk="0" hangingPunct="1">
                        <a:lnSpc>
                          <a:spcPct val="150000"/>
                        </a:lnSpc>
                        <a:spcBef>
                          <a:spcPct val="0"/>
                        </a:spcBef>
                        <a:spcAft>
                          <a:spcPct val="0"/>
                        </a:spcAft>
                        <a:buClrTx/>
                        <a:buSzTx/>
                        <a:buFont typeface="+mj-lt"/>
                        <a:buAutoNum type="arabicPeriod" startAt="6"/>
                        <a:tabLst/>
                      </a:pPr>
                      <a:r>
                        <a:rPr kumimoji="0" lang="es-PE" sz="1800" b="0" i="0" u="none" strike="noStrike" cap="none" normalizeH="0" baseline="0" dirty="0" smtClean="0">
                          <a:ln>
                            <a:noFill/>
                          </a:ln>
                          <a:solidFill>
                            <a:schemeClr val="tx2"/>
                          </a:solidFill>
                          <a:effectLst/>
                          <a:latin typeface="Candara" pitchFamily="34" charset="0"/>
                        </a:rPr>
                        <a:t>El </a:t>
                      </a:r>
                      <a:r>
                        <a:rPr kumimoji="0" lang="es-PE" sz="1800" b="0" i="0" u="none" strike="noStrike" cap="none" normalizeH="0" baseline="0" dirty="0" smtClean="0">
                          <a:ln>
                            <a:noFill/>
                          </a:ln>
                          <a:solidFill>
                            <a:schemeClr val="tx2"/>
                          </a:solidFill>
                          <a:effectLst/>
                          <a:latin typeface="Candara" pitchFamily="34" charset="0"/>
                        </a:rPr>
                        <a:t>Sistema muestra las Cláusulas asociadas al contrato o </a:t>
                      </a:r>
                      <a:r>
                        <a:rPr kumimoji="0" lang="es-PE" sz="1800" b="0" i="0" u="none" strike="noStrike" cap="none" normalizeH="0" baseline="0" dirty="0" smtClean="0">
                          <a:ln>
                            <a:noFill/>
                          </a:ln>
                          <a:solidFill>
                            <a:schemeClr val="tx2"/>
                          </a:solidFill>
                          <a:effectLst/>
                          <a:latin typeface="Candara" pitchFamily="34" charset="0"/>
                        </a:rPr>
                        <a:t>adenda.</a:t>
                      </a:r>
                    </a:p>
                    <a:p>
                      <a:pPr marL="342900" marR="0" lvl="2" indent="-342900" algn="just" defTabSz="914400" rtl="0" eaLnBrk="1" fontAlgn="base" latinLnBrk="0" hangingPunct="1">
                        <a:lnSpc>
                          <a:spcPct val="150000"/>
                        </a:lnSpc>
                        <a:spcBef>
                          <a:spcPct val="0"/>
                        </a:spcBef>
                        <a:spcAft>
                          <a:spcPct val="0"/>
                        </a:spcAft>
                        <a:buClrTx/>
                        <a:buSzTx/>
                        <a:buFont typeface="+mj-lt"/>
                        <a:buAutoNum type="arabicPeriod" startAt="6"/>
                        <a:tabLst/>
                      </a:pPr>
                      <a:r>
                        <a:rPr kumimoji="0" lang="es-PE" sz="1800" b="0" i="0" u="none" strike="noStrike" cap="none" normalizeH="0" baseline="0" dirty="0" smtClean="0">
                          <a:ln>
                            <a:noFill/>
                          </a:ln>
                          <a:solidFill>
                            <a:schemeClr val="tx2"/>
                          </a:solidFill>
                          <a:effectLst/>
                          <a:latin typeface="Candara" pitchFamily="34" charset="0"/>
                        </a:rPr>
                        <a:t>El </a:t>
                      </a:r>
                      <a:r>
                        <a:rPr kumimoji="0" lang="es-PE" sz="1800" b="0" i="0" u="none" strike="noStrike" cap="none" normalizeH="0" baseline="0" dirty="0" smtClean="0">
                          <a:ln>
                            <a:noFill/>
                          </a:ln>
                          <a:solidFill>
                            <a:schemeClr val="tx2"/>
                          </a:solidFill>
                          <a:effectLst/>
                          <a:latin typeface="Candara" pitchFamily="34" charset="0"/>
                        </a:rPr>
                        <a:t>CC_AS003_Jefe_Comercial registra o actualiza las Cláusulas asociadas al </a:t>
                      </a:r>
                      <a:r>
                        <a:rPr kumimoji="0" lang="es-PE" sz="1800" b="0" i="0" u="none" strike="noStrike" cap="none" normalizeH="0" baseline="0" dirty="0" smtClean="0">
                          <a:ln>
                            <a:noFill/>
                          </a:ln>
                          <a:solidFill>
                            <a:schemeClr val="tx2"/>
                          </a:solidFill>
                          <a:effectLst/>
                          <a:latin typeface="Candara" pitchFamily="34" charset="0"/>
                        </a:rPr>
                        <a:t>contrato </a:t>
                      </a:r>
                      <a:r>
                        <a:rPr kumimoji="0" lang="es-PE" sz="1800" b="0" i="0" u="none" strike="noStrike" cap="none" normalizeH="0" baseline="0" dirty="0" smtClean="0">
                          <a:ln>
                            <a:noFill/>
                          </a:ln>
                          <a:solidFill>
                            <a:schemeClr val="tx2"/>
                          </a:solidFill>
                          <a:effectLst/>
                          <a:latin typeface="Candara" pitchFamily="34" charset="0"/>
                        </a:rPr>
                        <a:t>o </a:t>
                      </a:r>
                      <a:r>
                        <a:rPr kumimoji="0" lang="es-PE" sz="1800" b="0" i="0" u="none" strike="noStrike" cap="none" normalizeH="0" baseline="0" dirty="0" smtClean="0">
                          <a:ln>
                            <a:noFill/>
                          </a:ln>
                          <a:solidFill>
                            <a:schemeClr val="tx2"/>
                          </a:solidFill>
                          <a:effectLst/>
                          <a:latin typeface="Candara" pitchFamily="34" charset="0"/>
                        </a:rPr>
                        <a:t>adenda.</a:t>
                      </a:r>
                    </a:p>
                    <a:p>
                      <a:pPr marL="342900" marR="0" lvl="2" indent="-342900" algn="just" defTabSz="914400" rtl="0" eaLnBrk="1" fontAlgn="base" latinLnBrk="0" hangingPunct="1">
                        <a:lnSpc>
                          <a:spcPct val="150000"/>
                        </a:lnSpc>
                        <a:spcBef>
                          <a:spcPct val="0"/>
                        </a:spcBef>
                        <a:spcAft>
                          <a:spcPct val="0"/>
                        </a:spcAft>
                        <a:buClrTx/>
                        <a:buSzTx/>
                        <a:buFont typeface="+mj-lt"/>
                        <a:buAutoNum type="arabicPeriod" startAt="6"/>
                        <a:tabLst/>
                      </a:pPr>
                      <a:r>
                        <a:rPr kumimoji="0" lang="es-PE" sz="1800" b="0" i="0" u="none" strike="noStrike" cap="none" normalizeH="0" baseline="0" dirty="0" smtClean="0">
                          <a:ln>
                            <a:noFill/>
                          </a:ln>
                          <a:solidFill>
                            <a:schemeClr val="tx2"/>
                          </a:solidFill>
                          <a:effectLst/>
                          <a:latin typeface="Candara" pitchFamily="34" charset="0"/>
                        </a:rPr>
                        <a:t>El </a:t>
                      </a:r>
                      <a:r>
                        <a:rPr kumimoji="0" lang="es-PE" sz="1800" b="0" i="0" u="none" strike="noStrike" cap="none" normalizeH="0" baseline="0" dirty="0" smtClean="0">
                          <a:ln>
                            <a:noFill/>
                          </a:ln>
                          <a:solidFill>
                            <a:schemeClr val="tx2"/>
                          </a:solidFill>
                          <a:effectLst/>
                          <a:latin typeface="Candara" pitchFamily="34" charset="0"/>
                        </a:rPr>
                        <a:t>sistema muestra las Penalidades asociadas al contrato o </a:t>
                      </a:r>
                      <a:r>
                        <a:rPr kumimoji="0" lang="es-PE" sz="1800" b="0" i="0" u="none" strike="noStrike" cap="none" normalizeH="0" baseline="0" dirty="0" smtClean="0">
                          <a:ln>
                            <a:noFill/>
                          </a:ln>
                          <a:solidFill>
                            <a:schemeClr val="tx2"/>
                          </a:solidFill>
                          <a:effectLst/>
                          <a:latin typeface="Candara" pitchFamily="34" charset="0"/>
                        </a:rPr>
                        <a:t>adenda.</a:t>
                      </a:r>
                    </a:p>
                    <a:p>
                      <a:pPr marL="342900" marR="0" lvl="2" indent="-342900" algn="just" defTabSz="914400" rtl="0" eaLnBrk="1" fontAlgn="base" latinLnBrk="0" hangingPunct="1">
                        <a:lnSpc>
                          <a:spcPct val="150000"/>
                        </a:lnSpc>
                        <a:spcBef>
                          <a:spcPct val="0"/>
                        </a:spcBef>
                        <a:spcAft>
                          <a:spcPct val="0"/>
                        </a:spcAft>
                        <a:buClrTx/>
                        <a:buSzTx/>
                        <a:buFont typeface="+mj-lt"/>
                        <a:buAutoNum type="arabicPeriod" startAt="6"/>
                        <a:tabLst/>
                        <a:defRPr/>
                      </a:pPr>
                      <a:r>
                        <a:rPr kumimoji="0" lang="es-PE" sz="1800" b="0" i="0" u="none" strike="noStrike" cap="none" normalizeH="0" baseline="0" dirty="0" smtClean="0">
                          <a:ln>
                            <a:noFill/>
                          </a:ln>
                          <a:solidFill>
                            <a:schemeClr val="tx2"/>
                          </a:solidFill>
                          <a:effectLst/>
                          <a:latin typeface="Candara" pitchFamily="34" charset="0"/>
                        </a:rPr>
                        <a:t>El </a:t>
                      </a:r>
                      <a:r>
                        <a:rPr kumimoji="0" lang="es-PE" sz="1800" b="0" i="0" u="none" strike="noStrike" cap="none" normalizeH="0" baseline="0" dirty="0" smtClean="0">
                          <a:ln>
                            <a:noFill/>
                          </a:ln>
                          <a:solidFill>
                            <a:schemeClr val="tx2"/>
                          </a:solidFill>
                          <a:effectLst/>
                          <a:latin typeface="Candara" pitchFamily="34" charset="0"/>
                        </a:rPr>
                        <a:t>CC_AS003_Jefe_Comercial registra o actualiza las Penalidades asociadas al contrato o adenda. </a:t>
                      </a:r>
                      <a:r>
                        <a:rPr kumimoji="0" lang="es-PE" sz="1600" b="1" i="0" u="none" strike="noStrike" kern="1200" cap="none" normalizeH="0" baseline="0" dirty="0" smtClean="0">
                          <a:ln>
                            <a:noFill/>
                          </a:ln>
                          <a:solidFill>
                            <a:schemeClr val="tx2"/>
                          </a:solidFill>
                          <a:effectLst/>
                          <a:latin typeface="Candara" pitchFamily="34" charset="0"/>
                          <a:ea typeface="+mn-ea"/>
                          <a:cs typeface="+mn-cs"/>
                        </a:rPr>
                        <a:t>[CC_RN007_Penalidad_Incumplimiento_Servicio]</a:t>
                      </a:r>
                    </a:p>
                    <a:p>
                      <a:pPr marL="342900" marR="0" lvl="2" indent="-342900" algn="just" defTabSz="914400" rtl="0" eaLnBrk="1" fontAlgn="base" latinLnBrk="0" hangingPunct="1">
                        <a:lnSpc>
                          <a:spcPct val="150000"/>
                        </a:lnSpc>
                        <a:spcBef>
                          <a:spcPct val="0"/>
                        </a:spcBef>
                        <a:spcAft>
                          <a:spcPct val="0"/>
                        </a:spcAft>
                        <a:buClrTx/>
                        <a:buSzTx/>
                        <a:buFont typeface="+mj-lt"/>
                        <a:buAutoNum type="arabicPeriod" startAt="10"/>
                        <a:tabLst/>
                      </a:pPr>
                      <a:r>
                        <a:rPr kumimoji="0" lang="es-PE" sz="1600" b="0" i="0" u="none" strike="noStrike" cap="none" normalizeH="0" baseline="0" dirty="0" smtClean="0">
                          <a:ln>
                            <a:noFill/>
                          </a:ln>
                          <a:solidFill>
                            <a:schemeClr val="tx2"/>
                          </a:solidFill>
                          <a:effectLst/>
                          <a:latin typeface="Candara" pitchFamily="34" charset="0"/>
                        </a:rPr>
                        <a:t>El sistema muestra las Garantías asociadas al contrato o adenda.</a:t>
                      </a:r>
                    </a:p>
                    <a:p>
                      <a:pPr marL="342900" marR="0" lvl="2" indent="-342900" algn="just" defTabSz="914400" rtl="0" eaLnBrk="1" fontAlgn="base" latinLnBrk="0" hangingPunct="1">
                        <a:lnSpc>
                          <a:spcPct val="150000"/>
                        </a:lnSpc>
                        <a:spcBef>
                          <a:spcPct val="0"/>
                        </a:spcBef>
                        <a:spcAft>
                          <a:spcPct val="0"/>
                        </a:spcAft>
                        <a:buClrTx/>
                        <a:buSzTx/>
                        <a:buFont typeface="+mj-lt"/>
                        <a:buAutoNum type="arabicPeriod" startAt="10"/>
                        <a:tabLst/>
                      </a:pPr>
                      <a:r>
                        <a:rPr kumimoji="0" lang="es-PE" sz="1600" b="0" i="0" u="none" strike="noStrike" cap="none" normalizeH="0" baseline="0" dirty="0" smtClean="0">
                          <a:ln>
                            <a:noFill/>
                          </a:ln>
                          <a:solidFill>
                            <a:schemeClr val="tx2"/>
                          </a:solidFill>
                          <a:effectLst/>
                          <a:latin typeface="Candara" pitchFamily="34" charset="0"/>
                        </a:rPr>
                        <a:t>El CC_AS003_Jefe_Comercial registra o actualiza las Garantías asociadas al contrato o adenda.</a:t>
                      </a:r>
                    </a:p>
                    <a:p>
                      <a:pPr marL="342900" marR="0" lvl="2" indent="-342900" algn="just" defTabSz="914400" rtl="0" eaLnBrk="1" fontAlgn="base" latinLnBrk="0" hangingPunct="1">
                        <a:lnSpc>
                          <a:spcPct val="150000"/>
                        </a:lnSpc>
                        <a:spcBef>
                          <a:spcPct val="0"/>
                        </a:spcBef>
                        <a:spcAft>
                          <a:spcPct val="0"/>
                        </a:spcAft>
                        <a:buClrTx/>
                        <a:buSzTx/>
                        <a:buFont typeface="+mj-lt"/>
                        <a:buAutoNum type="arabicPeriod" startAt="10"/>
                        <a:tabLst/>
                        <a:defRPr/>
                      </a:pPr>
                      <a:r>
                        <a:rPr kumimoji="0" lang="es-PE" sz="1600" b="0" i="0" u="none" strike="noStrike" cap="none" normalizeH="0" baseline="0" dirty="0" smtClean="0">
                          <a:ln>
                            <a:noFill/>
                          </a:ln>
                          <a:solidFill>
                            <a:schemeClr val="tx2"/>
                          </a:solidFill>
                          <a:effectLst/>
                          <a:latin typeface="Candara" pitchFamily="34" charset="0"/>
                        </a:rPr>
                        <a:t>El sistema muestra las Bonificaciones asociadas al contrato o adenda.</a:t>
                      </a:r>
                    </a:p>
                    <a:p>
                      <a:pPr marL="342900" marR="0" lvl="2" indent="-342900" algn="just" defTabSz="914400" rtl="0" eaLnBrk="1" fontAlgn="base" latinLnBrk="0" hangingPunct="1">
                        <a:lnSpc>
                          <a:spcPct val="150000"/>
                        </a:lnSpc>
                        <a:spcBef>
                          <a:spcPct val="0"/>
                        </a:spcBef>
                        <a:spcAft>
                          <a:spcPct val="0"/>
                        </a:spcAft>
                        <a:buClrTx/>
                        <a:buSzTx/>
                        <a:buFont typeface="+mj-lt"/>
                        <a:buAutoNum type="arabicPeriod" startAt="10"/>
                        <a:tabLst/>
                        <a:defRPr/>
                      </a:pPr>
                      <a:r>
                        <a:rPr kumimoji="0" lang="es-PE" sz="1600" b="0" i="0" u="none" strike="noStrike" cap="none" normalizeH="0" baseline="0" dirty="0" smtClean="0">
                          <a:ln>
                            <a:noFill/>
                          </a:ln>
                          <a:solidFill>
                            <a:schemeClr val="tx2"/>
                          </a:solidFill>
                          <a:effectLst/>
                          <a:latin typeface="Candara" pitchFamily="34" charset="0"/>
                        </a:rPr>
                        <a:t>El CC_AS003_Jefe_Comercial registra o actualiza las Bonificaciones asociadas al contrato o adenda.</a:t>
                      </a:r>
                      <a:endParaRPr kumimoji="0" lang="es-PE" sz="1600" b="1" i="0" u="none" strike="noStrike" kern="1200" cap="none" normalizeH="0" baseline="0" dirty="0" smtClean="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4"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dirty="0">
                <a:solidFill>
                  <a:srgbClr val="FFFFFF"/>
                </a:solidFill>
                <a:latin typeface="Candara" pitchFamily="34" charset="0"/>
              </a:rPr>
              <a:t>CC_CUS002_Actualizar_informacion_solicitudes_contrato_adendas</a:t>
            </a:r>
            <a:endParaRPr lang="es-PE" sz="2800" b="1" dirty="0">
              <a:solidFill>
                <a:srgbClr val="FFFFFF"/>
              </a:solidFill>
              <a:latin typeface="Candara" pitchFamily="34" charset="0"/>
            </a:endParaRPr>
          </a:p>
        </p:txBody>
      </p:sp>
    </p:spTree>
    <p:extLst>
      <p:ext uri="{BB962C8B-B14F-4D97-AF65-F5344CB8AC3E}">
        <p14:creationId xmlns:p14="http://schemas.microsoft.com/office/powerpoint/2010/main" val="394919592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99" name="Group 23"/>
          <p:cNvGraphicFramePr>
            <a:graphicFrameLocks noGrp="1"/>
          </p:cNvGraphicFramePr>
          <p:nvPr>
            <p:extLst>
              <p:ext uri="{D42A27DB-BD31-4B8C-83A1-F6EECF244321}">
                <p14:modId xmlns:p14="http://schemas.microsoft.com/office/powerpoint/2010/main" val="2473887851"/>
              </p:ext>
            </p:extLst>
          </p:nvPr>
        </p:nvGraphicFramePr>
        <p:xfrm>
          <a:off x="252413" y="1811338"/>
          <a:ext cx="8640762" cy="4351274"/>
        </p:xfrm>
        <a:graphic>
          <a:graphicData uri="http://schemas.openxmlformats.org/drawingml/2006/table">
            <a:tbl>
              <a:tblPr/>
              <a:tblGrid>
                <a:gridCol w="8640762"/>
              </a:tblGrid>
              <a:tr h="623888">
                <a:tc>
                  <a:txBody>
                    <a:bodyPr/>
                    <a:lstStyle/>
                    <a:p>
                      <a:pPr marL="342900" marR="0" lvl="2" indent="-34290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dirty="0" smtClean="0">
                        <a:ln>
                          <a:noFill/>
                        </a:ln>
                        <a:solidFill>
                          <a:schemeClr val="tx1"/>
                        </a:solidFill>
                        <a:effectLst/>
                        <a:latin typeface="Candara" pitchFamily="34" charset="0"/>
                      </a:endParaRPr>
                    </a:p>
                    <a:p>
                      <a:pPr marL="342900" marR="0" lvl="2" indent="-342900" algn="just" defTabSz="914400" rtl="0" eaLnBrk="1" fontAlgn="base" latinLnBrk="0" hangingPunct="1">
                        <a:lnSpc>
                          <a:spcPct val="150000"/>
                        </a:lnSpc>
                        <a:spcBef>
                          <a:spcPct val="0"/>
                        </a:spcBef>
                        <a:spcAft>
                          <a:spcPct val="0"/>
                        </a:spcAft>
                        <a:buClrTx/>
                        <a:buSzTx/>
                        <a:buFont typeface="+mj-lt"/>
                        <a:buAutoNum type="arabicPeriod" startAt="14"/>
                        <a:tabLst/>
                      </a:pPr>
                      <a:r>
                        <a:rPr kumimoji="0" lang="es-PE" sz="1800" b="0" i="0" u="none" strike="noStrike" cap="none" normalizeH="0" baseline="0" dirty="0" smtClean="0">
                          <a:ln>
                            <a:noFill/>
                          </a:ln>
                          <a:solidFill>
                            <a:schemeClr val="tx2"/>
                          </a:solidFill>
                          <a:effectLst/>
                          <a:latin typeface="Candara" pitchFamily="34" charset="0"/>
                        </a:rPr>
                        <a:t>El </a:t>
                      </a:r>
                      <a:r>
                        <a:rPr kumimoji="0" lang="es-PE" sz="1800" b="0" i="0" u="none" strike="noStrike" cap="none" normalizeH="0" baseline="0" dirty="0" smtClean="0">
                          <a:ln>
                            <a:noFill/>
                          </a:ln>
                          <a:solidFill>
                            <a:schemeClr val="tx2"/>
                          </a:solidFill>
                          <a:effectLst/>
                          <a:latin typeface="Candara" pitchFamily="34" charset="0"/>
                        </a:rPr>
                        <a:t>sistema muestra los Indicadores asociados al contrato o </a:t>
                      </a:r>
                      <a:r>
                        <a:rPr kumimoji="0" lang="es-PE" sz="1800" b="0" i="0" u="none" strike="noStrike" cap="none" normalizeH="0" baseline="0" dirty="0" smtClean="0">
                          <a:ln>
                            <a:noFill/>
                          </a:ln>
                          <a:solidFill>
                            <a:schemeClr val="tx2"/>
                          </a:solidFill>
                          <a:effectLst/>
                          <a:latin typeface="Candara" pitchFamily="34" charset="0"/>
                        </a:rPr>
                        <a:t>adenda.</a:t>
                      </a:r>
                    </a:p>
                    <a:p>
                      <a:pPr marL="342900" marR="0" lvl="2" indent="-342900" algn="just" defTabSz="914400" rtl="0" eaLnBrk="1" fontAlgn="base" latinLnBrk="0" hangingPunct="1">
                        <a:lnSpc>
                          <a:spcPct val="150000"/>
                        </a:lnSpc>
                        <a:spcBef>
                          <a:spcPct val="0"/>
                        </a:spcBef>
                        <a:spcAft>
                          <a:spcPct val="0"/>
                        </a:spcAft>
                        <a:buClrTx/>
                        <a:buSzTx/>
                        <a:buFont typeface="+mj-lt"/>
                        <a:buAutoNum type="arabicPeriod" startAt="14"/>
                        <a:tabLst/>
                      </a:pPr>
                      <a:r>
                        <a:rPr kumimoji="0" lang="es-PE" sz="1800" b="0" i="0" u="none" strike="noStrike" cap="none" normalizeH="0" baseline="0" dirty="0" smtClean="0">
                          <a:ln>
                            <a:noFill/>
                          </a:ln>
                          <a:solidFill>
                            <a:schemeClr val="tx2"/>
                          </a:solidFill>
                          <a:effectLst/>
                          <a:latin typeface="Candara" pitchFamily="34" charset="0"/>
                        </a:rPr>
                        <a:t>El </a:t>
                      </a:r>
                      <a:r>
                        <a:rPr kumimoji="0" lang="es-PE" sz="1800" b="0" i="0" u="none" strike="noStrike" cap="none" normalizeH="0" baseline="0" dirty="0" smtClean="0">
                          <a:ln>
                            <a:noFill/>
                          </a:ln>
                          <a:solidFill>
                            <a:schemeClr val="tx2"/>
                          </a:solidFill>
                          <a:effectLst/>
                          <a:latin typeface="Candara" pitchFamily="34" charset="0"/>
                        </a:rPr>
                        <a:t>CC_AS003_Jefe_Comercial registra o actualiza los Indicadores asociadas al contrato o </a:t>
                      </a:r>
                      <a:r>
                        <a:rPr kumimoji="0" lang="es-PE" sz="1800" b="0" i="0" u="none" strike="noStrike" cap="none" normalizeH="0" baseline="0" dirty="0" smtClean="0">
                          <a:ln>
                            <a:noFill/>
                          </a:ln>
                          <a:solidFill>
                            <a:schemeClr val="tx2"/>
                          </a:solidFill>
                          <a:effectLst/>
                          <a:latin typeface="Candara" pitchFamily="34" charset="0"/>
                        </a:rPr>
                        <a:t>adenda.</a:t>
                      </a:r>
                    </a:p>
                    <a:p>
                      <a:pPr marL="342900" marR="0" lvl="2" indent="-342900" algn="just" defTabSz="914400" rtl="0" eaLnBrk="1" fontAlgn="base" latinLnBrk="0" hangingPunct="1">
                        <a:lnSpc>
                          <a:spcPct val="150000"/>
                        </a:lnSpc>
                        <a:spcBef>
                          <a:spcPct val="0"/>
                        </a:spcBef>
                        <a:spcAft>
                          <a:spcPct val="0"/>
                        </a:spcAft>
                        <a:buClrTx/>
                        <a:buSzTx/>
                        <a:buFont typeface="+mj-lt"/>
                        <a:buAutoNum type="arabicPeriod" startAt="14"/>
                        <a:tabLst/>
                      </a:pPr>
                      <a:r>
                        <a:rPr kumimoji="0" lang="es-PE" sz="1800" b="0" i="0" u="none" strike="noStrike" cap="none" normalizeH="0" baseline="0" dirty="0" smtClean="0">
                          <a:ln>
                            <a:noFill/>
                          </a:ln>
                          <a:solidFill>
                            <a:schemeClr val="tx2"/>
                          </a:solidFill>
                          <a:effectLst/>
                          <a:latin typeface="Candara" pitchFamily="34" charset="0"/>
                        </a:rPr>
                        <a:t>El </a:t>
                      </a:r>
                      <a:r>
                        <a:rPr kumimoji="0" lang="es-PE" sz="1800" b="0" i="0" u="none" strike="noStrike" cap="none" normalizeH="0" baseline="0" dirty="0" smtClean="0">
                          <a:ln>
                            <a:noFill/>
                          </a:ln>
                          <a:solidFill>
                            <a:schemeClr val="tx2"/>
                          </a:solidFill>
                          <a:effectLst/>
                          <a:latin typeface="Candara" pitchFamily="34" charset="0"/>
                        </a:rPr>
                        <a:t>sistema muestra las Entregables asociadas al contrato o </a:t>
                      </a:r>
                      <a:r>
                        <a:rPr kumimoji="0" lang="es-PE" sz="1800" b="0" i="0" u="none" strike="noStrike" cap="none" normalizeH="0" baseline="0" dirty="0" smtClean="0">
                          <a:ln>
                            <a:noFill/>
                          </a:ln>
                          <a:solidFill>
                            <a:schemeClr val="tx2"/>
                          </a:solidFill>
                          <a:effectLst/>
                          <a:latin typeface="Candara" pitchFamily="34" charset="0"/>
                        </a:rPr>
                        <a:t>adenda.</a:t>
                      </a:r>
                    </a:p>
                    <a:p>
                      <a:pPr marL="342900" marR="0" lvl="2" indent="-342900" algn="just" defTabSz="914400" rtl="0" eaLnBrk="1" fontAlgn="base" latinLnBrk="0" hangingPunct="1">
                        <a:lnSpc>
                          <a:spcPct val="150000"/>
                        </a:lnSpc>
                        <a:spcBef>
                          <a:spcPct val="0"/>
                        </a:spcBef>
                        <a:spcAft>
                          <a:spcPct val="0"/>
                        </a:spcAft>
                        <a:buClrTx/>
                        <a:buSzTx/>
                        <a:buFont typeface="+mj-lt"/>
                        <a:buAutoNum type="arabicPeriod" startAt="14"/>
                        <a:tabLst/>
                      </a:pPr>
                      <a:r>
                        <a:rPr kumimoji="0" lang="es-PE" sz="1800" b="0" i="0" u="none" strike="noStrike" cap="none" normalizeH="0" baseline="0" dirty="0" smtClean="0">
                          <a:ln>
                            <a:noFill/>
                          </a:ln>
                          <a:solidFill>
                            <a:schemeClr val="tx2"/>
                          </a:solidFill>
                          <a:effectLst/>
                          <a:latin typeface="Candara" pitchFamily="34" charset="0"/>
                        </a:rPr>
                        <a:t>El </a:t>
                      </a:r>
                      <a:r>
                        <a:rPr kumimoji="0" lang="es-PE" sz="1800" b="0" i="0" u="none" strike="noStrike" cap="none" normalizeH="0" baseline="0" dirty="0" smtClean="0">
                          <a:ln>
                            <a:noFill/>
                          </a:ln>
                          <a:solidFill>
                            <a:schemeClr val="tx2"/>
                          </a:solidFill>
                          <a:effectLst/>
                          <a:latin typeface="Candara" pitchFamily="34" charset="0"/>
                        </a:rPr>
                        <a:t>CC_AS003_Jefe_Comercial registra o actualiza las Entregables asociadas al contrato o </a:t>
                      </a:r>
                      <a:r>
                        <a:rPr kumimoji="0" lang="es-PE" sz="1800" b="0" i="0" u="none" strike="noStrike" cap="none" normalizeH="0" baseline="0" dirty="0" smtClean="0">
                          <a:ln>
                            <a:noFill/>
                          </a:ln>
                          <a:solidFill>
                            <a:schemeClr val="tx2"/>
                          </a:solidFill>
                          <a:effectLst/>
                          <a:latin typeface="Candara" pitchFamily="34" charset="0"/>
                        </a:rPr>
                        <a:t>adenda.</a:t>
                      </a:r>
                    </a:p>
                    <a:p>
                      <a:pPr marL="342900" marR="0" lvl="2" indent="-342900" algn="l" defTabSz="914400" rtl="0" eaLnBrk="1" fontAlgn="base" latinLnBrk="0" hangingPunct="1">
                        <a:lnSpc>
                          <a:spcPct val="150000"/>
                        </a:lnSpc>
                        <a:spcBef>
                          <a:spcPct val="0"/>
                        </a:spcBef>
                        <a:spcAft>
                          <a:spcPct val="0"/>
                        </a:spcAft>
                        <a:buClrTx/>
                        <a:buSzTx/>
                        <a:buFont typeface="+mj-lt"/>
                        <a:buAutoNum type="arabicPeriod" startAt="14"/>
                        <a:tabLst/>
                        <a:defRPr/>
                      </a:pPr>
                      <a:r>
                        <a:rPr kumimoji="0" lang="es-PE" sz="1800" b="0" i="0" u="none" strike="noStrike" cap="none" normalizeH="0" baseline="0" dirty="0" smtClean="0">
                          <a:ln>
                            <a:noFill/>
                          </a:ln>
                          <a:solidFill>
                            <a:schemeClr val="tx2"/>
                          </a:solidFill>
                          <a:effectLst/>
                          <a:latin typeface="Candara" pitchFamily="34" charset="0"/>
                        </a:rPr>
                        <a:t>El </a:t>
                      </a:r>
                      <a:r>
                        <a:rPr kumimoji="0" lang="es-PE" sz="1800" b="0" i="0" u="none" strike="noStrike" cap="none" normalizeH="0" baseline="0" dirty="0" smtClean="0">
                          <a:ln>
                            <a:noFill/>
                          </a:ln>
                          <a:solidFill>
                            <a:schemeClr val="tx2"/>
                          </a:solidFill>
                          <a:effectLst/>
                          <a:latin typeface="Candara" pitchFamily="34" charset="0"/>
                        </a:rPr>
                        <a:t>caso de uso termina cuando se han ingresado los datos requeridos en el sistema y se procede a generar la información del contrato o adenda. </a:t>
                      </a:r>
                      <a:r>
                        <a:rPr kumimoji="0" lang="es-PE" sz="1600" b="1" i="0" u="none" strike="noStrike" kern="1200" cap="none" normalizeH="0" baseline="0" dirty="0" smtClean="0">
                          <a:ln>
                            <a:noFill/>
                          </a:ln>
                          <a:solidFill>
                            <a:schemeClr val="tx2"/>
                          </a:solidFill>
                          <a:effectLst/>
                          <a:latin typeface="Candara" pitchFamily="34" charset="0"/>
                          <a:ea typeface="+mn-ea"/>
                          <a:cs typeface="+mn-cs"/>
                        </a:rPr>
                        <a:t>[CC_RN009_Generación_de_Contrato] [CC_RN010_Generación_de_Adenda] [CC_RN012_Vigencia_Contrato] [CC_RN014_Número_de_Adendas_por_Contrato ]</a:t>
                      </a:r>
                      <a:endParaRPr kumimoji="0" lang="es-PE" sz="1600" b="1" i="0" u="none" strike="noStrike" kern="1200" cap="none" normalizeH="0" baseline="0" dirty="0" smtClean="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4"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dirty="0">
                <a:solidFill>
                  <a:srgbClr val="FFFFFF"/>
                </a:solidFill>
                <a:latin typeface="Candara" pitchFamily="34" charset="0"/>
              </a:rPr>
              <a:t>CC_CUS002_Actualizar_informacion_solicitudes_contrato_adendas</a:t>
            </a:r>
            <a:endParaRPr lang="es-PE" sz="2800" b="1" dirty="0">
              <a:solidFill>
                <a:srgbClr val="FFFFFF"/>
              </a:solidFill>
              <a:latin typeface="Candara"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56" name="Group 104"/>
          <p:cNvGraphicFramePr>
            <a:graphicFrameLocks noGrp="1"/>
          </p:cNvGraphicFramePr>
          <p:nvPr>
            <p:extLst>
              <p:ext uri="{D42A27DB-BD31-4B8C-83A1-F6EECF244321}">
                <p14:modId xmlns:p14="http://schemas.microsoft.com/office/powerpoint/2010/main" val="2773646603"/>
              </p:ext>
            </p:extLst>
          </p:nvPr>
        </p:nvGraphicFramePr>
        <p:xfrm>
          <a:off x="250825" y="2171848"/>
          <a:ext cx="8642350" cy="4281488"/>
        </p:xfrm>
        <a:graphic>
          <a:graphicData uri="http://schemas.openxmlformats.org/drawingml/2006/table">
            <a:tbl>
              <a:tblPr/>
              <a:tblGrid>
                <a:gridCol w="2160935"/>
                <a:gridCol w="6481415"/>
              </a:tblGrid>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dirty="0" smtClean="0">
                          <a:ln>
                            <a:noFill/>
                          </a:ln>
                          <a:solidFill>
                            <a:schemeClr val="tx2"/>
                          </a:solidFill>
                          <a:effectLst/>
                          <a:latin typeface="Candara" pitchFamily="34" charset="0"/>
                        </a:rPr>
                        <a:t>Subflujos</a:t>
                      </a:r>
                      <a:endParaRPr kumimoji="0" lang="es-PE" sz="1800" b="0" i="0" u="none" strike="noStrike" cap="none" normalizeH="0" baseline="0" dirty="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dirty="0" smtClean="0">
                          <a:ln>
                            <a:noFill/>
                          </a:ln>
                          <a:solidFill>
                            <a:schemeClr val="tx2"/>
                          </a:solidFill>
                          <a:effectLst/>
                          <a:latin typeface="Candara" pitchFamily="34" charset="0"/>
                        </a:rPr>
                        <a:t>No </a:t>
                      </a:r>
                      <a:r>
                        <a:rPr kumimoji="0" lang="es-PE" sz="1800" b="0" i="0" u="none" strike="noStrike" cap="none" normalizeH="0" baseline="0" dirty="0" smtClean="0">
                          <a:ln>
                            <a:noFill/>
                          </a:ln>
                          <a:solidFill>
                            <a:schemeClr val="tx2"/>
                          </a:solidFill>
                          <a:effectLst/>
                          <a:latin typeface="Candara" pitchFamily="34" charset="0"/>
                        </a:rPr>
                        <a:t>aplica</a:t>
                      </a:r>
                      <a:endParaRPr kumimoji="0" lang="es-PE" sz="1800" b="0" i="0" u="none" strike="noStrike" cap="none" normalizeH="0" baseline="0" dirty="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dirty="0" smtClean="0">
                          <a:ln>
                            <a:noFill/>
                          </a:ln>
                          <a:solidFill>
                            <a:schemeClr val="tx2"/>
                          </a:solidFill>
                          <a:effectLst/>
                          <a:latin typeface="Candara" pitchFamily="34" charset="0"/>
                        </a:rPr>
                        <a:t>Flujos Alternos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dirty="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PE" sz="1800" b="1" i="0" u="none" strike="noStrike" kern="1200" cap="none" normalizeH="0" baseline="0" dirty="0" smtClean="0">
                          <a:ln>
                            <a:noFill/>
                          </a:ln>
                          <a:solidFill>
                            <a:schemeClr val="tx2"/>
                          </a:solidFill>
                          <a:effectLst/>
                          <a:latin typeface="Candara" pitchFamily="34" charset="0"/>
                          <a:ea typeface="+mn-ea"/>
                          <a:cs typeface="+mn-cs"/>
                        </a:rPr>
                        <a:t>Muestra los datos de la Solicitud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PE" sz="1800" b="0" i="0" u="none" strike="noStrike" cap="none" normalizeH="0" baseline="0" dirty="0" smtClean="0">
                          <a:ln>
                            <a:noFill/>
                          </a:ln>
                          <a:solidFill>
                            <a:schemeClr val="tx2"/>
                          </a:solidFill>
                          <a:effectLst/>
                          <a:latin typeface="Candara" pitchFamily="34" charset="0"/>
                        </a:rPr>
                        <a:t>Si en el paso 4, la información de la solicitud que muestra el sistema no está completa o hay alguna observación, se procede a Rechazar la solicitud indicando el motivo, con el fin de que la solicitud regrese al área encargada para su revisión, y el caso de uso termina. </a:t>
                      </a:r>
                      <a:r>
                        <a:rPr kumimoji="0" lang="es-PE" sz="1600" b="1" i="0" u="none" strike="noStrike" kern="1200" cap="none" normalizeH="0" baseline="0" dirty="0" smtClean="0">
                          <a:ln>
                            <a:noFill/>
                          </a:ln>
                          <a:solidFill>
                            <a:schemeClr val="tx2"/>
                          </a:solidFill>
                          <a:effectLst/>
                          <a:latin typeface="Candara" pitchFamily="34" charset="0"/>
                          <a:ea typeface="+mn-ea"/>
                          <a:cs typeface="+mn-cs"/>
                        </a:rPr>
                        <a:t>[CC_RN002_Solicitud_Incompleta]</a:t>
                      </a:r>
                      <a:endParaRPr kumimoji="0" lang="es-PE" sz="1600" b="1" i="0" u="none" strike="noStrike" kern="1200" cap="none" normalizeH="0" baseline="0" dirty="0" smtClean="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Precondiciones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PE" sz="1800" b="1" i="0" u="none" strike="noStrike" kern="1200" cap="none" normalizeH="0" baseline="0" dirty="0" smtClean="0">
                          <a:ln>
                            <a:noFill/>
                          </a:ln>
                          <a:solidFill>
                            <a:schemeClr val="tx2"/>
                          </a:solidFill>
                          <a:effectLst/>
                          <a:latin typeface="Candara" pitchFamily="34" charset="0"/>
                          <a:ea typeface="+mn-ea"/>
                          <a:cs typeface="+mn-cs"/>
                        </a:rPr>
                        <a:t>Registro de la Solicitud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dirty="0" smtClean="0">
                          <a:ln>
                            <a:noFill/>
                          </a:ln>
                          <a:solidFill>
                            <a:schemeClr val="tx2"/>
                          </a:solidFill>
                          <a:effectLst/>
                          <a:latin typeface="Candara" pitchFamily="34" charset="0"/>
                        </a:rPr>
                        <a:t>Para la creación o modificación de un contrato o adenda, debe existir una solicitud.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dirty="0" smtClean="0">
                          <a:ln>
                            <a:noFill/>
                          </a:ln>
                          <a:solidFill>
                            <a:schemeClr val="tx2"/>
                          </a:solidFill>
                          <a:effectLst/>
                          <a:latin typeface="Candara" pitchFamily="34" charset="0"/>
                        </a:rPr>
                        <a:t>Poscondiciones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PE" sz="1800" b="1" i="0" u="none" strike="noStrike" kern="1200" cap="none" normalizeH="0" baseline="0" dirty="0" smtClean="0">
                          <a:ln>
                            <a:noFill/>
                          </a:ln>
                          <a:solidFill>
                            <a:schemeClr val="tx2"/>
                          </a:solidFill>
                          <a:effectLst/>
                          <a:latin typeface="Candara" pitchFamily="34" charset="0"/>
                          <a:ea typeface="+mn-ea"/>
                          <a:cs typeface="+mn-cs"/>
                        </a:rPr>
                        <a:t>Registro actualizado del contrato o adenda </a:t>
                      </a:r>
                    </a:p>
                    <a:p>
                      <a:pPr marL="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dirty="0" smtClean="0">
                          <a:ln>
                            <a:noFill/>
                          </a:ln>
                          <a:solidFill>
                            <a:schemeClr val="tx2"/>
                          </a:solidFill>
                          <a:effectLst/>
                          <a:latin typeface="Candara" pitchFamily="34" charset="0"/>
                        </a:rPr>
                        <a:t>El sistema ha actualizado los datos del contrato o adenda..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dirty="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4"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3200" b="1" dirty="0">
                <a:solidFill>
                  <a:srgbClr val="FFFFFF"/>
                </a:solidFill>
                <a:latin typeface="Candara" pitchFamily="34" charset="0"/>
              </a:rPr>
              <a:t>CC_CUS002_Actualizar_informacion_solicitudes_contrato_adendas</a:t>
            </a:r>
            <a:endParaRPr lang="es-PE" sz="3200" b="1" dirty="0">
              <a:solidFill>
                <a:srgbClr val="FFFFFF"/>
              </a:solidFill>
              <a:latin typeface="Candara"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80" name="Group 56"/>
          <p:cNvGraphicFramePr>
            <a:graphicFrameLocks noGrp="1"/>
          </p:cNvGraphicFramePr>
          <p:nvPr>
            <p:extLst>
              <p:ext uri="{D42A27DB-BD31-4B8C-83A1-F6EECF244321}">
                <p14:modId xmlns:p14="http://schemas.microsoft.com/office/powerpoint/2010/main" val="626900760"/>
              </p:ext>
            </p:extLst>
          </p:nvPr>
        </p:nvGraphicFramePr>
        <p:xfrm>
          <a:off x="250825" y="2211471"/>
          <a:ext cx="8642350" cy="4313873"/>
        </p:xfrm>
        <a:graphic>
          <a:graphicData uri="http://schemas.openxmlformats.org/drawingml/2006/table">
            <a:tbl>
              <a:tblPr/>
              <a:tblGrid>
                <a:gridCol w="2160935"/>
                <a:gridCol w="6481415"/>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dirty="0" smtClean="0">
                          <a:ln>
                            <a:noFill/>
                          </a:ln>
                          <a:solidFill>
                            <a:schemeClr val="tx2"/>
                          </a:solidFill>
                          <a:effectLst/>
                          <a:latin typeface="Candara" pitchFamily="34" charset="0"/>
                        </a:rPr>
                        <a:t>Poscondiciones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dirty="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PE" sz="1800" b="1" i="0" u="none" strike="noStrike" kern="1200" cap="none" normalizeH="0" baseline="0" dirty="0" smtClean="0">
                          <a:ln>
                            <a:noFill/>
                          </a:ln>
                          <a:solidFill>
                            <a:schemeClr val="tx2"/>
                          </a:solidFill>
                          <a:effectLst/>
                          <a:latin typeface="Candara" pitchFamily="34" charset="0"/>
                          <a:ea typeface="+mn-ea"/>
                          <a:cs typeface="+mn-cs"/>
                        </a:rPr>
                        <a:t>Registro actualizado de la Solicitud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dirty="0" smtClean="0">
                          <a:ln>
                            <a:noFill/>
                          </a:ln>
                          <a:solidFill>
                            <a:schemeClr val="tx2"/>
                          </a:solidFill>
                          <a:effectLst/>
                          <a:latin typeface="Candara" pitchFamily="34" charset="0"/>
                        </a:rPr>
                        <a:t>El sistema ha actualizado el estado de la solicitud</a:t>
                      </a:r>
                      <a:r>
                        <a:rPr kumimoji="0" lang="es-PE" sz="2000" b="0" i="0" u="none" strike="noStrike" cap="none" normalizeH="0" baseline="0" dirty="0" smtClean="0">
                          <a:ln>
                            <a:noFill/>
                          </a:ln>
                          <a:solidFill>
                            <a:schemeClr val="tx2"/>
                          </a:solidFill>
                          <a:effectLst/>
                          <a:latin typeface="Candara" pitchFamily="34" charset="0"/>
                        </a:rPr>
                        <a:t>.</a:t>
                      </a:r>
                      <a:endParaRPr kumimoji="0" lang="es-PE" sz="2000" b="0" i="0" u="none" strike="noStrike" cap="none" normalizeH="0" baseline="0" dirty="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917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dirty="0" smtClean="0">
                          <a:ln>
                            <a:noFill/>
                          </a:ln>
                          <a:solidFill>
                            <a:schemeClr val="tx2"/>
                          </a:solidFill>
                          <a:effectLst/>
                          <a:latin typeface="Candara" pitchFamily="34" charset="0"/>
                        </a:rPr>
                        <a:t>Poscondiciones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PE" sz="1800" b="1" i="0" u="none" strike="noStrike" kern="1200" cap="none" normalizeH="0" baseline="0" dirty="0" smtClean="0">
                          <a:ln>
                            <a:noFill/>
                          </a:ln>
                          <a:solidFill>
                            <a:schemeClr val="tx2"/>
                          </a:solidFill>
                          <a:effectLst/>
                          <a:latin typeface="Candara" pitchFamily="34" charset="0"/>
                          <a:ea typeface="+mn-ea"/>
                          <a:cs typeface="+mn-cs"/>
                        </a:rPr>
                        <a:t>Registro actualizado del contrato o adenda </a:t>
                      </a:r>
                    </a:p>
                    <a:p>
                      <a:pPr marL="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dirty="0" smtClean="0">
                          <a:ln>
                            <a:noFill/>
                          </a:ln>
                          <a:solidFill>
                            <a:schemeClr val="tx2"/>
                          </a:solidFill>
                          <a:effectLst/>
                          <a:latin typeface="Candara" pitchFamily="34" charset="0"/>
                        </a:rPr>
                        <a:t>El sistema ha actualizado los datos del contrato o adenda.</a:t>
                      </a:r>
                      <a:endParaRPr kumimoji="0" lang="es-PE" sz="1800" b="0" i="0" u="none" strike="noStrike" cap="none" normalizeH="0" baseline="0" dirty="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439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Puntos de extensión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No aplica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dirty="0" smtClean="0">
                          <a:ln>
                            <a:noFill/>
                          </a:ln>
                          <a:solidFill>
                            <a:schemeClr val="tx2"/>
                          </a:solidFill>
                          <a:effectLst/>
                          <a:latin typeface="Candara" pitchFamily="34" charset="0"/>
                        </a:rPr>
                        <a:t>Reglas de negocio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PE" sz="1800" b="1" i="0" u="none" strike="noStrike" kern="1200" cap="none" normalizeH="0" baseline="0" dirty="0" smtClean="0">
                          <a:ln>
                            <a:noFill/>
                          </a:ln>
                          <a:solidFill>
                            <a:schemeClr val="tx2"/>
                          </a:solidFill>
                          <a:effectLst/>
                          <a:latin typeface="Candara" pitchFamily="34" charset="0"/>
                          <a:ea typeface="+mn-ea"/>
                          <a:cs typeface="+mn-cs"/>
                        </a:rPr>
                        <a:t>CC_RN001_Tipo_Solicitud</a:t>
                      </a:r>
                    </a:p>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dirty="0" smtClean="0">
                          <a:ln>
                            <a:noFill/>
                          </a:ln>
                          <a:solidFill>
                            <a:schemeClr val="tx2"/>
                          </a:solidFill>
                          <a:effectLst/>
                          <a:latin typeface="Candara" pitchFamily="34" charset="0"/>
                        </a:rPr>
                        <a:t>Las solicitudes que se reciben solo pueden ser de requerimientos o de </a:t>
                      </a:r>
                      <a:r>
                        <a:rPr kumimoji="0" lang="es-PE" sz="2000" b="0" i="0" u="none" strike="noStrike" cap="none" normalizeH="0" baseline="0" dirty="0" smtClean="0">
                          <a:ln>
                            <a:noFill/>
                          </a:ln>
                          <a:solidFill>
                            <a:schemeClr val="tx2"/>
                          </a:solidFill>
                          <a:effectLst/>
                          <a:latin typeface="Candara" pitchFamily="34" charset="0"/>
                        </a:rPr>
                        <a:t>cambios.</a:t>
                      </a:r>
                    </a:p>
                    <a:p>
                      <a:pPr marL="0" marR="0" lvl="0" indent="0" algn="just" defTabSz="914400" rtl="0" eaLnBrk="1" fontAlgn="base" latinLnBrk="0" hangingPunct="1">
                        <a:lnSpc>
                          <a:spcPct val="100000"/>
                        </a:lnSpc>
                        <a:spcBef>
                          <a:spcPct val="0"/>
                        </a:spcBef>
                        <a:spcAft>
                          <a:spcPct val="0"/>
                        </a:spcAft>
                        <a:buClrTx/>
                        <a:buSzTx/>
                        <a:buFont typeface="Arial" charset="0"/>
                        <a:buNone/>
                        <a:tabLst/>
                      </a:pPr>
                      <a:endParaRPr kumimoji="0" lang="es-PE" sz="800" b="0" i="0" u="none" strike="noStrike" cap="none" normalizeH="0" baseline="0" dirty="0" smtClean="0">
                        <a:ln>
                          <a:noFill/>
                        </a:ln>
                        <a:solidFill>
                          <a:schemeClr val="tx2"/>
                        </a:solidFill>
                        <a:effectLst/>
                        <a:latin typeface="Candara" pitchFamily="34" charset="0"/>
                      </a:endParaRPr>
                    </a:p>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s-PE" sz="1800" b="1" i="0" u="none" strike="noStrike" kern="1200" cap="none" normalizeH="0" baseline="0" dirty="0" smtClean="0">
                          <a:ln>
                            <a:noFill/>
                          </a:ln>
                          <a:solidFill>
                            <a:schemeClr val="tx2"/>
                          </a:solidFill>
                          <a:effectLst/>
                          <a:latin typeface="Candara" pitchFamily="34" charset="0"/>
                          <a:ea typeface="+mn-ea"/>
                          <a:cs typeface="+mn-cs"/>
                        </a:rPr>
                        <a:t>CC_RN002_Solicitud_Incompleta</a:t>
                      </a:r>
                      <a:endParaRPr kumimoji="0" lang="es-PE" sz="1800" b="1" i="0" u="none" strike="noStrike" kern="1200" cap="none" normalizeH="0" baseline="0" dirty="0" smtClean="0">
                        <a:ln>
                          <a:noFill/>
                        </a:ln>
                        <a:solidFill>
                          <a:schemeClr val="tx2"/>
                        </a:solidFill>
                        <a:effectLst/>
                        <a:latin typeface="Candara" pitchFamily="34" charset="0"/>
                        <a:ea typeface="+mn-ea"/>
                        <a:cs typeface="+mn-cs"/>
                      </a:endParaRPr>
                    </a:p>
                    <a:p>
                      <a:pPr marL="0" marR="0" lvl="0" indent="-45720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dirty="0" smtClean="0">
                          <a:ln>
                            <a:noFill/>
                          </a:ln>
                          <a:solidFill>
                            <a:schemeClr val="tx2"/>
                          </a:solidFill>
                          <a:effectLst/>
                          <a:latin typeface="Candara" pitchFamily="34" charset="0"/>
                        </a:rPr>
                        <a:t>Si la solicitud de contrato no contiene la información completa se procederá a registrar la información faltante y luego se enviara la solicitud al Gestor de Contratos.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4"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dirty="0">
                <a:solidFill>
                  <a:srgbClr val="FFFFFF"/>
                </a:solidFill>
                <a:latin typeface="Candara" pitchFamily="34" charset="0"/>
              </a:rPr>
              <a:t>CC_CUS002_Actualizar_informacion_solicitudes_contrato_adendas</a:t>
            </a:r>
            <a:endParaRPr lang="es-PE" sz="2800" b="1" dirty="0">
              <a:solidFill>
                <a:srgbClr val="FFFFFF"/>
              </a:solidFill>
              <a:latin typeface="Candara"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323" name="Group 51"/>
          <p:cNvGraphicFramePr>
            <a:graphicFrameLocks noGrp="1"/>
          </p:cNvGraphicFramePr>
          <p:nvPr>
            <p:extLst>
              <p:ext uri="{D42A27DB-BD31-4B8C-83A1-F6EECF244321}">
                <p14:modId xmlns:p14="http://schemas.microsoft.com/office/powerpoint/2010/main" val="3878071556"/>
              </p:ext>
            </p:extLst>
          </p:nvPr>
        </p:nvGraphicFramePr>
        <p:xfrm>
          <a:off x="250825" y="1956371"/>
          <a:ext cx="8642350" cy="4640981"/>
        </p:xfrm>
        <a:graphic>
          <a:graphicData uri="http://schemas.openxmlformats.org/drawingml/2006/table">
            <a:tbl>
              <a:tblPr/>
              <a:tblGrid>
                <a:gridCol w="2160935"/>
                <a:gridCol w="6481415"/>
              </a:tblGrid>
              <a:tr h="46409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dirty="0" smtClean="0">
                          <a:ln>
                            <a:noFill/>
                          </a:ln>
                          <a:solidFill>
                            <a:schemeClr val="tx2"/>
                          </a:solidFill>
                          <a:effectLst/>
                          <a:latin typeface="Candara" pitchFamily="34" charset="0"/>
                        </a:rPr>
                        <a:t>Reglas de negocio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dirty="0" smtClean="0">
                        <a:ln>
                          <a:noFill/>
                        </a:ln>
                        <a:solidFill>
                          <a:schemeClr val="tx2"/>
                        </a:solidFill>
                        <a:effectLst/>
                        <a:latin typeface="Candar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dirty="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PE" sz="1800" b="1" i="0" u="none" strike="noStrike" kern="1200" cap="none" normalizeH="0" baseline="0" dirty="0" smtClean="0">
                          <a:ln>
                            <a:noFill/>
                          </a:ln>
                          <a:solidFill>
                            <a:schemeClr val="tx2"/>
                          </a:solidFill>
                          <a:effectLst/>
                          <a:latin typeface="Candara" pitchFamily="34" charset="0"/>
                          <a:ea typeface="+mn-ea"/>
                          <a:cs typeface="+mn-cs"/>
                        </a:rPr>
                        <a:t>CC_RN006_Plazos_Líneas_de_Servicio</a:t>
                      </a:r>
                    </a:p>
                    <a:p>
                      <a:pPr marL="0" marR="0" lvl="1" indent="0" algn="just"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dirty="0" smtClean="0">
                          <a:ln>
                            <a:noFill/>
                          </a:ln>
                          <a:solidFill>
                            <a:schemeClr val="tx2"/>
                          </a:solidFill>
                          <a:effectLst/>
                          <a:latin typeface="Candara" pitchFamily="34" charset="0"/>
                        </a:rPr>
                        <a:t>Se definen los siguientes plazos por líneas de servicio:</a:t>
                      </a:r>
                    </a:p>
                    <a:p>
                      <a:pPr marL="838200" marR="0" lvl="1" indent="-381000" algn="just"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dirty="0" smtClean="0">
                        <a:ln>
                          <a:noFill/>
                        </a:ln>
                        <a:solidFill>
                          <a:schemeClr val="tx2"/>
                        </a:solidFill>
                        <a:effectLst/>
                        <a:latin typeface="Candara" pitchFamily="34" charset="0"/>
                      </a:endParaRPr>
                    </a:p>
                    <a:p>
                      <a:pPr marL="838200" marR="0" lvl="1" indent="-381000" algn="just"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dirty="0" smtClean="0">
                        <a:ln>
                          <a:noFill/>
                        </a:ln>
                        <a:solidFill>
                          <a:schemeClr val="tx2"/>
                        </a:solidFill>
                        <a:effectLst/>
                        <a:latin typeface="Candara" pitchFamily="34" charset="0"/>
                      </a:endParaRPr>
                    </a:p>
                    <a:p>
                      <a:pPr marL="838200" marR="0" lvl="1" indent="-381000" algn="just"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dirty="0" smtClean="0">
                        <a:ln>
                          <a:noFill/>
                        </a:ln>
                        <a:solidFill>
                          <a:schemeClr val="tx2"/>
                        </a:solidFill>
                        <a:effectLst/>
                        <a:latin typeface="Candara" pitchFamily="34" charset="0"/>
                      </a:endParaRPr>
                    </a:p>
                    <a:p>
                      <a:pPr marL="0" marR="0" lvl="0" indent="0" algn="just" defTabSz="914400" rtl="0" eaLnBrk="1" fontAlgn="base" latinLnBrk="0" hangingPunct="1">
                        <a:lnSpc>
                          <a:spcPct val="100000"/>
                        </a:lnSpc>
                        <a:spcBef>
                          <a:spcPct val="0"/>
                        </a:spcBef>
                        <a:spcAft>
                          <a:spcPct val="0"/>
                        </a:spcAft>
                        <a:buClrTx/>
                        <a:buSzTx/>
                        <a:buFont typeface="Arial" charset="0"/>
                        <a:buNone/>
                        <a:tabLst/>
                      </a:pPr>
                      <a:endParaRPr kumimoji="0" lang="es-PE" sz="1800" b="1" i="0" u="none" strike="noStrike" kern="1200" cap="none" normalizeH="0" baseline="0" dirty="0" smtClean="0">
                        <a:ln>
                          <a:noFill/>
                        </a:ln>
                        <a:solidFill>
                          <a:schemeClr val="tx2"/>
                        </a:solidFill>
                        <a:effectLst/>
                        <a:latin typeface="Candara"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s-PE" sz="1800" b="1" i="0" u="none" strike="noStrike" kern="1200" cap="none" normalizeH="0" baseline="0" dirty="0" smtClean="0">
                          <a:ln>
                            <a:noFill/>
                          </a:ln>
                          <a:solidFill>
                            <a:schemeClr val="tx2"/>
                          </a:solidFill>
                          <a:effectLst/>
                          <a:latin typeface="Candara" pitchFamily="34" charset="0"/>
                          <a:ea typeface="+mn-ea"/>
                          <a:cs typeface="+mn-cs"/>
                        </a:rPr>
                        <a:t>CC_RN007_Penalidad_Incumplimiento_Servicio</a:t>
                      </a:r>
                      <a:endParaRPr kumimoji="0" lang="es-PE" sz="1800" b="1" i="0" u="none" strike="noStrike" kern="1200" cap="none" normalizeH="0" baseline="0" dirty="0" smtClean="0">
                        <a:ln>
                          <a:noFill/>
                        </a:ln>
                        <a:solidFill>
                          <a:schemeClr val="tx2"/>
                        </a:solidFill>
                        <a:effectLst/>
                        <a:latin typeface="Candara"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dirty="0" smtClean="0">
                          <a:ln>
                            <a:noFill/>
                          </a:ln>
                          <a:solidFill>
                            <a:schemeClr val="tx2"/>
                          </a:solidFill>
                          <a:effectLst/>
                          <a:latin typeface="Candara" pitchFamily="34" charset="0"/>
                        </a:rPr>
                        <a:t>Se definen los siguientes penalidades por incumplimiento de servicio:</a:t>
                      </a:r>
                      <a:r>
                        <a:rPr kumimoji="0" lang="es-ES" sz="2000" b="0" i="0" u="none" strike="noStrike" cap="none" normalizeH="0" baseline="0" dirty="0" smtClean="0">
                          <a:ln>
                            <a:noFill/>
                          </a:ln>
                          <a:solidFill>
                            <a:schemeClr val="tx2"/>
                          </a:solidFill>
                          <a:effectLst/>
                          <a:latin typeface="Candara" pitchFamily="34" charset="0"/>
                        </a:rPr>
                        <a:t> </a:t>
                      </a:r>
                      <a:endParaRPr kumimoji="0" lang="es-PE" sz="2000" b="0" i="0" u="none" strike="noStrike" cap="none" normalizeH="0" baseline="0" dirty="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dirty="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dirty="0" smtClean="0">
                        <a:ln>
                          <a:noFill/>
                        </a:ln>
                        <a:solidFill>
                          <a:schemeClr val="tx2"/>
                        </a:solidFill>
                        <a:effectLst/>
                        <a:latin typeface="Candara" pitchFamily="34" charset="0"/>
                      </a:endParaRP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PE" sz="1800" b="1" i="0" u="none" strike="noStrike" kern="1200" cap="none" normalizeH="0" baseline="0" dirty="0" smtClean="0">
                          <a:ln>
                            <a:noFill/>
                          </a:ln>
                          <a:solidFill>
                            <a:schemeClr val="tx2"/>
                          </a:solidFill>
                          <a:effectLst/>
                          <a:latin typeface="Candara" pitchFamily="34" charset="0"/>
                          <a:ea typeface="+mn-ea"/>
                          <a:cs typeface="+mn-cs"/>
                        </a:rPr>
                        <a:t>CC_RN009_Generación_de_Contrato</a:t>
                      </a:r>
                      <a:r>
                        <a:rPr kumimoji="0" lang="es-ES" sz="1800" b="1" i="0" u="none" strike="noStrike" kern="1200" cap="none" normalizeH="0" baseline="0" dirty="0" smtClean="0">
                          <a:ln>
                            <a:noFill/>
                          </a:ln>
                          <a:solidFill>
                            <a:schemeClr val="tx2"/>
                          </a:solidFill>
                          <a:effectLst/>
                          <a:latin typeface="Candara" pitchFamily="34" charset="0"/>
                          <a:ea typeface="+mn-ea"/>
                          <a:cs typeface="+mn-cs"/>
                        </a:rPr>
                        <a:t> </a:t>
                      </a:r>
                      <a:endParaRPr kumimoji="0" lang="es-PE" sz="1800" b="1" i="0" u="none" strike="noStrike" kern="1200" cap="none" normalizeH="0" baseline="0" dirty="0" smtClean="0">
                        <a:ln>
                          <a:noFill/>
                        </a:ln>
                        <a:solidFill>
                          <a:schemeClr val="tx2"/>
                        </a:solidFill>
                        <a:effectLst/>
                        <a:latin typeface="Candara"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dirty="0" smtClean="0">
                          <a:ln>
                            <a:noFill/>
                          </a:ln>
                          <a:solidFill>
                            <a:schemeClr val="tx2"/>
                          </a:solidFill>
                          <a:effectLst/>
                          <a:latin typeface="Candara" pitchFamily="34" charset="0"/>
                        </a:rPr>
                        <a:t>Si un cliente tiene un contrato por un servicio, no se deberá generar otro contrato por el mismo servicio mientras haya uno vigente.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pic>
        <p:nvPicPr>
          <p:cNvPr id="37898" name="Picture 28"/>
          <p:cNvPicPr>
            <a:picLocks noChangeAspect="1" noChangeArrowheads="1"/>
          </p:cNvPicPr>
          <p:nvPr/>
        </p:nvPicPr>
        <p:blipFill>
          <a:blip r:embed="rId3"/>
          <a:srcRect/>
          <a:stretch>
            <a:fillRect/>
          </a:stretch>
        </p:blipFill>
        <p:spPr bwMode="auto">
          <a:xfrm>
            <a:off x="3347864" y="2564904"/>
            <a:ext cx="4610100" cy="1000125"/>
          </a:xfrm>
          <a:prstGeom prst="rect">
            <a:avLst/>
          </a:prstGeom>
          <a:noFill/>
          <a:ln w="9525">
            <a:noFill/>
            <a:miter lim="800000"/>
            <a:headEnd/>
            <a:tailEnd/>
          </a:ln>
        </p:spPr>
      </p:pic>
      <p:pic>
        <p:nvPicPr>
          <p:cNvPr id="37899" name="Picture 44"/>
          <p:cNvPicPr>
            <a:picLocks noChangeAspect="1" noChangeArrowheads="1"/>
          </p:cNvPicPr>
          <p:nvPr/>
        </p:nvPicPr>
        <p:blipFill>
          <a:blip r:embed="rId4"/>
          <a:srcRect/>
          <a:stretch>
            <a:fillRect/>
          </a:stretch>
        </p:blipFill>
        <p:spPr bwMode="auto">
          <a:xfrm>
            <a:off x="3347864" y="4581525"/>
            <a:ext cx="4600575" cy="542925"/>
          </a:xfrm>
          <a:prstGeom prst="rect">
            <a:avLst/>
          </a:prstGeom>
          <a:noFill/>
          <a:ln w="9525">
            <a:noFill/>
            <a:miter lim="800000"/>
            <a:headEnd/>
            <a:tailEnd/>
          </a:ln>
        </p:spPr>
      </p:pic>
      <p:sp>
        <p:nvSpPr>
          <p:cNvPr id="6"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dirty="0">
                <a:solidFill>
                  <a:srgbClr val="FFFFFF"/>
                </a:solidFill>
                <a:latin typeface="Candara" pitchFamily="34" charset="0"/>
              </a:rPr>
              <a:t>CC_CUS002_Actualizar_informacion_solicitudes_contrato_adendas</a:t>
            </a:r>
            <a:endParaRPr lang="es-PE" sz="2800" b="1" dirty="0">
              <a:solidFill>
                <a:srgbClr val="FFFFFF"/>
              </a:solidFill>
              <a:latin typeface="Candara"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dirty="0">
                <a:solidFill>
                  <a:srgbClr val="FFFFFF"/>
                </a:solidFill>
                <a:latin typeface="Candara" pitchFamily="34" charset="0"/>
              </a:rPr>
              <a:t>Introducción</a:t>
            </a:r>
          </a:p>
        </p:txBody>
      </p:sp>
      <p:sp>
        <p:nvSpPr>
          <p:cNvPr id="16386" name="2 Título"/>
          <p:cNvSpPr>
            <a:spLocks/>
          </p:cNvSpPr>
          <p:nvPr/>
        </p:nvSpPr>
        <p:spPr bwMode="auto">
          <a:xfrm>
            <a:off x="539750" y="1700213"/>
            <a:ext cx="8085138" cy="3889375"/>
          </a:xfrm>
          <a:prstGeom prst="rect">
            <a:avLst/>
          </a:prstGeom>
          <a:noFill/>
          <a:ln w="9525">
            <a:noFill/>
            <a:miter lim="800000"/>
            <a:headEnd/>
            <a:tailEnd/>
          </a:ln>
        </p:spPr>
        <p:txBody>
          <a:bodyPr anchor="ctr"/>
          <a:lstStyle/>
          <a:p>
            <a:pPr algn="ctr"/>
            <a:r>
              <a:rPr lang="es-PE" dirty="0">
                <a:latin typeface="Candara" pitchFamily="34" charset="0"/>
              </a:rPr>
              <a:t>El mejoramiento de los procesos de toda organización es beneficioso para el logro de sus objetivos. Esto se obtiene con el uso de herramientas de modelado que permiten estructurar, diseñar y graficar los distintos procesos, subprocesos, reglas de negocio, cadena de valor, y demás componentes que permitan relacionar los artefactos de una manera integral</a:t>
            </a:r>
            <a:r>
              <a:rPr lang="es-PE" dirty="0" smtClean="0">
                <a:latin typeface="Candara" pitchFamily="34" charset="0"/>
              </a:rPr>
              <a:t>.</a:t>
            </a:r>
          </a:p>
          <a:p>
            <a:pPr algn="ctr"/>
            <a:r>
              <a:rPr lang="es-PE" dirty="0">
                <a:latin typeface="Candara" pitchFamily="34" charset="0"/>
              </a:rPr>
              <a:t/>
            </a:r>
            <a:br>
              <a:rPr lang="es-PE" dirty="0">
                <a:latin typeface="Candara" pitchFamily="34" charset="0"/>
              </a:rPr>
            </a:br>
            <a:r>
              <a:rPr lang="es-PE" dirty="0">
                <a:latin typeface="Candara" pitchFamily="34" charset="0"/>
              </a:rPr>
              <a:t>Por otro lado, conscientes que la organización depende de la fidelidad de sus clientes a través de estrategias que consisten en rentabilizar y obtener el máximo beneficio de los mejores clientes, se hace necesario establecer un adecuado análisis para el Modelamiento del Negocio; así como los procesos y sus respectivas actividades y tareas que permitan satisfacer sus necesidades cada vez más exigentes.</a:t>
            </a:r>
            <a:endParaRPr lang="es-ES" dirty="0">
              <a:latin typeface="Candara"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47" name="Group 11"/>
          <p:cNvGraphicFramePr>
            <a:graphicFrameLocks noGrp="1"/>
          </p:cNvGraphicFramePr>
          <p:nvPr>
            <p:extLst>
              <p:ext uri="{D42A27DB-BD31-4B8C-83A1-F6EECF244321}">
                <p14:modId xmlns:p14="http://schemas.microsoft.com/office/powerpoint/2010/main" val="2265843121"/>
              </p:ext>
            </p:extLst>
          </p:nvPr>
        </p:nvGraphicFramePr>
        <p:xfrm>
          <a:off x="250825" y="1914872"/>
          <a:ext cx="8642350" cy="3962400"/>
        </p:xfrm>
        <a:graphic>
          <a:graphicData uri="http://schemas.openxmlformats.org/drawingml/2006/table">
            <a:tbl>
              <a:tblPr/>
              <a:tblGrid>
                <a:gridCol w="2160935"/>
                <a:gridCol w="6481415"/>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dirty="0" smtClean="0">
                          <a:ln>
                            <a:noFill/>
                          </a:ln>
                          <a:solidFill>
                            <a:schemeClr val="tx2"/>
                          </a:solidFill>
                          <a:effectLst/>
                          <a:latin typeface="Candara" pitchFamily="34" charset="0"/>
                        </a:rPr>
                        <a:t>Reglas de negocio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dirty="0" smtClean="0">
                        <a:ln>
                          <a:noFill/>
                        </a:ln>
                        <a:solidFill>
                          <a:schemeClr val="tx2"/>
                        </a:solidFill>
                        <a:effectLst/>
                        <a:latin typeface="Candar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dirty="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PE" sz="1800" b="1" i="0" u="none" strike="noStrike" kern="1200" cap="none" normalizeH="0" baseline="0" dirty="0" smtClean="0">
                          <a:ln>
                            <a:noFill/>
                          </a:ln>
                          <a:solidFill>
                            <a:schemeClr val="tx2"/>
                          </a:solidFill>
                          <a:effectLst/>
                          <a:latin typeface="Candara" pitchFamily="34" charset="0"/>
                          <a:ea typeface="+mn-ea"/>
                          <a:cs typeface="+mn-cs"/>
                        </a:rPr>
                        <a:t>CC_RN010_Generación_de_Adenda</a:t>
                      </a:r>
                      <a:r>
                        <a:rPr kumimoji="0" lang="es-ES" sz="1800" b="1" i="0" u="none" strike="noStrike" kern="1200" cap="none" normalizeH="0" baseline="0" dirty="0" smtClean="0">
                          <a:ln>
                            <a:noFill/>
                          </a:ln>
                          <a:solidFill>
                            <a:schemeClr val="tx2"/>
                          </a:solidFill>
                          <a:effectLst/>
                          <a:latin typeface="Candara" pitchFamily="34" charset="0"/>
                          <a:ea typeface="+mn-ea"/>
                          <a:cs typeface="+mn-cs"/>
                        </a:rPr>
                        <a:t> </a:t>
                      </a:r>
                      <a:endParaRPr kumimoji="0" lang="es-PE" sz="1800" b="1" i="0" u="none" strike="noStrike" kern="1200" cap="none" normalizeH="0" baseline="0" dirty="0" smtClean="0">
                        <a:ln>
                          <a:noFill/>
                        </a:ln>
                        <a:solidFill>
                          <a:schemeClr val="tx2"/>
                        </a:solidFill>
                        <a:effectLst/>
                        <a:latin typeface="Candara"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dirty="0" smtClean="0">
                          <a:ln>
                            <a:noFill/>
                          </a:ln>
                          <a:solidFill>
                            <a:schemeClr val="tx2"/>
                          </a:solidFill>
                          <a:effectLst/>
                          <a:latin typeface="Candara" pitchFamily="34" charset="0"/>
                        </a:rPr>
                        <a:t>Se genera una Adenda sólo si el Contrato se encuentra vigente</a:t>
                      </a:r>
                      <a:r>
                        <a:rPr kumimoji="0" lang="es-PE" sz="2000" b="0" i="0" u="none" strike="noStrike" cap="none" normalizeH="0" baseline="0" dirty="0" smtClean="0">
                          <a:ln>
                            <a:noFill/>
                          </a:ln>
                          <a:solidFill>
                            <a:schemeClr val="tx2"/>
                          </a:solidFill>
                          <a:effectLst/>
                          <a:latin typeface="Candara" pitchFamily="34" charset="0"/>
                        </a:rPr>
                        <a:t>.</a:t>
                      </a:r>
                    </a:p>
                    <a:p>
                      <a:pPr marL="0" marR="0" lvl="0" indent="0" algn="just"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dirty="0" smtClean="0">
                        <a:ln>
                          <a:noFill/>
                        </a:ln>
                        <a:solidFill>
                          <a:schemeClr val="tx2"/>
                        </a:solidFill>
                        <a:effectLst/>
                        <a:latin typeface="Candara" pitchFamily="34" charset="0"/>
                      </a:endParaRPr>
                    </a:p>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s-PE" sz="1800" b="1" i="0" u="none" strike="noStrike" kern="1200" cap="none" normalizeH="0" baseline="0" dirty="0" smtClean="0">
                          <a:ln>
                            <a:noFill/>
                          </a:ln>
                          <a:solidFill>
                            <a:schemeClr val="tx2"/>
                          </a:solidFill>
                          <a:effectLst/>
                          <a:latin typeface="Candara" pitchFamily="34" charset="0"/>
                          <a:ea typeface="+mn-ea"/>
                          <a:cs typeface="+mn-cs"/>
                        </a:rPr>
                        <a:t>CC_RN012_Vigencia_Contrato</a:t>
                      </a:r>
                      <a:endParaRPr kumimoji="0" lang="es-PE" sz="1800" b="1" i="0" u="none" strike="noStrike" kern="1200" cap="none" normalizeH="0" baseline="0" dirty="0" smtClean="0">
                        <a:ln>
                          <a:noFill/>
                        </a:ln>
                        <a:solidFill>
                          <a:schemeClr val="tx2"/>
                        </a:solidFill>
                        <a:effectLst/>
                        <a:latin typeface="Candara" pitchFamily="34" charset="0"/>
                        <a:ea typeface="+mn-ea"/>
                        <a:cs typeface="+mn-cs"/>
                      </a:endParaRPr>
                    </a:p>
                    <a:p>
                      <a:pPr marL="0" marR="0" lvl="1" indent="0" algn="just"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dirty="0" smtClean="0">
                          <a:ln>
                            <a:noFill/>
                          </a:ln>
                          <a:solidFill>
                            <a:schemeClr val="tx2"/>
                          </a:solidFill>
                          <a:effectLst/>
                          <a:latin typeface="Candara" pitchFamily="34" charset="0"/>
                        </a:rPr>
                        <a:t>Si el contrato no se encuentra vigente, la solicitud de  modificación de contrato quedara anulada y se registrará como contrato </a:t>
                      </a:r>
                      <a:r>
                        <a:rPr kumimoji="0" lang="es-PE" sz="2000" b="0" i="0" u="none" strike="noStrike" cap="none" normalizeH="0" baseline="0" dirty="0" smtClean="0">
                          <a:ln>
                            <a:noFill/>
                          </a:ln>
                          <a:solidFill>
                            <a:schemeClr val="tx2"/>
                          </a:solidFill>
                          <a:effectLst/>
                          <a:latin typeface="Candara" pitchFamily="34" charset="0"/>
                        </a:rPr>
                        <a:t>inactivo.</a:t>
                      </a:r>
                    </a:p>
                    <a:p>
                      <a:pPr marL="0" marR="0" lvl="1" indent="0" algn="just"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dirty="0" smtClean="0">
                        <a:ln>
                          <a:noFill/>
                        </a:ln>
                        <a:solidFill>
                          <a:schemeClr val="tx2"/>
                        </a:solidFill>
                        <a:effectLst/>
                        <a:latin typeface="Candara" pitchFamily="34" charset="0"/>
                      </a:endParaRPr>
                    </a:p>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s-PE" sz="1800" b="1" i="0" u="none" strike="noStrike" kern="1200" cap="none" normalizeH="0" baseline="0" dirty="0" smtClean="0">
                          <a:ln>
                            <a:noFill/>
                          </a:ln>
                          <a:solidFill>
                            <a:schemeClr val="tx2"/>
                          </a:solidFill>
                          <a:effectLst/>
                          <a:latin typeface="Candara" pitchFamily="34" charset="0"/>
                          <a:ea typeface="+mn-ea"/>
                          <a:cs typeface="+mn-cs"/>
                        </a:rPr>
                        <a:t>CC_RN014_Número_de_Adendas_por_Contrato </a:t>
                      </a:r>
                      <a:endParaRPr kumimoji="0" lang="es-PE" sz="1800" b="1" i="0" u="none" strike="noStrike" kern="1200" cap="none" normalizeH="0" baseline="0" dirty="0" smtClean="0">
                        <a:ln>
                          <a:noFill/>
                        </a:ln>
                        <a:solidFill>
                          <a:schemeClr val="tx2"/>
                        </a:solidFill>
                        <a:effectLst/>
                        <a:latin typeface="Candara"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dirty="0" smtClean="0">
                          <a:ln>
                            <a:noFill/>
                          </a:ln>
                          <a:solidFill>
                            <a:schemeClr val="tx2"/>
                          </a:solidFill>
                          <a:effectLst/>
                          <a:latin typeface="Candara" pitchFamily="34" charset="0"/>
                        </a:rPr>
                        <a:t>El número de adendas por contrato será como máximo 5, en caso se requieran más adendas se procederá a generar un nuevo contrato.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4"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dirty="0">
                <a:solidFill>
                  <a:srgbClr val="FFFFFF"/>
                </a:solidFill>
                <a:latin typeface="Candara" pitchFamily="34" charset="0"/>
              </a:rPr>
              <a:t>CC_CUS002_Actualizar_informacion_solicitudes_contrato_adendas</a:t>
            </a:r>
            <a:endParaRPr lang="es-PE" sz="2800" b="1" dirty="0">
              <a:solidFill>
                <a:srgbClr val="FFFFFF"/>
              </a:solidFill>
              <a:latin typeface="Candara"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MODELO CONCEPTUAL</a:t>
            </a:r>
            <a:endParaRPr lang="es-PE" sz="2400" b="1">
              <a:solidFill>
                <a:srgbClr val="8C2902"/>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2 Título"/>
          <p:cNvSpPr txBox="1">
            <a:spLocks/>
          </p:cNvSpPr>
          <p:nvPr/>
        </p:nvSpPr>
        <p:spPr bwMode="auto">
          <a:xfrm>
            <a:off x="827088" y="411163"/>
            <a:ext cx="7499350" cy="641573"/>
          </a:xfrm>
          <a:prstGeom prst="rect">
            <a:avLst/>
          </a:prstGeom>
          <a:noFill/>
          <a:ln w="9525">
            <a:noFill/>
            <a:miter lim="800000"/>
            <a:headEnd/>
            <a:tailEnd/>
          </a:ln>
        </p:spPr>
        <p:txBody>
          <a:bodyPr anchor="ctr"/>
          <a:lstStyle/>
          <a:p>
            <a:pPr algn="ctr">
              <a:lnSpc>
                <a:spcPct val="90000"/>
              </a:lnSpc>
            </a:pPr>
            <a:r>
              <a:rPr lang="es-PE" sz="3200" b="1" dirty="0">
                <a:solidFill>
                  <a:srgbClr val="FFFFFF"/>
                </a:solidFill>
                <a:latin typeface="Candara" pitchFamily="34" charset="0"/>
              </a:rPr>
              <a:t>Modelo Conceptual</a:t>
            </a:r>
          </a:p>
        </p:txBody>
      </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052736"/>
            <a:ext cx="7632848" cy="58407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dirty="0" smtClean="0">
                <a:solidFill>
                  <a:srgbClr val="FFFFFF"/>
                </a:solidFill>
                <a:latin typeface="Candara" pitchFamily="34" charset="0"/>
              </a:rPr>
              <a:t>Conclusiones</a:t>
            </a:r>
            <a:endParaRPr lang="es-PE" sz="3200" b="1" dirty="0">
              <a:solidFill>
                <a:srgbClr val="FFFFFF"/>
              </a:solidFill>
              <a:latin typeface="Candara" pitchFamily="34" charset="0"/>
            </a:endParaRPr>
          </a:p>
        </p:txBody>
      </p:sp>
      <p:sp>
        <p:nvSpPr>
          <p:cNvPr id="16386" name="2 Título"/>
          <p:cNvSpPr>
            <a:spLocks/>
          </p:cNvSpPr>
          <p:nvPr/>
        </p:nvSpPr>
        <p:spPr bwMode="auto">
          <a:xfrm>
            <a:off x="539750" y="1628800"/>
            <a:ext cx="8085138" cy="3889375"/>
          </a:xfrm>
          <a:prstGeom prst="rect">
            <a:avLst/>
          </a:prstGeom>
          <a:noFill/>
          <a:ln w="9525">
            <a:noFill/>
            <a:miter lim="800000"/>
            <a:headEnd/>
            <a:tailEnd/>
          </a:ln>
        </p:spPr>
        <p:txBody>
          <a:bodyPr anchor="ctr"/>
          <a:lstStyle/>
          <a:p>
            <a:pPr algn="ctr"/>
            <a:r>
              <a:rPr lang="es-PE" dirty="0">
                <a:latin typeface="Candara" pitchFamily="34" charset="0"/>
              </a:rPr>
              <a:t>El esfuerzo sobre el entendimiento del proceso es fundamental, con lo cual se obtiene una visión clara sobre la realización de los casos de uso de negocio. Para ello, en coordinación con los grupos de Gestión de Requerimientos y Gestión de Cambios en Proyectos se descubrió que ellos son quienes nos proporcionan las entradas para el caso de uso de negocio de CC_CU001_Gestionar_Contratos. </a:t>
            </a:r>
          </a:p>
          <a:p>
            <a:pPr algn="ctr"/>
            <a:r>
              <a:rPr lang="es-PE" dirty="0">
                <a:latin typeface="Candara" pitchFamily="34" charset="0"/>
              </a:rPr>
              <a:t>Por otro lado, aprendimos que los casos de uso de negocio deben ser generales y no detallados o modulares, a pesar de esa generalidad, determinamos manejar un caso de uso de negocio por cada escenario particular que lo amerite como: las anomalías y seguimientos a los mismos.</a:t>
            </a:r>
          </a:p>
          <a:p>
            <a:pPr algn="ctr"/>
            <a:endParaRPr lang="es-PE" dirty="0">
              <a:latin typeface="Candara" pitchFamily="34" charset="0"/>
            </a:endParaRPr>
          </a:p>
          <a:p>
            <a:pPr algn="ctr"/>
            <a:r>
              <a:rPr lang="es-PE" dirty="0">
                <a:latin typeface="Candara" pitchFamily="34" charset="0"/>
              </a:rPr>
              <a:t>Finalmente, concluimos que en la fase de requerimientos de software es fundamental tener bien definido y documentado el modelo del negocio, ya que es el input base para poder definir los requerimientos funcionales del software que construiremos en el proyecto y poder cubrir todas las necesidades y requisitos del negocio. </a:t>
            </a:r>
            <a:endParaRPr lang="es-ES" dirty="0">
              <a:latin typeface="Candara" pitchFamily="34" charset="0"/>
            </a:endParaRPr>
          </a:p>
        </p:txBody>
      </p:sp>
    </p:spTree>
    <p:extLst>
      <p:ext uri="{BB962C8B-B14F-4D97-AF65-F5344CB8AC3E}">
        <p14:creationId xmlns:p14="http://schemas.microsoft.com/office/powerpoint/2010/main" val="331439941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Título"/>
          <p:cNvSpPr>
            <a:spLocks noGrp="1"/>
          </p:cNvSpPr>
          <p:nvPr>
            <p:ph type="ctrTitle"/>
          </p:nvPr>
        </p:nvSpPr>
        <p:spPr>
          <a:xfrm>
            <a:off x="390525" y="476250"/>
            <a:ext cx="8280400" cy="1584325"/>
          </a:xfrm>
        </p:spPr>
        <p:txBody>
          <a:bodyPr/>
          <a:lstStyle/>
          <a:p>
            <a:pPr eaLnBrk="1" hangingPunct="1"/>
            <a:r>
              <a:rPr lang="es-PE" dirty="0" smtClean="0"/>
              <a:t>CONTRATOS DE CLIENTES</a:t>
            </a:r>
            <a:endParaRPr lang="es-PE" sz="3600" dirty="0" smtClean="0"/>
          </a:p>
        </p:txBody>
      </p:sp>
      <p:sp>
        <p:nvSpPr>
          <p:cNvPr id="45058" name="3 CuadroTexto"/>
          <p:cNvSpPr txBox="1">
            <a:spLocks noChangeArrowheads="1"/>
          </p:cNvSpPr>
          <p:nvPr/>
        </p:nvSpPr>
        <p:spPr bwMode="auto">
          <a:xfrm>
            <a:off x="4459288" y="3573463"/>
            <a:ext cx="4186237" cy="2678112"/>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45059"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dirty="0">
                <a:solidFill>
                  <a:schemeClr val="bg1"/>
                </a:solidFill>
                <a:latin typeface="Candara" pitchFamily="34" charset="0"/>
              </a:rPr>
              <a:t>GRACIAS </a:t>
            </a:r>
            <a:r>
              <a:rPr lang="es-PE" sz="4800" dirty="0">
                <a:solidFill>
                  <a:schemeClr val="bg1"/>
                </a:solidFill>
                <a:latin typeface="Candara" pitchFamily="34" charset="0"/>
              </a:rPr>
              <a:t>!!!</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39750" y="3141663"/>
            <a:ext cx="8229600" cy="1252537"/>
          </a:xfrm>
          <a:prstGeom prst="rect">
            <a:avLst/>
          </a:prstGeom>
          <a:noFill/>
          <a:ln w="9525">
            <a:noFill/>
            <a:miter lim="800000"/>
            <a:headEnd/>
            <a:tailEnd/>
          </a:ln>
        </p:spPr>
        <p:txBody>
          <a:bodyPr anchor="ctr">
            <a:noAutofit/>
          </a:bodyPr>
          <a:lstStyle/>
          <a:p>
            <a:pPr algn="ctr"/>
            <a:r>
              <a:rPr lang="en-US" sz="4400" b="1" dirty="0" smtClean="0">
                <a:solidFill>
                  <a:schemeClr val="tx2"/>
                </a:solidFill>
                <a:latin typeface="+mj-lt"/>
                <a:ea typeface="+mj-ea"/>
                <a:cs typeface="+mj-cs"/>
              </a:rPr>
              <a:t>REQUERIMIENTOS FUNCIONALES</a:t>
            </a:r>
            <a:endParaRPr lang="es-PE" sz="4400" b="1" dirty="0">
              <a:solidFill>
                <a:schemeClr val="tx2"/>
              </a:solidFill>
              <a:latin typeface="+mj-lt"/>
              <a:ea typeface="+mj-ea"/>
              <a:cs typeface="+mj-cs"/>
            </a:endParaRPr>
          </a:p>
        </p:txBody>
      </p:sp>
    </p:spTree>
    <p:extLst>
      <p:ext uri="{BB962C8B-B14F-4D97-AF65-F5344CB8AC3E}">
        <p14:creationId xmlns:p14="http://schemas.microsoft.com/office/powerpoint/2010/main" val="323034557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dirty="0">
                <a:solidFill>
                  <a:srgbClr val="FFFFFF"/>
                </a:solidFill>
                <a:latin typeface="Candara" pitchFamily="34" charset="0"/>
              </a:rPr>
              <a:t>Requerimientos </a:t>
            </a:r>
            <a:r>
              <a:rPr lang="es-PE" sz="3200" b="1" dirty="0" smtClean="0">
                <a:solidFill>
                  <a:srgbClr val="FFFFFF"/>
                </a:solidFill>
                <a:latin typeface="Candara" pitchFamily="34" charset="0"/>
              </a:rPr>
              <a:t>Funcionales</a:t>
            </a:r>
            <a:endParaRPr lang="es-PE" sz="3200" b="1" dirty="0">
              <a:solidFill>
                <a:srgbClr val="FFFFFF"/>
              </a:solidFill>
              <a:latin typeface="Candara" pitchFamily="34" charset="0"/>
            </a:endParaRPr>
          </a:p>
        </p:txBody>
      </p:sp>
      <p:graphicFrame>
        <p:nvGraphicFramePr>
          <p:cNvPr id="17496" name="Group 88"/>
          <p:cNvGraphicFramePr>
            <a:graphicFrameLocks noGrp="1"/>
          </p:cNvGraphicFramePr>
          <p:nvPr>
            <p:extLst>
              <p:ext uri="{D42A27DB-BD31-4B8C-83A1-F6EECF244321}">
                <p14:modId xmlns:p14="http://schemas.microsoft.com/office/powerpoint/2010/main" val="4175822938"/>
              </p:ext>
            </p:extLst>
          </p:nvPr>
        </p:nvGraphicFramePr>
        <p:xfrm>
          <a:off x="539552" y="1700808"/>
          <a:ext cx="8075240" cy="4680520"/>
        </p:xfrm>
        <a:graphic>
          <a:graphicData uri="http://schemas.openxmlformats.org/drawingml/2006/table">
            <a:tbl>
              <a:tblPr>
                <a:tableStyleId>{3C2FFA5D-87B4-456A-9821-1D502468CF0F}</a:tableStyleId>
              </a:tblPr>
              <a:tblGrid>
                <a:gridCol w="8075240"/>
              </a:tblGrid>
              <a:tr h="33136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50" b="1" u="none" strike="noStrike" cap="none" normalizeH="0" baseline="0" dirty="0" smtClean="0">
                          <a:ln>
                            <a:noFill/>
                          </a:ln>
                          <a:effectLst/>
                        </a:rPr>
                        <a:t>CC_RF001_Actualizar_información_clientes</a:t>
                      </a:r>
                      <a:endParaRPr kumimoji="0" lang="es-PE" sz="2000" b="1" i="0" u="none" strike="noStrike" cap="none" normalizeH="0" baseline="0" dirty="0" smtClean="0">
                        <a:ln>
                          <a:noFill/>
                        </a:ln>
                        <a:solidFill>
                          <a:schemeClr val="tx1"/>
                        </a:solidFill>
                        <a:effectLst/>
                        <a:latin typeface="Arial" charset="0"/>
                      </a:endParaRPr>
                    </a:p>
                  </a:txBody>
                  <a:tcPr anchor="b" horzOverflow="overflow"/>
                </a:tc>
              </a:tr>
              <a:tr h="33136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50" b="1" u="none" strike="noStrike" cap="none" normalizeH="0" baseline="0" dirty="0" smtClean="0">
                          <a:ln>
                            <a:noFill/>
                          </a:ln>
                          <a:effectLst/>
                        </a:rPr>
                        <a:t>CC_RF002_Consultar_información_solicitudes_contrato</a:t>
                      </a:r>
                      <a:endParaRPr kumimoji="0" lang="es-PE" sz="2000" b="1" i="0" u="none" strike="noStrike" cap="none" normalizeH="0" baseline="0" dirty="0" smtClean="0">
                        <a:ln>
                          <a:noFill/>
                        </a:ln>
                        <a:solidFill>
                          <a:schemeClr val="tx1"/>
                        </a:solidFill>
                        <a:effectLst/>
                        <a:latin typeface="Arial" charset="0"/>
                      </a:endParaRPr>
                    </a:p>
                  </a:txBody>
                  <a:tcPr anchor="b" horzOverflow="overflow"/>
                </a:tc>
              </a:tr>
              <a:tr h="33136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50" b="1" u="none" strike="noStrike" cap="none" normalizeH="0" baseline="0" dirty="0" smtClean="0">
                          <a:ln>
                            <a:noFill/>
                          </a:ln>
                          <a:effectLst/>
                        </a:rPr>
                        <a:t>CC_RF003_Actualizar_estado_solicitudes_contrato</a:t>
                      </a:r>
                      <a:endParaRPr kumimoji="0" lang="es-PE" sz="2000" b="1" i="0" u="none" strike="noStrike" cap="none" normalizeH="0" baseline="0" dirty="0" smtClean="0">
                        <a:ln>
                          <a:noFill/>
                        </a:ln>
                        <a:solidFill>
                          <a:schemeClr val="tx1"/>
                        </a:solidFill>
                        <a:effectLst/>
                        <a:latin typeface="Arial" charset="0"/>
                      </a:endParaRPr>
                    </a:p>
                  </a:txBody>
                  <a:tcPr anchor="b" horzOverflow="overflow"/>
                </a:tc>
              </a:tr>
              <a:tr h="33136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50" b="1" u="none" strike="noStrike" cap="none" normalizeH="0" baseline="0" dirty="0" smtClean="0">
                          <a:ln>
                            <a:noFill/>
                          </a:ln>
                          <a:effectLst/>
                        </a:rPr>
                        <a:t>CC_RF004_Actualizar_cláusulas_predefinidas</a:t>
                      </a:r>
                      <a:endParaRPr kumimoji="0" lang="es-PE" sz="2000" b="1" i="0" u="none" strike="noStrike" cap="none" normalizeH="0" baseline="0" dirty="0" smtClean="0">
                        <a:ln>
                          <a:noFill/>
                        </a:ln>
                        <a:solidFill>
                          <a:schemeClr val="tx1"/>
                        </a:solidFill>
                        <a:effectLst/>
                        <a:latin typeface="Arial" charset="0"/>
                      </a:endParaRPr>
                    </a:p>
                  </a:txBody>
                  <a:tcPr anchor="b" horzOverflow="overflow"/>
                </a:tc>
              </a:tr>
              <a:tr h="33136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50" b="1" u="none" strike="noStrike" cap="none" normalizeH="0" baseline="0" dirty="0" smtClean="0">
                          <a:ln>
                            <a:noFill/>
                          </a:ln>
                          <a:effectLst/>
                        </a:rPr>
                        <a:t>CC_RF005_Actualizar_roles_involucrados_contrato</a:t>
                      </a:r>
                      <a:endParaRPr kumimoji="0" lang="es-PE" sz="2000" b="1" i="0" u="none" strike="noStrike" cap="none" normalizeH="0" baseline="0" dirty="0" smtClean="0">
                        <a:ln>
                          <a:noFill/>
                        </a:ln>
                        <a:solidFill>
                          <a:schemeClr val="tx1"/>
                        </a:solidFill>
                        <a:effectLst/>
                        <a:latin typeface="Arial" charset="0"/>
                      </a:endParaRPr>
                    </a:p>
                  </a:txBody>
                  <a:tcPr anchor="b" horzOverflow="overflow"/>
                </a:tc>
              </a:tr>
              <a:tr h="33136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50" b="1" u="none" strike="noStrike" cap="none" normalizeH="0" baseline="0" dirty="0" smtClean="0">
                          <a:ln>
                            <a:noFill/>
                          </a:ln>
                          <a:effectLst/>
                        </a:rPr>
                        <a:t>CC_RF006_Actualizar_responsabilidades_asignadas_a_roles_involucrados_en_contrato</a:t>
                      </a:r>
                      <a:endParaRPr kumimoji="0" lang="es-PE" sz="2000" b="1" i="0" u="none" strike="noStrike" cap="none" normalizeH="0" baseline="0" dirty="0" smtClean="0">
                        <a:ln>
                          <a:noFill/>
                        </a:ln>
                        <a:solidFill>
                          <a:schemeClr val="tx1"/>
                        </a:solidFill>
                        <a:effectLst/>
                        <a:latin typeface="Arial" charset="0"/>
                      </a:endParaRPr>
                    </a:p>
                  </a:txBody>
                  <a:tcPr anchor="b" horzOverflow="overflow"/>
                </a:tc>
              </a:tr>
              <a:tr h="33654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50" b="1" u="none" strike="noStrike" cap="none" normalizeH="0" baseline="0" dirty="0" smtClean="0">
                          <a:ln>
                            <a:noFill/>
                          </a:ln>
                          <a:effectLst/>
                        </a:rPr>
                        <a:t>CC_RF007_Actualizar_información_de_contratos</a:t>
                      </a:r>
                      <a:endParaRPr kumimoji="0" lang="es-PE" sz="2000" b="1" i="0" u="none" strike="noStrike" cap="none" normalizeH="0" baseline="0" dirty="0" smtClean="0">
                        <a:ln>
                          <a:noFill/>
                        </a:ln>
                        <a:solidFill>
                          <a:schemeClr val="tx1"/>
                        </a:solidFill>
                        <a:effectLst/>
                        <a:latin typeface="Arial" charset="0"/>
                      </a:endParaRPr>
                    </a:p>
                  </a:txBody>
                  <a:tcPr anchor="b" horzOverflow="overflow"/>
                </a:tc>
              </a:tr>
              <a:tr h="33654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50" b="1" u="none" strike="noStrike" cap="none" normalizeH="0" baseline="0" dirty="0" smtClean="0">
                          <a:ln>
                            <a:noFill/>
                          </a:ln>
                          <a:effectLst/>
                        </a:rPr>
                        <a:t>CC_RF008_Actualizar información de las adendas</a:t>
                      </a:r>
                      <a:endParaRPr kumimoji="0" lang="es-PE" sz="2000" b="1" i="0" u="none" strike="noStrike" cap="none" normalizeH="0" baseline="0" dirty="0" smtClean="0">
                        <a:ln>
                          <a:noFill/>
                        </a:ln>
                        <a:solidFill>
                          <a:schemeClr val="tx1"/>
                        </a:solidFill>
                        <a:effectLst/>
                        <a:latin typeface="Arial" charset="0"/>
                      </a:endParaRPr>
                    </a:p>
                  </a:txBody>
                  <a:tcPr anchor="b" horzOverflow="overflow"/>
                </a:tc>
              </a:tr>
              <a:tr h="33654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50" b="1" u="none" strike="noStrike" cap="none" normalizeH="0" baseline="0" dirty="0" smtClean="0">
                          <a:ln>
                            <a:noFill/>
                          </a:ln>
                          <a:effectLst/>
                        </a:rPr>
                        <a:t>CC_RF009_Generar_reporte_de_contratos_y_adendas</a:t>
                      </a:r>
                      <a:endParaRPr kumimoji="0" lang="es-PE" sz="2000" b="1" i="0" u="none" strike="noStrike" cap="none" normalizeH="0" baseline="0" dirty="0" smtClean="0">
                        <a:ln>
                          <a:noFill/>
                        </a:ln>
                        <a:solidFill>
                          <a:schemeClr val="tx1"/>
                        </a:solidFill>
                        <a:effectLst/>
                        <a:latin typeface="Arial" charset="0"/>
                      </a:endParaRPr>
                    </a:p>
                  </a:txBody>
                  <a:tcPr anchor="b" horzOverflow="overflow"/>
                </a:tc>
              </a:tr>
              <a:tr h="33654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50" b="1" u="none" strike="noStrike" cap="none" normalizeH="0" baseline="0" dirty="0" smtClean="0">
                          <a:ln>
                            <a:noFill/>
                          </a:ln>
                          <a:effectLst/>
                        </a:rPr>
                        <a:t>CC_RF010_Generar_seguimiento_de_contratos_y_adendas</a:t>
                      </a:r>
                      <a:endParaRPr kumimoji="0" lang="es-PE" sz="2000" b="1" i="0" u="none" strike="noStrike" cap="none" normalizeH="0" baseline="0" dirty="0" smtClean="0">
                        <a:ln>
                          <a:noFill/>
                        </a:ln>
                        <a:solidFill>
                          <a:schemeClr val="tx1"/>
                        </a:solidFill>
                        <a:effectLst/>
                        <a:latin typeface="Arial" charset="0"/>
                      </a:endParaRPr>
                    </a:p>
                  </a:txBody>
                  <a:tcPr anchor="b" horzOverflow="overflow"/>
                </a:tc>
              </a:tr>
              <a:tr h="33654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50" b="1" u="none" strike="noStrike" cap="none" normalizeH="0" baseline="0" dirty="0" smtClean="0">
                          <a:ln>
                            <a:noFill/>
                          </a:ln>
                          <a:effectLst/>
                        </a:rPr>
                        <a:t>CC_RF011_Actualizar_información_de_BuenaPro</a:t>
                      </a:r>
                      <a:endParaRPr kumimoji="0" lang="es-PE" sz="2000" b="1" i="0" u="none" strike="noStrike" cap="none" normalizeH="0" baseline="0" dirty="0" smtClean="0">
                        <a:ln>
                          <a:noFill/>
                        </a:ln>
                        <a:solidFill>
                          <a:schemeClr val="tx1"/>
                        </a:solidFill>
                        <a:effectLst/>
                        <a:latin typeface="Arial" charset="0"/>
                      </a:endParaRPr>
                    </a:p>
                  </a:txBody>
                  <a:tcPr anchor="b" horzOverflow="overflow"/>
                </a:tc>
              </a:tr>
              <a:tr h="33654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50" b="1" u="none" strike="noStrike" cap="none" normalizeH="0" baseline="0" dirty="0" smtClean="0">
                          <a:ln>
                            <a:noFill/>
                          </a:ln>
                          <a:effectLst/>
                        </a:rPr>
                        <a:t>CC_RF012_Actualizar_información_de_penalidades</a:t>
                      </a:r>
                      <a:endParaRPr kumimoji="0" lang="es-PE" sz="2000" b="1" i="0" u="none" strike="noStrike" cap="none" normalizeH="0" baseline="0" dirty="0" smtClean="0">
                        <a:ln>
                          <a:noFill/>
                        </a:ln>
                        <a:solidFill>
                          <a:schemeClr val="tx1"/>
                        </a:solidFill>
                        <a:effectLst/>
                        <a:latin typeface="Arial" charset="0"/>
                      </a:endParaRPr>
                    </a:p>
                  </a:txBody>
                  <a:tcPr anchor="b" horzOverflow="overflow"/>
                </a:tc>
              </a:tr>
              <a:tr h="33654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50" b="1" u="none" strike="noStrike" cap="none" normalizeH="0" baseline="0" dirty="0" smtClean="0">
                          <a:ln>
                            <a:noFill/>
                          </a:ln>
                          <a:effectLst/>
                        </a:rPr>
                        <a:t>CC_RF013_Aprobar_contratos_y_adendas</a:t>
                      </a:r>
                      <a:endParaRPr kumimoji="0" lang="es-PE" sz="2000" b="1" i="0" u="none" strike="noStrike" cap="none" normalizeH="0" baseline="0" dirty="0" smtClean="0">
                        <a:ln>
                          <a:noFill/>
                        </a:ln>
                        <a:solidFill>
                          <a:schemeClr val="tx1"/>
                        </a:solidFill>
                        <a:effectLst/>
                        <a:latin typeface="Arial" charset="0"/>
                      </a:endParaRPr>
                    </a:p>
                  </a:txBody>
                  <a:tcPr anchor="b" horzOverflow="overflow"/>
                </a:tc>
              </a:tr>
              <a:tr h="33654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50" b="1" u="none" strike="noStrike" cap="none" normalizeH="0" baseline="0" dirty="0" smtClean="0">
                          <a:ln>
                            <a:noFill/>
                          </a:ln>
                          <a:effectLst/>
                        </a:rPr>
                        <a:t>CC_RF014_Actualizar_información_de_seguimiento_de_contrato</a:t>
                      </a:r>
                      <a:endParaRPr kumimoji="0" lang="es-PE" sz="2000" b="1" i="0" u="none" strike="noStrike" cap="none" normalizeH="0" baseline="0" dirty="0" smtClean="0">
                        <a:ln>
                          <a:noFill/>
                        </a:ln>
                        <a:solidFill>
                          <a:schemeClr val="tx1"/>
                        </a:solidFill>
                        <a:effectLst/>
                        <a:latin typeface="Arial" charset="0"/>
                      </a:endParaRPr>
                    </a:p>
                  </a:txBody>
                  <a:tcPr anchor="b"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39750" y="3141663"/>
            <a:ext cx="8229600" cy="1252537"/>
          </a:xfrm>
          <a:prstGeom prst="rect">
            <a:avLst/>
          </a:prstGeom>
          <a:noFill/>
          <a:ln w="9525">
            <a:noFill/>
            <a:miter lim="800000"/>
            <a:headEnd/>
            <a:tailEnd/>
          </a:ln>
        </p:spPr>
        <p:txBody>
          <a:bodyPr anchor="ctr">
            <a:noAutofit/>
          </a:bodyPr>
          <a:lstStyle/>
          <a:p>
            <a:pPr algn="ctr"/>
            <a:r>
              <a:rPr lang="en-US" sz="4400" b="1" dirty="0" smtClean="0">
                <a:solidFill>
                  <a:schemeClr val="tx2"/>
                </a:solidFill>
                <a:latin typeface="+mj-lt"/>
                <a:ea typeface="+mj-ea"/>
                <a:cs typeface="+mj-cs"/>
              </a:rPr>
              <a:t>REQUERIMIENTOS NO FUNCIONALES</a:t>
            </a:r>
            <a:endParaRPr lang="es-PE" sz="4400" b="1" dirty="0">
              <a:solidFill>
                <a:schemeClr val="tx2"/>
              </a:solidFill>
              <a:latin typeface="+mj-lt"/>
              <a:ea typeface="+mj-ea"/>
              <a:cs typeface="+mj-cs"/>
            </a:endParaRPr>
          </a:p>
        </p:txBody>
      </p:sp>
    </p:spTree>
    <p:extLst>
      <p:ext uri="{BB962C8B-B14F-4D97-AF65-F5344CB8AC3E}">
        <p14:creationId xmlns:p14="http://schemas.microsoft.com/office/powerpoint/2010/main" val="145529306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txBox="1">
            <a:spLocks/>
          </p:cNvSpPr>
          <p:nvPr/>
        </p:nvSpPr>
        <p:spPr bwMode="auto">
          <a:xfrm>
            <a:off x="457200" y="338139"/>
            <a:ext cx="8229600" cy="858614"/>
          </a:xfrm>
          <a:prstGeom prst="rect">
            <a:avLst/>
          </a:prstGeom>
          <a:noFill/>
          <a:ln w="9525">
            <a:noFill/>
            <a:miter lim="800000"/>
            <a:headEnd/>
            <a:tailEnd/>
          </a:ln>
        </p:spPr>
        <p:txBody>
          <a:bodyPr anchor="ctr"/>
          <a:lstStyle/>
          <a:p>
            <a:pPr algn="ctr">
              <a:lnSpc>
                <a:spcPct val="90000"/>
              </a:lnSpc>
            </a:pPr>
            <a:r>
              <a:rPr lang="es-PE" sz="3200" b="1" dirty="0">
                <a:solidFill>
                  <a:srgbClr val="FFFFFF"/>
                </a:solidFill>
                <a:latin typeface="Candara" pitchFamily="34" charset="0"/>
              </a:rPr>
              <a:t>Requerimientos </a:t>
            </a:r>
            <a:r>
              <a:rPr lang="es-PE" sz="3200" b="1" dirty="0" smtClean="0">
                <a:solidFill>
                  <a:srgbClr val="FFFFFF"/>
                </a:solidFill>
                <a:latin typeface="Candara" pitchFamily="34" charset="0"/>
              </a:rPr>
              <a:t>No Funcionales</a:t>
            </a:r>
            <a:endParaRPr lang="es-PE" sz="3200" b="1" dirty="0">
              <a:solidFill>
                <a:srgbClr val="FFFFFF"/>
              </a:solidFill>
              <a:latin typeface="Candara" pitchFamily="34" charset="0"/>
            </a:endParaRPr>
          </a:p>
        </p:txBody>
      </p:sp>
      <p:graphicFrame>
        <p:nvGraphicFramePr>
          <p:cNvPr id="19575" name="Group 119"/>
          <p:cNvGraphicFramePr>
            <a:graphicFrameLocks noGrp="1"/>
          </p:cNvGraphicFramePr>
          <p:nvPr>
            <p:extLst>
              <p:ext uri="{D42A27DB-BD31-4B8C-83A1-F6EECF244321}">
                <p14:modId xmlns:p14="http://schemas.microsoft.com/office/powerpoint/2010/main" val="7896055"/>
              </p:ext>
            </p:extLst>
          </p:nvPr>
        </p:nvGraphicFramePr>
        <p:xfrm>
          <a:off x="457200" y="1268771"/>
          <a:ext cx="8229600" cy="5256573"/>
        </p:xfrm>
        <a:graphic>
          <a:graphicData uri="http://schemas.openxmlformats.org/drawingml/2006/table">
            <a:tbl>
              <a:tblPr>
                <a:tableStyleId>{3C2FFA5D-87B4-456A-9821-1D502468CF0F}</a:tableStyleId>
              </a:tblPr>
              <a:tblGrid>
                <a:gridCol w="8229600"/>
              </a:tblGrid>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dirty="0" smtClean="0">
                          <a:ln>
                            <a:noFill/>
                          </a:ln>
                          <a:effectLst/>
                        </a:rPr>
                        <a:t>RNF_001_Mostrar_mensajes_de_error</a:t>
                      </a:r>
                      <a:endParaRPr kumimoji="0" lang="es-PE" sz="1800" b="1" i="0" u="none" strike="noStrike" cap="none" normalizeH="0" baseline="0" dirty="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dirty="0" smtClean="0">
                          <a:ln>
                            <a:noFill/>
                          </a:ln>
                          <a:effectLst/>
                        </a:rPr>
                        <a:t>RNF_002_Implementación_de_ToolTips_de_ayuda</a:t>
                      </a:r>
                      <a:endParaRPr kumimoji="0" lang="es-PE" sz="1800" b="1" i="0" u="none" strike="noStrike" cap="none" normalizeH="0" baseline="0" dirty="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dirty="0" smtClean="0">
                          <a:ln>
                            <a:noFill/>
                          </a:ln>
                          <a:effectLst/>
                        </a:rPr>
                        <a:t>RNF_003_Mensajes_de_confirmación</a:t>
                      </a:r>
                      <a:endParaRPr kumimoji="0" lang="es-PE" sz="1800" b="1" i="0" u="none" strike="noStrike" cap="none" normalizeH="0" baseline="0" dirty="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RNF_004_Disponibilidad_del_sistema</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RNF_005_Precisión_de_datos_decimales</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RNF_006_Tiempo_de_respuesta_de_reportes_y_consultas</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RNF_007_Tiempo_de_respuesta_de_transacciones</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RNF_008_Indexación_automática</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RNF_009_Concurrencia_de_aplicación</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RNF_010_Concurrencia_de_Base_de_Datos</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RNF_011_Log_de_auditoría</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RNF_012_Log_de_errores</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RNF_013_Generación_de_copias_de_seguridad</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RNF_014_Plataforma_de_la_aplicación_Web</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RNF_015_Navegador_Web</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RNF_016_Publicación_de_aplicativo</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RNF_017_Requerimientos_de_Software_de_estación_de_trabajo</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RNF_018_Requerimientos_de_Hardware_de_servidor_de_aplicaciones_web</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RNF_019_Requerimientos_de_servidor_de_base_de_datos</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50313">
                <a:tc>
                  <a:txBody>
                    <a:bodyPr/>
                    <a:lstStyle/>
                    <a:p>
                      <a:pPr marL="0" marR="0" lvl="0" indent="0" algn="just"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RNF_020_Requerimiento_de_hardware_de_estación_de_trabajo:</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50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dirty="0" smtClean="0">
                          <a:ln>
                            <a:noFill/>
                          </a:ln>
                          <a:effectLst/>
                        </a:rPr>
                        <a:t>RNF_021_Plataforma_de_desarrollo</a:t>
                      </a:r>
                      <a:endParaRPr kumimoji="0" lang="es-PE" sz="1800" b="1" i="0" u="none" strike="noStrike" cap="none" normalizeH="0" baseline="0" dirty="0" smtClean="0">
                        <a:ln>
                          <a:noFill/>
                        </a:ln>
                        <a:solidFill>
                          <a:schemeClr val="tx1"/>
                        </a:solidFill>
                        <a:effectLst/>
                        <a:latin typeface="Arial" charset="0"/>
                      </a:endParaRPr>
                    </a:p>
                  </a:txBody>
                  <a:tcPr anchor="b"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txBox="1">
            <a:spLocks/>
          </p:cNvSpPr>
          <p:nvPr/>
        </p:nvSpPr>
        <p:spPr bwMode="auto">
          <a:xfrm>
            <a:off x="457200" y="338139"/>
            <a:ext cx="8229600" cy="1146646"/>
          </a:xfrm>
          <a:prstGeom prst="rect">
            <a:avLst/>
          </a:prstGeom>
          <a:noFill/>
          <a:ln w="9525">
            <a:noFill/>
            <a:miter lim="800000"/>
            <a:headEnd/>
            <a:tailEnd/>
          </a:ln>
        </p:spPr>
        <p:txBody>
          <a:bodyPr anchor="ctr"/>
          <a:lstStyle/>
          <a:p>
            <a:pPr algn="ctr">
              <a:lnSpc>
                <a:spcPct val="90000"/>
              </a:lnSpc>
            </a:pPr>
            <a:r>
              <a:rPr lang="es-PE" sz="3200" b="1" dirty="0">
                <a:solidFill>
                  <a:srgbClr val="FFFFFF"/>
                </a:solidFill>
                <a:latin typeface="Candara" pitchFamily="34" charset="0"/>
              </a:rPr>
              <a:t>Requerimientos </a:t>
            </a:r>
            <a:r>
              <a:rPr lang="es-PE" sz="3200" b="1" dirty="0">
                <a:solidFill>
                  <a:srgbClr val="FFFFFF"/>
                </a:solidFill>
                <a:latin typeface="Candara" pitchFamily="34" charset="0"/>
              </a:rPr>
              <a:t>N</a:t>
            </a:r>
            <a:r>
              <a:rPr lang="es-PE" sz="3200" b="1" dirty="0" smtClean="0">
                <a:solidFill>
                  <a:srgbClr val="FFFFFF"/>
                </a:solidFill>
                <a:latin typeface="Candara" pitchFamily="34" charset="0"/>
              </a:rPr>
              <a:t>o Funcionales</a:t>
            </a:r>
            <a:endParaRPr lang="es-PE" sz="3200" b="1" dirty="0">
              <a:solidFill>
                <a:srgbClr val="FFFFFF"/>
              </a:solidFill>
              <a:latin typeface="Candara" pitchFamily="34" charset="0"/>
            </a:endParaRPr>
          </a:p>
        </p:txBody>
      </p:sp>
      <p:graphicFrame>
        <p:nvGraphicFramePr>
          <p:cNvPr id="50332" name="Group 156"/>
          <p:cNvGraphicFramePr>
            <a:graphicFrameLocks noGrp="1"/>
          </p:cNvGraphicFramePr>
          <p:nvPr>
            <p:extLst>
              <p:ext uri="{D42A27DB-BD31-4B8C-83A1-F6EECF244321}">
                <p14:modId xmlns:p14="http://schemas.microsoft.com/office/powerpoint/2010/main" val="2062424488"/>
              </p:ext>
            </p:extLst>
          </p:nvPr>
        </p:nvGraphicFramePr>
        <p:xfrm>
          <a:off x="457200" y="1556784"/>
          <a:ext cx="8229600" cy="4968560"/>
        </p:xfrm>
        <a:graphic>
          <a:graphicData uri="http://schemas.openxmlformats.org/drawingml/2006/table">
            <a:tbl>
              <a:tblPr>
                <a:tableStyleId>{3C2FFA5D-87B4-456A-9821-1D502468CF0F}</a:tableStyleId>
              </a:tblPr>
              <a:tblGrid>
                <a:gridCol w="8229600"/>
              </a:tblGrid>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dirty="0" smtClean="0">
                          <a:ln>
                            <a:noFill/>
                          </a:ln>
                          <a:effectLst/>
                        </a:rPr>
                        <a:t>RNF_022_Motor_de_base_de_datos</a:t>
                      </a:r>
                      <a:endParaRPr kumimoji="0" lang="es-PE" sz="1800" b="1" i="0" u="none" strike="noStrike" cap="none" normalizeH="0" baseline="0" dirty="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RNF_023_Cadena_de_conexión</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RNF_024_Seguridad_de_base_de_datos</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RNF_025_Tipo_de_archivo_de_los_reportes</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RNF_026_Tipo_de_archivo_del_manual_de_usuario</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RNF_027_Tipo_de_archivo_del_manual_de_sistema</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RNF_028_Componente_Telerik_RadControls_for_Net</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RNF_029_Logo_estándar_en_pantallas</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RNF_030_Autorización_de_estilos</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RNF_031_Logo_estándar_en_reportes</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RNF_032_Animación</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RNF_033_Resolución_recomendada</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RNF_034_Formato_estándar_en_interfaces:</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RNF_035_Licenciamiento_de_sistema_operativo</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RNF_036_Licenciamiento_de_base_de_datos_por_servidor</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RNF_037_Licenciamiento_de_base_de_datos_por_máquina</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RNF_038_Licenciamiento_de_Reporting_Services</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smtClean="0">
                          <a:ln>
                            <a:noFill/>
                          </a:ln>
                          <a:effectLst/>
                        </a:rPr>
                        <a:t>RNF_039_Licenciamiento_de_Visual_Studio_2010</a:t>
                      </a:r>
                      <a:endParaRPr kumimoji="0" lang="es-PE" sz="1800" b="1" i="0" u="none" strike="noStrike" cap="none" normalizeH="0" baseline="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dirty="0" smtClean="0">
                          <a:ln>
                            <a:noFill/>
                          </a:ln>
                          <a:effectLst/>
                        </a:rPr>
                        <a:t>RNF_040_Declaración_de_derecho_de_autor</a:t>
                      </a:r>
                      <a:endParaRPr kumimoji="0" lang="es-PE" sz="1800" b="1" i="0" u="none" strike="noStrike" cap="none" normalizeH="0" baseline="0" dirty="0" smtClean="0">
                        <a:ln>
                          <a:noFill/>
                        </a:ln>
                        <a:solidFill>
                          <a:schemeClr val="tx1"/>
                        </a:solidFill>
                        <a:effectLst/>
                        <a:latin typeface="Arial" charset="0"/>
                      </a:endParaRPr>
                    </a:p>
                  </a:txBody>
                  <a:tcPr anchor="b" horzOverflow="overflow"/>
                </a:tc>
              </a:tr>
              <a:tr h="2484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1" u="none" strike="noStrike" cap="none" normalizeH="0" baseline="0" dirty="0" smtClean="0">
                          <a:ln>
                            <a:noFill/>
                          </a:ln>
                          <a:effectLst/>
                        </a:rPr>
                        <a:t>RNF_041_Estándares_de_programación_y_diseño_técnico</a:t>
                      </a:r>
                      <a:endParaRPr kumimoji="0" lang="es-PE" sz="1800" b="1" i="0" u="none" strike="noStrike" cap="none" normalizeH="0" baseline="0" dirty="0" smtClean="0">
                        <a:ln>
                          <a:noFill/>
                        </a:ln>
                        <a:solidFill>
                          <a:schemeClr val="tx1"/>
                        </a:solidFill>
                        <a:effectLst/>
                        <a:latin typeface="Arial" charset="0"/>
                      </a:endParaRPr>
                    </a:p>
                  </a:txBody>
                  <a:tcPr anchor="b"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39750" y="3141663"/>
            <a:ext cx="8229600" cy="1252537"/>
          </a:xfrm>
          <a:prstGeom prst="rect">
            <a:avLst/>
          </a:prstGeom>
          <a:noFill/>
          <a:ln w="9525">
            <a:noFill/>
            <a:miter lim="800000"/>
            <a:headEnd/>
            <a:tailEnd/>
          </a:ln>
        </p:spPr>
        <p:txBody>
          <a:bodyPr anchor="ctr">
            <a:noAutofit/>
          </a:bodyPr>
          <a:lstStyle/>
          <a:p>
            <a:pPr algn="ctr"/>
            <a:r>
              <a:rPr lang="en-US" sz="4400" b="1" dirty="0" smtClean="0">
                <a:solidFill>
                  <a:schemeClr val="tx2"/>
                </a:solidFill>
                <a:latin typeface="+mj-lt"/>
                <a:ea typeface="+mj-ea"/>
                <a:cs typeface="+mj-cs"/>
              </a:rPr>
              <a:t>MODELO DE CASOS DE USO DEL SISTEMA</a:t>
            </a:r>
            <a:endParaRPr lang="es-PE" sz="4400" b="1" dirty="0">
              <a:solidFill>
                <a:schemeClr val="tx2"/>
              </a:solidFill>
              <a:latin typeface="+mj-lt"/>
              <a:ea typeface="+mj-ea"/>
              <a:cs typeface="+mj-cs"/>
            </a:endParaRPr>
          </a:p>
        </p:txBody>
      </p:sp>
    </p:spTree>
    <p:extLst>
      <p:ext uri="{BB962C8B-B14F-4D97-AF65-F5344CB8AC3E}">
        <p14:creationId xmlns:p14="http://schemas.microsoft.com/office/powerpoint/2010/main" val="292938201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dirty="0">
                <a:solidFill>
                  <a:srgbClr val="FFFFFF"/>
                </a:solidFill>
                <a:latin typeface="Candara" pitchFamily="34" charset="0"/>
              </a:rPr>
              <a:t>Modelo de Casos de Uso del Sistema</a:t>
            </a:r>
            <a:br>
              <a:rPr lang="es-PE" sz="3200" b="1" dirty="0">
                <a:solidFill>
                  <a:srgbClr val="FFFFFF"/>
                </a:solidFill>
                <a:latin typeface="Candara" pitchFamily="34" charset="0"/>
              </a:rPr>
            </a:br>
            <a:r>
              <a:rPr lang="es-PE" sz="3200" b="1" dirty="0">
                <a:solidFill>
                  <a:srgbClr val="FFFFFF"/>
                </a:solidFill>
                <a:latin typeface="Candara" pitchFamily="34" charset="0"/>
              </a:rPr>
              <a:t>Solicitud Contrato</a:t>
            </a:r>
          </a:p>
        </p:txBody>
      </p:sp>
      <p:pic>
        <p:nvPicPr>
          <p:cNvPr id="23554" name="Picture 3"/>
          <p:cNvPicPr>
            <a:picLocks noChangeAspect="1" noChangeArrowheads="1"/>
          </p:cNvPicPr>
          <p:nvPr/>
        </p:nvPicPr>
        <p:blipFill>
          <a:blip r:embed="rId2"/>
          <a:srcRect/>
          <a:stretch>
            <a:fillRect/>
          </a:stretch>
        </p:blipFill>
        <p:spPr bwMode="auto">
          <a:xfrm>
            <a:off x="1938114" y="1452509"/>
            <a:ext cx="5010150" cy="47815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73E87"/>
    </a:dk2>
    <a:lt2>
      <a:srgbClr val="C6E7FC"/>
    </a:lt2>
    <a:accent1>
      <a:srgbClr val="31B6FD"/>
    </a:accent1>
    <a:accent2>
      <a:srgbClr val="4584D3"/>
    </a:accent2>
    <a:accent3>
      <a:srgbClr val="FFFFFF"/>
    </a:accent3>
    <a:accent4>
      <a:srgbClr val="000000"/>
    </a:accent4>
    <a:accent5>
      <a:srgbClr val="ADD7FE"/>
    </a:accent5>
    <a:accent6>
      <a:srgbClr val="3E77BF"/>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emplate>Waveform</Template>
  <TotalTime>1650</TotalTime>
  <Words>1111</Words>
  <Application>Microsoft Office PowerPoint</Application>
  <PresentationFormat>Presentación en pantalla (4:3)</PresentationFormat>
  <Paragraphs>187</Paragraphs>
  <Slides>24</Slides>
  <Notes>11</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Forma de onda</vt:lpstr>
      <vt:lpstr>CONTRATOS DE CLIENTES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CONTRATOS DE CLIENTES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orlysemperfi</cp:lastModifiedBy>
  <cp:revision>216</cp:revision>
  <dcterms:created xsi:type="dcterms:W3CDTF">2012-05-06T17:51:32Z</dcterms:created>
  <dcterms:modified xsi:type="dcterms:W3CDTF">2012-09-17T20:36:42Z</dcterms:modified>
</cp:coreProperties>
</file>