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8"/>
  </p:notesMasterIdLst>
  <p:sldIdLst>
    <p:sldId id="256" r:id="rId2"/>
    <p:sldId id="418" r:id="rId3"/>
    <p:sldId id="420" r:id="rId4"/>
    <p:sldId id="422" r:id="rId5"/>
    <p:sldId id="421" r:id="rId6"/>
    <p:sldId id="423" r:id="rId7"/>
    <p:sldId id="432" r:id="rId8"/>
    <p:sldId id="428" r:id="rId9"/>
    <p:sldId id="435" r:id="rId10"/>
    <p:sldId id="433" r:id="rId11"/>
    <p:sldId id="436" r:id="rId12"/>
    <p:sldId id="427" r:id="rId13"/>
    <p:sldId id="434" r:id="rId14"/>
    <p:sldId id="430" r:id="rId15"/>
    <p:sldId id="431" r:id="rId16"/>
    <p:sldId id="379" r:id="rId17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111" autoAdjust="0"/>
    <p:restoredTop sz="99496" autoAdjust="0"/>
  </p:normalViewPr>
  <p:slideViewPr>
    <p:cSldViewPr>
      <p:cViewPr>
        <p:scale>
          <a:sx n="75" d="100"/>
          <a:sy n="75" d="100"/>
        </p:scale>
        <p:origin x="-28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DAD43E-3370-47EB-9180-0CE22ACC1B81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E8682D2-DDD1-47F6-977A-FF1C51F6B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A5194-4FCA-44DB-9F24-2967A8AB7080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CA5A-CB37-4B12-A58F-3E3286D24BC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A0264-AD40-4749-98B6-EE2670C57B8F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B4EA6-29A2-439D-9F79-7885354C9AB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E16AA-5125-4851-B6E8-7C5C25F74460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3F06A-D976-4B5C-ADBD-67E1874294D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8520-CB1F-4E89-9283-08E1B2F69824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14517-61EC-48D9-99CC-0B43B0FC023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530FE-C778-4D4A-820F-E6A5C72663ED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04D12-57F9-4539-B0E2-79183B0FA75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20B0B-8215-4EC7-B087-AA026D3DBD81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ADDAD-9B37-4359-8A57-BE33283DE9E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1282716-2E81-4FA5-928E-31FF68878535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8F9EDDC-2FB2-4C87-81D5-C1C045435FC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-8I3YkR4HQy0/TfjkawJqZII/AAAAAAAAAiQ/zUOwCg-Q46I/s1600/control_documentos_ISO_9001.jpg" TargetMode="External"/><Relationship Id="rId2" Type="http://schemas.openxmlformats.org/officeDocument/2006/relationships/image" Target="http://www.blogblog.com/1kt/ethereal/white-fade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9218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539750" y="17002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smtClean="0">
                <a:solidFill>
                  <a:srgbClr val="8C2902"/>
                </a:solidFill>
                <a:latin typeface="Candara" pitchFamily="34" charset="0"/>
              </a:rPr>
              <a:t>EFICIENCIA</a:t>
            </a:r>
          </a:p>
        </p:txBody>
      </p:sp>
      <p:pic>
        <p:nvPicPr>
          <p:cNvPr id="20482" name="Picture 3" descr="modeloCalid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975" y="2636838"/>
            <a:ext cx="49688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859338" y="4076700"/>
            <a:ext cx="720725" cy="1873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externa(2)</a:t>
            </a: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979613" y="1196975"/>
            <a:ext cx="4752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COMPORTAMIENTO EN EL TIEMPO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34820" name="Group 4"/>
          <p:cNvGraphicFramePr>
            <a:graphicFrameLocks noGrp="1"/>
          </p:cNvGraphicFramePr>
          <p:nvPr/>
        </p:nvGraphicFramePr>
        <p:xfrm>
          <a:off x="1187450" y="1773238"/>
          <a:ext cx="6985000" cy="4389437"/>
        </p:xfrm>
        <a:graphic>
          <a:graphicData uri="http://schemas.openxmlformats.org/drawingml/2006/table">
            <a:tbl>
              <a:tblPr/>
              <a:tblGrid>
                <a:gridCol w="1568450"/>
                <a:gridCol w="5416550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EXTERNA DE EFICIENCIA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Tiempos de respuesta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Cuanto tiempo le ha tomado terminar una tarea espec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fica. Cuanto tiempo le toma recibir una respuesta a las tareas especificas.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Empiece una tarea especificada. Mida el tiempo que toma para la muestra para terminar su operaci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n. Guarde un registro de cada intento. 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 = (Tiempo de ganar el resultado) -(Tiempo de terminaci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del mandato)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 T. El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temprano es el mejor.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Ratio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 = Tiempo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interna(2)</a:t>
            </a:r>
          </a:p>
        </p:txBody>
      </p:sp>
      <p:sp>
        <p:nvSpPr>
          <p:cNvPr id="22530" name="Text Box 31"/>
          <p:cNvSpPr txBox="1">
            <a:spLocks noChangeArrowheads="1"/>
          </p:cNvSpPr>
          <p:nvPr/>
        </p:nvSpPr>
        <p:spPr bwMode="auto">
          <a:xfrm>
            <a:off x="2197100" y="1268413"/>
            <a:ext cx="511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COMPORTAMIENTO EN EL TIEMPO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25704" name="Group 104"/>
          <p:cNvGraphicFramePr>
            <a:graphicFrameLocks noGrp="1"/>
          </p:cNvGraphicFramePr>
          <p:nvPr/>
        </p:nvGraphicFramePr>
        <p:xfrm>
          <a:off x="1331913" y="1844675"/>
          <a:ext cx="6985000" cy="3962400"/>
        </p:xfrm>
        <a:graphic>
          <a:graphicData uri="http://schemas.openxmlformats.org/drawingml/2006/table">
            <a:tbl>
              <a:tblPr/>
              <a:tblGrid>
                <a:gridCol w="1568450"/>
                <a:gridCol w="5416550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INTERNA DE EFICIENCIA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Tiempo de respuesta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¿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Se registran adecuadamente los cambios a la especificaci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y a los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 con comentarios en el c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digo?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Registrar la proporci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informaci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sobre cambios a los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 / B</a:t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cambios a funciones o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 que tienen comentarios confirmados</a:t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Total de funciones o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 modificados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cercano a 1,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registrable.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 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/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indica un control de cambios deficiente o pocos cambios y alta estabilidad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1844675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smtClean="0">
                <a:solidFill>
                  <a:srgbClr val="8C2902"/>
                </a:solidFill>
                <a:latin typeface="Candara" pitchFamily="34" charset="0"/>
              </a:rPr>
              <a:t>PRODUCTIVIDAD</a:t>
            </a: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050" y="3284538"/>
            <a:ext cx="542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492500" y="4076700"/>
            <a:ext cx="1223963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en uso(1)</a:t>
            </a:r>
          </a:p>
        </p:txBody>
      </p:sp>
      <p:graphicFrame>
        <p:nvGraphicFramePr>
          <p:cNvPr id="22670" name="Group 142"/>
          <p:cNvGraphicFramePr>
            <a:graphicFrameLocks noGrp="1"/>
          </p:cNvGraphicFramePr>
          <p:nvPr/>
        </p:nvGraphicFramePr>
        <p:xfrm>
          <a:off x="1187450" y="1557338"/>
          <a:ext cx="6840538" cy="4968875"/>
        </p:xfrm>
        <a:graphic>
          <a:graphicData uri="http://schemas.openxmlformats.org/drawingml/2006/table">
            <a:tbl>
              <a:tblPr/>
              <a:tblGrid>
                <a:gridCol w="1535113"/>
                <a:gridCol w="5305425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EN USO DE PRODUCTIVIDAD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Proporci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productiva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 qu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é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proporci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tiempo desempe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ñ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acciones productivas el usuario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Estimar el tiempo productivo y comparar con el tiempo que demora en completar la tarea solicitada.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Ta/Tb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Tiempo productivo = Tiempo en completar una tarea - Tiempo de ayuda - Tiempo de error - Tiempo de b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squeda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Tb = Tiempo en completar una tarea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cercano a 1, mejor la productividad.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Proporci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tiempo / tiempo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en uso(2)</a:t>
            </a:r>
          </a:p>
        </p:txBody>
      </p:sp>
      <p:graphicFrame>
        <p:nvGraphicFramePr>
          <p:cNvPr id="23586" name="Group 34"/>
          <p:cNvGraphicFramePr>
            <a:graphicFrameLocks noGrp="1"/>
          </p:cNvGraphicFramePr>
          <p:nvPr/>
        </p:nvGraphicFramePr>
        <p:xfrm>
          <a:off x="1403350" y="1557338"/>
          <a:ext cx="6696075" cy="4968875"/>
        </p:xfrm>
        <a:graphic>
          <a:graphicData uri="http://schemas.openxmlformats.org/drawingml/2006/table">
            <a:tbl>
              <a:tblPr/>
              <a:tblGrid>
                <a:gridCol w="1503363"/>
                <a:gridCol w="5192712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EN USO DE PRODUCTIVIDAD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Efectiva relativa al usuario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Qu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é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tan productivo es un usuario "sin experiencia" compar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ndolo con un usuario experto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Estimar el porcentaje de eficiencia de un usuario "sin experiencia" y comparar con el porcentaje de eficiencia de un usuario experto.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A/B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Eficiencia de la tarea de un usuario "no experto"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Eficiencia de la tarea de un usuario experto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&gt;= 0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cercano a 1, mejor la eficiencia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Proporci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porcentaje/porcentaje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2662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662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PROCEDIMIENTO DE GESTION DE CAMBIOS DE DOCUMENTOS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  <a:latin typeface="Candara" pitchFamily="34" charset="0"/>
              </a:rPr>
              <a:t>NORMA ISO 9001:2000</a:t>
            </a:r>
            <a:endParaRPr lang="es-PE" sz="4000" b="1" smtClean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1126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12875"/>
            <a:ext cx="78486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link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tx2"/>
                </a:solidFill>
                <a:latin typeface="Candara" pitchFamily="34" charset="0"/>
              </a:rPr>
              <a:t>REQ. 4.2.3 CONTROL DE DOCUMENTOS</a:t>
            </a:r>
            <a:endParaRPr lang="es-PE" sz="3600" b="1" smtClean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12291" name="Picture 4" descr="control_documentos_ISO_9001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t="11064" b="5974"/>
          <a:stretch>
            <a:fillRect/>
          </a:stretch>
        </p:blipFill>
        <p:spPr bwMode="auto">
          <a:xfrm>
            <a:off x="2700338" y="1484313"/>
            <a:ext cx="390683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620713"/>
            <a:ext cx="5248275" cy="5667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METRICAS DE CALIDAD</a:t>
            </a:r>
          </a:p>
        </p:txBody>
      </p:sp>
      <p:pic>
        <p:nvPicPr>
          <p:cNvPr id="16386" name="Picture 4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3860800"/>
            <a:ext cx="4284662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611188" y="1844675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smtClean="0">
                <a:solidFill>
                  <a:srgbClr val="8C2902"/>
                </a:solidFill>
                <a:latin typeface="Candara" pitchFamily="34" charset="0"/>
              </a:rPr>
              <a:t>FIABILIDAD</a:t>
            </a:r>
          </a:p>
        </p:txBody>
      </p:sp>
      <p:pic>
        <p:nvPicPr>
          <p:cNvPr id="17410" name="Picture 5" descr="modeloCalid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975" y="2636838"/>
            <a:ext cx="49688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3419475" y="4005263"/>
            <a:ext cx="720725" cy="19446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externa(1)</a:t>
            </a:r>
          </a:p>
        </p:txBody>
      </p:sp>
      <p:sp>
        <p:nvSpPr>
          <p:cNvPr id="18434" name="Text Box 31"/>
          <p:cNvSpPr txBox="1">
            <a:spLocks noChangeArrowheads="1"/>
          </p:cNvSpPr>
          <p:nvPr/>
        </p:nvSpPr>
        <p:spPr bwMode="auto">
          <a:xfrm>
            <a:off x="2484438" y="1196975"/>
            <a:ext cx="424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TOLERANCIA A FALLOS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26765" name="Group 141"/>
          <p:cNvGraphicFramePr>
            <a:graphicFrameLocks noGrp="1"/>
          </p:cNvGraphicFramePr>
          <p:nvPr/>
        </p:nvGraphicFramePr>
        <p:xfrm>
          <a:off x="755650" y="1557338"/>
          <a:ext cx="7848600" cy="5211762"/>
        </p:xfrm>
        <a:graphic>
          <a:graphicData uri="http://schemas.openxmlformats.org/drawingml/2006/table">
            <a:tbl>
              <a:tblPr/>
              <a:tblGrid>
                <a:gridCol w="1762125"/>
                <a:gridCol w="6086475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EXTERNA DE FIABILIDAD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Prevenci</a:t>
                      </a: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Medir la frecuencia de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 del software en el ambiente de producci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Contar el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 ocurridas con respecto al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fallas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1 - A / 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fallas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El valor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cercano a 1 es el mejor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Absoluta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Cantidad /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Cantidad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Las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 significan que la ejecuci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algunas tareas de usuario es suspendida hasta que el sistema sea restaurado o su control es perdido hasta que se fuerce el cierre del sistema.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interna(1)</a:t>
            </a:r>
          </a:p>
        </p:txBody>
      </p:sp>
      <p:graphicFrame>
        <p:nvGraphicFramePr>
          <p:cNvPr id="33795" name="Group 3"/>
          <p:cNvGraphicFramePr>
            <a:graphicFrameLocks noGrp="1"/>
          </p:cNvGraphicFramePr>
          <p:nvPr/>
        </p:nvGraphicFramePr>
        <p:xfrm>
          <a:off x="1331913" y="1916113"/>
          <a:ext cx="6911975" cy="4389437"/>
        </p:xfrm>
        <a:graphic>
          <a:graphicData uri="http://schemas.openxmlformats.org/drawingml/2006/table">
            <a:tbl>
              <a:tblPr/>
              <a:tblGrid>
                <a:gridCol w="1552575"/>
                <a:gridCol w="5359400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INTERNA DE FIABILIDAD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Suficiencia de las pruebas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ntos de los casos de prueba necesarios est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cubiertas por el plan de pruebas?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Contar las pruebas planeadas y comparar con el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pruebas requeridas para obtener una cobertura adecuada.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 / 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casos de prueba en el plan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casos de prueba requeridos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X es mayor, mejor la suficiencia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Absoluta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Cantidad /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Cantidad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3060700" y="1268413"/>
            <a:ext cx="287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MADUREZ</a:t>
            </a:r>
            <a:endParaRPr lang="es-ES" sz="1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2235</TotalTime>
  <Words>634</Words>
  <Application>Microsoft Office PowerPoint</Application>
  <PresentationFormat>Presentación en pantalla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Arial</vt:lpstr>
      <vt:lpstr>Symbol</vt:lpstr>
      <vt:lpstr>Calibri</vt:lpstr>
      <vt:lpstr>Candara</vt:lpstr>
      <vt:lpstr>Times New Roman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PROCEDIMIENTO DE GESTION DE CAMBIOS DE DOCUMENTOS</vt:lpstr>
      <vt:lpstr>NORMA ISO 9001:2000</vt:lpstr>
      <vt:lpstr>REQ. 4.2.3 CONTROL DE DOCUMENTOS</vt:lpstr>
      <vt:lpstr>Diapositiva 5</vt:lpstr>
      <vt:lpstr>METRICAS DE CALIDAD</vt:lpstr>
      <vt:lpstr>ATRIBUTO FIABILIDAD</vt:lpstr>
      <vt:lpstr>Métrica externa(1)</vt:lpstr>
      <vt:lpstr>Métrica interna(1)</vt:lpstr>
      <vt:lpstr>ATRIBUTO EFICIENCIA</vt:lpstr>
      <vt:lpstr>Métrica externa(2)</vt:lpstr>
      <vt:lpstr>Métrica interna(2)</vt:lpstr>
      <vt:lpstr>ATRIBUTO PRODUCTIVIDAD</vt:lpstr>
      <vt:lpstr>Métrica en uso(1)</vt:lpstr>
      <vt:lpstr>Métrica en uso(2)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304</cp:revision>
  <dcterms:created xsi:type="dcterms:W3CDTF">2012-05-06T17:51:32Z</dcterms:created>
  <dcterms:modified xsi:type="dcterms:W3CDTF">2013-01-31T19:42:28Z</dcterms:modified>
</cp:coreProperties>
</file>