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8"/>
  </p:notesMasterIdLst>
  <p:sldIdLst>
    <p:sldId id="256" r:id="rId2"/>
    <p:sldId id="418" r:id="rId3"/>
    <p:sldId id="420" r:id="rId4"/>
    <p:sldId id="422" r:id="rId5"/>
    <p:sldId id="421" r:id="rId6"/>
    <p:sldId id="423" r:id="rId7"/>
    <p:sldId id="432" r:id="rId8"/>
    <p:sldId id="428" r:id="rId9"/>
    <p:sldId id="435" r:id="rId10"/>
    <p:sldId id="433" r:id="rId11"/>
    <p:sldId id="436" r:id="rId12"/>
    <p:sldId id="427" r:id="rId13"/>
    <p:sldId id="434" r:id="rId14"/>
    <p:sldId id="430" r:id="rId15"/>
    <p:sldId id="431" r:id="rId16"/>
    <p:sldId id="379" r:id="rId17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111" autoAdjust="0"/>
    <p:restoredTop sz="99496" autoAdjust="0"/>
  </p:normalViewPr>
  <p:slideViewPr>
    <p:cSldViewPr>
      <p:cViewPr>
        <p:scale>
          <a:sx n="75" d="100"/>
          <a:sy n="75" d="100"/>
        </p:scale>
        <p:origin x="-6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DAD43E-3370-47EB-9180-0CE22ACC1B81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E8682D2-DDD1-47F6-977A-FF1C51F6BE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33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A5194-4FCA-44DB-9F24-2967A8AB7080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CA5A-CB37-4B12-A58F-3E3286D24BC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A0264-AD40-4749-98B6-EE2670C57B8F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B4EA6-29A2-439D-9F79-7885354C9AB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E16AA-5125-4851-B6E8-7C5C25F74460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3F06A-D976-4B5C-ADBD-67E1874294D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8520-CB1F-4E89-9283-08E1B2F69824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14517-61EC-48D9-99CC-0B43B0FC023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530FE-C778-4D4A-820F-E6A5C72663ED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04D12-57F9-4539-B0E2-79183B0FA75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20B0B-8215-4EC7-B087-AA026D3DBD81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ADDAD-9B37-4359-8A57-BE33283DE9E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1282716-2E81-4FA5-928E-31FF68878535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8F9EDDC-2FB2-4C87-81D5-C1C045435FC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-8I3YkR4HQy0/TfjkawJqZII/AAAAAAAAAiQ/zUOwCg-Q46I/s1600/control_documentos_ISO_9001.jpg" TargetMode="External"/><Relationship Id="rId2" Type="http://schemas.openxmlformats.org/officeDocument/2006/relationships/image" Target="http://www.blogblog.com/1kt/ethereal/white-fade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dirty="0" smtClean="0">
                <a:latin typeface="Candara" pitchFamily="34" charset="0"/>
              </a:rPr>
              <a:t>CONTRATOS DE CLIENTES</a:t>
            </a:r>
            <a:endParaRPr lang="es-PE" sz="3600" dirty="0" smtClean="0">
              <a:latin typeface="Candara" pitchFamily="34" charset="0"/>
            </a:endParaRPr>
          </a:p>
        </p:txBody>
      </p:sp>
      <p:sp>
        <p:nvSpPr>
          <p:cNvPr id="9218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395536" y="1700213"/>
            <a:ext cx="8373814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rgbClr val="8C2902"/>
                </a:solidFill>
                <a:latin typeface="Candara" pitchFamily="34" charset="0"/>
              </a:rPr>
              <a:t>ATRIBUTO </a:t>
            </a:r>
            <a:r>
              <a:rPr lang="es-PE" sz="4000" b="1" u="sng" dirty="0" smtClean="0">
                <a:solidFill>
                  <a:srgbClr val="8C2902"/>
                </a:solidFill>
                <a:latin typeface="Candara" pitchFamily="34" charset="0"/>
              </a:rPr>
              <a:t>EFICIENCIA</a:t>
            </a:r>
          </a:p>
        </p:txBody>
      </p:sp>
      <p:pic>
        <p:nvPicPr>
          <p:cNvPr id="20482" name="Picture 3" descr="modeloCalida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636838"/>
            <a:ext cx="49688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859338" y="4076700"/>
            <a:ext cx="720725" cy="1873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Métrica </a:t>
            </a:r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externa (</a:t>
            </a:r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2)</a:t>
            </a: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979613" y="1196975"/>
            <a:ext cx="4752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COMPORTAMIENTO EN EL TIEMPO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348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17926"/>
              </p:ext>
            </p:extLst>
          </p:nvPr>
        </p:nvGraphicFramePr>
        <p:xfrm>
          <a:off x="1187450" y="1773238"/>
          <a:ext cx="6985000" cy="3901440"/>
        </p:xfrm>
        <a:graphic>
          <a:graphicData uri="http://schemas.openxmlformats.org/drawingml/2006/table">
            <a:tbl>
              <a:tblPr/>
              <a:tblGrid>
                <a:gridCol w="1728366"/>
                <a:gridCol w="5256634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EXTERNA DE EFICIENCIA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Tiempos de respuesta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Cuanto tiempo le ha tomado terminar una tarea </a:t>
                      </a: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específica?. </a:t>
                      </a: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Cuanto tiempo le toma recibir una respuesta a las tareas </a:t>
                      </a: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especificas?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Empiece una tarea especificada. Mida el tiempo que toma para la muestra para terminar su operación. Guarde un registro de cada intento. 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 = (Tiempo de ganar el resultado) </a:t>
                      </a: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 (</a:t>
                      </a: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Tiempo de terminación del mandato)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 T. El más temprano es el mejor.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Ratio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 = Tiempo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Métrica </a:t>
            </a:r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interna (</a:t>
            </a:r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2)</a:t>
            </a:r>
          </a:p>
        </p:txBody>
      </p:sp>
      <p:sp>
        <p:nvSpPr>
          <p:cNvPr id="22530" name="Text Box 31"/>
          <p:cNvSpPr txBox="1">
            <a:spLocks noChangeArrowheads="1"/>
          </p:cNvSpPr>
          <p:nvPr/>
        </p:nvSpPr>
        <p:spPr bwMode="auto">
          <a:xfrm>
            <a:off x="2197100" y="1268413"/>
            <a:ext cx="511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COMPORTAMIENTO EN EL TIEMPO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25704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85182"/>
              </p:ext>
            </p:extLst>
          </p:nvPr>
        </p:nvGraphicFramePr>
        <p:xfrm>
          <a:off x="1115616" y="1844675"/>
          <a:ext cx="6985000" cy="3962400"/>
        </p:xfrm>
        <a:graphic>
          <a:graphicData uri="http://schemas.openxmlformats.org/drawingml/2006/table">
            <a:tbl>
              <a:tblPr/>
              <a:tblGrid>
                <a:gridCol w="1656184"/>
                <a:gridCol w="5328816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INTERNA DE EFICIENCIA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Tiempo de respuesta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¿Se registran adecuadamente los cambios a la especificación y a los módulos con comentarios en el código?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Registrar la proporción de información sobre cambios a los módulos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 / B</a:t>
                      </a:r>
                      <a:b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Número de cambios a funciones o módulos que tienen comentarios confirmados</a:t>
                      </a:r>
                      <a:b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Total de funciones o módulos modificados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b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más cercano a 1, más registrable. </a:t>
                      </a:r>
                      <a:b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indica un control de cambios deficiente o pocos cambios y alta estabilidad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2 Título"/>
          <p:cNvSpPr>
            <a:spLocks noGrp="1"/>
          </p:cNvSpPr>
          <p:nvPr>
            <p:ph type="title" idx="4294967295"/>
          </p:nvPr>
        </p:nvSpPr>
        <p:spPr>
          <a:xfrm>
            <a:off x="323528" y="1844675"/>
            <a:ext cx="8517260" cy="1252538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rgbClr val="8C2902"/>
                </a:solidFill>
                <a:latin typeface="Candara" pitchFamily="34" charset="0"/>
              </a:rPr>
              <a:t>ATRIBUTO </a:t>
            </a:r>
            <a:r>
              <a:rPr lang="es-PE" sz="4000" b="1" u="sng" dirty="0" smtClean="0">
                <a:solidFill>
                  <a:srgbClr val="8C2902"/>
                </a:solidFill>
                <a:latin typeface="Candara" pitchFamily="34" charset="0"/>
              </a:rPr>
              <a:t>PRODUCTIVIDAD</a:t>
            </a: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3284538"/>
            <a:ext cx="542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492500" y="4076700"/>
            <a:ext cx="1223963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Métrica en </a:t>
            </a:r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uso (</a:t>
            </a:r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1)</a:t>
            </a:r>
          </a:p>
        </p:txBody>
      </p:sp>
      <p:graphicFrame>
        <p:nvGraphicFramePr>
          <p:cNvPr id="22670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46700"/>
              </p:ext>
            </p:extLst>
          </p:nvPr>
        </p:nvGraphicFramePr>
        <p:xfrm>
          <a:off x="1187846" y="1412776"/>
          <a:ext cx="6840538" cy="4145280"/>
        </p:xfrm>
        <a:graphic>
          <a:graphicData uri="http://schemas.openxmlformats.org/drawingml/2006/table">
            <a:tbl>
              <a:tblPr/>
              <a:tblGrid>
                <a:gridCol w="1655962"/>
                <a:gridCol w="5184576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EN USO DE PRODUCTIVIDAD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Proporción productiva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 qué proporción de tiempo desempeña acciones productivas el usuario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Estimar el tiempo productivo y comparar con el tiempo que demora en completar la tarea solicitada.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Ta/Tb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Ta = Tiempo productivo = Tiempo en completar una tarea - Tiempo de ayuda - Tiempo de error - Tiempo de búsqueda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Tb = Tiempo en completar una tarea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más cercano a 1, mejor la productividad.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Proporción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tiempo / tiempo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Métrica en </a:t>
            </a:r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uso (</a:t>
            </a:r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2)</a:t>
            </a:r>
          </a:p>
        </p:txBody>
      </p:sp>
      <p:graphicFrame>
        <p:nvGraphicFramePr>
          <p:cNvPr id="235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1837"/>
              </p:ext>
            </p:extLst>
          </p:nvPr>
        </p:nvGraphicFramePr>
        <p:xfrm>
          <a:off x="1115616" y="1412776"/>
          <a:ext cx="6840091" cy="4145280"/>
        </p:xfrm>
        <a:graphic>
          <a:graphicData uri="http://schemas.openxmlformats.org/drawingml/2006/table">
            <a:tbl>
              <a:tblPr/>
              <a:tblGrid>
                <a:gridCol w="1647379"/>
                <a:gridCol w="5192712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EN USO DE PRODUCTIVIDAD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Efectiva relativa al usuario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Qué tan productivo es un usuario "sin experiencia" comparándolo con un usuario experto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Estimar el porcentaje de eficiencia de un usuario "sin experiencia" y comparar con el porcentaje de eficiencia de un usuario experto.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A/B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Eficiencia de la tarea de un usuario "no experto"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Eficiencia de la tarea de un usuario experto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&gt;= 0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más cercano a 1, mejor la eficiencia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Proporción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porcentaje/porcentaje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dirty="0" smtClean="0">
                <a:latin typeface="Candara" pitchFamily="34" charset="0"/>
              </a:rPr>
              <a:t>CONTRATOS DE CLIENTES</a:t>
            </a:r>
            <a:endParaRPr lang="es-PE" sz="3600" dirty="0" smtClean="0">
              <a:latin typeface="Candara" pitchFamily="34" charset="0"/>
            </a:endParaRPr>
          </a:p>
        </p:txBody>
      </p:sp>
      <p:sp>
        <p:nvSpPr>
          <p:cNvPr id="2662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662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2 Título"/>
          <p:cNvSpPr>
            <a:spLocks noGrp="1"/>
          </p:cNvSpPr>
          <p:nvPr>
            <p:ph type="title" idx="4294967295"/>
          </p:nvPr>
        </p:nvSpPr>
        <p:spPr>
          <a:xfrm>
            <a:off x="395536" y="2852738"/>
            <a:ext cx="8445252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PROCEDIMIENTO DE GESTION DE CAMBIOS DE DOCUMENTOS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2"/>
                </a:solidFill>
                <a:latin typeface="Candara" pitchFamily="34" charset="0"/>
              </a:rPr>
              <a:t>NORMA ISO 9001:2000</a:t>
            </a:r>
            <a:endParaRPr lang="es-PE" sz="4000" b="1" dirty="0" smtClean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1126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12875"/>
            <a:ext cx="78486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link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chemeClr val="tx2"/>
                </a:solidFill>
                <a:latin typeface="Candara" pitchFamily="34" charset="0"/>
              </a:rPr>
              <a:t>REQ. 4.2.3 CONTROL DE DOCUMENTOS</a:t>
            </a:r>
            <a:endParaRPr lang="es-PE" sz="3600" b="1" dirty="0" smtClean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12291" name="Picture 4" descr="control_documentos_ISO_9001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t="11064" b="5974"/>
          <a:stretch>
            <a:fillRect/>
          </a:stretch>
        </p:blipFill>
        <p:spPr bwMode="auto">
          <a:xfrm>
            <a:off x="2627784" y="1484313"/>
            <a:ext cx="390683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620713"/>
            <a:ext cx="5248275" cy="5667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323528" y="2060848"/>
            <a:ext cx="851726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METRICAS DE CALIDAD</a:t>
            </a:r>
          </a:p>
        </p:txBody>
      </p:sp>
      <p:pic>
        <p:nvPicPr>
          <p:cNvPr id="16386" name="Picture 4" descr="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776" y="3573016"/>
            <a:ext cx="4284662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323528" y="1844675"/>
            <a:ext cx="8517260" cy="1252538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rgbClr val="8C2902"/>
                </a:solidFill>
                <a:latin typeface="Candara" pitchFamily="34" charset="0"/>
              </a:rPr>
              <a:t>ATRIBUTO </a:t>
            </a:r>
            <a:r>
              <a:rPr lang="es-PE" sz="4000" b="1" u="sng" dirty="0" smtClean="0">
                <a:solidFill>
                  <a:srgbClr val="8C2902"/>
                </a:solidFill>
                <a:latin typeface="Candara" pitchFamily="34" charset="0"/>
              </a:rPr>
              <a:t>FIABILIDAD</a:t>
            </a:r>
          </a:p>
        </p:txBody>
      </p:sp>
      <p:pic>
        <p:nvPicPr>
          <p:cNvPr id="17410" name="Picture 5" descr="modeloCalida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2671242"/>
            <a:ext cx="49688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3419475" y="4005263"/>
            <a:ext cx="720725" cy="19446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353176" cy="863823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Métrica </a:t>
            </a:r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externa (</a:t>
            </a:r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1)</a:t>
            </a:r>
          </a:p>
        </p:txBody>
      </p:sp>
      <p:sp>
        <p:nvSpPr>
          <p:cNvPr id="18434" name="Text Box 31"/>
          <p:cNvSpPr txBox="1">
            <a:spLocks noChangeArrowheads="1"/>
          </p:cNvSpPr>
          <p:nvPr/>
        </p:nvSpPr>
        <p:spPr bwMode="auto">
          <a:xfrm>
            <a:off x="2484438" y="980728"/>
            <a:ext cx="4248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 dirty="0">
                <a:solidFill>
                  <a:schemeClr val="tx2"/>
                </a:solidFill>
              </a:rPr>
              <a:t>SUB-ATRIBUTO: TOLERANCIA A FALLOS</a:t>
            </a:r>
            <a:endParaRPr lang="es-ES" sz="1400" b="1" dirty="0">
              <a:solidFill>
                <a:schemeClr val="tx2"/>
              </a:solidFill>
            </a:endParaRPr>
          </a:p>
        </p:txBody>
      </p:sp>
      <p:graphicFrame>
        <p:nvGraphicFramePr>
          <p:cNvPr id="2676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90943"/>
              </p:ext>
            </p:extLst>
          </p:nvPr>
        </p:nvGraphicFramePr>
        <p:xfrm>
          <a:off x="683568" y="1412776"/>
          <a:ext cx="7848600" cy="5212080"/>
        </p:xfrm>
        <a:graphic>
          <a:graphicData uri="http://schemas.openxmlformats.org/drawingml/2006/table">
            <a:tbl>
              <a:tblPr/>
              <a:tblGrid>
                <a:gridCol w="1762125"/>
                <a:gridCol w="6086475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EXTERNA DE FIABILIDAD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Prevenci</a:t>
                      </a:r>
                      <a:r>
                        <a:rPr kumimoji="0" lang="es-P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</a:t>
                      </a: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caías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Medir la frecuencia de caídas del software en el ambiente de producción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</a:t>
                      </a: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APLICACION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Contar el número de caídas ocurridas con respecto al número de fallas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1 - A / B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Número de caídas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Número de fallas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El valor más cercano a 1 es el mejor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Absoluta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Cantidad / Cantidad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Cantidad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Cantidad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Las caídas significan que la ejecución de algunas tareas de usuario es suspendida hasta que el sistema sea restaurado o su control es perdido hasta que se fuerce el cierre del sistema.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353176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Métrica </a:t>
            </a:r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interna (</a:t>
            </a:r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1)</a:t>
            </a:r>
          </a:p>
        </p:txBody>
      </p:sp>
      <p:graphicFrame>
        <p:nvGraphicFramePr>
          <p:cNvPr id="337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6670"/>
              </p:ext>
            </p:extLst>
          </p:nvPr>
        </p:nvGraphicFramePr>
        <p:xfrm>
          <a:off x="899592" y="1916113"/>
          <a:ext cx="7416824" cy="4389120"/>
        </p:xfrm>
        <a:graphic>
          <a:graphicData uri="http://schemas.openxmlformats.org/drawingml/2006/table">
            <a:tbl>
              <a:tblPr/>
              <a:tblGrid>
                <a:gridCol w="1665975"/>
                <a:gridCol w="5750849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INTERNA DE FIABILIDAD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Suficiencia de las pruebas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Cuántos de los casos de prueba necesarios están cubiertas por el plan de pruebas?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Contar las pruebas planeadas y comparar con el número de pruebas requeridas para obtener una cobertura adecuada.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 / B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Número de casos de prueba en el plan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Número de casos de prueba requeridos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X es mayor, mejor la suficiencia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Absoluta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Cantidad / Cantidad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Cantidad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Cantidad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3060700" y="1268413"/>
            <a:ext cx="2879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 dirty="0">
                <a:solidFill>
                  <a:schemeClr val="tx2"/>
                </a:solidFill>
              </a:rPr>
              <a:t>SUB-ATRIBUTO: MADUREZ</a:t>
            </a:r>
            <a:endParaRPr lang="es-ES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2250</TotalTime>
  <Words>689</Words>
  <Application>Microsoft Office PowerPoint</Application>
  <PresentationFormat>Presentación en pantalla 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Forma de onda</vt:lpstr>
      <vt:lpstr>CONTRATOS DE CLIENTES</vt:lpstr>
      <vt:lpstr>PROCEDIMIENTO DE GESTION DE CAMBIOS DE DOCUMENTOS</vt:lpstr>
      <vt:lpstr>NORMA ISO 9001:2000</vt:lpstr>
      <vt:lpstr>REQ. 4.2.3 CONTROL DE DOCUMENTOS</vt:lpstr>
      <vt:lpstr>Presentación de PowerPoint</vt:lpstr>
      <vt:lpstr>METRICAS DE CALIDAD</vt:lpstr>
      <vt:lpstr>ATRIBUTO FIABILIDAD</vt:lpstr>
      <vt:lpstr>Métrica externa (1)</vt:lpstr>
      <vt:lpstr>Métrica interna (1)</vt:lpstr>
      <vt:lpstr>ATRIBUTO EFICIENCIA</vt:lpstr>
      <vt:lpstr>Métrica externa (2)</vt:lpstr>
      <vt:lpstr>Métrica interna (2)</vt:lpstr>
      <vt:lpstr>ATRIBUTO PRODUCTIVIDAD</vt:lpstr>
      <vt:lpstr>Métrica en uso (1)</vt:lpstr>
      <vt:lpstr>Métrica en uso (2)</vt:lpstr>
      <vt:lpstr>CONTRATOS DE CLIENTES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Orly</cp:lastModifiedBy>
  <cp:revision>308</cp:revision>
  <dcterms:created xsi:type="dcterms:W3CDTF">2012-05-06T17:51:32Z</dcterms:created>
  <dcterms:modified xsi:type="dcterms:W3CDTF">2013-02-01T01:02:45Z</dcterms:modified>
</cp:coreProperties>
</file>